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21404263"/>
  <p:notesSz cx="6858000" cy="9144000"/>
  <p:defaultTextStyle>
    <a:defPPr>
      <a:defRPr lang="nl-BE"/>
    </a:defPPr>
    <a:lvl1pPr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476375" indent="-1019175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952750" indent="-2038350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429125" indent="-3057525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905500" indent="-4076700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2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5F9"/>
    <a:srgbClr val="CBE1EC"/>
    <a:srgbClr val="013F7C"/>
    <a:srgbClr val="EB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022" y="-998"/>
      </p:cViewPr>
      <p:guideLst>
        <p:guide orient="horz" pos="6742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6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mj\Documents\Ingenieur\WIT\MASTER_2\Thesis\test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mj\Documents\Ingenieur\WIT\MASTER_2\Thesis\test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mj\Documents\Ingenieur\WIT\MASTER_2\Thesis\test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Linear solvers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Sheet1!$B$75</c:f>
              <c:strCache>
                <c:ptCount val="1"/>
                <c:pt idx="0">
                  <c:v>LU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Sheet1!$C$74:$E$74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Sheet1!$C$75:$E$75</c:f>
              <c:numCache>
                <c:formatCode>General</c:formatCode>
                <c:ptCount val="3"/>
                <c:pt idx="0">
                  <c:v>3.98262180606253</c:v>
                </c:pt>
                <c:pt idx="1">
                  <c:v>3.6140642303432999</c:v>
                </c:pt>
                <c:pt idx="2">
                  <c:v>3.64448212519429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0-4800-804C-83D021317A12}"/>
            </c:ext>
          </c:extLst>
        </c:ser>
        <c:ser>
          <c:idx val="1"/>
          <c:order val="1"/>
          <c:tx>
            <c:strRef>
              <c:f>Sheet1!$B$76</c:f>
              <c:strCache>
                <c:ptCount val="1"/>
                <c:pt idx="0">
                  <c:v>GMRES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Sheet1!$C$74:$E$74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Sheet1!$C$76:$E$76</c:f>
              <c:numCache>
                <c:formatCode>General</c:formatCode>
                <c:ptCount val="3"/>
                <c:pt idx="0">
                  <c:v>4.7437618147447997</c:v>
                </c:pt>
                <c:pt idx="1">
                  <c:v>3.9629629629629601</c:v>
                </c:pt>
                <c:pt idx="2">
                  <c:v>4.00186190845616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80-4800-804C-83D021317A12}"/>
            </c:ext>
          </c:extLst>
        </c:ser>
        <c:ser>
          <c:idx val="2"/>
          <c:order val="2"/>
          <c:tx>
            <c:strRef>
              <c:f>Sheet1!$B$77</c:f>
              <c:strCache>
                <c:ptCount val="1"/>
                <c:pt idx="0">
                  <c:v>BICGSTAB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Sheet1!$C$74:$E$74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Sheet1!$C$77:$E$77</c:f>
              <c:numCache>
                <c:formatCode>General</c:formatCode>
                <c:ptCount val="3"/>
                <c:pt idx="0">
                  <c:v>4.7572511848341197</c:v>
                </c:pt>
                <c:pt idx="1">
                  <c:v>3.9695909989356801</c:v>
                </c:pt>
                <c:pt idx="2">
                  <c:v>4.0161943319838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80-4800-804C-83D021317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674527"/>
        <c:axId val="1089659647"/>
      </c:barChart>
      <c:catAx>
        <c:axId val="1089674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Fine</a:t>
                </a:r>
                <a:r>
                  <a:rPr lang="en-US" baseline="0"/>
                  <a:t> solver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659647"/>
        <c:crosses val="autoZero"/>
        <c:auto val="1"/>
        <c:lblAlgn val="ctr"/>
        <c:lblOffset val="100"/>
        <c:noMultiLvlLbl val="0"/>
      </c:catAx>
      <c:valAx>
        <c:axId val="108965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67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Linear solvers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Sheet1!$B$82</c:f>
              <c:strCache>
                <c:ptCount val="1"/>
                <c:pt idx="0">
                  <c:v>LU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Sheet1!$C$81:$E$81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Sheet1!$C$82:$E$82</c:f>
              <c:numCache>
                <c:formatCode>General</c:formatCode>
                <c:ptCount val="3"/>
                <c:pt idx="0">
                  <c:v>12602</c:v>
                </c:pt>
                <c:pt idx="1">
                  <c:v>7224</c:v>
                </c:pt>
                <c:pt idx="2">
                  <c:v>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6-467B-B558-E4FE5E7B35DA}"/>
            </c:ext>
          </c:extLst>
        </c:ser>
        <c:ser>
          <c:idx val="1"/>
          <c:order val="1"/>
          <c:tx>
            <c:strRef>
              <c:f>Sheet1!$B$83</c:f>
              <c:strCache>
                <c:ptCount val="1"/>
                <c:pt idx="0">
                  <c:v>GMRES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Sheet1!$C$81:$E$81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Sheet1!$C$83:$E$83</c:f>
              <c:numCache>
                <c:formatCode>General</c:formatCode>
                <c:ptCount val="3"/>
                <c:pt idx="0">
                  <c:v>10580</c:v>
                </c:pt>
                <c:pt idx="1">
                  <c:v>6588</c:v>
                </c:pt>
                <c:pt idx="2">
                  <c:v>6445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86-467B-B558-E4FE5E7B35DA}"/>
            </c:ext>
          </c:extLst>
        </c:ser>
        <c:ser>
          <c:idx val="2"/>
          <c:order val="2"/>
          <c:tx>
            <c:strRef>
              <c:f>Sheet1!$B$84</c:f>
              <c:strCache>
                <c:ptCount val="1"/>
                <c:pt idx="0">
                  <c:v>BICGSTAB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Sheet1!$C$81:$E$81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Sheet1!$C$84:$E$84</c:f>
              <c:numCache>
                <c:formatCode>General</c:formatCode>
                <c:ptCount val="3"/>
                <c:pt idx="0">
                  <c:v>10550</c:v>
                </c:pt>
                <c:pt idx="1">
                  <c:v>6577</c:v>
                </c:pt>
                <c:pt idx="2">
                  <c:v>6422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86-467B-B558-E4FE5E7B3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5471711"/>
        <c:axId val="1165473631"/>
      </c:barChart>
      <c:catAx>
        <c:axId val="1165471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Fine solver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473631"/>
        <c:crosses val="autoZero"/>
        <c:auto val="1"/>
        <c:lblAlgn val="ctr"/>
        <c:lblOffset val="100"/>
        <c:noMultiLvlLbl val="0"/>
      </c:catAx>
      <c:valAx>
        <c:axId val="116547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T_parareal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47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Temporal refinement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Sheet1!$B$22:$B$26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</c:numCache>
            </c:numRef>
          </c:xVal>
          <c:yVal>
            <c:numRef>
              <c:f>Sheet1!$C$22:$C$26</c:f>
              <c:numCache>
                <c:formatCode>0.000</c:formatCode>
                <c:ptCount val="5"/>
                <c:pt idx="0" formatCode="_(* #,##0.00_);_(* \(#,##0.00\);_(* &quot;-&quot;??_);_(@_)">
                  <c:v>1.77340569877883</c:v>
                </c:pt>
                <c:pt idx="1">
                  <c:v>3.3467271548930602</c:v>
                </c:pt>
                <c:pt idx="2">
                  <c:v>6.2072289156626503</c:v>
                </c:pt>
                <c:pt idx="3">
                  <c:v>8.7384407694903796</c:v>
                </c:pt>
                <c:pt idx="4">
                  <c:v>10.9544008483563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76-44DE-85F2-9ABCFB85C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515583"/>
        <c:axId val="137516063"/>
      </c:scatterChart>
      <c:valAx>
        <c:axId val="137515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Δt_c/</a:t>
                </a:r>
                <a:r>
                  <a:rPr lang="el-GR"/>
                  <a:t>Δ</a:t>
                </a:r>
                <a:r>
                  <a:rPr lang="en-US"/>
                  <a:t>t_F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6063"/>
        <c:crosses val="autoZero"/>
        <c:crossBetween val="midCat"/>
      </c:valAx>
      <c:valAx>
        <c:axId val="13751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5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400D-CA37-4854-AA96-BE58EABA378F}" type="datetimeFigureOut">
              <a:rPr lang="nl-BE" smtClean="0"/>
              <a:t>24/04/2024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9B369-98DD-45D4-8C72-1028BA42E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696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603"/>
            <a:ext cx="30278832" cy="214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7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06C36-40D2-459D-B5AE-24CE741817B2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E3627-EF8C-4825-9EF3-0A92FED72AA1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76940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2675533"/>
            <a:ext cx="22557528" cy="56998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2675533"/>
            <a:ext cx="67178439" cy="56998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5876F-AC9E-4C26-881A-5B04968439CB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68BF3-3B6D-4D51-96BA-B6B5982EB255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93243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58011-E33F-47BB-8238-2B5695632B27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4B20C-DF16-4518-A2AC-1E2BF3C6D3D6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94339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13754223"/>
            <a:ext cx="25737979" cy="425112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9072041"/>
            <a:ext cx="25737979" cy="468218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66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3329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999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665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332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998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66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1331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9B777-D815-4DE4-8E6C-EE200B03A269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30BF5-9D42-48B4-A8F6-94A8BEFFE9BE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65326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15587458"/>
            <a:ext cx="44867985" cy="4408683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15587458"/>
            <a:ext cx="44867982" cy="4408683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699DE-E9A9-4FAA-8497-F2DC61484421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548A3-376C-4836-A9D2-66528E7618C4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8986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857163"/>
            <a:ext cx="27251978" cy="35673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791187"/>
            <a:ext cx="13378914" cy="1996739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665" indent="0">
              <a:buNone/>
              <a:defRPr sz="6500" b="1"/>
            </a:lvl2pPr>
            <a:lvl3pPr marL="2953329" indent="0">
              <a:buNone/>
              <a:defRPr sz="5800" b="1"/>
            </a:lvl3pPr>
            <a:lvl4pPr marL="4429994" indent="0">
              <a:buNone/>
              <a:defRPr sz="5200" b="1"/>
            </a:lvl4pPr>
            <a:lvl5pPr marL="5906658" indent="0">
              <a:buNone/>
              <a:defRPr sz="5200" b="1"/>
            </a:lvl5pPr>
            <a:lvl6pPr marL="7383323" indent="0">
              <a:buNone/>
              <a:defRPr sz="5200" b="1"/>
            </a:lvl6pPr>
            <a:lvl7pPr marL="8859987" indent="0">
              <a:buNone/>
              <a:defRPr sz="5200" b="1"/>
            </a:lvl7pPr>
            <a:lvl8pPr marL="10336652" indent="0">
              <a:buNone/>
              <a:defRPr sz="5200" b="1"/>
            </a:lvl8pPr>
            <a:lvl9pPr marL="11813316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6787926"/>
            <a:ext cx="13378914" cy="1233222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4791187"/>
            <a:ext cx="13384170" cy="1996739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665" indent="0">
              <a:buNone/>
              <a:defRPr sz="6500" b="1"/>
            </a:lvl2pPr>
            <a:lvl3pPr marL="2953329" indent="0">
              <a:buNone/>
              <a:defRPr sz="5800" b="1"/>
            </a:lvl3pPr>
            <a:lvl4pPr marL="4429994" indent="0">
              <a:buNone/>
              <a:defRPr sz="5200" b="1"/>
            </a:lvl4pPr>
            <a:lvl5pPr marL="5906658" indent="0">
              <a:buNone/>
              <a:defRPr sz="5200" b="1"/>
            </a:lvl5pPr>
            <a:lvl6pPr marL="7383323" indent="0">
              <a:buNone/>
              <a:defRPr sz="5200" b="1"/>
            </a:lvl6pPr>
            <a:lvl7pPr marL="8859987" indent="0">
              <a:buNone/>
              <a:defRPr sz="5200" b="1"/>
            </a:lvl7pPr>
            <a:lvl8pPr marL="10336652" indent="0">
              <a:buNone/>
              <a:defRPr sz="5200" b="1"/>
            </a:lvl8pPr>
            <a:lvl9pPr marL="11813316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6787926"/>
            <a:ext cx="13384170" cy="1233222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3FA85-8A60-4243-994B-954205FCDAEE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B82F9-3817-4F33-8070-4C4F4799682E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9254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EF3D2-839A-40F5-A585-86767F11E3E9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296-DCA7-4D56-9130-30AB144A8425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53909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1D8C-8166-44B1-B900-37C0C2AD5DA8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E848-B192-409A-9719-228DD4738BBD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1722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852207"/>
            <a:ext cx="9961903" cy="362683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852209"/>
            <a:ext cx="16927347" cy="18267945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4479042"/>
            <a:ext cx="9961903" cy="14641112"/>
          </a:xfrm>
        </p:spPr>
        <p:txBody>
          <a:bodyPr/>
          <a:lstStyle>
            <a:lvl1pPr marL="0" indent="0">
              <a:buNone/>
              <a:defRPr sz="4500"/>
            </a:lvl1pPr>
            <a:lvl2pPr marL="1476665" indent="0">
              <a:buNone/>
              <a:defRPr sz="3900"/>
            </a:lvl2pPr>
            <a:lvl3pPr marL="2953329" indent="0">
              <a:buNone/>
              <a:defRPr sz="3200"/>
            </a:lvl3pPr>
            <a:lvl4pPr marL="4429994" indent="0">
              <a:buNone/>
              <a:defRPr sz="2900"/>
            </a:lvl4pPr>
            <a:lvl5pPr marL="5906658" indent="0">
              <a:buNone/>
              <a:defRPr sz="2900"/>
            </a:lvl5pPr>
            <a:lvl6pPr marL="7383323" indent="0">
              <a:buNone/>
              <a:defRPr sz="2900"/>
            </a:lvl6pPr>
            <a:lvl7pPr marL="8859987" indent="0">
              <a:buNone/>
              <a:defRPr sz="2900"/>
            </a:lvl7pPr>
            <a:lvl8pPr marL="10336652" indent="0">
              <a:buNone/>
              <a:defRPr sz="2900"/>
            </a:lvl8pPr>
            <a:lvl9pPr marL="11813316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577A-E1F1-4FD6-A48A-6203297E49D8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94CE0-CE5B-4DB2-B739-63358BC5383E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7135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14982984"/>
            <a:ext cx="18167985" cy="176882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1912510"/>
            <a:ext cx="18167985" cy="1284255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6665" indent="0">
              <a:buNone/>
              <a:defRPr sz="9000"/>
            </a:lvl2pPr>
            <a:lvl3pPr marL="2953329" indent="0">
              <a:buNone/>
              <a:defRPr sz="7800"/>
            </a:lvl3pPr>
            <a:lvl4pPr marL="4429994" indent="0">
              <a:buNone/>
              <a:defRPr sz="6500"/>
            </a:lvl4pPr>
            <a:lvl5pPr marL="5906658" indent="0">
              <a:buNone/>
              <a:defRPr sz="6500"/>
            </a:lvl5pPr>
            <a:lvl6pPr marL="7383323" indent="0">
              <a:buNone/>
              <a:defRPr sz="6500"/>
            </a:lvl6pPr>
            <a:lvl7pPr marL="8859987" indent="0">
              <a:buNone/>
              <a:defRPr sz="6500"/>
            </a:lvl7pPr>
            <a:lvl8pPr marL="10336652" indent="0">
              <a:buNone/>
              <a:defRPr sz="6500"/>
            </a:lvl8pPr>
            <a:lvl9pPr marL="11813316" indent="0">
              <a:buNone/>
              <a:defRPr sz="65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16751810"/>
            <a:ext cx="18167985" cy="2512027"/>
          </a:xfrm>
        </p:spPr>
        <p:txBody>
          <a:bodyPr/>
          <a:lstStyle>
            <a:lvl1pPr marL="0" indent="0">
              <a:buNone/>
              <a:defRPr sz="4500"/>
            </a:lvl1pPr>
            <a:lvl2pPr marL="1476665" indent="0">
              <a:buNone/>
              <a:defRPr sz="3900"/>
            </a:lvl2pPr>
            <a:lvl3pPr marL="2953329" indent="0">
              <a:buNone/>
              <a:defRPr sz="3200"/>
            </a:lvl3pPr>
            <a:lvl4pPr marL="4429994" indent="0">
              <a:buNone/>
              <a:defRPr sz="2900"/>
            </a:lvl4pPr>
            <a:lvl5pPr marL="5906658" indent="0">
              <a:buNone/>
              <a:defRPr sz="2900"/>
            </a:lvl5pPr>
            <a:lvl6pPr marL="7383323" indent="0">
              <a:buNone/>
              <a:defRPr sz="2900"/>
            </a:lvl6pPr>
            <a:lvl7pPr marL="8859987" indent="0">
              <a:buNone/>
              <a:defRPr sz="2900"/>
            </a:lvl7pPr>
            <a:lvl8pPr marL="10336652" indent="0">
              <a:buNone/>
              <a:defRPr sz="2900"/>
            </a:lvl8pPr>
            <a:lvl9pPr marL="11813316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C3F0-F0B6-4D84-B18E-D24CBCFA202C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51519-D011-45C8-8AD8-7754D9B22578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9220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857250"/>
            <a:ext cx="27251025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333" tIns="147666" rIns="295333" bIns="1476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title style</a:t>
            </a:r>
            <a:endParaRPr lang="nl-BE" alt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4994275"/>
            <a:ext cx="27251025" cy="141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333" tIns="147666" rIns="295333" bIns="147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text styles</a:t>
            </a:r>
          </a:p>
          <a:p>
            <a:pPr lvl="1"/>
            <a:r>
              <a:rPr lang="en-US" altLang="nl-BE"/>
              <a:t>Second level</a:t>
            </a:r>
          </a:p>
          <a:p>
            <a:pPr lvl="2"/>
            <a:r>
              <a:rPr lang="en-US" altLang="nl-BE"/>
              <a:t>Third level</a:t>
            </a:r>
          </a:p>
          <a:p>
            <a:pPr lvl="3"/>
            <a:r>
              <a:rPr lang="en-US" altLang="nl-BE"/>
              <a:t>Fourth level</a:t>
            </a:r>
          </a:p>
          <a:p>
            <a:pPr lvl="4"/>
            <a:r>
              <a:rPr lang="en-US" altLang="nl-BE"/>
              <a:t>Fifth level</a:t>
            </a:r>
            <a:endParaRPr lang="nl-BE" alt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475" y="19838988"/>
            <a:ext cx="7064375" cy="1139825"/>
          </a:xfrm>
          <a:prstGeom prst="rect">
            <a:avLst/>
          </a:prstGeom>
        </p:spPr>
        <p:txBody>
          <a:bodyPr vert="horz" lIns="295333" tIns="147666" rIns="295333" bIns="147666" rtlCol="0" anchor="ctr"/>
          <a:lstStyle>
            <a:lvl1pPr algn="l" defTabSz="2953329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46CA71-9507-41CD-9216-32A4C2FA1192}" type="datetimeFigureOut">
              <a:rPr lang="nl-BE"/>
              <a:pPr>
                <a:defRPr/>
              </a:pPr>
              <a:t>24/04/2024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738" y="19838988"/>
            <a:ext cx="9588500" cy="1139825"/>
          </a:xfrm>
          <a:prstGeom prst="rect">
            <a:avLst/>
          </a:prstGeom>
        </p:spPr>
        <p:txBody>
          <a:bodyPr vert="horz" lIns="295333" tIns="147666" rIns="295333" bIns="147666" rtlCol="0" anchor="ctr"/>
          <a:lstStyle>
            <a:lvl1pPr algn="ctr" defTabSz="2953329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1125" y="19838988"/>
            <a:ext cx="7064375" cy="1139825"/>
          </a:xfrm>
          <a:prstGeom prst="rect">
            <a:avLst/>
          </a:prstGeom>
        </p:spPr>
        <p:txBody>
          <a:bodyPr vert="horz" wrap="square" lIns="295333" tIns="147666" rIns="295333" bIns="147666" numCol="1" anchor="ctr" anchorCtr="0" compatLnSpc="1">
            <a:prstTxWarp prst="textNoShape">
              <a:avLst/>
            </a:prstTxWarp>
          </a:bodyPr>
          <a:lstStyle>
            <a:lvl1pPr algn="r">
              <a:defRPr sz="3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9129A51-4A70-49E4-BE58-EB01ACA8949B}" type="slidenum">
              <a:rPr lang="nl-BE" altLang="nl-BE"/>
              <a:pPr/>
              <a:t>‹#›</a:t>
            </a:fld>
            <a:endParaRPr lang="nl-BE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2952750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6488" indent="-11064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938" indent="-7381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7313" indent="-7381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3688" indent="-7381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21655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8320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4984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51649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665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3329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9994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6658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3323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9987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6652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13316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3"/>
          <p:cNvSpPr>
            <a:spLocks noChangeArrowheads="1"/>
          </p:cNvSpPr>
          <p:nvPr/>
        </p:nvSpPr>
        <p:spPr bwMode="auto">
          <a:xfrm>
            <a:off x="441579" y="11158638"/>
            <a:ext cx="9553075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075" name="AutoShape 52"/>
          <p:cNvSpPr>
            <a:spLocks noChangeArrowheads="1"/>
          </p:cNvSpPr>
          <p:nvPr/>
        </p:nvSpPr>
        <p:spPr bwMode="auto">
          <a:xfrm>
            <a:off x="20328101" y="2754466"/>
            <a:ext cx="9510993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076" name="AutoShape 51"/>
          <p:cNvSpPr>
            <a:spLocks noChangeArrowheads="1"/>
          </p:cNvSpPr>
          <p:nvPr/>
        </p:nvSpPr>
        <p:spPr bwMode="auto">
          <a:xfrm>
            <a:off x="10367763" y="7061228"/>
            <a:ext cx="9553075" cy="1027902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441578" y="12401158"/>
            <a:ext cx="9553075" cy="6395374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99.9% of the observable universe is in a state of plasma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 E.g. the sun, fusion reactors (Tokamaks and Stellarators), gas nebulae, etc.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Particle-in-cell methods can simulate macroscale phenomena without having to resolve small time scales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Simulates self-consistent interactions between particles and fields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Accurate while being reasonably computationally cheap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32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nl-BE" sz="4000" dirty="0">
              <a:latin typeface="Calibri" panose="020F0502020204030204" pitchFamily="34" charset="0"/>
            </a:endParaRPr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20383618" y="2754466"/>
            <a:ext cx="89281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Results</a:t>
            </a:r>
          </a:p>
        </p:txBody>
      </p:sp>
      <p:sp>
        <p:nvSpPr>
          <p:cNvPr id="3079" name="Rectangle 34"/>
          <p:cNvSpPr>
            <a:spLocks noChangeArrowheads="1"/>
          </p:cNvSpPr>
          <p:nvPr/>
        </p:nvSpPr>
        <p:spPr bwMode="auto">
          <a:xfrm>
            <a:off x="10405879" y="7083443"/>
            <a:ext cx="88979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Goals</a:t>
            </a:r>
          </a:p>
        </p:txBody>
      </p:sp>
      <p:sp>
        <p:nvSpPr>
          <p:cNvPr id="3080" name="Rectangle 35"/>
          <p:cNvSpPr>
            <a:spLocks noChangeArrowheads="1"/>
          </p:cNvSpPr>
          <p:nvPr/>
        </p:nvSpPr>
        <p:spPr bwMode="auto">
          <a:xfrm>
            <a:off x="441580" y="3964916"/>
            <a:ext cx="9553075" cy="6840537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Many problems involve solving differential equations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High-performance computing: many processors</a:t>
            </a:r>
          </a:p>
          <a:p>
            <a:pPr marL="1028700" lvl="1" indent="-571500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nl-BE" altLang="nl-BE" sz="3200" dirty="0">
                <a:latin typeface="Calibri" panose="020F0502020204030204" pitchFamily="34" charset="0"/>
              </a:rPr>
              <a:t>Parallelisation in space saturates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nl-BE" altLang="nl-BE" sz="3200" dirty="0">
                <a:latin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nl-BE" altLang="nl-BE" sz="3200" dirty="0">
                <a:latin typeface="Calibri" panose="020F0502020204030204" pitchFamily="34" charset="0"/>
              </a:rPr>
              <a:t>Parallelise in time</a:t>
            </a:r>
            <a:endParaRPr lang="en-US" altLang="nl-BE" sz="32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81" name="Rectangle 36"/>
              <p:cNvSpPr>
                <a:spLocks noChangeArrowheads="1"/>
              </p:cNvSpPr>
              <p:nvPr/>
            </p:nvSpPr>
            <p:spPr bwMode="auto">
              <a:xfrm>
                <a:off x="10367764" y="8234741"/>
                <a:ext cx="9543602" cy="5194093"/>
              </a:xfrm>
              <a:prstGeom prst="rect">
                <a:avLst/>
              </a:prstGeom>
              <a:solidFill>
                <a:srgbClr val="EDF5F9"/>
              </a:solid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 lIns="182949" tIns="91476" rIns="182949" bIns="91476"/>
              <a:lstStyle>
                <a:lvl1pPr marL="342900" indent="-3429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Small error between Parareal vs serial solve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Bounded error on energy for Parareal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High speedup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altLang="nl-B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𝑆𝑒𝑟𝑖𝑎𝑙</m:t>
                        </m:r>
                      </m:num>
                      <m:den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𝑃𝑎𝑟𝑎𝑟𝑒𝑎𝑙</m:t>
                        </m:r>
                      </m:den>
                    </m:f>
                  </m:oMath>
                </a14:m>
                <a:endParaRPr lang="nl-BE" altLang="nl-BE" sz="32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Small number of Parareal iterations, K</a:t>
                </a:r>
                <a:endParaRPr lang="nl-BE" altLang="nl-BE" sz="32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High parallel efficiency </a:t>
                </a:r>
                <a:r>
                  <a:rPr lang="en-US" altLang="nl-BE" sz="3200" dirty="0">
                    <a:latin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altLang="nl-B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𝑆𝑝𝑒𝑒𝑑𝑢𝑝</m:t>
                        </m:r>
                      </m:num>
                      <m:den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𝑝𝑟𝑜𝑐𝑒𝑠𝑠𝑜𝑟𝑠</m:t>
                        </m:r>
                      </m:den>
                    </m:f>
                  </m:oMath>
                </a14:m>
                <a:r>
                  <a:rPr lang="en-US" altLang="nl-BE" sz="3200" dirty="0">
                    <a:latin typeface="Calibri" panose="020F0502020204030204" pitchFamily="34" charset="0"/>
                  </a:rPr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BE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nl-BE" sz="32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nl-BE" sz="3200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nl-BE" sz="32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Check these results for different types of coarse solvers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endParaRPr lang="en-US" altLang="nl-BE" sz="40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endParaRPr lang="en-US" altLang="nl-BE" sz="40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endParaRPr lang="nl-BE" altLang="nl-BE" sz="40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endParaRPr lang="en-US" altLang="nl-BE" sz="4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81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7764" y="8234741"/>
                <a:ext cx="9543602" cy="5194093"/>
              </a:xfrm>
              <a:prstGeom prst="rect">
                <a:avLst/>
              </a:prstGeom>
              <a:blipFill>
                <a:blip r:embed="rId2"/>
                <a:stretch>
                  <a:fillRect l="-702" t="-820"/>
                </a:stretch>
              </a:blip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2" name="Rectangle 37"/>
          <p:cNvSpPr>
            <a:spLocks noChangeArrowheads="1"/>
          </p:cNvSpPr>
          <p:nvPr/>
        </p:nvSpPr>
        <p:spPr bwMode="auto">
          <a:xfrm>
            <a:off x="20328100" y="3968986"/>
            <a:ext cx="9510993" cy="10185959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nl-BE" sz="4000" b="1" dirty="0">
                <a:solidFill>
                  <a:srgbClr val="273A6D"/>
                </a:solidFill>
                <a:latin typeface="Calibri" panose="020F0502020204030204" pitchFamily="34" charset="0"/>
              </a:rPr>
              <a:t>Temporal coarsening</a:t>
            </a:r>
          </a:p>
          <a:p>
            <a:pPr lvl="1" eaLnBrk="1" hangingPunct="1">
              <a:buFontTx/>
              <a:buChar char="–"/>
            </a:pPr>
            <a:r>
              <a:rPr lang="en-US" altLang="nl-BE" sz="3500" dirty="0">
                <a:latin typeface="Calibri" panose="020F0502020204030204" pitchFamily="34" charset="0"/>
              </a:rPr>
              <a:t> </a:t>
            </a:r>
            <a:r>
              <a:rPr lang="en-US" altLang="nl-BE" sz="3200" dirty="0">
                <a:latin typeface="Calibri" panose="020F0502020204030204" pitchFamily="34" charset="0"/>
              </a:rPr>
              <a:t>The more costly the fine solver, the better the speedup/parallel efficiency</a:t>
            </a: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marL="457200" lvl="1" indent="0" eaLnBrk="1" hangingPunct="1"/>
            <a:endParaRPr lang="en-US" altLang="nl-BE" sz="3500" dirty="0">
              <a:latin typeface="Calibri" panose="020F0502020204030204" pitchFamily="34" charset="0"/>
            </a:endParaRPr>
          </a:p>
          <a:p>
            <a:pPr marL="457200" lvl="1" indent="0" eaLnBrk="1" hangingPunct="1"/>
            <a:endParaRPr lang="en-US" altLang="nl-BE" sz="3500" dirty="0">
              <a:latin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nl-BE" sz="4000" b="1" dirty="0">
                <a:solidFill>
                  <a:srgbClr val="273A6D"/>
                </a:solidFill>
                <a:latin typeface="Calibri" panose="020F0502020204030204" pitchFamily="34" charset="0"/>
              </a:rPr>
              <a:t>Linear Solvers</a:t>
            </a:r>
            <a:endParaRPr lang="en-US" altLang="nl-BE" sz="4000" dirty="0">
              <a:solidFill>
                <a:srgbClr val="273A6D"/>
              </a:solidFill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Direct vs iterative solvers for Maxwell’s equations</a:t>
            </a:r>
          </a:p>
          <a:p>
            <a:pPr lvl="1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Fine solver: iterative</a:t>
            </a:r>
          </a:p>
          <a:p>
            <a:pPr lvl="1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Coarse solver: iterative</a:t>
            </a:r>
          </a:p>
        </p:txBody>
      </p:sp>
      <p:sp>
        <p:nvSpPr>
          <p:cNvPr id="3090" name="AutoShape 50"/>
          <p:cNvSpPr>
            <a:spLocks noChangeArrowheads="1"/>
          </p:cNvSpPr>
          <p:nvPr/>
        </p:nvSpPr>
        <p:spPr bwMode="auto">
          <a:xfrm>
            <a:off x="441581" y="2754466"/>
            <a:ext cx="9553075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 dirty="0">
              <a:latin typeface="Calibri" panose="020F0502020204030204" pitchFamily="34" charset="0"/>
            </a:endParaRPr>
          </a:p>
        </p:txBody>
      </p:sp>
      <p:sp>
        <p:nvSpPr>
          <p:cNvPr id="3091" name="Rectangle 15"/>
          <p:cNvSpPr>
            <a:spLocks noChangeArrowheads="1"/>
          </p:cNvSpPr>
          <p:nvPr/>
        </p:nvSpPr>
        <p:spPr bwMode="auto">
          <a:xfrm>
            <a:off x="665147" y="2732088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Parallel-in-Time</a:t>
            </a:r>
          </a:p>
        </p:txBody>
      </p:sp>
      <p:sp>
        <p:nvSpPr>
          <p:cNvPr id="3092" name="Rectangle 55"/>
          <p:cNvSpPr>
            <a:spLocks noChangeArrowheads="1"/>
          </p:cNvSpPr>
          <p:nvPr/>
        </p:nvSpPr>
        <p:spPr bwMode="auto">
          <a:xfrm>
            <a:off x="665147" y="11141176"/>
            <a:ext cx="86280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5969" tIns="245969" rIns="245969" bIns="245969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Particle-in-cell (PIC) for plasma</a:t>
            </a:r>
          </a:p>
        </p:txBody>
      </p:sp>
      <p:sp>
        <p:nvSpPr>
          <p:cNvPr id="3094" name="Rectangle 42"/>
          <p:cNvSpPr>
            <a:spLocks noChangeArrowheads="1"/>
          </p:cNvSpPr>
          <p:nvPr/>
        </p:nvSpPr>
        <p:spPr bwMode="auto">
          <a:xfrm>
            <a:off x="1179280" y="19678685"/>
            <a:ext cx="70567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Master of </a:t>
            </a:r>
          </a:p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Mathematical Engineering</a:t>
            </a:r>
          </a:p>
        </p:txBody>
      </p:sp>
      <p:sp>
        <p:nvSpPr>
          <p:cNvPr id="3096" name="Rectangle 39"/>
          <p:cNvSpPr>
            <a:spLocks noChangeArrowheads="1"/>
          </p:cNvSpPr>
          <p:nvPr/>
        </p:nvSpPr>
        <p:spPr bwMode="auto">
          <a:xfrm>
            <a:off x="12425363" y="315913"/>
            <a:ext cx="173593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nl-BE" sz="8000" b="1" dirty="0">
                <a:solidFill>
                  <a:srgbClr val="FFFFFF"/>
                </a:solidFill>
                <a:latin typeface="Calibri" panose="020F0502020204030204" pitchFamily="34" charset="0"/>
                <a:ea typeface="ヒラギノ角ゴ Pro W3" pitchFamily="1" charset="-128"/>
              </a:rPr>
              <a:t>Parareal for particle-in-cell methods</a:t>
            </a: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9898477" y="19678685"/>
            <a:ext cx="59046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Master’s thesis</a:t>
            </a:r>
          </a:p>
          <a:p>
            <a:pPr algn="ctr"/>
            <a:r>
              <a:rPr lang="en-US" altLang="nl-BE" sz="3200" b="1" i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Bram Leys</a:t>
            </a:r>
          </a:p>
        </p:txBody>
      </p:sp>
      <p:sp>
        <p:nvSpPr>
          <p:cNvPr id="29" name="Rectangle 42"/>
          <p:cNvSpPr>
            <a:spLocks noChangeArrowheads="1"/>
          </p:cNvSpPr>
          <p:nvPr/>
        </p:nvSpPr>
        <p:spPr bwMode="auto">
          <a:xfrm>
            <a:off x="17465546" y="19678685"/>
            <a:ext cx="59046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Supervisors</a:t>
            </a:r>
          </a:p>
          <a:p>
            <a:pPr algn="ctr"/>
            <a:r>
              <a:rPr lang="en-US" altLang="nl-BE" sz="3200" b="1" i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Giovanni </a:t>
            </a:r>
            <a:r>
              <a:rPr lang="en-US" altLang="nl-BE" sz="3200" b="1" i="1" dirty="0" err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Lapenta</a:t>
            </a:r>
            <a:r>
              <a:rPr lang="en-US" altLang="nl-BE" sz="3200" b="1" i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, Pranab J. Deka</a:t>
            </a:r>
          </a:p>
        </p:txBody>
      </p:sp>
      <p:pic>
        <p:nvPicPr>
          <p:cNvPr id="4" name="Picture 3" descr="A logo with a lion's face&#10;&#10;Description automatically generated">
            <a:extLst>
              <a:ext uri="{FF2B5EF4-FFF2-40B4-BE49-F238E27FC236}">
                <a16:creationId xmlns:a16="http://schemas.microsoft.com/office/drawing/2014/main" id="{9A95497F-971A-067A-1BB1-A20DA6C9B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02" y="19446470"/>
            <a:ext cx="4835973" cy="1309433"/>
          </a:xfrm>
          <a:prstGeom prst="rect">
            <a:avLst/>
          </a:prstGeom>
        </p:spPr>
      </p:pic>
      <p:pic>
        <p:nvPicPr>
          <p:cNvPr id="8" name="Picture 7" descr="A graph of different colored dots and numbers&#10;&#10;Description automatically generated">
            <a:extLst>
              <a:ext uri="{FF2B5EF4-FFF2-40B4-BE49-F238E27FC236}">
                <a16:creationId xmlns:a16="http://schemas.microsoft.com/office/drawing/2014/main" id="{4C770F74-3008-ACDE-73D9-BB597775A3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1"/>
          <a:stretch/>
        </p:blipFill>
        <p:spPr>
          <a:xfrm>
            <a:off x="1179280" y="6309799"/>
            <a:ext cx="7982167" cy="4131496"/>
          </a:xfrm>
          <a:prstGeom prst="rect">
            <a:avLst/>
          </a:prstGeom>
        </p:spPr>
      </p:pic>
      <p:pic>
        <p:nvPicPr>
          <p:cNvPr id="10" name="Picture 9" descr="A red and blue lines&#10;&#10;Description automatically generated">
            <a:extLst>
              <a:ext uri="{FF2B5EF4-FFF2-40B4-BE49-F238E27FC236}">
                <a16:creationId xmlns:a16="http://schemas.microsoft.com/office/drawing/2014/main" id="{B9E3C66F-3D35-CFF9-6451-F500D56C35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4209" b="10367"/>
          <a:stretch/>
        </p:blipFill>
        <p:spPr>
          <a:xfrm>
            <a:off x="10365593" y="13726466"/>
            <a:ext cx="9599818" cy="507006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58C852E-7458-F89D-862A-061E29C42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791402"/>
              </p:ext>
            </p:extLst>
          </p:nvPr>
        </p:nvGraphicFramePr>
        <p:xfrm>
          <a:off x="20460907" y="11041574"/>
          <a:ext cx="4487795" cy="296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94609F7-2A43-3BDE-402A-BF6E756B5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54359"/>
              </p:ext>
            </p:extLst>
          </p:nvPr>
        </p:nvGraphicFramePr>
        <p:xfrm>
          <a:off x="25209892" y="11041575"/>
          <a:ext cx="4487795" cy="296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247A2C7-EF08-FCA1-94E5-17A3E8A68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582612"/>
              </p:ext>
            </p:extLst>
          </p:nvPr>
        </p:nvGraphicFramePr>
        <p:xfrm>
          <a:off x="22567602" y="5676063"/>
          <a:ext cx="4999823" cy="320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AutoShape 50">
            <a:extLst>
              <a:ext uri="{FF2B5EF4-FFF2-40B4-BE49-F238E27FC236}">
                <a16:creationId xmlns:a16="http://schemas.microsoft.com/office/drawing/2014/main" id="{6F772126-38A1-0F2C-567D-A29DB8B5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292" y="2759228"/>
            <a:ext cx="9553075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 dirty="0">
              <a:latin typeface="Calibri" panose="020F0502020204030204" pitchFamily="34" charset="0"/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BB6D1F49-0613-2A70-F18E-857B5D3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292" y="2754466"/>
            <a:ext cx="88979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Parallel-in-Time: Parareal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36">
                <a:extLst>
                  <a:ext uri="{FF2B5EF4-FFF2-40B4-BE49-F238E27FC236}">
                    <a16:creationId xmlns:a16="http://schemas.microsoft.com/office/drawing/2014/main" id="{424016AA-42D9-CC91-111F-F6B0E2E74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5593" y="3964069"/>
                <a:ext cx="9545773" cy="2951548"/>
              </a:xfrm>
              <a:prstGeom prst="rect">
                <a:avLst/>
              </a:prstGeom>
              <a:solidFill>
                <a:srgbClr val="EDF5F9"/>
              </a:solid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 lIns="182949" tIns="91476" rIns="182949" bIns="91476"/>
              <a:lstStyle>
                <a:lvl1pPr marL="342900" indent="-3429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Uses an expensive fine solver (F) and cheap coarse solver (G)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Get an initial guess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nl-BE" sz="3200" dirty="0">
                    <a:latin typeface="Calibri" panose="020F0502020204030204" pitchFamily="34" charset="0"/>
                  </a:rPr>
                  <a:t> for all timesteps n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b="0" dirty="0">
                    <a:latin typeface="Calibri" panose="020F0502020204030204" pitchFamily="34" charset="0"/>
                  </a:rPr>
                  <a:t>Iterate until convergence starting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nl-BE" sz="3200" dirty="0">
                    <a:latin typeface="Calibri" panose="020F0502020204030204" pitchFamily="34" charset="0"/>
                  </a:rPr>
                  <a:t> using:</a:t>
                </a:r>
                <a:endParaRPr lang="en-US" altLang="nl-BE" sz="3200" b="0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nl-BE" altLang="nl-BE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nl-BE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nl-BE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altLang="nl-BE" sz="32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Rectangle 36">
                <a:extLst>
                  <a:ext uri="{FF2B5EF4-FFF2-40B4-BE49-F238E27FC236}">
                    <a16:creationId xmlns:a16="http://schemas.microsoft.com/office/drawing/2014/main" id="{424016AA-42D9-CC91-111F-F6B0E2E7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5593" y="3964069"/>
                <a:ext cx="9545773" cy="2951548"/>
              </a:xfrm>
              <a:prstGeom prst="rect">
                <a:avLst/>
              </a:prstGeom>
              <a:blipFill>
                <a:blip r:embed="rId9"/>
                <a:stretch>
                  <a:fillRect l="-638" t="-1440"/>
                </a:stretch>
              </a:blip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CFB8040-AC5F-B3D4-7876-661B980B90CD}"/>
              </a:ext>
            </a:extLst>
          </p:cNvPr>
          <p:cNvSpPr txBox="1"/>
          <p:nvPr/>
        </p:nvSpPr>
        <p:spPr>
          <a:xfrm>
            <a:off x="1745016" y="1044782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K. Rupp, “42 Years of Microprocessor Trend Data | Karl Rupp.”</a:t>
            </a:r>
          </a:p>
        </p:txBody>
      </p:sp>
      <p:sp>
        <p:nvSpPr>
          <p:cNvPr id="2" name="AutoShape 52">
            <a:extLst>
              <a:ext uri="{FF2B5EF4-FFF2-40B4-BE49-F238E27FC236}">
                <a16:creationId xmlns:a16="http://schemas.microsoft.com/office/drawing/2014/main" id="{018DD4B8-97F5-215B-C2A7-98A07D5D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2016" y="14337545"/>
            <a:ext cx="9510993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8DED0D1-28B5-EB3F-5A9C-4CD30236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8101" y="15504822"/>
            <a:ext cx="9494908" cy="3291709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nl-BE" sz="3200" dirty="0">
                <a:latin typeface="Calibri" panose="020F0502020204030204" pitchFamily="34" charset="0"/>
              </a:rPr>
              <a:t>Parareal is viable to increase performance when spatial parallelism is exhausted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nl-BE" sz="3200" dirty="0">
                <a:latin typeface="Calibri" panose="020F0502020204030204" pitchFamily="34" charset="0"/>
              </a:rPr>
              <a:t>Performs best when cost(F) &gt;&gt; cost(G)</a:t>
            </a:r>
          </a:p>
          <a:p>
            <a:pPr marL="971550" lvl="1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nl-BE" sz="3200" dirty="0">
                <a:latin typeface="Calibri" panose="020F0502020204030204" pitchFamily="34" charset="0"/>
              </a:rPr>
              <a:t>How accurate should solution be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3C43E5D-66F9-96FE-81C5-679477EA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8100" y="14323471"/>
            <a:ext cx="89281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Take-home message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297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Office Theme</vt:lpstr>
      <vt:lpstr>PowerPoint Presentation</vt:lpstr>
    </vt:vector>
  </TitlesOfParts>
  <Company>Dept. of Computer Science, K.U.Leuven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</dc:creator>
  <cp:lastModifiedBy>Bram Leys</cp:lastModifiedBy>
  <cp:revision>32</cp:revision>
  <dcterms:created xsi:type="dcterms:W3CDTF">2009-04-10T12:41:44Z</dcterms:created>
  <dcterms:modified xsi:type="dcterms:W3CDTF">2024-04-24T15:16:51Z</dcterms:modified>
</cp:coreProperties>
</file>