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21404263"/>
  <p:notesSz cx="7102475" cy="9388475"/>
  <p:defaultTextStyle>
    <a:defPPr>
      <a:defRPr lang="nl-BE"/>
    </a:defPPr>
    <a:lvl1pPr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76375" indent="-101917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52750" indent="-203835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29125" indent="-3057525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05500" indent="-4076700" algn="l" defTabSz="2952750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42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5F9"/>
    <a:srgbClr val="CBE1EC"/>
    <a:srgbClr val="013F7C"/>
    <a:srgbClr val="EB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1838" y="509"/>
      </p:cViewPr>
      <p:guideLst>
        <p:guide orient="horz" pos="6742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6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amj\Documents\Ingenieur\WIT\MASTER_2\Thesis\test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Sheet1!$B$75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Sheet1!$C$75:$E$75</c:f>
              <c:numCache>
                <c:formatCode>General</c:formatCode>
                <c:ptCount val="3"/>
                <c:pt idx="0">
                  <c:v>3.98262180606253</c:v>
                </c:pt>
                <c:pt idx="1">
                  <c:v>3.6140642303432999</c:v>
                </c:pt>
                <c:pt idx="2">
                  <c:v>3.64448212519429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0-4800-804C-83D021317A12}"/>
            </c:ext>
          </c:extLst>
        </c:ser>
        <c:ser>
          <c:idx val="1"/>
          <c:order val="1"/>
          <c:tx>
            <c:strRef>
              <c:f>Sheet1!$B$76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Sheet1!$C$76:$E$76</c:f>
              <c:numCache>
                <c:formatCode>General</c:formatCode>
                <c:ptCount val="3"/>
                <c:pt idx="0">
                  <c:v>4.7437618147447997</c:v>
                </c:pt>
                <c:pt idx="1">
                  <c:v>3.9629629629629601</c:v>
                </c:pt>
                <c:pt idx="2">
                  <c:v>4.00186190845616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0-4800-804C-83D021317A12}"/>
            </c:ext>
          </c:extLst>
        </c:ser>
        <c:ser>
          <c:idx val="2"/>
          <c:order val="2"/>
          <c:tx>
            <c:strRef>
              <c:f>Sheet1!$B$77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Sheet1!$C$74:$E$74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Sheet1!$C$77:$E$77</c:f>
              <c:numCache>
                <c:formatCode>General</c:formatCode>
                <c:ptCount val="3"/>
                <c:pt idx="0">
                  <c:v>4.7572511848341197</c:v>
                </c:pt>
                <c:pt idx="1">
                  <c:v>3.9695909989356801</c:v>
                </c:pt>
                <c:pt idx="2">
                  <c:v>4.0161943319838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80-4800-804C-83D021317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9674527"/>
        <c:axId val="1089659647"/>
      </c:barChart>
      <c:catAx>
        <c:axId val="1089674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Fine</a:t>
                </a:r>
                <a:r>
                  <a:rPr lang="en-US" sz="1800" baseline="0"/>
                  <a:t> solver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59647"/>
        <c:crosses val="autoZero"/>
        <c:auto val="1"/>
        <c:lblAlgn val="ctr"/>
        <c:lblOffset val="100"/>
        <c:noMultiLvlLbl val="0"/>
      </c:catAx>
      <c:valAx>
        <c:axId val="108965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967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Linear solvers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Sheet1!$B$82</c:f>
              <c:strCache>
                <c:ptCount val="1"/>
                <c:pt idx="0">
                  <c:v>LU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Sheet1!$C$82:$E$82</c:f>
              <c:numCache>
                <c:formatCode>General</c:formatCode>
                <c:ptCount val="3"/>
                <c:pt idx="0">
                  <c:v>12602</c:v>
                </c:pt>
                <c:pt idx="1">
                  <c:v>7224</c:v>
                </c:pt>
                <c:pt idx="2">
                  <c:v>7077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86-467B-B558-E4FE5E7B35DA}"/>
            </c:ext>
          </c:extLst>
        </c:ser>
        <c:ser>
          <c:idx val="1"/>
          <c:order val="1"/>
          <c:tx>
            <c:strRef>
              <c:f>Sheet1!$B$83</c:f>
              <c:strCache>
                <c:ptCount val="1"/>
                <c:pt idx="0">
                  <c:v>GMRES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Sheet1!$C$83:$E$83</c:f>
              <c:numCache>
                <c:formatCode>General</c:formatCode>
                <c:ptCount val="3"/>
                <c:pt idx="0">
                  <c:v>10580</c:v>
                </c:pt>
                <c:pt idx="1">
                  <c:v>6588</c:v>
                </c:pt>
                <c:pt idx="2">
                  <c:v>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86-467B-B558-E4FE5E7B35DA}"/>
            </c:ext>
          </c:extLst>
        </c:ser>
        <c:ser>
          <c:idx val="2"/>
          <c:order val="2"/>
          <c:tx>
            <c:strRef>
              <c:f>Sheet1!$B$84</c:f>
              <c:strCache>
                <c:ptCount val="1"/>
                <c:pt idx="0">
                  <c:v>BICGSTAB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Sheet1!$C$81:$E$81</c:f>
              <c:strCache>
                <c:ptCount val="3"/>
                <c:pt idx="0">
                  <c:v>LU</c:v>
                </c:pt>
                <c:pt idx="1">
                  <c:v>GMRES</c:v>
                </c:pt>
                <c:pt idx="2">
                  <c:v>BICGSTAB</c:v>
                </c:pt>
              </c:strCache>
            </c:strRef>
          </c:cat>
          <c:val>
            <c:numRef>
              <c:f>Sheet1!$C$84:$E$84</c:f>
              <c:numCache>
                <c:formatCode>General</c:formatCode>
                <c:ptCount val="3"/>
                <c:pt idx="0">
                  <c:v>10550</c:v>
                </c:pt>
                <c:pt idx="1">
                  <c:v>6577</c:v>
                </c:pt>
                <c:pt idx="2">
                  <c:v>6422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86-467B-B558-E4FE5E7B3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5471711"/>
        <c:axId val="1165473631"/>
      </c:barChart>
      <c:catAx>
        <c:axId val="116547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Fine solver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3631"/>
        <c:crosses val="autoZero"/>
        <c:auto val="1"/>
        <c:lblAlgn val="ctr"/>
        <c:lblOffset val="100"/>
        <c:noMultiLvlLbl val="0"/>
      </c:catAx>
      <c:valAx>
        <c:axId val="116547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Time  for </a:t>
                </a:r>
                <a:r>
                  <a:rPr lang="en-US" sz="1800" dirty="0" err="1"/>
                  <a:t>parareal</a:t>
                </a:r>
                <a:r>
                  <a:rPr lang="en-US" sz="1800" dirty="0"/>
                  <a:t> </a:t>
                </a:r>
                <a:r>
                  <a:rPr lang="en-US" sz="1800" b="1" dirty="0"/>
                  <a:t>(</a:t>
                </a:r>
                <a:r>
                  <a:rPr lang="en-US" sz="1800" b="1" cap="none" dirty="0" err="1"/>
                  <a:t>ms</a:t>
                </a:r>
                <a:r>
                  <a:rPr lang="en-US" sz="1800" dirty="0"/>
                  <a:t>)</a:t>
                </a:r>
              </a:p>
            </c:rich>
          </c:tx>
          <c:layout>
            <c:manualLayout>
              <c:xMode val="edge"/>
              <c:yMode val="edge"/>
              <c:x val="3.3211043761651925E-2"/>
              <c:y val="0.174233266195226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47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/>
              <a:t>Temporal refinement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38100" cap="rnd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Sheet1!$B$22:$B$26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</c:numCache>
            </c:numRef>
          </c:xVal>
          <c:yVal>
            <c:numRef>
              <c:f>Sheet1!$C$22:$C$26</c:f>
              <c:numCache>
                <c:formatCode>0.000</c:formatCode>
                <c:ptCount val="5"/>
                <c:pt idx="0" formatCode="_(* #,##0.00_);_(* \(#,##0.00\);_(* &quot;-&quot;??_);_(@_)">
                  <c:v>1.77340569877883</c:v>
                </c:pt>
                <c:pt idx="1">
                  <c:v>3.3467271548930602</c:v>
                </c:pt>
                <c:pt idx="2">
                  <c:v>6.2072289156626503</c:v>
                </c:pt>
                <c:pt idx="3">
                  <c:v>8.7384407694903796</c:v>
                </c:pt>
                <c:pt idx="4">
                  <c:v>10.9544008483563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25-46EF-A726-3837A3A7D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515583"/>
        <c:axId val="137516063"/>
      </c:scatterChart>
      <c:valAx>
        <c:axId val="1375155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 err="1"/>
                  <a:t>Δt_G</a:t>
                </a:r>
                <a:r>
                  <a:rPr lang="en-US" sz="1800" dirty="0"/>
                  <a:t>/</a:t>
                </a:r>
                <a:r>
                  <a:rPr lang="el-GR" sz="1800" dirty="0"/>
                  <a:t>Δ</a:t>
                </a:r>
                <a:r>
                  <a:rPr lang="en-US" sz="1800" dirty="0" err="1"/>
                  <a:t>t_F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6063"/>
        <c:crosses val="autoZero"/>
        <c:crossBetween val="midCat"/>
      </c:valAx>
      <c:valAx>
        <c:axId val="137516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15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CC9400D-CA37-4854-AA96-BE58EABA378F}" type="datetimeFigureOut">
              <a:rPr lang="nl-BE" smtClean="0"/>
              <a:t>26/04/2024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9688" y="1173163"/>
            <a:ext cx="448310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6F9B369-98DD-45D4-8C72-1028BA42EAC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696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603"/>
            <a:ext cx="30278832" cy="214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7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06C36-40D2-459D-B5AE-24CE741817B2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E3627-EF8C-4825-9EF3-0A92FED72AA1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76940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2675533"/>
            <a:ext cx="22557528" cy="56998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2675533"/>
            <a:ext cx="67178439" cy="56998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5876F-AC9E-4C26-881A-5B04968439CB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68BF3-3B6D-4D51-96BA-B6B5982EB25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9324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58011-E33F-47BB-8238-2B5695632B27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4B20C-DF16-4518-A2AC-1E2BF3C6D3D6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94339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54223"/>
            <a:ext cx="25737979" cy="425112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72041"/>
            <a:ext cx="25737979" cy="468218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66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3329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999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665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332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998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665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1331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9B777-D815-4DE4-8E6C-EE200B03A269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0BF5-9D42-48B4-A8F6-94A8BEFFE9B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6532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15587458"/>
            <a:ext cx="44867985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15587458"/>
            <a:ext cx="44867982" cy="4408683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99DE-E9A9-4FAA-8497-F2DC61484421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9548A3-376C-4836-A9D2-66528E7618C4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289868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857163"/>
            <a:ext cx="27251978" cy="35673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91187"/>
            <a:ext cx="13378914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7926"/>
            <a:ext cx="13378914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91187"/>
            <a:ext cx="13384170" cy="1996739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6665" indent="0">
              <a:buNone/>
              <a:defRPr sz="6500" b="1"/>
            </a:lvl2pPr>
            <a:lvl3pPr marL="2953329" indent="0">
              <a:buNone/>
              <a:defRPr sz="5800" b="1"/>
            </a:lvl3pPr>
            <a:lvl4pPr marL="4429994" indent="0">
              <a:buNone/>
              <a:defRPr sz="5200" b="1"/>
            </a:lvl4pPr>
            <a:lvl5pPr marL="5906658" indent="0">
              <a:buNone/>
              <a:defRPr sz="5200" b="1"/>
            </a:lvl5pPr>
            <a:lvl6pPr marL="7383323" indent="0">
              <a:buNone/>
              <a:defRPr sz="5200" b="1"/>
            </a:lvl6pPr>
            <a:lvl7pPr marL="8859987" indent="0">
              <a:buNone/>
              <a:defRPr sz="5200" b="1"/>
            </a:lvl7pPr>
            <a:lvl8pPr marL="10336652" indent="0">
              <a:buNone/>
              <a:defRPr sz="5200" b="1"/>
            </a:lvl8pPr>
            <a:lvl9pPr marL="11813316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7926"/>
            <a:ext cx="13384170" cy="12332226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3FA85-8A60-4243-994B-954205FCDAEE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B82F9-3817-4F33-8070-4C4F4799682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9254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EF3D2-839A-40F5-A585-86767F11E3E9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FE296-DCA7-4D56-9130-30AB144A8425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53909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1D8C-8166-44B1-B900-37C0C2AD5DA8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0E848-B192-409A-9719-228DD4738BBD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11722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852207"/>
            <a:ext cx="9961903" cy="362683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2209"/>
            <a:ext cx="16927347" cy="18267945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4479042"/>
            <a:ext cx="9961903" cy="14641112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577A-E1F1-4FD6-A48A-6203297E49D8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94CE0-CE5B-4DB2-B739-63358BC5383E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71357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82984"/>
            <a:ext cx="18167985" cy="176882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2510"/>
            <a:ext cx="18167985" cy="12842558"/>
          </a:xfrm>
        </p:spPr>
        <p:txBody>
          <a:bodyPr rtlCol="0">
            <a:normAutofit/>
          </a:bodyPr>
          <a:lstStyle>
            <a:lvl1pPr marL="0" indent="0">
              <a:buNone/>
              <a:defRPr sz="10300"/>
            </a:lvl1pPr>
            <a:lvl2pPr marL="1476665" indent="0">
              <a:buNone/>
              <a:defRPr sz="9000"/>
            </a:lvl2pPr>
            <a:lvl3pPr marL="2953329" indent="0">
              <a:buNone/>
              <a:defRPr sz="7800"/>
            </a:lvl3pPr>
            <a:lvl4pPr marL="4429994" indent="0">
              <a:buNone/>
              <a:defRPr sz="6500"/>
            </a:lvl4pPr>
            <a:lvl5pPr marL="5906658" indent="0">
              <a:buNone/>
              <a:defRPr sz="6500"/>
            </a:lvl5pPr>
            <a:lvl6pPr marL="7383323" indent="0">
              <a:buNone/>
              <a:defRPr sz="6500"/>
            </a:lvl6pPr>
            <a:lvl7pPr marL="8859987" indent="0">
              <a:buNone/>
              <a:defRPr sz="6500"/>
            </a:lvl7pPr>
            <a:lvl8pPr marL="10336652" indent="0">
              <a:buNone/>
              <a:defRPr sz="6500"/>
            </a:lvl8pPr>
            <a:lvl9pPr marL="11813316" indent="0">
              <a:buNone/>
              <a:defRPr sz="65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51810"/>
            <a:ext cx="18167985" cy="2512027"/>
          </a:xfrm>
        </p:spPr>
        <p:txBody>
          <a:bodyPr/>
          <a:lstStyle>
            <a:lvl1pPr marL="0" indent="0">
              <a:buNone/>
              <a:defRPr sz="4500"/>
            </a:lvl1pPr>
            <a:lvl2pPr marL="1476665" indent="0">
              <a:buNone/>
              <a:defRPr sz="3900"/>
            </a:lvl2pPr>
            <a:lvl3pPr marL="2953329" indent="0">
              <a:buNone/>
              <a:defRPr sz="3200"/>
            </a:lvl3pPr>
            <a:lvl4pPr marL="4429994" indent="0">
              <a:buNone/>
              <a:defRPr sz="2900"/>
            </a:lvl4pPr>
            <a:lvl5pPr marL="5906658" indent="0">
              <a:buNone/>
              <a:defRPr sz="2900"/>
            </a:lvl5pPr>
            <a:lvl6pPr marL="7383323" indent="0">
              <a:buNone/>
              <a:defRPr sz="2900"/>
            </a:lvl6pPr>
            <a:lvl7pPr marL="8859987" indent="0">
              <a:buNone/>
              <a:defRPr sz="2900"/>
            </a:lvl7pPr>
            <a:lvl8pPr marL="10336652" indent="0">
              <a:buNone/>
              <a:defRPr sz="2900"/>
            </a:lvl8pPr>
            <a:lvl9pPr marL="11813316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C3F0-F0B6-4D84-B18E-D24CBCFA202C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51519-D011-45C8-8AD8-7754D9B22578}" type="slidenum">
              <a:rPr lang="nl-BE" altLang="nl-BE"/>
              <a:pPr/>
              <a:t>‹#›</a:t>
            </a:fld>
            <a:endParaRPr lang="nl-BE" altLang="nl-BE"/>
          </a:p>
        </p:txBody>
      </p:sp>
    </p:spTree>
    <p:extLst>
      <p:ext uri="{BB962C8B-B14F-4D97-AF65-F5344CB8AC3E}">
        <p14:creationId xmlns:p14="http://schemas.microsoft.com/office/powerpoint/2010/main" val="39220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14475" y="857250"/>
            <a:ext cx="27251025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  <a:endParaRPr lang="nl-BE" altLang="nl-B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14475" y="4994275"/>
            <a:ext cx="27251025" cy="141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5333" tIns="147666" rIns="295333" bIns="147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  <a:endParaRPr lang="nl-BE" alt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4475" y="19838988"/>
            <a:ext cx="7064375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l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D46CA71-9507-41CD-9216-32A4C2FA1192}" type="datetimeFigureOut">
              <a:rPr lang="nl-BE"/>
              <a:pPr>
                <a:defRPr/>
              </a:pPr>
              <a:t>26/04/2024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738" y="19838988"/>
            <a:ext cx="9588500" cy="1139825"/>
          </a:xfrm>
          <a:prstGeom prst="rect">
            <a:avLst/>
          </a:prstGeom>
        </p:spPr>
        <p:txBody>
          <a:bodyPr vert="horz" lIns="295333" tIns="147666" rIns="295333" bIns="147666" rtlCol="0" anchor="ctr"/>
          <a:lstStyle>
            <a:lvl1pPr algn="ctr" defTabSz="2953329" fontAlgn="auto">
              <a:spcBef>
                <a:spcPts val="0"/>
              </a:spcBef>
              <a:spcAft>
                <a:spcPts val="0"/>
              </a:spcAft>
              <a:defRPr sz="3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1125" y="19838988"/>
            <a:ext cx="7064375" cy="1139825"/>
          </a:xfrm>
          <a:prstGeom prst="rect">
            <a:avLst/>
          </a:prstGeom>
        </p:spPr>
        <p:txBody>
          <a:bodyPr vert="horz" wrap="square" lIns="295333" tIns="147666" rIns="295333" bIns="147666" numCol="1" anchor="ctr" anchorCtr="0" compatLnSpc="1">
            <a:prstTxWarp prst="textNoShape">
              <a:avLst/>
            </a:prstTxWarp>
          </a:bodyPr>
          <a:lstStyle>
            <a:lvl1pPr algn="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129A51-4A70-49E4-BE58-EB01ACA8949B}" type="slidenum">
              <a:rPr lang="nl-BE" altLang="nl-BE"/>
              <a:pPr/>
              <a:t>‹#›</a:t>
            </a:fld>
            <a:endParaRPr lang="nl-BE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952750" rtl="0" eaLnBrk="0" fontAlgn="base" hangingPunct="0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2pPr>
      <a:lvl3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3pPr>
      <a:lvl4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4pPr>
      <a:lvl5pPr algn="ctr" defTabSz="2952750" rtl="0" eaLnBrk="0" fontAlgn="base" hangingPunct="0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5pPr>
      <a:lvl6pPr marL="4572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6pPr>
      <a:lvl7pPr marL="9144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7pPr>
      <a:lvl8pPr marL="13716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8pPr>
      <a:lvl9pPr marL="1828800" algn="ctr" defTabSz="2952750" rtl="0" fontAlgn="base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pitchFamily="34" charset="0"/>
        </a:defRPr>
      </a:lvl9pPr>
    </p:titleStyle>
    <p:bodyStyle>
      <a:lvl1pPr marL="1106488" indent="-11064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13" indent="-92233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93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67313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3688" indent="-738188" algn="l" defTabSz="29527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1655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8320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4984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1649" indent="-738332" algn="l" defTabSz="2953329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665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3329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9994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6658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3323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9987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6652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13316" algn="l" defTabSz="2953329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.png"/><Relationship Id="rId5" Type="http://schemas.openxmlformats.org/officeDocument/2006/relationships/chart" Target="../charts/chart2.xml"/><Relationship Id="rId10" Type="http://schemas.openxmlformats.org/officeDocument/2006/relationships/image" Target="../media/image4.png"/><Relationship Id="rId4" Type="http://schemas.openxmlformats.org/officeDocument/2006/relationships/chart" Target="../charts/chart1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3"/>
          <p:cNvSpPr>
            <a:spLocks noChangeArrowheads="1"/>
          </p:cNvSpPr>
          <p:nvPr/>
        </p:nvSpPr>
        <p:spPr bwMode="auto">
          <a:xfrm>
            <a:off x="441578" y="11286725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5" name="AutoShape 52"/>
          <p:cNvSpPr>
            <a:spLocks noChangeArrowheads="1"/>
          </p:cNvSpPr>
          <p:nvPr/>
        </p:nvSpPr>
        <p:spPr bwMode="auto">
          <a:xfrm>
            <a:off x="20328101" y="2754466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6" name="AutoShape 51"/>
          <p:cNvSpPr>
            <a:spLocks noChangeArrowheads="1"/>
          </p:cNvSpPr>
          <p:nvPr/>
        </p:nvSpPr>
        <p:spPr bwMode="auto">
          <a:xfrm>
            <a:off x="10367763" y="7061228"/>
            <a:ext cx="9553075" cy="1027902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441578" y="12440002"/>
            <a:ext cx="9553075" cy="635652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99.9% of the observable universe is in a state of plasma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E.g., the Sun, fusion reactors (Tokamaks and Stellarators), gas nebulae, etc.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Particle-in-cell methods (implicit and semi-implicit) can simulate macroscale phenomena without having to resolve small time scales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Simulates self-consistent interactions between particles and fields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Highly accurate solutions but computationally expensive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nl-BE" altLang="nl-BE" sz="3200" dirty="0">
              <a:latin typeface="Calibri" panose="020F0502020204030204" pitchFamily="34" charset="0"/>
            </a:endParaRPr>
          </a:p>
          <a:p>
            <a:pPr marL="0" indent="0" eaLnBrk="1" hangingPunct="1">
              <a:spcBef>
                <a:spcPct val="20000"/>
              </a:spcBef>
            </a:pPr>
            <a:endParaRPr lang="en-US" altLang="nl-BE" sz="4000" dirty="0">
              <a:latin typeface="Calibri" panose="020F0502020204030204" pitchFamily="34" charset="0"/>
            </a:endParaRP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20383618" y="2754466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Results</a:t>
            </a:r>
          </a:p>
        </p:txBody>
      </p:sp>
      <p:sp>
        <p:nvSpPr>
          <p:cNvPr id="3079" name="Rectangle 34"/>
          <p:cNvSpPr>
            <a:spLocks noChangeArrowheads="1"/>
          </p:cNvSpPr>
          <p:nvPr/>
        </p:nvSpPr>
        <p:spPr bwMode="auto">
          <a:xfrm>
            <a:off x="10405879" y="7083443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Goals</a:t>
            </a:r>
          </a:p>
        </p:txBody>
      </p:sp>
      <p:sp>
        <p:nvSpPr>
          <p:cNvPr id="3080" name="Rectangle 35"/>
          <p:cNvSpPr>
            <a:spLocks noChangeArrowheads="1"/>
          </p:cNvSpPr>
          <p:nvPr/>
        </p:nvSpPr>
        <p:spPr bwMode="auto">
          <a:xfrm>
            <a:off x="441580" y="3964916"/>
            <a:ext cx="9553075" cy="7176594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Many problems involve solving differential equations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nl-BE" altLang="nl-BE" sz="3200" dirty="0">
                <a:latin typeface="Calibri" panose="020F0502020204030204" pitchFamily="34" charset="0"/>
              </a:rPr>
              <a:t>High-performance computing: many processors</a:t>
            </a:r>
          </a:p>
          <a:p>
            <a:pPr marL="1028700" lvl="1" indent="-571500" eaLnBrk="1" hangingPunct="1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nl-BE" altLang="nl-BE" sz="3200" dirty="0">
                <a:latin typeface="Calibri" panose="020F0502020204030204" pitchFamily="34" charset="0"/>
              </a:rPr>
              <a:t>If parallelisation in space saturates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nl-BE" altLang="nl-BE" sz="3200" dirty="0">
                <a:latin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nl-BE" altLang="nl-BE" sz="3200" dirty="0">
                <a:latin typeface="Calibri" panose="020F0502020204030204" pitchFamily="34" charset="0"/>
              </a:rPr>
              <a:t>Parallelise in time</a:t>
            </a:r>
            <a:endParaRPr lang="en-US" altLang="nl-BE" sz="32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1" name="Rectangle 36"/>
              <p:cNvSpPr>
                <a:spLocks noChangeArrowheads="1"/>
              </p:cNvSpPr>
              <p:nvPr/>
            </p:nvSpPr>
            <p:spPr bwMode="auto">
              <a:xfrm>
                <a:off x="10367764" y="8234741"/>
                <a:ext cx="9543602" cy="4497609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needed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needed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arareal</m:t>
                        </m:r>
                      </m:den>
                    </m:f>
                  </m:oMath>
                </a14:m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Parareal solution converges to serial fine solution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Bounded error on energy for Parareal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Small number of Parareal iterations, </a:t>
                </a:r>
                <a14:m>
                  <m:oMath xmlns:m="http://schemas.openxmlformats.org/officeDocument/2006/math">
                    <m:r>
                      <a:rPr lang="en-US" altLang="nl-BE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nl-BE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nl-BE" altLang="nl-BE" sz="3200" dirty="0">
                    <a:latin typeface="Calibri" panose="020F0502020204030204" pitchFamily="34" charset="0"/>
                  </a:rPr>
                  <a:t>High parallel efficiency </a:t>
                </a:r>
                <a:r>
                  <a:rPr lang="en-US" altLang="nl-BE" sz="3200" dirty="0">
                    <a:latin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BE" altLang="nl-B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nl-BE" sz="3200" i="0">
                            <a:latin typeface="Cambria Math" panose="02040503050406030204" pitchFamily="18" charset="0"/>
                          </a:rPr>
                          <m:t>Speedup</m:t>
                        </m:r>
                      </m:num>
                      <m:den>
                        <m:r>
                          <a:rPr lang="en-US" altLang="nl-BE" sz="320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nl-BE" sz="3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nl-BE" sz="3200" i="0">
                            <a:latin typeface="Cambria Math" panose="02040503050406030204" pitchFamily="18" charset="0"/>
                          </a:rPr>
                          <m:t>rocessors</m:t>
                        </m:r>
                      </m:den>
                    </m:f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nl-BE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nl-BE" sz="3200" dirty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altLang="nl-BE" sz="3200" dirty="0">
                  <a:latin typeface="Calibri" panose="020F0502020204030204" pitchFamily="34" charset="0"/>
                </a:endParaRP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Investigate different types of coarse and fine solvers</a:t>
                </a:r>
                <a:endParaRPr lang="en-US" altLang="nl-BE" sz="4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81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7764" y="8234741"/>
                <a:ext cx="9543602" cy="4497609"/>
              </a:xfrm>
              <a:prstGeom prst="rect">
                <a:avLst/>
              </a:prstGeom>
              <a:blipFill>
                <a:blip r:embed="rId2"/>
                <a:stretch>
                  <a:fillRect l="-702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37"/>
          <p:cNvSpPr>
            <a:spLocks noChangeArrowheads="1"/>
          </p:cNvSpPr>
          <p:nvPr/>
        </p:nvSpPr>
        <p:spPr bwMode="auto">
          <a:xfrm>
            <a:off x="20328100" y="3968986"/>
            <a:ext cx="9510993" cy="11086317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Temporal coarsening</a:t>
            </a:r>
          </a:p>
          <a:p>
            <a:pPr lvl="1" eaLnBrk="1" hangingPunct="1">
              <a:buFontTx/>
              <a:buChar char="–"/>
            </a:pPr>
            <a:r>
              <a:rPr lang="en-US" altLang="nl-BE" sz="3500" dirty="0">
                <a:latin typeface="Calibri" panose="020F0502020204030204" pitchFamily="34" charset="0"/>
              </a:rPr>
              <a:t> </a:t>
            </a:r>
            <a:r>
              <a:rPr lang="en-US" altLang="nl-BE" sz="3200" dirty="0">
                <a:latin typeface="Calibri" panose="020F0502020204030204" pitchFamily="34" charset="0"/>
              </a:rPr>
              <a:t>The cheaper the coarse solver, the better the speedup/parallel efficiency</a:t>
            </a: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marL="457200" lvl="1" indent="0" eaLnBrk="1" hangingPunct="1"/>
            <a:endParaRPr lang="en-US" altLang="nl-BE" sz="3500" dirty="0"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nl-BE" sz="4000" b="1" dirty="0">
                <a:solidFill>
                  <a:srgbClr val="273A6D"/>
                </a:solidFill>
                <a:latin typeface="Calibri" panose="020F0502020204030204" pitchFamily="34" charset="0"/>
              </a:rPr>
              <a:t>Linear Solvers</a:t>
            </a:r>
            <a:endParaRPr lang="en-US" altLang="nl-BE" sz="4000" dirty="0">
              <a:solidFill>
                <a:srgbClr val="273A6D"/>
              </a:solidFill>
              <a:latin typeface="Calibri" panose="020F0502020204030204" pitchFamily="34" charset="0"/>
            </a:endParaRP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Direct vs iterative solvers for Maxwell’s equations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Fine solver: iterative</a:t>
            </a:r>
          </a:p>
          <a:p>
            <a:pPr lvl="1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Coarse solver: iterative, direct?</a:t>
            </a:r>
          </a:p>
          <a:p>
            <a:pPr lvl="2" eaLnBrk="1" hangingPunct="1">
              <a:buFontTx/>
              <a:buChar char="–"/>
            </a:pPr>
            <a:r>
              <a:rPr lang="en-US" altLang="nl-BE" sz="3200" dirty="0">
                <a:latin typeface="Calibri" panose="020F0502020204030204" pitchFamily="34" charset="0"/>
              </a:rPr>
              <a:t> Depends on problem setting and size</a:t>
            </a:r>
          </a:p>
        </p:txBody>
      </p:sp>
      <p:sp>
        <p:nvSpPr>
          <p:cNvPr id="3090" name="AutoShape 50"/>
          <p:cNvSpPr>
            <a:spLocks noChangeArrowheads="1"/>
          </p:cNvSpPr>
          <p:nvPr/>
        </p:nvSpPr>
        <p:spPr bwMode="auto">
          <a:xfrm>
            <a:off x="441581" y="2754466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3091" name="Rectangle 15"/>
          <p:cNvSpPr>
            <a:spLocks noChangeArrowheads="1"/>
          </p:cNvSpPr>
          <p:nvPr/>
        </p:nvSpPr>
        <p:spPr bwMode="auto">
          <a:xfrm>
            <a:off x="665147" y="2732088"/>
            <a:ext cx="84963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</a:t>
            </a:r>
          </a:p>
        </p:txBody>
      </p:sp>
      <p:sp>
        <p:nvSpPr>
          <p:cNvPr id="3092" name="Rectangle 55"/>
          <p:cNvSpPr>
            <a:spLocks noChangeArrowheads="1"/>
          </p:cNvSpPr>
          <p:nvPr/>
        </p:nvSpPr>
        <p:spPr bwMode="auto">
          <a:xfrm>
            <a:off x="665146" y="11269263"/>
            <a:ext cx="8628062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5969" tIns="245969" rIns="245969" bIns="245969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Particle-in-cell for plasma</a:t>
            </a:r>
          </a:p>
        </p:txBody>
      </p:sp>
      <p:sp>
        <p:nvSpPr>
          <p:cNvPr id="3094" name="Rectangle 42"/>
          <p:cNvSpPr>
            <a:spLocks noChangeArrowheads="1"/>
          </p:cNvSpPr>
          <p:nvPr/>
        </p:nvSpPr>
        <p:spPr bwMode="auto">
          <a:xfrm>
            <a:off x="1179280" y="19678685"/>
            <a:ext cx="705678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 of </a:t>
            </a:r>
          </a:p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Mathematical Engineering</a:t>
            </a:r>
          </a:p>
        </p:txBody>
      </p:sp>
      <p:sp>
        <p:nvSpPr>
          <p:cNvPr id="3096" name="Rectangle 39"/>
          <p:cNvSpPr>
            <a:spLocks noChangeArrowheads="1"/>
          </p:cNvSpPr>
          <p:nvPr/>
        </p:nvSpPr>
        <p:spPr bwMode="auto">
          <a:xfrm>
            <a:off x="12425363" y="315913"/>
            <a:ext cx="173593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nl-BE" sz="8000" b="1" dirty="0">
                <a:solidFill>
                  <a:srgbClr val="FFFFFF"/>
                </a:solidFill>
                <a:latin typeface="Calibri" panose="020F0502020204030204" pitchFamily="34" charset="0"/>
                <a:ea typeface="ヒラギノ角ゴ Pro W3" pitchFamily="1" charset="-128"/>
              </a:rPr>
              <a:t>Parareal for particle-in-cell methods</a:t>
            </a:r>
          </a:p>
        </p:txBody>
      </p:sp>
      <p:sp>
        <p:nvSpPr>
          <p:cNvPr id="28" name="Rectangle 42"/>
          <p:cNvSpPr>
            <a:spLocks noChangeArrowheads="1"/>
          </p:cNvSpPr>
          <p:nvPr/>
        </p:nvSpPr>
        <p:spPr bwMode="auto">
          <a:xfrm>
            <a:off x="9898477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Master’s thesis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Bram Leys</a:t>
            </a:r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17465546" y="19678685"/>
            <a:ext cx="590465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nl-BE" sz="32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Supervisors</a:t>
            </a:r>
          </a:p>
          <a:p>
            <a:pPr algn="ctr"/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Giovanni </a:t>
            </a:r>
            <a:r>
              <a:rPr lang="en-US" altLang="nl-BE" sz="3200" b="1" i="1" dirty="0" err="1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Lapenta</a:t>
            </a:r>
            <a:r>
              <a:rPr lang="en-US" altLang="nl-BE" sz="3200" b="1" i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, Pranab J. Deka</a:t>
            </a:r>
          </a:p>
        </p:txBody>
      </p:sp>
      <p:pic>
        <p:nvPicPr>
          <p:cNvPr id="4" name="Picture 3" descr="A logo with a lion's face&#10;&#10;Description automatically generated">
            <a:extLst>
              <a:ext uri="{FF2B5EF4-FFF2-40B4-BE49-F238E27FC236}">
                <a16:creationId xmlns:a16="http://schemas.microsoft.com/office/drawing/2014/main" id="{9A95497F-971A-067A-1BB1-A20DA6C9B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702" y="19446470"/>
            <a:ext cx="4835973" cy="1309433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58C852E-7458-F89D-862A-061E29C42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05058"/>
              </p:ext>
            </p:extLst>
          </p:nvPr>
        </p:nvGraphicFramePr>
        <p:xfrm>
          <a:off x="20417874" y="11790757"/>
          <a:ext cx="4688192" cy="318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94609F7-2A43-3BDE-402A-BF6E756B5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836907"/>
              </p:ext>
            </p:extLst>
          </p:nvPr>
        </p:nvGraphicFramePr>
        <p:xfrm>
          <a:off x="25195840" y="11790757"/>
          <a:ext cx="4588835" cy="3188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AutoShape 50">
            <a:extLst>
              <a:ext uri="{FF2B5EF4-FFF2-40B4-BE49-F238E27FC236}">
                <a16:creationId xmlns:a16="http://schemas.microsoft.com/office/drawing/2014/main" id="{6F772126-38A1-0F2C-567D-A29DB8B5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9228"/>
            <a:ext cx="9553075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 dirty="0">
              <a:latin typeface="Calibri" panose="020F0502020204030204" pitchFamily="34" charset="0"/>
            </a:endParaRPr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BB6D1F49-0613-2A70-F18E-857B5D3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292" y="2754466"/>
            <a:ext cx="88979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Parallel-in-Time: Parareal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solidFill>
                <a:srgbClr val="EDF5F9"/>
              </a:solid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 lIns="182949" tIns="91476" rIns="182949" bIns="91476"/>
              <a:lstStyle>
                <a:lvl1pPr marL="342900" indent="-3429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29527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Use an expensive fine solver (F) and cheap coarse solver (G)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dirty="0">
                    <a:latin typeface="Calibri" panose="020F0502020204030204" pitchFamily="34" charset="0"/>
                  </a:rPr>
                  <a:t>Get an initial guess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for all timesteps n</a:t>
                </a:r>
              </a:p>
              <a:p>
                <a:pPr eaLnBrk="1" hangingPunct="1">
                  <a:spcBef>
                    <a:spcPct val="20000"/>
                  </a:spcBef>
                  <a:buFontTx/>
                  <a:buChar char="•"/>
                </a:pPr>
                <a:r>
                  <a:rPr lang="en-US" altLang="nl-BE" sz="3200" b="0" dirty="0">
                    <a:latin typeface="Calibri" panose="020F0502020204030204" pitchFamily="34" charset="0"/>
                  </a:rPr>
                  <a:t>Iterate until convergence starting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nl-BE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nl-BE" sz="3200" dirty="0">
                    <a:latin typeface="Calibri" panose="020F0502020204030204" pitchFamily="34" charset="0"/>
                  </a:rPr>
                  <a:t> using:</a:t>
                </a:r>
                <a:endParaRPr lang="en-US" altLang="nl-BE" sz="3200" b="0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nl-BE" altLang="nl-BE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nl-BE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nl-BE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nl-BE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nl-BE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nl-BE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altLang="nl-BE" sz="3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36">
                <a:extLst>
                  <a:ext uri="{FF2B5EF4-FFF2-40B4-BE49-F238E27FC236}">
                    <a16:creationId xmlns:a16="http://schemas.microsoft.com/office/drawing/2014/main" id="{424016AA-42D9-CC91-111F-F6B0E2E7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5593" y="3964069"/>
                <a:ext cx="9545773" cy="2951548"/>
              </a:xfrm>
              <a:prstGeom prst="rect">
                <a:avLst/>
              </a:prstGeom>
              <a:blipFill>
                <a:blip r:embed="rId8"/>
                <a:stretch>
                  <a:fillRect l="-638" t="-1440"/>
                </a:stretch>
              </a:blipFill>
              <a:ln w="9525" algn="ctr">
                <a:solidFill>
                  <a:srgbClr val="C5B9B5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CFB8040-AC5F-B3D4-7876-661B980B90CD}"/>
              </a:ext>
            </a:extLst>
          </p:cNvPr>
          <p:cNvSpPr txBox="1"/>
          <p:nvPr/>
        </p:nvSpPr>
        <p:spPr>
          <a:xfrm>
            <a:off x="1775331" y="10805060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K. Rupp, “42 Years of Microprocessor Trend Data | Karl Rupp.”</a:t>
            </a:r>
          </a:p>
        </p:txBody>
      </p:sp>
      <p:sp>
        <p:nvSpPr>
          <p:cNvPr id="2" name="AutoShape 52">
            <a:extLst>
              <a:ext uri="{FF2B5EF4-FFF2-40B4-BE49-F238E27FC236}">
                <a16:creationId xmlns:a16="http://schemas.microsoft.com/office/drawing/2014/main" id="{018DD4B8-97F5-215B-C2A7-98A07D5D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100" y="15214517"/>
            <a:ext cx="9510993" cy="1008063"/>
          </a:xfrm>
          <a:prstGeom prst="flowChartProcess">
            <a:avLst/>
          </a:prstGeom>
          <a:solidFill>
            <a:srgbClr val="013F7C"/>
          </a:solidFill>
          <a:ln w="9525">
            <a:solidFill>
              <a:srgbClr val="C5B9B5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nl-BE">
              <a:latin typeface="Calibri" panose="020F0502020204030204" pitchFamily="34" charset="0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8DED0D1-28B5-EB3F-5A9C-4CD30236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85" y="16381794"/>
            <a:ext cx="9494908" cy="2398109"/>
          </a:xfrm>
          <a:prstGeom prst="rect">
            <a:avLst/>
          </a:prstGeom>
          <a:solidFill>
            <a:srgbClr val="EDF5F9"/>
          </a:solidFill>
          <a:ln w="9525" algn="ctr">
            <a:solidFill>
              <a:srgbClr val="C5B9B5"/>
            </a:solidFill>
            <a:miter lim="800000"/>
            <a:headEnd/>
            <a:tailEnd/>
          </a:ln>
        </p:spPr>
        <p:txBody>
          <a:bodyPr lIns="182949" tIns="91476" rIns="182949" bIns="91476"/>
          <a:lstStyle>
            <a:lvl1pPr marL="342900" indent="-3429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95275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Parareal is viable to increase performance when spatial parallelism is exhausted</a:t>
            </a:r>
          </a:p>
          <a:p>
            <a:pPr marL="571500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Performs best when cost(G) &lt;&lt; cost(F)</a:t>
            </a:r>
          </a:p>
          <a:p>
            <a:pPr marL="971550" lvl="1" indent="-5715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nl-BE" sz="3200" dirty="0">
                <a:latin typeface="Calibri" panose="020F0502020204030204" pitchFamily="34" charset="0"/>
              </a:rPr>
              <a:t>Depends on how accurate solution should be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3C43E5D-66F9-96FE-81C5-679477EA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84" y="15200443"/>
            <a:ext cx="89281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46888" tIns="31238" rIns="62475" bIns="31238" anchor="ctr"/>
          <a:lstStyle>
            <a:lvl1pPr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830388" eaLnBrk="0" hangingPunct="0"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830388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nl-BE" sz="4500" b="1" dirty="0">
                <a:solidFill>
                  <a:schemeClr val="bg1"/>
                </a:solidFill>
                <a:latin typeface="Calibri" panose="020F0502020204030204" pitchFamily="34" charset="0"/>
                <a:ea typeface="ヒラギノ角ゴ Pro W3" pitchFamily="1" charset="-128"/>
              </a:rPr>
              <a:t>Take-home message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247A2C7-EF08-FCA1-94E5-17A3E8A684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651615"/>
              </p:ext>
            </p:extLst>
          </p:nvPr>
        </p:nvGraphicFramePr>
        <p:xfrm>
          <a:off x="22340787" y="5699988"/>
          <a:ext cx="5262022" cy="327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6" name="Picture 15" descr="A diagram of a phase space&#10;&#10;Description automatically generated with medium confidence">
            <a:extLst>
              <a:ext uri="{FF2B5EF4-FFF2-40B4-BE49-F238E27FC236}">
                <a16:creationId xmlns:a16="http://schemas.microsoft.com/office/drawing/2014/main" id="{D775B8FB-9EEF-5839-2C2E-779D25F44D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93" y="12824504"/>
            <a:ext cx="9555245" cy="5972028"/>
          </a:xfrm>
          <a:prstGeom prst="rect">
            <a:avLst/>
          </a:prstGeom>
        </p:spPr>
      </p:pic>
      <p:pic>
        <p:nvPicPr>
          <p:cNvPr id="22" name="Picture 21" descr="A graph of different colored dots and numbers&#10;&#10;Description automatically generated">
            <a:extLst>
              <a:ext uri="{FF2B5EF4-FFF2-40B4-BE49-F238E27FC236}">
                <a16:creationId xmlns:a16="http://schemas.microsoft.com/office/drawing/2014/main" id="{CEF4F3B7-6161-7959-EECA-BB140DF1F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59" y="6320668"/>
            <a:ext cx="7050734" cy="44681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312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PowerPoint Presentation</vt:lpstr>
    </vt:vector>
  </TitlesOfParts>
  <Company>Dept. of Computer Science, 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Bram Leys</cp:lastModifiedBy>
  <cp:revision>41</cp:revision>
  <cp:lastPrinted>2024-04-26T13:29:58Z</cp:lastPrinted>
  <dcterms:created xsi:type="dcterms:W3CDTF">2009-04-10T12:41:44Z</dcterms:created>
  <dcterms:modified xsi:type="dcterms:W3CDTF">2024-04-26T13:52:22Z</dcterms:modified>
</cp:coreProperties>
</file>