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544" r:id="rId2"/>
    <p:sldId id="555" r:id="rId3"/>
    <p:sldId id="791" r:id="rId4"/>
    <p:sldId id="792" r:id="rId5"/>
    <p:sldId id="793" r:id="rId6"/>
    <p:sldId id="794" r:id="rId7"/>
    <p:sldId id="795" r:id="rId8"/>
    <p:sldId id="796" r:id="rId9"/>
    <p:sldId id="797" r:id="rId10"/>
    <p:sldId id="798" r:id="rId11"/>
    <p:sldId id="799" r:id="rId12"/>
    <p:sldId id="800" r:id="rId13"/>
    <p:sldId id="552" r:id="rId14"/>
    <p:sldId id="55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eke Laethem" initials="ML" lastIdx="6" clrIdx="0">
    <p:extLst>
      <p:ext uri="{19B8F6BF-5375-455C-9EA6-DF929625EA0E}">
        <p15:presenceInfo xmlns:p15="http://schemas.microsoft.com/office/powerpoint/2012/main" userId="Mieke Laethem" providerId="None"/>
      </p:ext>
    </p:extLst>
  </p:cmAuthor>
  <p:cmAuthor id="2" name="Gaurav Shah" initials="GS" lastIdx="7" clrIdx="1">
    <p:extLst>
      <p:ext uri="{19B8F6BF-5375-455C-9EA6-DF929625EA0E}">
        <p15:presenceInfo xmlns:p15="http://schemas.microsoft.com/office/powerpoint/2012/main" userId="Gaurav Sha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4-19T11:50:26.421" idx="4">
    <p:pos x="10" y="10"/>
    <p:text>If a Shipment has lets say 3 Contract Items, belonging to 2 different CP, then the Credit Check will be run for both CP. If any one of the CP fail, then the whole Shipment is treated as a Hardblock/Warning. This will be recorded in the Credit Check result output report.</p:text>
    <p:extLst>
      <p:ext uri="{C676402C-5697-4E1C-873F-D02D1690AC5C}">
        <p15:threadingInfo xmlns:p15="http://schemas.microsoft.com/office/powerpoint/2012/main" timeZoneBias="-330"/>
      </p:ext>
    </p:extLst>
  </p:cm>
  <p:cm authorId="2" dt="2019-04-19T13:21:08.456" idx="7">
    <p:pos x="106" y="106"/>
    <p:text>For each CP that has insufficient balance, one limit will be raised for each CP.                                       However, this limit raised automatically by the app should not be called Contract(Full Term), kindly let know what should be the Credit Limit Type in such cases.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4-19T11:50:26.421" idx="4">
    <p:pos x="10" y="10"/>
    <p:text>If a Shipment has lets say 3 Contract Items, belonging to 2 different CP, then the Credit Check will be run for both CP. If any one of the CP fail, then the whole Shipment is treated as a Hardblock/Warning. This will be recorded in the Credit Check result output report.</p:text>
    <p:extLst>
      <p:ext uri="{C676402C-5697-4E1C-873F-D02D1690AC5C}">
        <p15:threadingInfo xmlns:p15="http://schemas.microsoft.com/office/powerpoint/2012/main" timeZoneBias="-330"/>
      </p:ext>
    </p:extLst>
  </p:cm>
  <p:cm authorId="2" dt="2019-04-19T13:21:08.456" idx="7">
    <p:pos x="106" y="106"/>
    <p:text>For each CP that has insufficient balance, one limit will be raised for each CP.                                       However, this limit raised automatically by the app should not be called Contract(Full Term), kindly let know what should be the Credit Limit Type in such cases.</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4-19T13:06:55.859" idx="6">
    <p:pos x="10" y="10"/>
    <p:text>For each CP that has insufficient balance, one limit will be raised for each CP.                                       However, this limit raised automatically by the app should not be called Contract(Full Term), kindly let know what should be the Credit Limit Type in such cases.                                          This is beacuse say if 3 Contract Ref. Nos. have been selected to generate 1 Final Invoice and say 1 Contract Ref. No. is pre approved (has a decision ref. no.) and the other 2 do not have any pre approved limits. And lets say the credit is insufficient, then the app will create a single Limit raise request for the total insufficient amount. Hence, this limit raised automatically by the app should not be called Contract(Full Term), kindly let know what should be the Credit Limit Type in such cases.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88DF9-B585-4A58-A3B1-D45E8FE60717}" type="datetimeFigureOut">
              <a:rPr lang="en-US" smtClean="0"/>
              <a:t>22-04-2019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A9D7C-2B96-4C64-9BEF-8552DB686E6D}" type="slidenum">
              <a:rPr lang="en-US" smtClean="0"/>
              <a:t>‹#›</a:t>
            </a:fld>
            <a:endParaRPr lang="en-US"/>
          </a:p>
        </p:txBody>
      </p:sp>
    </p:spTree>
    <p:extLst>
      <p:ext uri="{BB962C8B-B14F-4D97-AF65-F5344CB8AC3E}">
        <p14:creationId xmlns:p14="http://schemas.microsoft.com/office/powerpoint/2010/main" val="330732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1</a:t>
            </a:fld>
            <a:endParaRPr lang="en-US"/>
          </a:p>
        </p:txBody>
      </p:sp>
    </p:spTree>
    <p:extLst>
      <p:ext uri="{BB962C8B-B14F-4D97-AF65-F5344CB8AC3E}">
        <p14:creationId xmlns:p14="http://schemas.microsoft.com/office/powerpoint/2010/main" val="272483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10</a:t>
            </a:fld>
            <a:endParaRPr lang="en-US"/>
          </a:p>
        </p:txBody>
      </p:sp>
    </p:spTree>
    <p:extLst>
      <p:ext uri="{BB962C8B-B14F-4D97-AF65-F5344CB8AC3E}">
        <p14:creationId xmlns:p14="http://schemas.microsoft.com/office/powerpoint/2010/main" val="2235698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11</a:t>
            </a:fld>
            <a:endParaRPr lang="en-US"/>
          </a:p>
        </p:txBody>
      </p:sp>
    </p:spTree>
    <p:extLst>
      <p:ext uri="{BB962C8B-B14F-4D97-AF65-F5344CB8AC3E}">
        <p14:creationId xmlns:p14="http://schemas.microsoft.com/office/powerpoint/2010/main" val="3041746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12</a:t>
            </a:fld>
            <a:endParaRPr lang="en-US"/>
          </a:p>
        </p:txBody>
      </p:sp>
    </p:spTree>
    <p:extLst>
      <p:ext uri="{BB962C8B-B14F-4D97-AF65-F5344CB8AC3E}">
        <p14:creationId xmlns:p14="http://schemas.microsoft.com/office/powerpoint/2010/main" val="3565180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13</a:t>
            </a:fld>
            <a:endParaRPr lang="en-US"/>
          </a:p>
        </p:txBody>
      </p:sp>
    </p:spTree>
    <p:extLst>
      <p:ext uri="{BB962C8B-B14F-4D97-AF65-F5344CB8AC3E}">
        <p14:creationId xmlns:p14="http://schemas.microsoft.com/office/powerpoint/2010/main" val="235194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14</a:t>
            </a:fld>
            <a:endParaRPr lang="en-US"/>
          </a:p>
        </p:txBody>
      </p:sp>
    </p:spTree>
    <p:extLst>
      <p:ext uri="{BB962C8B-B14F-4D97-AF65-F5344CB8AC3E}">
        <p14:creationId xmlns:p14="http://schemas.microsoft.com/office/powerpoint/2010/main" val="314467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2</a:t>
            </a:fld>
            <a:endParaRPr lang="en-US"/>
          </a:p>
        </p:txBody>
      </p:sp>
    </p:spTree>
    <p:extLst>
      <p:ext uri="{BB962C8B-B14F-4D97-AF65-F5344CB8AC3E}">
        <p14:creationId xmlns:p14="http://schemas.microsoft.com/office/powerpoint/2010/main" val="3811125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3</a:t>
            </a:fld>
            <a:endParaRPr lang="en-US"/>
          </a:p>
        </p:txBody>
      </p:sp>
    </p:spTree>
    <p:extLst>
      <p:ext uri="{BB962C8B-B14F-4D97-AF65-F5344CB8AC3E}">
        <p14:creationId xmlns:p14="http://schemas.microsoft.com/office/powerpoint/2010/main" val="381886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4</a:t>
            </a:fld>
            <a:endParaRPr lang="en-US"/>
          </a:p>
        </p:txBody>
      </p:sp>
    </p:spTree>
    <p:extLst>
      <p:ext uri="{BB962C8B-B14F-4D97-AF65-F5344CB8AC3E}">
        <p14:creationId xmlns:p14="http://schemas.microsoft.com/office/powerpoint/2010/main" val="4038668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5</a:t>
            </a:fld>
            <a:endParaRPr lang="en-US"/>
          </a:p>
        </p:txBody>
      </p:sp>
    </p:spTree>
    <p:extLst>
      <p:ext uri="{BB962C8B-B14F-4D97-AF65-F5344CB8AC3E}">
        <p14:creationId xmlns:p14="http://schemas.microsoft.com/office/powerpoint/2010/main" val="304174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6</a:t>
            </a:fld>
            <a:endParaRPr lang="en-US"/>
          </a:p>
        </p:txBody>
      </p:sp>
    </p:spTree>
    <p:extLst>
      <p:ext uri="{BB962C8B-B14F-4D97-AF65-F5344CB8AC3E}">
        <p14:creationId xmlns:p14="http://schemas.microsoft.com/office/powerpoint/2010/main" val="2233361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7</a:t>
            </a:fld>
            <a:endParaRPr lang="en-US"/>
          </a:p>
        </p:txBody>
      </p:sp>
    </p:spTree>
    <p:extLst>
      <p:ext uri="{BB962C8B-B14F-4D97-AF65-F5344CB8AC3E}">
        <p14:creationId xmlns:p14="http://schemas.microsoft.com/office/powerpoint/2010/main" val="3041746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8</a:t>
            </a:fld>
            <a:endParaRPr lang="en-US"/>
          </a:p>
        </p:txBody>
      </p:sp>
    </p:spTree>
    <p:extLst>
      <p:ext uri="{BB962C8B-B14F-4D97-AF65-F5344CB8AC3E}">
        <p14:creationId xmlns:p14="http://schemas.microsoft.com/office/powerpoint/2010/main" val="3321981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E18DB3-BABC-486D-9CB6-CD4357055E1A}" type="slidenum">
              <a:rPr lang="en-US" smtClean="0"/>
              <a:t>9</a:t>
            </a:fld>
            <a:endParaRPr lang="en-US"/>
          </a:p>
        </p:txBody>
      </p:sp>
    </p:spTree>
    <p:extLst>
      <p:ext uri="{BB962C8B-B14F-4D97-AF65-F5344CB8AC3E}">
        <p14:creationId xmlns:p14="http://schemas.microsoft.com/office/powerpoint/2010/main" val="416578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9098-CE9A-4621-94F7-00FBB9EC2E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8328D6-FF8E-490C-913A-3CCD64519A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457D0B-43C9-4F38-A77F-A7046C5FA415}"/>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5" name="Footer Placeholder 4">
            <a:extLst>
              <a:ext uri="{FF2B5EF4-FFF2-40B4-BE49-F238E27FC236}">
                <a16:creationId xmlns:a16="http://schemas.microsoft.com/office/drawing/2014/main" id="{EDCD32C0-9A08-4555-931E-25F57E1E8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4F342-A46A-4228-8A9C-DB3EB8BE8F53}"/>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374442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B243-C464-4572-8811-38D8F237E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728911-A3FC-453B-A32C-3A6A32416C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81E44-9628-40D8-9DD2-E0CA055F6031}"/>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5" name="Footer Placeholder 4">
            <a:extLst>
              <a:ext uri="{FF2B5EF4-FFF2-40B4-BE49-F238E27FC236}">
                <a16:creationId xmlns:a16="http://schemas.microsoft.com/office/drawing/2014/main" id="{E81411CB-E171-47B5-88B3-F5F5CE14A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8C1C8-AC2D-4C3E-8FC9-4F439150585F}"/>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168895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21530C-8FD8-428D-A654-79CB6C96E4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1ACAEB-7A07-4499-B554-CDE0DB439F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6F011-0831-49B1-8257-7F2B41278569}"/>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5" name="Footer Placeholder 4">
            <a:extLst>
              <a:ext uri="{FF2B5EF4-FFF2-40B4-BE49-F238E27FC236}">
                <a16:creationId xmlns:a16="http://schemas.microsoft.com/office/drawing/2014/main" id="{73C760CB-3C33-4528-B90B-33D2D03C3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459E8-DF7D-429C-B8EB-E0C76BB4C461}"/>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235564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tatistics slide">
    <p:spTree>
      <p:nvGrpSpPr>
        <p:cNvPr id="1" name=""/>
        <p:cNvGrpSpPr/>
        <p:nvPr/>
      </p:nvGrpSpPr>
      <p:grpSpPr>
        <a:xfrm>
          <a:off x="0" y="0"/>
          <a:ext cx="0" cy="0"/>
          <a:chOff x="0" y="0"/>
          <a:chExt cx="0" cy="0"/>
        </a:xfrm>
      </p:grpSpPr>
      <p:sp>
        <p:nvSpPr>
          <p:cNvPr id="2" name="Title 1"/>
          <p:cNvSpPr>
            <a:spLocks noGrp="1"/>
          </p:cNvSpPr>
          <p:nvPr>
            <p:ph type="ctrTitle"/>
          </p:nvPr>
        </p:nvSpPr>
        <p:spPr>
          <a:xfrm>
            <a:off x="250370" y="174398"/>
            <a:ext cx="3091543" cy="2982912"/>
          </a:xfrm>
          <a:solidFill>
            <a:schemeClr val="accent2">
              <a:lumMod val="75000"/>
            </a:schemeClr>
          </a:solidFill>
        </p:spPr>
        <p:txBody>
          <a:bodyPr lIns="180000" rIns="180000" bIns="144000" anchor="b">
            <a:normAutofit/>
          </a:bodyPr>
          <a:lstStyle>
            <a:lvl1pPr algn="l">
              <a:defRPr sz="3400" b="0">
                <a:solidFill>
                  <a:schemeClr val="bg1"/>
                </a:solidFill>
              </a:defRPr>
            </a:lvl1pPr>
          </a:lstStyle>
          <a:p>
            <a:r>
              <a:rPr lang="en-US"/>
              <a:t>Click to edit Master title style</a:t>
            </a:r>
          </a:p>
        </p:txBody>
      </p:sp>
      <p:sp>
        <p:nvSpPr>
          <p:cNvPr id="3" name="Subtitle 2"/>
          <p:cNvSpPr>
            <a:spLocks noGrp="1"/>
          </p:cNvSpPr>
          <p:nvPr>
            <p:ph type="subTitle" idx="1"/>
          </p:nvPr>
        </p:nvSpPr>
        <p:spPr>
          <a:xfrm>
            <a:off x="250370" y="3351315"/>
            <a:ext cx="3091543" cy="2805645"/>
          </a:xfrm>
          <a:solidFill>
            <a:schemeClr val="bg1">
              <a:lumMod val="85000"/>
            </a:schemeClr>
          </a:solidFill>
        </p:spPr>
        <p:txBody>
          <a:bodyPr lIns="180000" tIns="180000" rIns="180000" bIns="180000">
            <a:normAutofit/>
          </a:bodyPr>
          <a:lstStyle>
            <a:lvl1pPr marL="347663" indent="-333375" algn="l">
              <a:lnSpc>
                <a:spcPts val="2780"/>
              </a:lnSpc>
              <a:buSzPct val="85000"/>
              <a:buFont typeface="LucidaGrande" charset="0"/>
              <a:buChar char="▶"/>
              <a:tabLst/>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370" y="6400029"/>
            <a:ext cx="336755" cy="336755"/>
          </a:xfrm>
          <a:prstGeom prst="rect">
            <a:avLst/>
          </a:prstGeom>
        </p:spPr>
      </p:pic>
      <p:sp>
        <p:nvSpPr>
          <p:cNvPr id="9" name="Picture Placeholder 15"/>
          <p:cNvSpPr>
            <a:spLocks noGrp="1"/>
          </p:cNvSpPr>
          <p:nvPr>
            <p:ph type="pic" sz="quarter" idx="15"/>
          </p:nvPr>
        </p:nvSpPr>
        <p:spPr>
          <a:xfrm>
            <a:off x="3589808" y="3357572"/>
            <a:ext cx="2616458" cy="2799388"/>
          </a:xfrm>
        </p:spPr>
        <p:txBody>
          <a:bodyPr>
            <a:normAutofit/>
          </a:bodyPr>
          <a:lstStyle>
            <a:lvl1pPr marL="0" indent="0">
              <a:buNone/>
              <a:defRPr sz="1100"/>
            </a:lvl1pPr>
          </a:lstStyle>
          <a:p>
            <a:r>
              <a:rPr lang="en-US"/>
              <a:t>Click icon to add picture</a:t>
            </a:r>
          </a:p>
        </p:txBody>
      </p:sp>
      <p:sp>
        <p:nvSpPr>
          <p:cNvPr id="10" name="Picture Placeholder 15"/>
          <p:cNvSpPr>
            <a:spLocks noGrp="1"/>
          </p:cNvSpPr>
          <p:nvPr>
            <p:ph type="pic" sz="quarter" idx="16"/>
          </p:nvPr>
        </p:nvSpPr>
        <p:spPr>
          <a:xfrm>
            <a:off x="6454161" y="3357572"/>
            <a:ext cx="2616458" cy="2799388"/>
          </a:xfrm>
        </p:spPr>
        <p:txBody>
          <a:bodyPr>
            <a:normAutofit/>
          </a:bodyPr>
          <a:lstStyle>
            <a:lvl1pPr marL="0" indent="0">
              <a:buNone/>
              <a:defRPr sz="1100"/>
            </a:lvl1pPr>
          </a:lstStyle>
          <a:p>
            <a:r>
              <a:rPr lang="en-US"/>
              <a:t>Click icon to add picture</a:t>
            </a:r>
          </a:p>
        </p:txBody>
      </p:sp>
      <p:sp>
        <p:nvSpPr>
          <p:cNvPr id="11" name="Picture Placeholder 15"/>
          <p:cNvSpPr>
            <a:spLocks noGrp="1"/>
          </p:cNvSpPr>
          <p:nvPr>
            <p:ph type="pic" sz="quarter" idx="17"/>
          </p:nvPr>
        </p:nvSpPr>
        <p:spPr>
          <a:xfrm>
            <a:off x="9318514" y="3357572"/>
            <a:ext cx="2616458" cy="2799388"/>
          </a:xfrm>
        </p:spPr>
        <p:txBody>
          <a:bodyPr>
            <a:normAutofit/>
          </a:bodyPr>
          <a:lstStyle>
            <a:lvl1pPr marL="0" indent="0">
              <a:buNone/>
              <a:defRPr sz="1100"/>
            </a:lvl1pPr>
          </a:lstStyle>
          <a:p>
            <a:r>
              <a:rPr lang="en-US"/>
              <a:t>Click icon to add picture</a:t>
            </a:r>
          </a:p>
        </p:txBody>
      </p:sp>
      <p:sp>
        <p:nvSpPr>
          <p:cNvPr id="14" name="Text Placeholder 13"/>
          <p:cNvSpPr>
            <a:spLocks noGrp="1"/>
          </p:cNvSpPr>
          <p:nvPr>
            <p:ph type="body" sz="quarter" idx="18"/>
          </p:nvPr>
        </p:nvSpPr>
        <p:spPr>
          <a:xfrm>
            <a:off x="3589338" y="174625"/>
            <a:ext cx="8310562" cy="2982913"/>
          </a:xfrm>
        </p:spPr>
        <p:txBody>
          <a:bodyPr/>
          <a:lstStyle>
            <a:lvl1pPr marL="228600" indent="-228600">
              <a:buFont typeface="Wingdings" panose="05000000000000000000" pitchFamily="2" charset="2"/>
              <a:buChar char="§"/>
              <a:defRPr sz="2400" b="0"/>
            </a:lvl1pPr>
            <a:lvl2pPr marL="469800" indent="-228600">
              <a:lnSpc>
                <a:spcPts val="2400"/>
              </a:lnSpc>
              <a:spcBef>
                <a:spcPts val="500"/>
              </a:spcBef>
              <a:buFont typeface="Wingdings" panose="05000000000000000000" pitchFamily="2" charset="2"/>
              <a:buChar char="§"/>
              <a:defRPr sz="2000" b="0"/>
            </a:lvl2pPr>
            <a:lvl3pPr marL="1143000" indent="-228600">
              <a:buFont typeface="Wingdings" panose="05000000000000000000" pitchFamily="2" charset="2"/>
              <a:buChar char="§"/>
              <a:defRPr b="0"/>
            </a:lvl3pPr>
            <a:lvl4pPr marL="1600200" indent="-228600">
              <a:buFont typeface="Wingdings" panose="05000000000000000000" pitchFamily="2" charset="2"/>
              <a:buChar char="§"/>
              <a:defRPr b="0"/>
            </a:lvl4pPr>
            <a:lvl5pPr marL="2057400" indent="-228600">
              <a:buFont typeface="Wingdings" panose="05000000000000000000" pitchFamily="2" charset="2"/>
              <a:buChar char="§"/>
              <a:defRPr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95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F2AF-0E15-4252-B218-C553B0AA3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85D062-F31C-413C-A884-279BCFC672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B8AEE-9E27-4AEC-8232-B800D79C764A}"/>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5" name="Footer Placeholder 4">
            <a:extLst>
              <a:ext uri="{FF2B5EF4-FFF2-40B4-BE49-F238E27FC236}">
                <a16:creationId xmlns:a16="http://schemas.microsoft.com/office/drawing/2014/main" id="{AAECCF5B-C17C-4EAF-B70B-FCB20A896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5E6E4-A96D-4C8A-8750-836682C09426}"/>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219484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5484-8638-49FE-8FD6-690CE3023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497A4-0639-4167-A98F-C496729E5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D01810-5218-4E3D-AD8F-AB9D30D248D7}"/>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5" name="Footer Placeholder 4">
            <a:extLst>
              <a:ext uri="{FF2B5EF4-FFF2-40B4-BE49-F238E27FC236}">
                <a16:creationId xmlns:a16="http://schemas.microsoft.com/office/drawing/2014/main" id="{A4DB5CDA-5469-4F08-BF4E-7D7A77171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F1C4D-4C4E-40C5-BE42-CC6892FB5658}"/>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27926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7D61-A4B2-4481-82AF-8797B6712D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519CF-83AF-4292-AA05-8D380A0F6D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A53A7F-AC3D-401F-89A9-9122C3FAAA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946A93-1578-4B23-927F-BDD96752FB12}"/>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6" name="Footer Placeholder 5">
            <a:extLst>
              <a:ext uri="{FF2B5EF4-FFF2-40B4-BE49-F238E27FC236}">
                <a16:creationId xmlns:a16="http://schemas.microsoft.com/office/drawing/2014/main" id="{DC72F067-87D4-4796-85FA-13936AD6D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32E15-3934-4E20-A9E7-23A4A7BA0013}"/>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186677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1739-E019-4A98-A424-2066BD3569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722A14-06C6-4C90-ABD4-EF8202B3D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32618B-FF72-405E-BCA1-BBD6252864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D0414F-7656-40B0-9F16-1BFCAC869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B1EE73-1EB3-4543-B707-AF9B306F0D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616D7C-408A-47C1-947D-0131915775D9}"/>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8" name="Footer Placeholder 7">
            <a:extLst>
              <a:ext uri="{FF2B5EF4-FFF2-40B4-BE49-F238E27FC236}">
                <a16:creationId xmlns:a16="http://schemas.microsoft.com/office/drawing/2014/main" id="{C675E763-B2ED-425C-9F3E-080C855EF1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5ECD7-EE82-4B48-8768-8DD297B2CED4}"/>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346240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955A-570B-4AD9-9FC8-2CFC9228F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9B1EF0-870A-4393-ACE2-272F6E1A53DA}"/>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4" name="Footer Placeholder 3">
            <a:extLst>
              <a:ext uri="{FF2B5EF4-FFF2-40B4-BE49-F238E27FC236}">
                <a16:creationId xmlns:a16="http://schemas.microsoft.com/office/drawing/2014/main" id="{D27A9A15-3C83-4C25-9540-B0EB5630A4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C4BB7C-37AD-4538-857C-E16F05552377}"/>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304652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C5209D-AD18-4D97-B81C-3F2B127F0090}"/>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3" name="Footer Placeholder 2">
            <a:extLst>
              <a:ext uri="{FF2B5EF4-FFF2-40B4-BE49-F238E27FC236}">
                <a16:creationId xmlns:a16="http://schemas.microsoft.com/office/drawing/2014/main" id="{D7DAFED9-D7DE-4468-8901-4CEF36758F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58E6CB-1B77-4D64-9421-6113885F4043}"/>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419388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A6D2-2C27-424C-9A16-053463044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B14F82-8CE7-4D46-BE11-DB8865A47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06D9BA-9493-4E95-BEBD-7EB3E6BDD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FB143F-C7CA-462F-B88A-0C7EB219CD38}"/>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6" name="Footer Placeholder 5">
            <a:extLst>
              <a:ext uri="{FF2B5EF4-FFF2-40B4-BE49-F238E27FC236}">
                <a16:creationId xmlns:a16="http://schemas.microsoft.com/office/drawing/2014/main" id="{B6C11A80-EE7E-4F12-B16F-31D2A57A2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B5D7B-59B5-49A3-9612-EE3E608BED3D}"/>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12066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DACB-68AA-49ED-9745-C26CCB61D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9BB28D-785E-414E-AAA8-E97B8D243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701042-7409-47C5-9E1E-75DC97084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F5E866-FD6F-4B77-B337-926B4D610480}"/>
              </a:ext>
            </a:extLst>
          </p:cNvPr>
          <p:cNvSpPr>
            <a:spLocks noGrp="1"/>
          </p:cNvSpPr>
          <p:nvPr>
            <p:ph type="dt" sz="half" idx="10"/>
          </p:nvPr>
        </p:nvSpPr>
        <p:spPr/>
        <p:txBody>
          <a:bodyPr/>
          <a:lstStyle/>
          <a:p>
            <a:fld id="{C8DDB6E0-D184-4DA4-A9F8-5DC1A6928CF4}" type="datetimeFigureOut">
              <a:rPr lang="en-US" smtClean="0"/>
              <a:t>22-04-2019</a:t>
            </a:fld>
            <a:endParaRPr lang="en-US"/>
          </a:p>
        </p:txBody>
      </p:sp>
      <p:sp>
        <p:nvSpPr>
          <p:cNvPr id="6" name="Footer Placeholder 5">
            <a:extLst>
              <a:ext uri="{FF2B5EF4-FFF2-40B4-BE49-F238E27FC236}">
                <a16:creationId xmlns:a16="http://schemas.microsoft.com/office/drawing/2014/main" id="{17177E16-0956-4365-A82C-A6695E6E7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C683A3-BDC9-4FAD-851C-2B9DF7461EC5}"/>
              </a:ext>
            </a:extLst>
          </p:cNvPr>
          <p:cNvSpPr>
            <a:spLocks noGrp="1"/>
          </p:cNvSpPr>
          <p:nvPr>
            <p:ph type="sldNum" sz="quarter" idx="12"/>
          </p:nvPr>
        </p:nvSpPr>
        <p:spPr/>
        <p:txBody>
          <a:bodyPr/>
          <a:lstStyle/>
          <a:p>
            <a:fld id="{1673C19C-7F55-48D4-9978-BB8ADBE69864}" type="slidenum">
              <a:rPr lang="en-US" smtClean="0"/>
              <a:t>‹#›</a:t>
            </a:fld>
            <a:endParaRPr lang="en-US"/>
          </a:p>
        </p:txBody>
      </p:sp>
    </p:spTree>
    <p:extLst>
      <p:ext uri="{BB962C8B-B14F-4D97-AF65-F5344CB8AC3E}">
        <p14:creationId xmlns:p14="http://schemas.microsoft.com/office/powerpoint/2010/main" val="111003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7486D-0A32-4ACE-8A96-E1F01E92E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AC2A7C-F117-4D24-AFD5-D77502AA0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D1F33-6C4D-46CF-AAAD-3FBF5EE89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DB6E0-D184-4DA4-A9F8-5DC1A6928CF4}" type="datetimeFigureOut">
              <a:rPr lang="en-US" smtClean="0"/>
              <a:t>22-04-2019</a:t>
            </a:fld>
            <a:endParaRPr lang="en-US"/>
          </a:p>
        </p:txBody>
      </p:sp>
      <p:sp>
        <p:nvSpPr>
          <p:cNvPr id="5" name="Footer Placeholder 4">
            <a:extLst>
              <a:ext uri="{FF2B5EF4-FFF2-40B4-BE49-F238E27FC236}">
                <a16:creationId xmlns:a16="http://schemas.microsoft.com/office/drawing/2014/main" id="{6FD06829-7A43-4BA5-8327-42AE5E571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5A2AF9-9C4A-4575-ACFE-7B242F2474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3C19C-7F55-48D4-9978-BB8ADBE69864}" type="slidenum">
              <a:rPr lang="en-US" smtClean="0"/>
              <a:t>‹#›</a:t>
            </a:fld>
            <a:endParaRPr lang="en-US"/>
          </a:p>
        </p:txBody>
      </p:sp>
    </p:spTree>
    <p:extLst>
      <p:ext uri="{BB962C8B-B14F-4D97-AF65-F5344CB8AC3E}">
        <p14:creationId xmlns:p14="http://schemas.microsoft.com/office/powerpoint/2010/main" val="200708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5"/>
          </p:nvPr>
        </p:nvPicPr>
        <p:blipFill>
          <a:blip r:embed="rId3"/>
          <a:srcRect l="18841" r="18841"/>
          <a:stretch>
            <a:fillRect/>
          </a:stretch>
        </p:blipFill>
        <p:spPr>
          <a:xfrm>
            <a:off x="3285008" y="3357572"/>
            <a:ext cx="2616458" cy="2799388"/>
          </a:xfrm>
          <a:prstGeom prst="rect">
            <a:avLst/>
          </a:prstGeom>
        </p:spPr>
      </p:pic>
      <p:sp>
        <p:nvSpPr>
          <p:cNvPr id="11" name="Rectangle 10"/>
          <p:cNvSpPr/>
          <p:nvPr/>
        </p:nvSpPr>
        <p:spPr>
          <a:xfrm>
            <a:off x="3392791" y="749969"/>
            <a:ext cx="9075783" cy="584775"/>
          </a:xfrm>
          <a:prstGeom prst="rect">
            <a:avLst/>
          </a:prstGeom>
        </p:spPr>
        <p:txBody>
          <a:bodyPr wrap="square">
            <a:spAutoFit/>
          </a:bodyPr>
          <a:lstStyle/>
          <a:p>
            <a:r>
              <a:rPr lang="en-IN" sz="3200" b="1">
                <a:solidFill>
                  <a:srgbClr val="007AC5"/>
                </a:solidFill>
                <a:latin typeface="Roboto"/>
              </a:rPr>
              <a:t>Digital Commodity Management Platform</a:t>
            </a:r>
            <a:endParaRPr lang="en-US" sz="6000" b="1">
              <a:solidFill>
                <a:schemeClr val="accent5"/>
              </a:solidFill>
              <a:latin typeface="Arial Narrow" panose="020B0606020202030204" pitchFamily="34" charset="0"/>
              <a:cs typeface="Vijaya" panose="020B0604020202020204" pitchFamily="34" charset="0"/>
            </a:endParaRPr>
          </a:p>
        </p:txBody>
      </p:sp>
      <p:sp>
        <p:nvSpPr>
          <p:cNvPr id="5" name="TextBox 4"/>
          <p:cNvSpPr txBox="1"/>
          <p:nvPr/>
        </p:nvSpPr>
        <p:spPr>
          <a:xfrm>
            <a:off x="3392791" y="1331930"/>
            <a:ext cx="8300923" cy="523220"/>
          </a:xfrm>
          <a:prstGeom prst="rect">
            <a:avLst/>
          </a:prstGeom>
          <a:noFill/>
        </p:spPr>
        <p:txBody>
          <a:bodyPr wrap="square" rtlCol="0">
            <a:spAutoFit/>
          </a:bodyPr>
          <a:lstStyle/>
          <a:p>
            <a:r>
              <a:rPr lang="en-US" sz="2800" b="1">
                <a:solidFill>
                  <a:srgbClr val="FFC000"/>
                </a:solidFill>
              </a:rPr>
              <a:t>Interactive</a:t>
            </a:r>
            <a:r>
              <a:rPr lang="en-US" sz="2800">
                <a:solidFill>
                  <a:schemeClr val="accent1">
                    <a:lumMod val="75000"/>
                  </a:schemeClr>
                </a:solidFill>
              </a:rPr>
              <a:t> </a:t>
            </a:r>
            <a:r>
              <a:rPr lang="en-US" sz="2800" b="1"/>
              <a:t>|</a:t>
            </a:r>
            <a:r>
              <a:rPr lang="en-US" sz="2800">
                <a:solidFill>
                  <a:schemeClr val="accent1">
                    <a:lumMod val="75000"/>
                  </a:schemeClr>
                </a:solidFill>
              </a:rPr>
              <a:t> </a:t>
            </a:r>
            <a:r>
              <a:rPr lang="en-US" sz="2800" b="1">
                <a:solidFill>
                  <a:srgbClr val="FFC000"/>
                </a:solidFill>
              </a:rPr>
              <a:t>Instant</a:t>
            </a:r>
            <a:r>
              <a:rPr lang="en-US" sz="2800" b="1"/>
              <a:t>|</a:t>
            </a:r>
            <a:r>
              <a:rPr lang="en-US" sz="2800">
                <a:solidFill>
                  <a:schemeClr val="accent1">
                    <a:lumMod val="75000"/>
                  </a:schemeClr>
                </a:solidFill>
              </a:rPr>
              <a:t> </a:t>
            </a:r>
            <a:r>
              <a:rPr lang="en-US" sz="2800" b="1">
                <a:solidFill>
                  <a:srgbClr val="FFC000"/>
                </a:solidFill>
              </a:rPr>
              <a:t>Intelligent</a:t>
            </a:r>
          </a:p>
        </p:txBody>
      </p:sp>
      <p:sp>
        <p:nvSpPr>
          <p:cNvPr id="2" name="TextBox 1"/>
          <p:cNvSpPr txBox="1"/>
          <p:nvPr/>
        </p:nvSpPr>
        <p:spPr>
          <a:xfrm>
            <a:off x="3368784" y="2172425"/>
            <a:ext cx="6912744" cy="400110"/>
          </a:xfrm>
          <a:prstGeom prst="rect">
            <a:avLst/>
          </a:prstGeom>
          <a:noFill/>
        </p:spPr>
        <p:txBody>
          <a:bodyPr wrap="square" rtlCol="0">
            <a:spAutoFit/>
          </a:bodyPr>
          <a:lstStyle/>
          <a:p>
            <a:r>
              <a:rPr lang="en-AU" sz="2000" b="1" dirty="0">
                <a:solidFill>
                  <a:schemeClr val="tx2">
                    <a:lumMod val="50000"/>
                    <a:lumOff val="50000"/>
                  </a:schemeClr>
                </a:solidFill>
                <a:latin typeface="Roboto"/>
              </a:rPr>
              <a:t>Credit Risk Functionality – Application Flow</a:t>
            </a:r>
            <a:endParaRPr lang="en-AU" b="1" dirty="0">
              <a:solidFill>
                <a:schemeClr val="tx2">
                  <a:lumMod val="50000"/>
                  <a:lumOff val="50000"/>
                </a:schemeClr>
              </a:solidFill>
              <a:latin typeface="Roboto"/>
            </a:endParaRPr>
          </a:p>
        </p:txBody>
      </p:sp>
      <p:pic>
        <p:nvPicPr>
          <p:cNvPr id="10" name="Picture 9" descr="images-3.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960" y="3357573"/>
            <a:ext cx="3190583" cy="2799388"/>
          </a:xfrm>
          <a:prstGeom prst="rect">
            <a:avLst/>
          </a:prstGeom>
        </p:spPr>
      </p:pic>
      <p:pic>
        <p:nvPicPr>
          <p:cNvPr id="12" name="Picture 11"/>
          <p:cNvPicPr>
            <a:picLocks noChangeAspect="1"/>
          </p:cNvPicPr>
          <p:nvPr/>
        </p:nvPicPr>
        <p:blipFill>
          <a:blip r:embed="rId5"/>
          <a:stretch>
            <a:fillRect/>
          </a:stretch>
        </p:blipFill>
        <p:spPr>
          <a:xfrm>
            <a:off x="93126" y="3357573"/>
            <a:ext cx="3096388" cy="2799388"/>
          </a:xfrm>
          <a:prstGeom prst="rect">
            <a:avLst/>
          </a:prstGeom>
        </p:spPr>
      </p:pic>
      <p:pic>
        <p:nvPicPr>
          <p:cNvPr id="17" name="Picture 16"/>
          <p:cNvPicPr>
            <a:picLocks noChangeAspect="1"/>
          </p:cNvPicPr>
          <p:nvPr/>
        </p:nvPicPr>
        <p:blipFill>
          <a:blip r:embed="rId6"/>
          <a:stretch>
            <a:fillRect/>
          </a:stretch>
        </p:blipFill>
        <p:spPr>
          <a:xfrm>
            <a:off x="9283038" y="3357572"/>
            <a:ext cx="2800106" cy="2799388"/>
          </a:xfrm>
          <a:prstGeom prst="rect">
            <a:avLst/>
          </a:prstGeom>
        </p:spPr>
      </p:pic>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250370" y="174398"/>
            <a:ext cx="3091543" cy="2982912"/>
          </a:xfrm>
        </p:spPr>
        <p:style>
          <a:lnRef idx="0">
            <a:schemeClr val="accent5"/>
          </a:lnRef>
          <a:fillRef idx="3">
            <a:schemeClr val="accent5"/>
          </a:fillRef>
          <a:effectRef idx="3">
            <a:schemeClr val="accent5"/>
          </a:effectRef>
          <a:fontRef idx="minor">
            <a:schemeClr val="lt1"/>
          </a:fontRef>
        </p:style>
        <p:txBody>
          <a:bodyPr/>
          <a:lstStyle/>
          <a:p>
            <a:r>
              <a:rPr lang="en-IN"/>
              <a:t>Eka</a:t>
            </a:r>
          </a:p>
        </p:txBody>
      </p:sp>
    </p:spTree>
    <p:extLst>
      <p:ext uri="{BB962C8B-B14F-4D97-AF65-F5344CB8AC3E}">
        <p14:creationId xmlns:p14="http://schemas.microsoft.com/office/powerpoint/2010/main" val="75721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DF84D91-4BDE-49E6-B51F-86FF906D4BEA}"/>
              </a:ext>
            </a:extLst>
          </p:cNvPr>
          <p:cNvSpPr txBox="1">
            <a:spLocks/>
          </p:cNvSpPr>
          <p:nvPr/>
        </p:nvSpPr>
        <p:spPr>
          <a:xfrm>
            <a:off x="153481" y="850411"/>
            <a:ext cx="11913800" cy="5391363"/>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vert="horz" lIns="180000" tIns="45720" rIns="180000" bIns="14400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1400" b="1" dirty="0">
                <a:ln w="0"/>
                <a:solidFill>
                  <a:schemeClr val="tx1"/>
                </a:solidFill>
                <a:effectLst>
                  <a:outerShdw blurRad="38100" dist="19050" dir="2700000" algn="tl" rotWithShape="0">
                    <a:schemeClr val="dk1">
                      <a:alpha val="40000"/>
                    </a:schemeClr>
                  </a:outerShdw>
                </a:effectLst>
              </a:rPr>
              <a:t>Invoice</a:t>
            </a:r>
          </a:p>
          <a:p>
            <a:r>
              <a:rPr lang="en-IN" sz="1400" b="1" dirty="0">
                <a:ln w="0"/>
                <a:solidFill>
                  <a:schemeClr val="tx1"/>
                </a:solidFill>
                <a:effectLst>
                  <a:outerShdw blurRad="38100" dist="19050" dir="2700000" algn="tl" rotWithShape="0">
                    <a:schemeClr val="dk1">
                      <a:alpha val="40000"/>
                    </a:schemeClr>
                  </a:outerShdw>
                </a:effectLst>
              </a:rPr>
              <a:t>(Sale Final Invoice/</a:t>
            </a:r>
          </a:p>
          <a:p>
            <a:r>
              <a:rPr lang="en-IN" sz="1400" b="1" dirty="0">
                <a:ln w="0"/>
                <a:solidFill>
                  <a:schemeClr val="tx1"/>
                </a:solidFill>
                <a:effectLst>
                  <a:outerShdw blurRad="38100" dist="19050" dir="2700000" algn="tl" rotWithShape="0">
                    <a:schemeClr val="dk1">
                      <a:alpha val="40000"/>
                    </a:schemeClr>
                  </a:outerShdw>
                </a:effectLst>
              </a:rPr>
              <a:t>Prepayment Invoice)</a:t>
            </a:r>
          </a:p>
        </p:txBody>
      </p:sp>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153481" y="160511"/>
            <a:ext cx="11850190" cy="547798"/>
          </a:xfrm>
        </p:spPr>
        <p:style>
          <a:lnRef idx="0">
            <a:schemeClr val="accent5"/>
          </a:lnRef>
          <a:fillRef idx="3">
            <a:schemeClr val="accent5"/>
          </a:fillRef>
          <a:effectRef idx="3">
            <a:schemeClr val="accent5"/>
          </a:effectRef>
          <a:fontRef idx="minor">
            <a:schemeClr val="lt1"/>
          </a:fontRef>
        </p:style>
        <p:txBody>
          <a:bodyPr anchor="ctr">
            <a:normAutofit fontScale="90000"/>
          </a:bodyPr>
          <a:lstStyle/>
          <a:p>
            <a:r>
              <a:rPr lang="en-IN" dirty="0"/>
              <a:t>Credit Risk Check Flow for Invoice</a:t>
            </a:r>
          </a:p>
        </p:txBody>
      </p:sp>
      <p:sp>
        <p:nvSpPr>
          <p:cNvPr id="25" name="Title 1">
            <a:extLst>
              <a:ext uri="{FF2B5EF4-FFF2-40B4-BE49-F238E27FC236}">
                <a16:creationId xmlns:a16="http://schemas.microsoft.com/office/drawing/2014/main" id="{24ED5173-7325-4007-9893-A56347F80713}"/>
              </a:ext>
            </a:extLst>
          </p:cNvPr>
          <p:cNvSpPr txBox="1">
            <a:spLocks/>
          </p:cNvSpPr>
          <p:nvPr/>
        </p:nvSpPr>
        <p:spPr>
          <a:xfrm>
            <a:off x="10445510" y="2325694"/>
            <a:ext cx="1478176" cy="32043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Invoice Created</a:t>
            </a:r>
          </a:p>
        </p:txBody>
      </p:sp>
      <p:cxnSp>
        <p:nvCxnSpPr>
          <p:cNvPr id="27" name="Straight Connector 26">
            <a:extLst>
              <a:ext uri="{FF2B5EF4-FFF2-40B4-BE49-F238E27FC236}">
                <a16:creationId xmlns:a16="http://schemas.microsoft.com/office/drawing/2014/main" id="{03E3A6BB-B232-4296-9957-1A2E21ABAF0C}"/>
              </a:ext>
            </a:extLst>
          </p:cNvPr>
          <p:cNvCxnSpPr>
            <a:cxnSpLocks/>
          </p:cNvCxnSpPr>
          <p:nvPr/>
        </p:nvCxnSpPr>
        <p:spPr>
          <a:xfrm>
            <a:off x="1911268" y="850411"/>
            <a:ext cx="0" cy="5391363"/>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2" name="Title 1">
            <a:extLst>
              <a:ext uri="{FF2B5EF4-FFF2-40B4-BE49-F238E27FC236}">
                <a16:creationId xmlns:a16="http://schemas.microsoft.com/office/drawing/2014/main" id="{0FE2E3BA-02A8-458D-9A1E-478A3FB02ED0}"/>
              </a:ext>
            </a:extLst>
          </p:cNvPr>
          <p:cNvSpPr txBox="1">
            <a:spLocks/>
          </p:cNvSpPr>
          <p:nvPr/>
        </p:nvSpPr>
        <p:spPr>
          <a:xfrm>
            <a:off x="2016192" y="2295274"/>
            <a:ext cx="1545302" cy="320437"/>
          </a:xfrm>
          <a:prstGeom prst="rect">
            <a:avLst/>
          </a:prstGeom>
        </p:spPr>
        <p:style>
          <a:lnRef idx="1">
            <a:schemeClr val="accent5"/>
          </a:lnRef>
          <a:fillRef idx="2">
            <a:schemeClr val="accent5"/>
          </a:fillRef>
          <a:effectRef idx="1">
            <a:schemeClr val="accent5"/>
          </a:effectRef>
          <a:fontRef idx="minor">
            <a:schemeClr val="dk1"/>
          </a:fontRef>
        </p:style>
        <p:txBody>
          <a:bodyPr vert="horz" lIns="0" tIns="0" rIns="0" bIns="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IN" sz="1200" dirty="0">
                <a:solidFill>
                  <a:schemeClr val="tx1"/>
                </a:solidFill>
              </a:rPr>
              <a:t>Click on “Create”</a:t>
            </a:r>
          </a:p>
        </p:txBody>
      </p:sp>
      <p:sp>
        <p:nvSpPr>
          <p:cNvPr id="35" name="Title 1">
            <a:extLst>
              <a:ext uri="{FF2B5EF4-FFF2-40B4-BE49-F238E27FC236}">
                <a16:creationId xmlns:a16="http://schemas.microsoft.com/office/drawing/2014/main" id="{E13243F5-47D1-43D2-A915-107ED9548F1D}"/>
              </a:ext>
            </a:extLst>
          </p:cNvPr>
          <p:cNvSpPr txBox="1">
            <a:spLocks/>
          </p:cNvSpPr>
          <p:nvPr/>
        </p:nvSpPr>
        <p:spPr>
          <a:xfrm>
            <a:off x="10415502" y="4012089"/>
            <a:ext cx="1478176" cy="320437"/>
          </a:xfrm>
          <a:prstGeom prst="rect">
            <a:avLst/>
          </a:prstGeom>
        </p:spPr>
        <p:style>
          <a:lnRef idx="1">
            <a:schemeClr val="accent2"/>
          </a:lnRef>
          <a:fillRef idx="2">
            <a:schemeClr val="accent2"/>
          </a:fillRef>
          <a:effectRef idx="1">
            <a:schemeClr val="accent2"/>
          </a:effectRef>
          <a:fontRef idx="minor">
            <a:schemeClr val="dk1"/>
          </a:fontRef>
        </p:style>
        <p:txBody>
          <a:bodyPr vert="horz" lIns="0" tIns="0" rIns="0" bIns="0" rtlCol="0" anchor="ctr">
            <a:normAutofit fontScale="97500"/>
          </a:bodyPr>
          <a:lstStyle>
            <a:defPPr>
              <a:defRPr lang="en-US"/>
            </a:defPPr>
            <a:lvl1pPr algn="ctr">
              <a:lnSpc>
                <a:spcPct val="100000"/>
              </a:lnSpc>
              <a:spcBef>
                <a:spcPct val="0"/>
              </a:spcBef>
              <a:buNone/>
              <a:defRPr sz="1200" b="0">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tx1"/>
                </a:solidFill>
              </a:rPr>
              <a:t>Invoice not saved.</a:t>
            </a:r>
          </a:p>
        </p:txBody>
      </p:sp>
      <p:sp>
        <p:nvSpPr>
          <p:cNvPr id="36" name="Title 1">
            <a:extLst>
              <a:ext uri="{FF2B5EF4-FFF2-40B4-BE49-F238E27FC236}">
                <a16:creationId xmlns:a16="http://schemas.microsoft.com/office/drawing/2014/main" id="{E3488C9B-99F3-410F-A051-75119D94EBD2}"/>
              </a:ext>
            </a:extLst>
          </p:cNvPr>
          <p:cNvSpPr txBox="1">
            <a:spLocks/>
          </p:cNvSpPr>
          <p:nvPr/>
        </p:nvSpPr>
        <p:spPr>
          <a:xfrm>
            <a:off x="10415502" y="3110638"/>
            <a:ext cx="1478176" cy="32043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Invoice Created</a:t>
            </a:r>
          </a:p>
        </p:txBody>
      </p:sp>
      <p:cxnSp>
        <p:nvCxnSpPr>
          <p:cNvPr id="41" name="Straight Arrow Connector 40">
            <a:extLst>
              <a:ext uri="{FF2B5EF4-FFF2-40B4-BE49-F238E27FC236}">
                <a16:creationId xmlns:a16="http://schemas.microsoft.com/office/drawing/2014/main" id="{05EFA571-5EF3-45D2-AC19-48CA91EBF2F5}"/>
              </a:ext>
            </a:extLst>
          </p:cNvPr>
          <p:cNvCxnSpPr>
            <a:cxnSpLocks/>
            <a:stCxn id="32" idx="3"/>
          </p:cNvCxnSpPr>
          <p:nvPr/>
        </p:nvCxnSpPr>
        <p:spPr>
          <a:xfrm>
            <a:off x="3561494" y="2455493"/>
            <a:ext cx="2456210" cy="188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itle 1">
            <a:extLst>
              <a:ext uri="{FF2B5EF4-FFF2-40B4-BE49-F238E27FC236}">
                <a16:creationId xmlns:a16="http://schemas.microsoft.com/office/drawing/2014/main" id="{85EF8602-49AD-47F7-9E0F-AAB860CCBC5D}"/>
              </a:ext>
            </a:extLst>
          </p:cNvPr>
          <p:cNvSpPr txBox="1">
            <a:spLocks/>
          </p:cNvSpPr>
          <p:nvPr/>
        </p:nvSpPr>
        <p:spPr>
          <a:xfrm>
            <a:off x="3967856" y="2276234"/>
            <a:ext cx="1747194" cy="320437"/>
          </a:xfrm>
          <a:prstGeom prst="rect">
            <a:avLst/>
          </a:prstGeom>
        </p:spPr>
        <p:style>
          <a:lnRef idx="1">
            <a:schemeClr val="accent5"/>
          </a:lnRef>
          <a:fillRef idx="2">
            <a:schemeClr val="accent5"/>
          </a:fillRef>
          <a:effectRef idx="1">
            <a:schemeClr val="accent5"/>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Check Request Initiated</a:t>
            </a:r>
          </a:p>
        </p:txBody>
      </p:sp>
      <p:cxnSp>
        <p:nvCxnSpPr>
          <p:cNvPr id="10" name="Connector: Elbow 9">
            <a:extLst>
              <a:ext uri="{FF2B5EF4-FFF2-40B4-BE49-F238E27FC236}">
                <a16:creationId xmlns:a16="http://schemas.microsoft.com/office/drawing/2014/main" id="{FB221259-E7B4-41E1-A6F8-F8139493DFA1}"/>
              </a:ext>
            </a:extLst>
          </p:cNvPr>
          <p:cNvCxnSpPr>
            <a:cxnSpLocks/>
            <a:stCxn id="23" idx="3"/>
            <a:endCxn id="25" idx="1"/>
          </p:cNvCxnSpPr>
          <p:nvPr/>
        </p:nvCxnSpPr>
        <p:spPr>
          <a:xfrm>
            <a:off x="7764903" y="2474388"/>
            <a:ext cx="2680607" cy="11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01DD338-CA7D-461D-8908-42410ECECFE3}"/>
              </a:ext>
            </a:extLst>
          </p:cNvPr>
          <p:cNvCxnSpPr>
            <a:cxnSpLocks/>
            <a:endCxn id="36" idx="1"/>
          </p:cNvCxnSpPr>
          <p:nvPr/>
        </p:nvCxnSpPr>
        <p:spPr>
          <a:xfrm rot="16200000" flipH="1">
            <a:off x="8495957" y="1351311"/>
            <a:ext cx="314893" cy="3524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394ED32-0ADF-4460-8C19-34E80770820A}"/>
              </a:ext>
            </a:extLst>
          </p:cNvPr>
          <p:cNvCxnSpPr>
            <a:cxnSpLocks/>
            <a:endCxn id="35" idx="1"/>
          </p:cNvCxnSpPr>
          <p:nvPr/>
        </p:nvCxnSpPr>
        <p:spPr>
          <a:xfrm rot="16200000" flipH="1">
            <a:off x="8045231" y="1802037"/>
            <a:ext cx="1216344" cy="3524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6BBB62BE-8E18-4C1B-85CD-32F4DB31F35F}"/>
              </a:ext>
            </a:extLst>
          </p:cNvPr>
          <p:cNvSpPr txBox="1">
            <a:spLocks/>
          </p:cNvSpPr>
          <p:nvPr/>
        </p:nvSpPr>
        <p:spPr>
          <a:xfrm>
            <a:off x="7667612" y="2777751"/>
            <a:ext cx="2539428" cy="765169"/>
          </a:xfrm>
          <a:prstGeom prst="rect">
            <a:avLst/>
          </a:prstGeom>
        </p:spPr>
        <p:style>
          <a:lnRef idx="1">
            <a:schemeClr val="accent5"/>
          </a:lnRef>
          <a:fillRef idx="2">
            <a:schemeClr val="accent5"/>
          </a:fillRef>
          <a:effectRef idx="1">
            <a:schemeClr val="accent5"/>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Warning message with details “Counterparty has insufficient credit of EUR 5,000.00. Limit raised request no: LM-REF-1”</a:t>
            </a:r>
          </a:p>
        </p:txBody>
      </p:sp>
      <p:sp>
        <p:nvSpPr>
          <p:cNvPr id="34" name="Title 1">
            <a:extLst>
              <a:ext uri="{FF2B5EF4-FFF2-40B4-BE49-F238E27FC236}">
                <a16:creationId xmlns:a16="http://schemas.microsoft.com/office/drawing/2014/main" id="{EC1E234F-01EF-4AFA-B34C-EEAE07D5DF03}"/>
              </a:ext>
            </a:extLst>
          </p:cNvPr>
          <p:cNvSpPr txBox="1">
            <a:spLocks/>
          </p:cNvSpPr>
          <p:nvPr/>
        </p:nvSpPr>
        <p:spPr>
          <a:xfrm>
            <a:off x="7667612" y="3670136"/>
            <a:ext cx="2539428" cy="1002643"/>
          </a:xfrm>
          <a:prstGeom prst="rect">
            <a:avLst/>
          </a:prstGeom>
        </p:spPr>
        <p:style>
          <a:lnRef idx="1">
            <a:schemeClr val="accent5"/>
          </a:lnRef>
          <a:fillRef idx="2">
            <a:schemeClr val="accent5"/>
          </a:fillRef>
          <a:effectRef idx="1">
            <a:schemeClr val="accent5"/>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100" b="0" dirty="0">
                <a:solidFill>
                  <a:schemeClr val="tx1"/>
                </a:solidFill>
              </a:rPr>
              <a:t>Error message  “</a:t>
            </a:r>
            <a:r>
              <a:rPr lang="en-IN" sz="1200" b="0" dirty="0">
                <a:solidFill>
                  <a:schemeClr val="tx1"/>
                </a:solidFill>
              </a:rPr>
              <a:t>Counterparty has insufficient credit of EUR 5,000.00. Limit raised request no: LM-REF-1. Kindly retry once approved.”</a:t>
            </a:r>
            <a:endParaRPr lang="en-IN" sz="1100" b="0" dirty="0">
              <a:solidFill>
                <a:schemeClr val="tx1"/>
              </a:solidFill>
            </a:endParaRPr>
          </a:p>
        </p:txBody>
      </p:sp>
      <p:sp>
        <p:nvSpPr>
          <p:cNvPr id="45" name="TextBox 44">
            <a:extLst>
              <a:ext uri="{FF2B5EF4-FFF2-40B4-BE49-F238E27FC236}">
                <a16:creationId xmlns:a16="http://schemas.microsoft.com/office/drawing/2014/main" id="{16C8F38D-149A-4B1D-A2AB-47F33F6E929E}"/>
              </a:ext>
            </a:extLst>
          </p:cNvPr>
          <p:cNvSpPr txBox="1"/>
          <p:nvPr/>
        </p:nvSpPr>
        <p:spPr>
          <a:xfrm>
            <a:off x="7740713" y="2248041"/>
            <a:ext cx="993913" cy="276999"/>
          </a:xfrm>
          <a:prstGeom prst="rect">
            <a:avLst/>
          </a:prstGeom>
          <a:noFill/>
        </p:spPr>
        <p:txBody>
          <a:bodyPr wrap="square" rtlCol="0">
            <a:spAutoFit/>
          </a:bodyPr>
          <a:lstStyle/>
          <a:p>
            <a:r>
              <a:rPr lang="en-IN" sz="1200" dirty="0"/>
              <a:t>Success</a:t>
            </a:r>
            <a:endParaRPr lang="en-US" sz="1200" dirty="0"/>
          </a:p>
        </p:txBody>
      </p:sp>
      <p:sp>
        <p:nvSpPr>
          <p:cNvPr id="46" name="TextBox 45">
            <a:extLst>
              <a:ext uri="{FF2B5EF4-FFF2-40B4-BE49-F238E27FC236}">
                <a16:creationId xmlns:a16="http://schemas.microsoft.com/office/drawing/2014/main" id="{D0D170A7-63DF-4060-B82B-6153CBA8B11D}"/>
              </a:ext>
            </a:extLst>
          </p:cNvPr>
          <p:cNvSpPr txBox="1"/>
          <p:nvPr/>
        </p:nvSpPr>
        <p:spPr>
          <a:xfrm>
            <a:off x="6891305" y="3011276"/>
            <a:ext cx="993913" cy="276999"/>
          </a:xfrm>
          <a:prstGeom prst="rect">
            <a:avLst/>
          </a:prstGeom>
          <a:noFill/>
        </p:spPr>
        <p:txBody>
          <a:bodyPr wrap="square" rtlCol="0">
            <a:spAutoFit/>
          </a:bodyPr>
          <a:lstStyle/>
          <a:p>
            <a:r>
              <a:rPr lang="en-IN" sz="1200" dirty="0"/>
              <a:t>Soft Block</a:t>
            </a:r>
            <a:endParaRPr lang="en-US" sz="1200" dirty="0"/>
          </a:p>
        </p:txBody>
      </p:sp>
      <p:sp>
        <p:nvSpPr>
          <p:cNvPr id="47" name="TextBox 46">
            <a:extLst>
              <a:ext uri="{FF2B5EF4-FFF2-40B4-BE49-F238E27FC236}">
                <a16:creationId xmlns:a16="http://schemas.microsoft.com/office/drawing/2014/main" id="{CD92F5A0-7F1F-4052-862B-F970E9FAA679}"/>
              </a:ext>
            </a:extLst>
          </p:cNvPr>
          <p:cNvSpPr txBox="1"/>
          <p:nvPr/>
        </p:nvSpPr>
        <p:spPr>
          <a:xfrm>
            <a:off x="6891303" y="3922847"/>
            <a:ext cx="993913" cy="276999"/>
          </a:xfrm>
          <a:prstGeom prst="rect">
            <a:avLst/>
          </a:prstGeom>
          <a:noFill/>
        </p:spPr>
        <p:txBody>
          <a:bodyPr wrap="square" rtlCol="0">
            <a:spAutoFit/>
          </a:bodyPr>
          <a:lstStyle/>
          <a:p>
            <a:r>
              <a:rPr lang="en-IN" sz="1200" dirty="0"/>
              <a:t>Hard Block</a:t>
            </a:r>
            <a:endParaRPr lang="en-US" sz="1200" dirty="0"/>
          </a:p>
        </p:txBody>
      </p:sp>
      <p:sp>
        <p:nvSpPr>
          <p:cNvPr id="23" name="Diamond 22">
            <a:extLst>
              <a:ext uri="{FF2B5EF4-FFF2-40B4-BE49-F238E27FC236}">
                <a16:creationId xmlns:a16="http://schemas.microsoft.com/office/drawing/2014/main" id="{F88AF47C-0417-499E-B7DA-6F9229422CE2}"/>
              </a:ext>
            </a:extLst>
          </p:cNvPr>
          <p:cNvSpPr/>
          <p:nvPr/>
        </p:nvSpPr>
        <p:spPr>
          <a:xfrm>
            <a:off x="6017704" y="1992812"/>
            <a:ext cx="1747199" cy="96315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solidFill>
                  <a:schemeClr val="tx1"/>
                </a:solidFill>
              </a:rPr>
              <a:t>Credit Risk App - Result</a:t>
            </a:r>
            <a:endParaRPr lang="en-US" sz="1200" dirty="0">
              <a:solidFill>
                <a:schemeClr val="tx1"/>
              </a:solidFill>
            </a:endParaRPr>
          </a:p>
        </p:txBody>
      </p:sp>
      <p:cxnSp>
        <p:nvCxnSpPr>
          <p:cNvPr id="24" name="Connector: Elbow 23">
            <a:extLst>
              <a:ext uri="{FF2B5EF4-FFF2-40B4-BE49-F238E27FC236}">
                <a16:creationId xmlns:a16="http://schemas.microsoft.com/office/drawing/2014/main" id="{76F569B3-3993-40AC-B314-07EB432DDD8A}"/>
              </a:ext>
            </a:extLst>
          </p:cNvPr>
          <p:cNvCxnSpPr>
            <a:cxnSpLocks/>
            <a:stCxn id="35" idx="2"/>
          </p:cNvCxnSpPr>
          <p:nvPr/>
        </p:nvCxnSpPr>
        <p:spPr>
          <a:xfrm rot="5400000">
            <a:off x="6666194" y="1245628"/>
            <a:ext cx="1401498" cy="75752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itle 1">
            <a:extLst>
              <a:ext uri="{FF2B5EF4-FFF2-40B4-BE49-F238E27FC236}">
                <a16:creationId xmlns:a16="http://schemas.microsoft.com/office/drawing/2014/main" id="{9812AF02-24D4-4491-B531-89EF97044E84}"/>
              </a:ext>
            </a:extLst>
          </p:cNvPr>
          <p:cNvSpPr txBox="1">
            <a:spLocks/>
          </p:cNvSpPr>
          <p:nvPr/>
        </p:nvSpPr>
        <p:spPr>
          <a:xfrm>
            <a:off x="5345788" y="5485595"/>
            <a:ext cx="2539428" cy="445308"/>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100" b="0" dirty="0">
                <a:solidFill>
                  <a:schemeClr val="tx1"/>
                </a:solidFill>
              </a:rPr>
              <a:t>TA informs Trader/CMD</a:t>
            </a:r>
          </a:p>
          <a:p>
            <a:pPr algn="ctr"/>
            <a:r>
              <a:rPr lang="en-IN" sz="1100" b="0" dirty="0">
                <a:solidFill>
                  <a:schemeClr val="tx1"/>
                </a:solidFill>
              </a:rPr>
              <a:t> of the Limit Ref. No. </a:t>
            </a:r>
            <a:r>
              <a:rPr lang="en-IN" sz="1100" b="0" u="sng" dirty="0">
                <a:solidFill>
                  <a:schemeClr val="tx1"/>
                </a:solidFill>
              </a:rPr>
              <a:t>outside of Eka</a:t>
            </a:r>
          </a:p>
        </p:txBody>
      </p:sp>
      <p:sp>
        <p:nvSpPr>
          <p:cNvPr id="29" name="Title 1">
            <a:extLst>
              <a:ext uri="{FF2B5EF4-FFF2-40B4-BE49-F238E27FC236}">
                <a16:creationId xmlns:a16="http://schemas.microsoft.com/office/drawing/2014/main" id="{72E4FAC4-A058-4E09-870C-8361515BFF62}"/>
              </a:ext>
            </a:extLst>
          </p:cNvPr>
          <p:cNvSpPr txBox="1">
            <a:spLocks/>
          </p:cNvSpPr>
          <p:nvPr/>
        </p:nvSpPr>
        <p:spPr>
          <a:xfrm>
            <a:off x="2047854" y="5562281"/>
            <a:ext cx="1531441" cy="445308"/>
          </a:xfrm>
          <a:prstGeom prst="rect">
            <a:avLst/>
          </a:prstGeom>
        </p:spPr>
        <p:style>
          <a:lnRef idx="1">
            <a:schemeClr val="accent5"/>
          </a:lnRef>
          <a:fillRef idx="2">
            <a:schemeClr val="accent5"/>
          </a:fillRef>
          <a:effectRef idx="1">
            <a:schemeClr val="accent5"/>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100" b="0" dirty="0">
                <a:solidFill>
                  <a:schemeClr val="tx1"/>
                </a:solidFill>
              </a:rPr>
              <a:t>Try to Create a new Invoice</a:t>
            </a:r>
          </a:p>
        </p:txBody>
      </p:sp>
      <p:cxnSp>
        <p:nvCxnSpPr>
          <p:cNvPr id="42" name="Connector: Elbow 41">
            <a:extLst>
              <a:ext uri="{FF2B5EF4-FFF2-40B4-BE49-F238E27FC236}">
                <a16:creationId xmlns:a16="http://schemas.microsoft.com/office/drawing/2014/main" id="{CCC3B08B-16ED-420F-9FF6-0877FC6BDB49}"/>
              </a:ext>
            </a:extLst>
          </p:cNvPr>
          <p:cNvCxnSpPr>
            <a:cxnSpLocks/>
            <a:stCxn id="29" idx="0"/>
            <a:endCxn id="28" idx="2"/>
          </p:cNvCxnSpPr>
          <p:nvPr/>
        </p:nvCxnSpPr>
        <p:spPr>
          <a:xfrm rot="5400000" flipH="1" flipV="1">
            <a:off x="2344709" y="3065537"/>
            <a:ext cx="2965610" cy="20278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10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0" y="0"/>
            <a:ext cx="12192000" cy="472619"/>
          </a:xfrm>
        </p:spPr>
        <p:style>
          <a:lnRef idx="0">
            <a:schemeClr val="accent5"/>
          </a:lnRef>
          <a:fillRef idx="3">
            <a:schemeClr val="accent5"/>
          </a:fillRef>
          <a:effectRef idx="3">
            <a:schemeClr val="accent5"/>
          </a:effectRef>
          <a:fontRef idx="minor">
            <a:schemeClr val="lt1"/>
          </a:fontRef>
        </p:style>
        <p:txBody>
          <a:bodyPr anchor="ctr">
            <a:noAutofit/>
          </a:bodyPr>
          <a:lstStyle/>
          <a:p>
            <a:r>
              <a:rPr lang="en-IN" sz="2400" dirty="0"/>
              <a:t>Credit Risk Check Calculation Steps for Sale Final Invoice</a:t>
            </a:r>
          </a:p>
        </p:txBody>
      </p:sp>
      <p:graphicFrame>
        <p:nvGraphicFramePr>
          <p:cNvPr id="4" name="Table 3">
            <a:extLst>
              <a:ext uri="{FF2B5EF4-FFF2-40B4-BE49-F238E27FC236}">
                <a16:creationId xmlns:a16="http://schemas.microsoft.com/office/drawing/2014/main" id="{3F237BCC-4529-4FF8-B248-AD6E0A17E25A}"/>
              </a:ext>
            </a:extLst>
          </p:cNvPr>
          <p:cNvGraphicFramePr>
            <a:graphicFrameLocks noGrp="1"/>
          </p:cNvGraphicFramePr>
          <p:nvPr/>
        </p:nvGraphicFramePr>
        <p:xfrm>
          <a:off x="119270" y="996899"/>
          <a:ext cx="11733168" cy="4884645"/>
        </p:xfrm>
        <a:graphic>
          <a:graphicData uri="http://schemas.openxmlformats.org/drawingml/2006/table">
            <a:tbl>
              <a:tblPr>
                <a:tableStyleId>{5C22544A-7EE6-4342-B048-85BDC9FD1C3A}</a:tableStyleId>
              </a:tblPr>
              <a:tblGrid>
                <a:gridCol w="760130">
                  <a:extLst>
                    <a:ext uri="{9D8B030D-6E8A-4147-A177-3AD203B41FA5}">
                      <a16:colId xmlns:a16="http://schemas.microsoft.com/office/drawing/2014/main" val="2576336697"/>
                    </a:ext>
                  </a:extLst>
                </a:gridCol>
                <a:gridCol w="4076913">
                  <a:extLst>
                    <a:ext uri="{9D8B030D-6E8A-4147-A177-3AD203B41FA5}">
                      <a16:colId xmlns:a16="http://schemas.microsoft.com/office/drawing/2014/main" val="1238932213"/>
                    </a:ext>
                  </a:extLst>
                </a:gridCol>
                <a:gridCol w="1603514">
                  <a:extLst>
                    <a:ext uri="{9D8B030D-6E8A-4147-A177-3AD203B41FA5}">
                      <a16:colId xmlns:a16="http://schemas.microsoft.com/office/drawing/2014/main" val="359216354"/>
                    </a:ext>
                  </a:extLst>
                </a:gridCol>
                <a:gridCol w="821634">
                  <a:extLst>
                    <a:ext uri="{9D8B030D-6E8A-4147-A177-3AD203B41FA5}">
                      <a16:colId xmlns:a16="http://schemas.microsoft.com/office/drawing/2014/main" val="3093548838"/>
                    </a:ext>
                  </a:extLst>
                </a:gridCol>
                <a:gridCol w="4470977">
                  <a:extLst>
                    <a:ext uri="{9D8B030D-6E8A-4147-A177-3AD203B41FA5}">
                      <a16:colId xmlns:a16="http://schemas.microsoft.com/office/drawing/2014/main" val="3173687176"/>
                    </a:ext>
                  </a:extLst>
                </a:gridCol>
              </a:tblGrid>
              <a:tr h="303040">
                <a:tc>
                  <a:txBody>
                    <a:bodyPr/>
                    <a:lstStyle/>
                    <a:p>
                      <a:pPr algn="r" fontAlgn="t"/>
                      <a:r>
                        <a:rPr lang="en-IN" sz="1800" b="1" i="0" u="none" strike="noStrike" dirty="0">
                          <a:solidFill>
                            <a:schemeClr val="bg1"/>
                          </a:solidFill>
                          <a:effectLst/>
                          <a:latin typeface="Calibri" panose="020F0502020204030204" pitchFamily="34" charset="0"/>
                        </a:rPr>
                        <a:t>S.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Condition</a:t>
                      </a: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Yes</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Message shown to TA/Behaviour</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extLst>
                  <a:ext uri="{0D108BD9-81ED-4DB2-BD59-A6C34878D82A}">
                    <a16:rowId xmlns:a16="http://schemas.microsoft.com/office/drawing/2014/main" val="3252586543"/>
                  </a:ext>
                </a:extLst>
              </a:tr>
              <a:tr h="320784">
                <a:tc>
                  <a:txBody>
                    <a:bodyPr/>
                    <a:lstStyle/>
                    <a:p>
                      <a:pPr algn="r" fontAlgn="t"/>
                      <a:r>
                        <a:rPr lang="en-US" sz="1400" u="none" strike="noStrike" dirty="0">
                          <a:effectLst/>
                        </a:rPr>
                        <a:t>D1</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chemeClr val="tx1"/>
                          </a:solidFill>
                          <a:effectLst/>
                          <a:latin typeface="Calibri" panose="020F0502020204030204" pitchFamily="34" charset="0"/>
                        </a:rPr>
                        <a:t>If Status = Inactive or non existing</a:t>
                      </a:r>
                      <a:br>
                        <a:rPr lang="en-IN" sz="1400" b="0" i="0" u="none" strike="noStrike" dirty="0">
                          <a:solidFill>
                            <a:schemeClr val="tx1"/>
                          </a:solidFill>
                          <a:effectLst/>
                          <a:latin typeface="Calibri" panose="020F0502020204030204" pitchFamily="34" charset="0"/>
                        </a:rPr>
                      </a:br>
                      <a:endParaRPr lang="en-IN" sz="1400" b="0" i="0" u="none" strike="noStrike" dirty="0">
                        <a:solidFill>
                          <a:schemeClr val="tx1"/>
                        </a:solidFill>
                        <a:effectLst/>
                        <a:latin typeface="Calibri" panose="020F0502020204030204" pitchFamily="34" charset="0"/>
                      </a:endParaRP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D1b</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If CP is Inactive or non-existing, it will not show up in the "Invoice CP Name" dropdown list itself. Hence, User will not be able create an Invoice.</a:t>
                      </a:r>
                    </a:p>
                  </a:txBody>
                  <a:tcPr marL="9525" marR="9525" marT="9525" marB="0"/>
                </a:tc>
                <a:extLst>
                  <a:ext uri="{0D108BD9-81ED-4DB2-BD59-A6C34878D82A}">
                    <a16:rowId xmlns:a16="http://schemas.microsoft.com/office/drawing/2014/main" val="3571575206"/>
                  </a:ext>
                </a:extLst>
              </a:tr>
              <a:tr h="214801">
                <a:tc>
                  <a:txBody>
                    <a:bodyPr/>
                    <a:lstStyle/>
                    <a:p>
                      <a:pPr marL="0" algn="r" defTabSz="914400" rtl="0" eaLnBrk="1" fontAlgn="t" latinLnBrk="0" hangingPunct="1"/>
                      <a:r>
                        <a:rPr lang="en-IN" sz="1400" u="none" strike="noStrike" kern="1200" dirty="0">
                          <a:solidFill>
                            <a:schemeClr val="dk1"/>
                          </a:solidFill>
                          <a:effectLst/>
                          <a:latin typeface="+mn-lt"/>
                          <a:ea typeface="+mn-ea"/>
                          <a:cs typeface="+mn-cs"/>
                        </a:rPr>
                        <a:t>D1b</a:t>
                      </a:r>
                      <a:endParaRPr lang="en-US" sz="1400" u="none" strike="noStrike" kern="1200" dirty="0">
                        <a:solidFill>
                          <a:schemeClr val="dk1"/>
                        </a:solidFill>
                        <a:effectLst/>
                        <a:latin typeface="+mn-lt"/>
                        <a:ea typeface="+mn-ea"/>
                        <a:cs typeface="+mn-cs"/>
                      </a:endParaRPr>
                    </a:p>
                  </a:txBody>
                  <a:tcPr marL="7073" marR="7073" marT="7073" marB="0"/>
                </a:tc>
                <a:tc>
                  <a:txBody>
                    <a:bodyPr/>
                    <a:lstStyle/>
                    <a:p>
                      <a:pPr algn="l" fontAlgn="t"/>
                      <a:r>
                        <a:rPr lang="en-IN" sz="1400" b="0" i="0" u="none" strike="noStrike" dirty="0">
                          <a:solidFill>
                            <a:schemeClr val="tx1"/>
                          </a:solidFill>
                          <a:effectLst/>
                          <a:latin typeface="Calibri" panose="020F0502020204030204" pitchFamily="34" charset="0"/>
                        </a:rPr>
                        <a:t>If "CP SC" DOES NOT EQUAL"CP Invoice"</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D2</a:t>
                      </a:r>
                    </a:p>
                  </a:txBody>
                  <a:tcPr marL="9525" marR="9525" marT="9525" marB="0"/>
                </a:tc>
                <a:tc>
                  <a:txBody>
                    <a:bodyPr/>
                    <a:lstStyle/>
                    <a:p>
                      <a:pPr algn="l" fontAlgn="t"/>
                      <a:r>
                        <a:rPr lang="en-IN" sz="1400" b="0" i="0" u="none" strike="noStrike" dirty="0" err="1">
                          <a:solidFill>
                            <a:schemeClr val="tx1"/>
                          </a:solidFill>
                          <a:effectLst/>
                          <a:latin typeface="Calibri" panose="020F0502020204030204" pitchFamily="34" charset="0"/>
                        </a:rPr>
                        <a:t>Msg</a:t>
                      </a:r>
                      <a:r>
                        <a:rPr lang="en-IN" sz="1400" b="0" i="0" u="none" strike="noStrike" dirty="0">
                          <a:solidFill>
                            <a:schemeClr val="tx1"/>
                          </a:solidFill>
                          <a:effectLst/>
                          <a:latin typeface="Calibri" panose="020F0502020204030204" pitchFamily="34" charset="0"/>
                        </a:rPr>
                        <a:t>: Invoicing not allowed as the Invoicing Counterparty is not the same as the Contract Counterparty.</a:t>
                      </a:r>
                    </a:p>
                  </a:txBody>
                  <a:tcPr marL="9525" marR="9525" marT="9525" marB="0"/>
                </a:tc>
                <a:extLst>
                  <a:ext uri="{0D108BD9-81ED-4DB2-BD59-A6C34878D82A}">
                    <a16:rowId xmlns:a16="http://schemas.microsoft.com/office/drawing/2014/main" val="2694834695"/>
                  </a:ext>
                </a:extLst>
              </a:tr>
              <a:tr h="560979">
                <a:tc>
                  <a:txBody>
                    <a:bodyPr/>
                    <a:lstStyle/>
                    <a:p>
                      <a:pPr algn="r" fontAlgn="t"/>
                      <a:r>
                        <a:rPr lang="en-US" sz="1400" u="none" strike="noStrike" dirty="0">
                          <a:effectLst/>
                        </a:rPr>
                        <a:t>D2</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chemeClr val="tx1"/>
                          </a:solidFill>
                          <a:effectLst/>
                          <a:latin typeface="Calibri" panose="020F0502020204030204" pitchFamily="34" charset="0"/>
                        </a:rPr>
                        <a:t>If OR Ref = matched with OR list &amp; status = "Approved" &amp; Type = "Own Risk Contract (Full Term)"</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D8</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D3</a:t>
                      </a:r>
                    </a:p>
                  </a:txBody>
                  <a:tcPr marL="9525" marR="9525" marT="9525" marB="0"/>
                </a:tc>
                <a:tc>
                  <a:txBody>
                    <a:bodyPr/>
                    <a:lstStyle/>
                    <a:p>
                      <a:pPr algn="l" fontAlgn="t"/>
                      <a:endParaRPr lang="en-IN" sz="1400" b="0" i="0" u="none" strike="noStrike" dirty="0">
                        <a:solidFill>
                          <a:schemeClr val="tx1"/>
                        </a:solidFill>
                        <a:effectLst/>
                        <a:latin typeface="Calibri" panose="020F0502020204030204" pitchFamily="34" charset="0"/>
                      </a:endParaRPr>
                    </a:p>
                  </a:txBody>
                  <a:tcPr marL="9525" marR="9525" marT="9525" marB="0"/>
                </a:tc>
                <a:extLst>
                  <a:ext uri="{0D108BD9-81ED-4DB2-BD59-A6C34878D82A}">
                    <a16:rowId xmlns:a16="http://schemas.microsoft.com/office/drawing/2014/main" val="2428920171"/>
                  </a:ext>
                </a:extLst>
              </a:tr>
              <a:tr h="560979">
                <a:tc>
                  <a:txBody>
                    <a:bodyPr/>
                    <a:lstStyle/>
                    <a:p>
                      <a:pPr algn="r" fontAlgn="t"/>
                      <a:r>
                        <a:rPr lang="en-US" sz="1400" u="none" strike="noStrike" dirty="0">
                          <a:effectLst/>
                        </a:rPr>
                        <a:t>D3</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b="0" i="0" u="none" strike="noStrike" dirty="0">
                          <a:solidFill>
                            <a:schemeClr val="tx1"/>
                          </a:solidFill>
                          <a:effectLst/>
                          <a:latin typeface="Calibri" panose="020F0502020204030204" pitchFamily="34" charset="0"/>
                        </a:rPr>
                        <a:t>If Status = Delivery Stop</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D4</a:t>
                      </a:r>
                    </a:p>
                  </a:txBody>
                  <a:tcPr marL="9525" marR="9525" marT="9525" marB="0"/>
                </a:tc>
                <a:tc>
                  <a:txBody>
                    <a:bodyPr/>
                    <a:lstStyle/>
                    <a:p>
                      <a:pPr algn="l" fontAlgn="t"/>
                      <a:r>
                        <a:rPr lang="en-IN" sz="1400" b="0" i="0" u="none" strike="noStrike" dirty="0" err="1">
                          <a:solidFill>
                            <a:schemeClr val="tx1"/>
                          </a:solidFill>
                          <a:effectLst/>
                          <a:latin typeface="Calibri" panose="020F0502020204030204" pitchFamily="34" charset="0"/>
                        </a:rPr>
                        <a:t>Msg</a:t>
                      </a:r>
                      <a:r>
                        <a:rPr lang="en-IN" sz="1400" b="0" i="0" u="none" strike="noStrike" dirty="0">
                          <a:solidFill>
                            <a:schemeClr val="tx1"/>
                          </a:solidFill>
                          <a:effectLst/>
                          <a:latin typeface="Calibri" panose="020F0502020204030204" pitchFamily="34" charset="0"/>
                        </a:rPr>
                        <a:t>: Invoice not allowed as Counterparty is in Delivery Stop</a:t>
                      </a:r>
                      <a:endParaRPr lang="en-US" sz="1400" b="0" i="0" u="none" strike="noStrike" dirty="0">
                        <a:solidFill>
                          <a:schemeClr val="tx1"/>
                        </a:solidFill>
                        <a:effectLst/>
                        <a:latin typeface="Calibri" panose="020F0502020204030204" pitchFamily="34" charset="0"/>
                      </a:endParaRPr>
                    </a:p>
                  </a:txBody>
                  <a:tcPr marL="9525" marR="9525" marT="9525" marB="0"/>
                </a:tc>
                <a:extLst>
                  <a:ext uri="{0D108BD9-81ED-4DB2-BD59-A6C34878D82A}">
                    <a16:rowId xmlns:a16="http://schemas.microsoft.com/office/drawing/2014/main" val="282092882"/>
                  </a:ext>
                </a:extLst>
              </a:tr>
              <a:tr h="601484">
                <a:tc>
                  <a:txBody>
                    <a:bodyPr/>
                    <a:lstStyle/>
                    <a:p>
                      <a:pPr algn="r" fontAlgn="t"/>
                      <a:r>
                        <a:rPr lang="en-US" sz="1400" u="none" strike="noStrike" dirty="0">
                          <a:effectLst/>
                        </a:rPr>
                        <a:t>D4</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b="0" i="0" u="none" strike="noStrike" dirty="0">
                          <a:solidFill>
                            <a:schemeClr val="tx1"/>
                          </a:solidFill>
                          <a:effectLst/>
                          <a:latin typeface="Calibri" panose="020F0502020204030204" pitchFamily="34" charset="0"/>
                        </a:rPr>
                        <a:t>If Status = Automatic Suspension</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D5</a:t>
                      </a:r>
                    </a:p>
                  </a:txBody>
                  <a:tcPr marL="9525" marR="9525" marT="9525" marB="0"/>
                </a:tc>
                <a:tc>
                  <a:txBody>
                    <a:bodyPr/>
                    <a:lstStyle/>
                    <a:p>
                      <a:pPr algn="l" fontAlgn="t"/>
                      <a:r>
                        <a:rPr lang="en-IN" sz="1400" b="0" i="0" u="none" strike="noStrike" dirty="0" err="1">
                          <a:solidFill>
                            <a:schemeClr val="tx1"/>
                          </a:solidFill>
                          <a:effectLst/>
                          <a:latin typeface="Calibri" panose="020F0502020204030204" pitchFamily="34" charset="0"/>
                        </a:rPr>
                        <a:t>Msg</a:t>
                      </a:r>
                      <a:r>
                        <a:rPr lang="en-IN" sz="1400" b="0" i="0" u="none" strike="noStrike" dirty="0">
                          <a:solidFill>
                            <a:schemeClr val="tx1"/>
                          </a:solidFill>
                          <a:effectLst/>
                          <a:latin typeface="Calibri" panose="020F0502020204030204" pitchFamily="34" charset="0"/>
                        </a:rPr>
                        <a:t>: Invoice not allowed as Counterparty is in Automatic Suspension</a:t>
                      </a:r>
                      <a:endParaRPr lang="en-US" sz="1400" b="0" i="0" u="none" strike="noStrike" dirty="0">
                        <a:solidFill>
                          <a:schemeClr val="tx1"/>
                        </a:solidFill>
                        <a:effectLst/>
                        <a:latin typeface="Calibri" panose="020F0502020204030204" pitchFamily="34" charset="0"/>
                      </a:endParaRPr>
                    </a:p>
                  </a:txBody>
                  <a:tcPr marL="9525" marR="9525" marT="9525" marB="0"/>
                </a:tc>
                <a:extLst>
                  <a:ext uri="{0D108BD9-81ED-4DB2-BD59-A6C34878D82A}">
                    <a16:rowId xmlns:a16="http://schemas.microsoft.com/office/drawing/2014/main" val="1444257386"/>
                  </a:ext>
                </a:extLst>
              </a:tr>
              <a:tr h="530087">
                <a:tc>
                  <a:txBody>
                    <a:bodyPr/>
                    <a:lstStyle/>
                    <a:p>
                      <a:pPr algn="r" fontAlgn="t"/>
                      <a:r>
                        <a:rPr lang="en-US" sz="1400" u="none" strike="noStrike" dirty="0">
                          <a:effectLst/>
                        </a:rPr>
                        <a:t>D5</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chemeClr val="tx1"/>
                          </a:solidFill>
                          <a:effectLst/>
                          <a:latin typeface="Calibri" panose="020F0502020204030204" pitchFamily="34" charset="0"/>
                        </a:rPr>
                        <a:t>If Credit = Insufficient &amp; Payment Term = LC</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Warning, afterwards Go </a:t>
                      </a:r>
                      <a:r>
                        <a:rPr lang="en-IN" sz="1400" b="0" i="0" u="none" strike="noStrike" dirty="0">
                          <a:solidFill>
                            <a:schemeClr val="accent2">
                              <a:lumMod val="75000"/>
                            </a:schemeClr>
                          </a:solidFill>
                          <a:effectLst/>
                          <a:latin typeface="Calibri" panose="020F0502020204030204" pitchFamily="34" charset="0"/>
                        </a:rPr>
                        <a:t>To D8</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D6</a:t>
                      </a:r>
                    </a:p>
                  </a:txBody>
                  <a:tcPr marL="9525" marR="9525" marT="9525" marB="0"/>
                </a:tc>
                <a:tc rowSpan="3">
                  <a:txBody>
                    <a:bodyPr/>
                    <a:lstStyle/>
                    <a:p>
                      <a:pPr algn="l" fontAlgn="t"/>
                      <a:r>
                        <a:rPr lang="en-IN" sz="1400" u="none" strike="noStrike" dirty="0" err="1">
                          <a:effectLst/>
                        </a:rPr>
                        <a:t>Msg</a:t>
                      </a:r>
                      <a:r>
                        <a:rPr lang="en-IN" sz="1400" u="none" strike="noStrike" dirty="0">
                          <a:effectLst/>
                        </a:rPr>
                        <a:t>: Counterparty has insufficient credit of EUR 5,000.00. Limit raised request no: LM-REF-1. </a:t>
                      </a:r>
                      <a:r>
                        <a:rPr lang="en-IN" sz="1400" b="0" i="0" u="none" strike="noStrike" dirty="0">
                          <a:solidFill>
                            <a:schemeClr val="accent2">
                              <a:lumMod val="75000"/>
                            </a:schemeClr>
                          </a:solidFill>
                          <a:effectLst/>
                          <a:latin typeface="Calibri" panose="020F0502020204030204" pitchFamily="34" charset="0"/>
                        </a:rPr>
                        <a:t>Proceeding without approval from Finance can only be done upon specific written instructions from the responsible Trader to do so.</a:t>
                      </a:r>
                      <a:endParaRPr lang="en-IN" sz="1400" b="0"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06728858"/>
                  </a:ext>
                </a:extLst>
              </a:tr>
              <a:tr h="583096">
                <a:tc>
                  <a:txBody>
                    <a:bodyPr/>
                    <a:lstStyle/>
                    <a:p>
                      <a:pPr algn="r" fontAlgn="t"/>
                      <a:r>
                        <a:rPr lang="en-US" sz="1400" u="none" strike="noStrike" dirty="0">
                          <a:effectLst/>
                        </a:rPr>
                        <a:t>D6</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a:solidFill>
                            <a:schemeClr val="tx1"/>
                          </a:solidFill>
                          <a:effectLst/>
                          <a:latin typeface="Calibri" panose="020F0502020204030204" pitchFamily="34" charset="0"/>
                        </a:rPr>
                        <a:t>If Credit = Insufficient &amp; Payment Term = PP</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Warning, afterwards Go </a:t>
                      </a:r>
                      <a:r>
                        <a:rPr lang="en-IN" sz="1400" b="0" i="0" u="none" strike="noStrike" dirty="0">
                          <a:solidFill>
                            <a:schemeClr val="accent2">
                              <a:lumMod val="75000"/>
                            </a:schemeClr>
                          </a:solidFill>
                          <a:effectLst/>
                          <a:latin typeface="Calibri" panose="020F0502020204030204" pitchFamily="34" charset="0"/>
                        </a:rPr>
                        <a:t>To D8</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D7</a:t>
                      </a:r>
                    </a:p>
                  </a:txBody>
                  <a:tcPr marL="9525" marR="9525" marT="9525" marB="0"/>
                </a:tc>
                <a:tc vMerge="1">
                  <a:txBody>
                    <a:bodyPr/>
                    <a:lstStyle/>
                    <a:p>
                      <a:pPr algn="l" fontAlgn="t"/>
                      <a:endParaRPr lang="en-IN" sz="1400" b="0" i="0" u="none" strike="noStrike" dirty="0">
                        <a:solidFill>
                          <a:schemeClr val="tx1"/>
                        </a:solidFill>
                        <a:effectLst/>
                        <a:latin typeface="Calibri" panose="020F0502020204030204" pitchFamily="34" charset="0"/>
                      </a:endParaRPr>
                    </a:p>
                  </a:txBody>
                  <a:tcPr marL="9525" marR="9525" marT="9525" marB="0"/>
                </a:tc>
                <a:extLst>
                  <a:ext uri="{0D108BD9-81ED-4DB2-BD59-A6C34878D82A}">
                    <a16:rowId xmlns:a16="http://schemas.microsoft.com/office/drawing/2014/main" val="171548297"/>
                  </a:ext>
                </a:extLst>
              </a:tr>
              <a:tr h="214801">
                <a:tc>
                  <a:txBody>
                    <a:bodyPr/>
                    <a:lstStyle/>
                    <a:p>
                      <a:pPr algn="r" fontAlgn="t"/>
                      <a:r>
                        <a:rPr lang="en-US" sz="1400" u="none" strike="noStrike" dirty="0">
                          <a:effectLst/>
                        </a:rPr>
                        <a:t>D7</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chemeClr val="tx1"/>
                          </a:solidFill>
                          <a:effectLst/>
                          <a:latin typeface="Calibri" panose="020F0502020204030204" pitchFamily="34" charset="0"/>
                        </a:rPr>
                        <a:t>If Credit = Insufficient &amp; Payment Term = other</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Warning, afterwards Go </a:t>
                      </a:r>
                      <a:r>
                        <a:rPr lang="en-IN" sz="1400" b="0" i="0" u="none" strike="noStrike" dirty="0">
                          <a:solidFill>
                            <a:schemeClr val="accent2">
                              <a:lumMod val="75000"/>
                            </a:schemeClr>
                          </a:solidFill>
                          <a:effectLst/>
                          <a:latin typeface="Calibri" panose="020F0502020204030204" pitchFamily="34" charset="0"/>
                        </a:rPr>
                        <a:t>To D8</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D8</a:t>
                      </a:r>
                    </a:p>
                  </a:txBody>
                  <a:tcPr marL="9525" marR="9525" marT="9525" marB="0"/>
                </a:tc>
                <a:tc vMerge="1">
                  <a:txBody>
                    <a:bodyPr/>
                    <a:lstStyle/>
                    <a:p>
                      <a:pPr algn="l" fontAlgn="t"/>
                      <a:endParaRPr lang="en-IN" sz="1400" b="0" i="0" u="none" strike="noStrike" dirty="0">
                        <a:solidFill>
                          <a:schemeClr val="tx1"/>
                        </a:solidFill>
                        <a:effectLst/>
                        <a:latin typeface="Calibri" panose="020F0502020204030204" pitchFamily="34" charset="0"/>
                      </a:endParaRPr>
                    </a:p>
                  </a:txBody>
                  <a:tcPr marL="9525" marR="9525" marT="9525" marB="0"/>
                </a:tc>
                <a:extLst>
                  <a:ext uri="{0D108BD9-81ED-4DB2-BD59-A6C34878D82A}">
                    <a16:rowId xmlns:a16="http://schemas.microsoft.com/office/drawing/2014/main" val="3824486229"/>
                  </a:ext>
                </a:extLst>
              </a:tr>
              <a:tr h="214801">
                <a:tc>
                  <a:txBody>
                    <a:bodyPr/>
                    <a:lstStyle/>
                    <a:p>
                      <a:pPr algn="r" fontAlgn="t"/>
                      <a:r>
                        <a:rPr lang="en-US" sz="1400" u="none" strike="noStrike" dirty="0">
                          <a:effectLst/>
                        </a:rPr>
                        <a:t>D8</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chemeClr val="tx1"/>
                          </a:solidFill>
                          <a:effectLst/>
                          <a:latin typeface="Calibri" panose="020F0502020204030204" pitchFamily="34" charset="0"/>
                        </a:rPr>
                        <a:t>Allow Creation of Invoice</a:t>
                      </a:r>
                    </a:p>
                  </a:txBody>
                  <a:tcPr marL="9525" marR="9525" marT="9525" marB="0"/>
                </a:tc>
                <a:tc>
                  <a:txBody>
                    <a:bodyPr/>
                    <a:lstStyle/>
                    <a:p>
                      <a:pPr algn="l" fontAlgn="t"/>
                      <a:endParaRPr lang="en-IN" sz="1400" b="0" i="0" u="none" strike="noStrike">
                        <a:solidFill>
                          <a:schemeClr val="tx1"/>
                        </a:solidFill>
                        <a:effectLst/>
                        <a:latin typeface="Calibri" panose="020F0502020204030204" pitchFamily="34" charset="0"/>
                      </a:endParaRPr>
                    </a:p>
                  </a:txBody>
                  <a:tcPr marL="9525" marR="9525" marT="9525" marB="0"/>
                </a:tc>
                <a:tc>
                  <a:txBody>
                    <a:bodyPr/>
                    <a:lstStyle/>
                    <a:p>
                      <a:pPr algn="l" fontAlgn="t"/>
                      <a:endParaRPr lang="en-US" sz="1400" b="0" i="0" u="none" strike="noStrike">
                        <a:solidFill>
                          <a:schemeClr val="tx1"/>
                        </a:solidFill>
                        <a:effectLst/>
                        <a:latin typeface="Calibri" panose="020F0502020204030204" pitchFamily="34" charset="0"/>
                      </a:endParaRPr>
                    </a:p>
                  </a:txBody>
                  <a:tcPr marL="9525" marR="9525" marT="9525" marB="0"/>
                </a:tc>
                <a:tc>
                  <a:txBody>
                    <a:bodyPr/>
                    <a:lstStyle/>
                    <a:p>
                      <a:pPr algn="l" fontAlgn="t"/>
                      <a:endParaRPr lang="en-IN" sz="1400" b="0" i="0" u="none" strike="noStrike" dirty="0">
                        <a:solidFill>
                          <a:schemeClr val="tx1"/>
                        </a:solidFill>
                        <a:effectLst/>
                        <a:latin typeface="Calibri" panose="020F0502020204030204" pitchFamily="34" charset="0"/>
                      </a:endParaRPr>
                    </a:p>
                  </a:txBody>
                  <a:tcPr marL="9525" marR="9525" marT="9525" marB="0"/>
                </a:tc>
                <a:extLst>
                  <a:ext uri="{0D108BD9-81ED-4DB2-BD59-A6C34878D82A}">
                    <a16:rowId xmlns:a16="http://schemas.microsoft.com/office/drawing/2014/main" val="473202949"/>
                  </a:ext>
                </a:extLst>
              </a:tr>
            </a:tbl>
          </a:graphicData>
        </a:graphic>
      </p:graphicFrame>
      <p:sp>
        <p:nvSpPr>
          <p:cNvPr id="5" name="TextBox 4">
            <a:extLst>
              <a:ext uri="{FF2B5EF4-FFF2-40B4-BE49-F238E27FC236}">
                <a16:creationId xmlns:a16="http://schemas.microsoft.com/office/drawing/2014/main" id="{5BA8A0D5-46E1-4B01-84C9-EB7384DE26A0}"/>
              </a:ext>
            </a:extLst>
          </p:cNvPr>
          <p:cNvSpPr txBox="1"/>
          <p:nvPr/>
        </p:nvSpPr>
        <p:spPr>
          <a:xfrm>
            <a:off x="0" y="473679"/>
            <a:ext cx="7625164" cy="523220"/>
          </a:xfrm>
          <a:prstGeom prst="rect">
            <a:avLst/>
          </a:prstGeom>
          <a:noFill/>
        </p:spPr>
        <p:txBody>
          <a:bodyPr wrap="none" rtlCol="0">
            <a:spAutoFit/>
          </a:bodyPr>
          <a:lstStyle/>
          <a:p>
            <a:pPr marL="342900" indent="-342900">
              <a:buAutoNum type="arabicPeriod"/>
            </a:pPr>
            <a:r>
              <a:rPr lang="en-IN" sz="1400" dirty="0"/>
              <a:t>This is taken from the Credit Checks CMD_190305 sheet itself. The changes have been </a:t>
            </a:r>
            <a:r>
              <a:rPr lang="en-IN" sz="1400" dirty="0">
                <a:solidFill>
                  <a:schemeClr val="accent2">
                    <a:lumMod val="75000"/>
                  </a:schemeClr>
                </a:solidFill>
              </a:rPr>
              <a:t>highlighted</a:t>
            </a:r>
            <a:r>
              <a:rPr lang="en-IN" sz="1400" dirty="0"/>
              <a:t>.</a:t>
            </a:r>
          </a:p>
          <a:p>
            <a:pPr marL="342900" indent="-342900">
              <a:buAutoNum type="arabicPeriod"/>
            </a:pPr>
            <a:r>
              <a:rPr lang="en-IN" sz="1400" dirty="0"/>
              <a:t>Sales Credit Measure B will be used for Exposure calculations.</a:t>
            </a:r>
            <a:endParaRPr lang="en-US" sz="1400" dirty="0"/>
          </a:p>
        </p:txBody>
      </p:sp>
    </p:spTree>
    <p:extLst>
      <p:ext uri="{BB962C8B-B14F-4D97-AF65-F5344CB8AC3E}">
        <p14:creationId xmlns:p14="http://schemas.microsoft.com/office/powerpoint/2010/main" val="419918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0" y="0"/>
            <a:ext cx="12192000" cy="472619"/>
          </a:xfrm>
        </p:spPr>
        <p:style>
          <a:lnRef idx="0">
            <a:schemeClr val="accent5"/>
          </a:lnRef>
          <a:fillRef idx="3">
            <a:schemeClr val="accent5"/>
          </a:fillRef>
          <a:effectRef idx="3">
            <a:schemeClr val="accent5"/>
          </a:effectRef>
          <a:fontRef idx="minor">
            <a:schemeClr val="lt1"/>
          </a:fontRef>
        </p:style>
        <p:txBody>
          <a:bodyPr anchor="ctr">
            <a:noAutofit/>
          </a:bodyPr>
          <a:lstStyle/>
          <a:p>
            <a:r>
              <a:rPr lang="en-IN" sz="2400" dirty="0"/>
              <a:t>Credit Risk Check Calculation Steps for Purchase Contract and Prepayment Invoice </a:t>
            </a:r>
          </a:p>
        </p:txBody>
      </p:sp>
      <p:graphicFrame>
        <p:nvGraphicFramePr>
          <p:cNvPr id="4" name="Table 3">
            <a:extLst>
              <a:ext uri="{FF2B5EF4-FFF2-40B4-BE49-F238E27FC236}">
                <a16:creationId xmlns:a16="http://schemas.microsoft.com/office/drawing/2014/main" id="{3F237BCC-4529-4FF8-B248-AD6E0A17E25A}"/>
              </a:ext>
            </a:extLst>
          </p:cNvPr>
          <p:cNvGraphicFramePr>
            <a:graphicFrameLocks noGrp="1"/>
          </p:cNvGraphicFramePr>
          <p:nvPr/>
        </p:nvGraphicFramePr>
        <p:xfrm>
          <a:off x="119270" y="996899"/>
          <a:ext cx="11733168" cy="3444798"/>
        </p:xfrm>
        <a:graphic>
          <a:graphicData uri="http://schemas.openxmlformats.org/drawingml/2006/table">
            <a:tbl>
              <a:tblPr>
                <a:tableStyleId>{5C22544A-7EE6-4342-B048-85BDC9FD1C3A}</a:tableStyleId>
              </a:tblPr>
              <a:tblGrid>
                <a:gridCol w="760130">
                  <a:extLst>
                    <a:ext uri="{9D8B030D-6E8A-4147-A177-3AD203B41FA5}">
                      <a16:colId xmlns:a16="http://schemas.microsoft.com/office/drawing/2014/main" val="2576336697"/>
                    </a:ext>
                  </a:extLst>
                </a:gridCol>
                <a:gridCol w="4076913">
                  <a:extLst>
                    <a:ext uri="{9D8B030D-6E8A-4147-A177-3AD203B41FA5}">
                      <a16:colId xmlns:a16="http://schemas.microsoft.com/office/drawing/2014/main" val="1238932213"/>
                    </a:ext>
                  </a:extLst>
                </a:gridCol>
                <a:gridCol w="1603514">
                  <a:extLst>
                    <a:ext uri="{9D8B030D-6E8A-4147-A177-3AD203B41FA5}">
                      <a16:colId xmlns:a16="http://schemas.microsoft.com/office/drawing/2014/main" val="359216354"/>
                    </a:ext>
                  </a:extLst>
                </a:gridCol>
                <a:gridCol w="821634">
                  <a:extLst>
                    <a:ext uri="{9D8B030D-6E8A-4147-A177-3AD203B41FA5}">
                      <a16:colId xmlns:a16="http://schemas.microsoft.com/office/drawing/2014/main" val="3093548838"/>
                    </a:ext>
                  </a:extLst>
                </a:gridCol>
                <a:gridCol w="4470977">
                  <a:extLst>
                    <a:ext uri="{9D8B030D-6E8A-4147-A177-3AD203B41FA5}">
                      <a16:colId xmlns:a16="http://schemas.microsoft.com/office/drawing/2014/main" val="3173687176"/>
                    </a:ext>
                  </a:extLst>
                </a:gridCol>
              </a:tblGrid>
              <a:tr h="303040">
                <a:tc>
                  <a:txBody>
                    <a:bodyPr/>
                    <a:lstStyle/>
                    <a:p>
                      <a:pPr algn="r" fontAlgn="t"/>
                      <a:r>
                        <a:rPr lang="en-IN" sz="1800" b="1" i="0" u="none" strike="noStrike" dirty="0">
                          <a:solidFill>
                            <a:schemeClr val="bg1"/>
                          </a:solidFill>
                          <a:effectLst/>
                          <a:latin typeface="Calibri" panose="020F0502020204030204" pitchFamily="34" charset="0"/>
                        </a:rPr>
                        <a:t>S.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Condition</a:t>
                      </a: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Yes</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Message shown to TA/Behaviour</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extLst>
                  <a:ext uri="{0D108BD9-81ED-4DB2-BD59-A6C34878D82A}">
                    <a16:rowId xmlns:a16="http://schemas.microsoft.com/office/drawing/2014/main" val="3252586543"/>
                  </a:ext>
                </a:extLst>
              </a:tr>
              <a:tr h="320784">
                <a:tc>
                  <a:txBody>
                    <a:bodyPr/>
                    <a:lstStyle/>
                    <a:p>
                      <a:pPr algn="l" fontAlgn="t"/>
                      <a:r>
                        <a:rPr lang="en-US" sz="1600" b="0" u="none" strike="noStrike" dirty="0">
                          <a:solidFill>
                            <a:schemeClr val="tx1"/>
                          </a:solidFill>
                          <a:effectLst/>
                        </a:rPr>
                        <a:t>A1</a:t>
                      </a:r>
                      <a:endParaRPr lang="en-US" sz="1600" b="0" i="0" u="none" strike="noStrike" dirty="0">
                        <a:solidFill>
                          <a:schemeClr val="tx1"/>
                        </a:solidFill>
                        <a:effectLst/>
                        <a:latin typeface="Calibri" panose="020F0502020204030204" pitchFamily="34" charset="0"/>
                      </a:endParaRPr>
                    </a:p>
                  </a:txBody>
                  <a:tcPr marL="7073" marR="7073" marT="7073" marB="0"/>
                </a:tc>
                <a:tc>
                  <a:txBody>
                    <a:bodyPr/>
                    <a:lstStyle/>
                    <a:p>
                      <a:pPr algn="l" fontAlgn="b"/>
                      <a:r>
                        <a:rPr lang="en-IN" sz="1600" b="0" i="0" u="none" strike="noStrike" dirty="0">
                          <a:solidFill>
                            <a:schemeClr val="tx1"/>
                          </a:solidFill>
                          <a:effectLst/>
                          <a:latin typeface="Calibri" panose="020F0502020204030204" pitchFamily="34" charset="0"/>
                        </a:rPr>
                        <a:t>If Status = Inactive or non existing</a:t>
                      </a:r>
                      <a:br>
                        <a:rPr lang="en-IN" sz="1600" b="0" i="0" u="none" strike="noStrike" dirty="0">
                          <a:solidFill>
                            <a:schemeClr val="tx1"/>
                          </a:solidFill>
                          <a:effectLst/>
                          <a:latin typeface="Calibri" panose="020F0502020204030204" pitchFamily="34" charset="0"/>
                        </a:rPr>
                      </a:br>
                      <a:br>
                        <a:rPr lang="en-IN" sz="1600" b="0" i="0" u="none" strike="noStrike" dirty="0">
                          <a:solidFill>
                            <a:schemeClr val="tx1"/>
                          </a:solidFill>
                          <a:effectLst/>
                          <a:latin typeface="Calibri" panose="020F0502020204030204" pitchFamily="34" charset="0"/>
                        </a:rPr>
                      </a:br>
                      <a:endParaRPr lang="en-IN" sz="1600" b="0" i="0" u="none" strike="noStrike" dirty="0">
                        <a:solidFill>
                          <a:schemeClr val="tx1"/>
                        </a:solidFill>
                        <a:effectLst/>
                        <a:latin typeface="Calibri" panose="020F0502020204030204" pitchFamily="34" charset="0"/>
                      </a:endParaRPr>
                    </a:p>
                  </a:txBody>
                  <a:tcPr marL="9525" marR="9525" marT="9525" marB="0"/>
                </a:tc>
                <a:tc>
                  <a:txBody>
                    <a:bodyPr/>
                    <a:lstStyle/>
                    <a:p>
                      <a:pPr algn="l" fontAlgn="b"/>
                      <a:r>
                        <a:rPr lang="en-US" sz="1600" b="0" i="0" u="none" strike="noStrike">
                          <a:solidFill>
                            <a:schemeClr val="tx1"/>
                          </a:solidFill>
                          <a:effectLst/>
                          <a:latin typeface="Calibri" panose="020F0502020204030204" pitchFamily="34" charset="0"/>
                        </a:rPr>
                        <a:t>Hard Block</a:t>
                      </a:r>
                    </a:p>
                  </a:txBody>
                  <a:tcPr marL="9525" marR="9525" marT="9525" marB="0"/>
                </a:tc>
                <a:tc>
                  <a:txBody>
                    <a:bodyPr/>
                    <a:lstStyle/>
                    <a:p>
                      <a:pPr algn="l" fontAlgn="b"/>
                      <a:r>
                        <a:rPr lang="en-US" sz="1600" b="0" i="0" u="none" strike="noStrike">
                          <a:solidFill>
                            <a:schemeClr val="tx1"/>
                          </a:solidFill>
                          <a:effectLst/>
                          <a:latin typeface="Calibri" panose="020F0502020204030204" pitchFamily="34" charset="0"/>
                        </a:rPr>
                        <a:t>Go To A2</a:t>
                      </a:r>
                    </a:p>
                  </a:txBody>
                  <a:tcPr marL="9525" marR="9525" marT="9525" marB="0"/>
                </a:tc>
                <a:tc>
                  <a:txBody>
                    <a:bodyPr/>
                    <a:lstStyle/>
                    <a:p>
                      <a:pPr algn="l" fontAlgn="t"/>
                      <a:r>
                        <a:rPr lang="en-IN" sz="1600" b="0" i="0" u="none" strike="noStrike" dirty="0">
                          <a:solidFill>
                            <a:schemeClr val="tx1"/>
                          </a:solidFill>
                          <a:effectLst/>
                          <a:latin typeface="Calibri" panose="020F0502020204030204" pitchFamily="34" charset="0"/>
                        </a:rPr>
                        <a:t>If CP is Inactive or non-existing, it will not show up in the Contract "CP Name" dropdown list itself. Hence, User will not be able amend/modify the contract.</a:t>
                      </a:r>
                    </a:p>
                  </a:txBody>
                  <a:tcPr marL="9525" marR="9525" marT="9525" marB="0"/>
                </a:tc>
                <a:extLst>
                  <a:ext uri="{0D108BD9-81ED-4DB2-BD59-A6C34878D82A}">
                    <a16:rowId xmlns:a16="http://schemas.microsoft.com/office/drawing/2014/main" val="3571575206"/>
                  </a:ext>
                </a:extLst>
              </a:tr>
              <a:tr h="214801">
                <a:tc>
                  <a:txBody>
                    <a:bodyPr/>
                    <a:lstStyle/>
                    <a:p>
                      <a:pPr marL="0" algn="l" defTabSz="914400" rtl="0" eaLnBrk="1" fontAlgn="t" latinLnBrk="0" hangingPunct="1"/>
                      <a:r>
                        <a:rPr lang="en-IN" sz="1600" b="0" u="none" strike="noStrike" kern="1200" dirty="0">
                          <a:solidFill>
                            <a:schemeClr val="tx1"/>
                          </a:solidFill>
                          <a:effectLst/>
                          <a:latin typeface="+mn-lt"/>
                          <a:ea typeface="+mn-ea"/>
                          <a:cs typeface="+mn-cs"/>
                        </a:rPr>
                        <a:t>A2</a:t>
                      </a:r>
                      <a:endParaRPr lang="en-US" sz="1600" b="0" u="none" strike="noStrike" kern="1200" dirty="0">
                        <a:solidFill>
                          <a:schemeClr val="tx1"/>
                        </a:solidFill>
                        <a:effectLst/>
                        <a:latin typeface="+mn-lt"/>
                        <a:ea typeface="+mn-ea"/>
                        <a:cs typeface="+mn-cs"/>
                      </a:endParaRPr>
                    </a:p>
                  </a:txBody>
                  <a:tcPr marL="7073" marR="7073" marT="7073" marB="0"/>
                </a:tc>
                <a:tc>
                  <a:txBody>
                    <a:bodyPr/>
                    <a:lstStyle/>
                    <a:p>
                      <a:pPr algn="l" fontAlgn="b"/>
                      <a:r>
                        <a:rPr lang="en-IN" sz="1600" b="0" i="0" u="none" strike="noStrike" dirty="0">
                          <a:solidFill>
                            <a:schemeClr val="tx1"/>
                          </a:solidFill>
                          <a:effectLst/>
                          <a:latin typeface="Calibri" panose="020F0502020204030204" pitchFamily="34" charset="0"/>
                        </a:rPr>
                        <a:t>If OR Ref = matched with OR list &amp; status = Approved</a:t>
                      </a:r>
                    </a:p>
                  </a:txBody>
                  <a:tcPr marL="9525" marR="9525" marT="9525" marB="0"/>
                </a:tc>
                <a:tc>
                  <a:txBody>
                    <a:bodyPr/>
                    <a:lstStyle/>
                    <a:p>
                      <a:pPr algn="l" fontAlgn="b"/>
                      <a:r>
                        <a:rPr lang="en-US" sz="1600" b="0" i="0" u="none" strike="noStrike">
                          <a:solidFill>
                            <a:schemeClr val="tx1"/>
                          </a:solidFill>
                          <a:effectLst/>
                          <a:latin typeface="Calibri" panose="020F0502020204030204" pitchFamily="34" charset="0"/>
                        </a:rPr>
                        <a:t>Go To A5</a:t>
                      </a:r>
                    </a:p>
                  </a:txBody>
                  <a:tcPr marL="9525" marR="9525" marT="9525" marB="0"/>
                </a:tc>
                <a:tc>
                  <a:txBody>
                    <a:bodyPr/>
                    <a:lstStyle/>
                    <a:p>
                      <a:pPr algn="l" fontAlgn="b"/>
                      <a:r>
                        <a:rPr lang="en-US" sz="1600" b="0" i="0" u="none" strike="noStrike">
                          <a:solidFill>
                            <a:schemeClr val="tx1"/>
                          </a:solidFill>
                          <a:effectLst/>
                          <a:latin typeface="Calibri" panose="020F0502020204030204" pitchFamily="34" charset="0"/>
                        </a:rPr>
                        <a:t>Go To A3</a:t>
                      </a:r>
                    </a:p>
                  </a:txBody>
                  <a:tcPr marL="9525" marR="9525" marT="9525" marB="0"/>
                </a:tc>
                <a:tc>
                  <a:txBody>
                    <a:bodyPr/>
                    <a:lstStyle/>
                    <a:p>
                      <a:pPr algn="l" fontAlgn="t"/>
                      <a:endParaRPr lang="en-IN" sz="1600" b="0" i="0" u="none" strike="noStrike" dirty="0">
                        <a:solidFill>
                          <a:schemeClr val="tx1"/>
                        </a:solidFill>
                        <a:effectLst/>
                        <a:latin typeface="Calibri" panose="020F0502020204030204" pitchFamily="34" charset="0"/>
                      </a:endParaRPr>
                    </a:p>
                  </a:txBody>
                  <a:tcPr marL="9525" marR="9525" marT="9525" marB="0"/>
                </a:tc>
                <a:extLst>
                  <a:ext uri="{0D108BD9-81ED-4DB2-BD59-A6C34878D82A}">
                    <a16:rowId xmlns:a16="http://schemas.microsoft.com/office/drawing/2014/main" val="2694834695"/>
                  </a:ext>
                </a:extLst>
              </a:tr>
              <a:tr h="560979">
                <a:tc>
                  <a:txBody>
                    <a:bodyPr/>
                    <a:lstStyle/>
                    <a:p>
                      <a:pPr algn="l" fontAlgn="t"/>
                      <a:r>
                        <a:rPr lang="en-IN" sz="1600" b="0" i="0" u="none" strike="noStrike" dirty="0">
                          <a:solidFill>
                            <a:schemeClr val="tx1"/>
                          </a:solidFill>
                          <a:effectLst/>
                          <a:latin typeface="Calibri" panose="020F0502020204030204" pitchFamily="34" charset="0"/>
                        </a:rPr>
                        <a:t>A</a:t>
                      </a:r>
                      <a:r>
                        <a:rPr lang="en-US" sz="1600" b="0" i="0" u="none" strike="noStrike" dirty="0">
                          <a:solidFill>
                            <a:schemeClr val="tx1"/>
                          </a:solidFill>
                          <a:effectLst/>
                          <a:latin typeface="Calibri" panose="020F0502020204030204" pitchFamily="34" charset="0"/>
                        </a:rPr>
                        <a:t>3</a:t>
                      </a:r>
                    </a:p>
                  </a:txBody>
                  <a:tcPr marL="7073" marR="7073" marT="7073" marB="0"/>
                </a:tc>
                <a:tc>
                  <a:txBody>
                    <a:bodyPr/>
                    <a:lstStyle/>
                    <a:p>
                      <a:pPr algn="l" fontAlgn="b"/>
                      <a:r>
                        <a:rPr lang="en-US" sz="1600" b="0" i="0" u="none" strike="noStrike" dirty="0">
                          <a:solidFill>
                            <a:schemeClr val="tx1"/>
                          </a:solidFill>
                          <a:effectLst/>
                          <a:latin typeface="Calibri" panose="020F0502020204030204" pitchFamily="34" charset="0"/>
                        </a:rPr>
                        <a:t>If Status = Prepayment Stop</a:t>
                      </a:r>
                    </a:p>
                  </a:txBody>
                  <a:tcPr marL="9525" marR="9525" marT="9525" marB="0"/>
                </a:tc>
                <a:tc>
                  <a:txBody>
                    <a:bodyPr/>
                    <a:lstStyle/>
                    <a:p>
                      <a:pPr algn="l" fontAlgn="b"/>
                      <a:r>
                        <a:rPr lang="en-US" sz="16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b"/>
                      <a:r>
                        <a:rPr lang="en-US" sz="1600" b="0" i="0" u="none" strike="noStrike">
                          <a:solidFill>
                            <a:schemeClr val="tx1"/>
                          </a:solidFill>
                          <a:effectLst/>
                          <a:latin typeface="Calibri" panose="020F0502020204030204" pitchFamily="34" charset="0"/>
                        </a:rPr>
                        <a:t>Go To A4</a:t>
                      </a:r>
                    </a:p>
                  </a:txBody>
                  <a:tcPr marL="9525" marR="9525" marT="9525" marB="0"/>
                </a:tc>
                <a:tc>
                  <a:txBody>
                    <a:bodyPr/>
                    <a:lstStyle/>
                    <a:p>
                      <a:pPr algn="l" fontAlgn="t"/>
                      <a:r>
                        <a:rPr lang="en-IN" sz="1600" b="0" i="0" u="none" strike="noStrike" dirty="0">
                          <a:solidFill>
                            <a:schemeClr val="accent2">
                              <a:lumMod val="75000"/>
                            </a:schemeClr>
                          </a:solidFill>
                          <a:effectLst/>
                          <a:latin typeface="Calibri" panose="020F0502020204030204" pitchFamily="34" charset="0"/>
                        </a:rPr>
                        <a:t>Contract change not allowed as Counterparty is in Prepayment Stop</a:t>
                      </a:r>
                    </a:p>
                  </a:txBody>
                  <a:tcPr marL="9525" marR="9525" marT="9525" marB="0"/>
                </a:tc>
                <a:extLst>
                  <a:ext uri="{0D108BD9-81ED-4DB2-BD59-A6C34878D82A}">
                    <a16:rowId xmlns:a16="http://schemas.microsoft.com/office/drawing/2014/main" val="2428920171"/>
                  </a:ext>
                </a:extLst>
              </a:tr>
              <a:tr h="560979">
                <a:tc>
                  <a:txBody>
                    <a:bodyPr/>
                    <a:lstStyle/>
                    <a:p>
                      <a:pPr algn="l" fontAlgn="t"/>
                      <a:r>
                        <a:rPr lang="en-IN" sz="1600" b="0" i="0" u="none" strike="noStrike" dirty="0">
                          <a:solidFill>
                            <a:schemeClr val="tx1"/>
                          </a:solidFill>
                          <a:effectLst/>
                          <a:latin typeface="Calibri" panose="020F0502020204030204" pitchFamily="34" charset="0"/>
                        </a:rPr>
                        <a:t>A</a:t>
                      </a:r>
                      <a:r>
                        <a:rPr lang="en-US" sz="1600" b="0" i="0" u="none" strike="noStrike" dirty="0">
                          <a:solidFill>
                            <a:schemeClr val="tx1"/>
                          </a:solidFill>
                          <a:effectLst/>
                          <a:latin typeface="Calibri" panose="020F0502020204030204" pitchFamily="34" charset="0"/>
                        </a:rPr>
                        <a:t>4</a:t>
                      </a:r>
                    </a:p>
                  </a:txBody>
                  <a:tcPr marL="7073" marR="7073" marT="7073" marB="0"/>
                </a:tc>
                <a:tc>
                  <a:txBody>
                    <a:bodyPr/>
                    <a:lstStyle/>
                    <a:p>
                      <a:pPr algn="l" fontAlgn="b"/>
                      <a:r>
                        <a:rPr lang="en-IN" sz="1600" b="0" i="0" u="none" strike="noStrike" dirty="0">
                          <a:solidFill>
                            <a:schemeClr val="tx1"/>
                          </a:solidFill>
                          <a:effectLst/>
                          <a:latin typeface="Calibri" panose="020F0502020204030204" pitchFamily="34" charset="0"/>
                        </a:rPr>
                        <a:t>If Credit = Insufficient &amp; Payment Term = PP </a:t>
                      </a:r>
                      <a:r>
                        <a:rPr lang="en-IN" sz="1600" b="0" i="0" u="none" strike="noStrike" dirty="0">
                          <a:solidFill>
                            <a:schemeClr val="accent2">
                              <a:lumMod val="75000"/>
                            </a:schemeClr>
                          </a:solidFill>
                          <a:effectLst/>
                          <a:latin typeface="Calibri" panose="020F0502020204030204" pitchFamily="34" charset="0"/>
                        </a:rPr>
                        <a:t>&amp; Amount &gt; USD 5,000</a:t>
                      </a:r>
                    </a:p>
                  </a:txBody>
                  <a:tcPr marL="9525" marR="9525" marT="9525" marB="0"/>
                </a:tc>
                <a:tc>
                  <a:txBody>
                    <a:bodyPr/>
                    <a:lstStyle/>
                    <a:p>
                      <a:pPr algn="l" fontAlgn="b"/>
                      <a:r>
                        <a:rPr lang="en-IN" sz="1600" b="0" i="0" u="none" strike="noStrike">
                          <a:solidFill>
                            <a:schemeClr val="tx1"/>
                          </a:solidFill>
                          <a:effectLst/>
                          <a:latin typeface="Calibri" panose="020F0502020204030204" pitchFamily="34" charset="0"/>
                        </a:rPr>
                        <a:t>Warning, afterwards Go To A5</a:t>
                      </a:r>
                    </a:p>
                  </a:txBody>
                  <a:tcPr marL="9525" marR="9525" marT="9525" marB="0"/>
                </a:tc>
                <a:tc>
                  <a:txBody>
                    <a:bodyPr/>
                    <a:lstStyle/>
                    <a:p>
                      <a:pPr algn="l" fontAlgn="b"/>
                      <a:r>
                        <a:rPr lang="en-US" sz="1600" b="0" i="0" u="none" strike="noStrike" dirty="0">
                          <a:solidFill>
                            <a:schemeClr val="tx1"/>
                          </a:solidFill>
                          <a:effectLst/>
                          <a:latin typeface="Calibri" panose="020F0502020204030204" pitchFamily="34" charset="0"/>
                        </a:rPr>
                        <a:t>Go To A5</a:t>
                      </a:r>
                    </a:p>
                  </a:txBody>
                  <a:tcPr marL="9525" marR="9525" marT="9525" marB="0"/>
                </a:tc>
                <a:tc>
                  <a:txBody>
                    <a:bodyPr/>
                    <a:lstStyle/>
                    <a:p>
                      <a:pPr algn="l" fontAlgn="t"/>
                      <a:endParaRPr lang="en-US" sz="1600" b="0" i="0" u="none" strike="noStrike" dirty="0">
                        <a:solidFill>
                          <a:schemeClr val="tx1"/>
                        </a:solidFill>
                        <a:effectLst/>
                        <a:latin typeface="Calibri" panose="020F0502020204030204" pitchFamily="34" charset="0"/>
                      </a:endParaRPr>
                    </a:p>
                  </a:txBody>
                  <a:tcPr marL="9525" marR="9525" marT="9525" marB="0"/>
                </a:tc>
                <a:extLst>
                  <a:ext uri="{0D108BD9-81ED-4DB2-BD59-A6C34878D82A}">
                    <a16:rowId xmlns:a16="http://schemas.microsoft.com/office/drawing/2014/main" val="282092882"/>
                  </a:ext>
                </a:extLst>
              </a:tr>
              <a:tr h="601484">
                <a:tc>
                  <a:txBody>
                    <a:bodyPr/>
                    <a:lstStyle/>
                    <a:p>
                      <a:pPr algn="l" fontAlgn="t"/>
                      <a:r>
                        <a:rPr lang="en-IN" sz="1600" b="0" i="0" u="none" strike="noStrike" dirty="0">
                          <a:solidFill>
                            <a:schemeClr val="tx1"/>
                          </a:solidFill>
                          <a:effectLst/>
                          <a:latin typeface="Calibri" panose="020F0502020204030204" pitchFamily="34" charset="0"/>
                        </a:rPr>
                        <a:t>A</a:t>
                      </a:r>
                      <a:r>
                        <a:rPr lang="en-US" sz="1600" b="0" i="0" u="none" strike="noStrike" dirty="0">
                          <a:solidFill>
                            <a:schemeClr val="tx1"/>
                          </a:solidFill>
                          <a:effectLst/>
                          <a:latin typeface="Calibri" panose="020F0502020204030204" pitchFamily="34" charset="0"/>
                        </a:rPr>
                        <a:t>5</a:t>
                      </a:r>
                    </a:p>
                  </a:txBody>
                  <a:tcPr marL="7073" marR="7073" marT="7073" marB="0"/>
                </a:tc>
                <a:tc>
                  <a:txBody>
                    <a:bodyPr/>
                    <a:lstStyle/>
                    <a:p>
                      <a:pPr algn="l" fontAlgn="b"/>
                      <a:r>
                        <a:rPr lang="en-US" sz="1600" b="0" i="0" u="none" strike="noStrike" dirty="0">
                          <a:solidFill>
                            <a:schemeClr val="tx1"/>
                          </a:solidFill>
                          <a:effectLst/>
                          <a:latin typeface="Calibri" panose="020F0502020204030204" pitchFamily="34" charset="0"/>
                        </a:rPr>
                        <a:t>Allow Creation PC/Prepayment</a:t>
                      </a:r>
                    </a:p>
                  </a:txBody>
                  <a:tcPr marL="9525" marR="9525" marT="9525" marB="0"/>
                </a:tc>
                <a:tc>
                  <a:txBody>
                    <a:bodyPr/>
                    <a:lstStyle/>
                    <a:p>
                      <a:pPr algn="l" fontAlgn="b"/>
                      <a:r>
                        <a:rPr lang="en-US" sz="1600" b="0" i="0" u="none" strike="noStrike">
                          <a:solidFill>
                            <a:schemeClr val="tx1"/>
                          </a:solidFill>
                          <a:effectLst/>
                          <a:latin typeface="Calibri" panose="020F0502020204030204" pitchFamily="34" charset="0"/>
                        </a:rPr>
                        <a:t> </a:t>
                      </a:r>
                    </a:p>
                  </a:txBody>
                  <a:tcPr marL="9525" marR="9525" marT="9525" marB="0"/>
                </a:tc>
                <a:tc>
                  <a:txBody>
                    <a:bodyPr/>
                    <a:lstStyle/>
                    <a:p>
                      <a:pPr algn="l" fontAlgn="b"/>
                      <a:r>
                        <a:rPr lang="en-US" sz="1600" b="0" i="0" u="none" strike="noStrike" dirty="0">
                          <a:solidFill>
                            <a:schemeClr val="tx1"/>
                          </a:solidFill>
                          <a:effectLst/>
                          <a:latin typeface="Calibri" panose="020F0502020204030204" pitchFamily="34" charset="0"/>
                        </a:rPr>
                        <a:t> </a:t>
                      </a:r>
                    </a:p>
                  </a:txBody>
                  <a:tcPr marL="9525" marR="9525" marT="9525" marB="0"/>
                </a:tc>
                <a:tc>
                  <a:txBody>
                    <a:bodyPr/>
                    <a:lstStyle/>
                    <a:p>
                      <a:pPr algn="l" fontAlgn="t"/>
                      <a:endParaRPr lang="en-US" sz="1600" b="0" i="0" u="none" strike="noStrike" dirty="0">
                        <a:solidFill>
                          <a:schemeClr val="tx1"/>
                        </a:solidFill>
                        <a:effectLst/>
                        <a:latin typeface="Calibri" panose="020F0502020204030204" pitchFamily="34" charset="0"/>
                      </a:endParaRPr>
                    </a:p>
                  </a:txBody>
                  <a:tcPr marL="9525" marR="9525" marT="9525" marB="0"/>
                </a:tc>
                <a:extLst>
                  <a:ext uri="{0D108BD9-81ED-4DB2-BD59-A6C34878D82A}">
                    <a16:rowId xmlns:a16="http://schemas.microsoft.com/office/drawing/2014/main" val="1444257386"/>
                  </a:ext>
                </a:extLst>
              </a:tr>
            </a:tbl>
          </a:graphicData>
        </a:graphic>
      </p:graphicFrame>
      <p:sp>
        <p:nvSpPr>
          <p:cNvPr id="5" name="TextBox 4">
            <a:extLst>
              <a:ext uri="{FF2B5EF4-FFF2-40B4-BE49-F238E27FC236}">
                <a16:creationId xmlns:a16="http://schemas.microsoft.com/office/drawing/2014/main" id="{5BA8A0D5-46E1-4B01-84C9-EB7384DE26A0}"/>
              </a:ext>
            </a:extLst>
          </p:cNvPr>
          <p:cNvSpPr txBox="1"/>
          <p:nvPr/>
        </p:nvSpPr>
        <p:spPr>
          <a:xfrm>
            <a:off x="0" y="473679"/>
            <a:ext cx="7625164" cy="523220"/>
          </a:xfrm>
          <a:prstGeom prst="rect">
            <a:avLst/>
          </a:prstGeom>
          <a:noFill/>
        </p:spPr>
        <p:txBody>
          <a:bodyPr wrap="none" rtlCol="0">
            <a:spAutoFit/>
          </a:bodyPr>
          <a:lstStyle/>
          <a:p>
            <a:pPr marL="342900" indent="-342900">
              <a:buAutoNum type="arabicPeriod"/>
            </a:pPr>
            <a:r>
              <a:rPr lang="en-IN" sz="1400" dirty="0"/>
              <a:t>This is taken from the Credit Checks CMD_190305 sheet itself. The changes have been </a:t>
            </a:r>
            <a:r>
              <a:rPr lang="en-IN" sz="1400" dirty="0">
                <a:solidFill>
                  <a:schemeClr val="accent2">
                    <a:lumMod val="75000"/>
                  </a:schemeClr>
                </a:solidFill>
              </a:rPr>
              <a:t>highlighted</a:t>
            </a:r>
            <a:r>
              <a:rPr lang="en-IN" sz="1400" dirty="0"/>
              <a:t>.</a:t>
            </a:r>
          </a:p>
          <a:p>
            <a:pPr marL="342900" indent="-342900">
              <a:buAutoNum type="arabicPeriod"/>
            </a:pPr>
            <a:r>
              <a:rPr lang="en-IN" sz="1400" dirty="0"/>
              <a:t>Purchase Credit Measure A will be used for Exposure calculations.</a:t>
            </a:r>
            <a:endParaRPr lang="en-US" sz="1400" dirty="0"/>
          </a:p>
        </p:txBody>
      </p:sp>
    </p:spTree>
    <p:extLst>
      <p:ext uri="{BB962C8B-B14F-4D97-AF65-F5344CB8AC3E}">
        <p14:creationId xmlns:p14="http://schemas.microsoft.com/office/powerpoint/2010/main" val="233631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DF84D91-4BDE-49E6-B51F-86FF906D4BEA}"/>
              </a:ext>
            </a:extLst>
          </p:cNvPr>
          <p:cNvSpPr txBox="1">
            <a:spLocks/>
          </p:cNvSpPr>
          <p:nvPr/>
        </p:nvSpPr>
        <p:spPr>
          <a:xfrm>
            <a:off x="217093" y="850411"/>
            <a:ext cx="11850188" cy="4527221"/>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vert="horz" lIns="180000" tIns="45720" rIns="180000" bIns="14400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1400" b="1" dirty="0">
                <a:ln w="0"/>
                <a:solidFill>
                  <a:schemeClr val="tx1"/>
                </a:solidFill>
                <a:effectLst>
                  <a:outerShdw blurRad="38100" dist="19050" dir="2700000" algn="tl" rotWithShape="0">
                    <a:schemeClr val="dk1">
                      <a:alpha val="40000"/>
                    </a:schemeClr>
                  </a:outerShdw>
                </a:effectLst>
              </a:rPr>
              <a:t>Movement</a:t>
            </a:r>
          </a:p>
          <a:p>
            <a:r>
              <a:rPr lang="en-IN" sz="1400" b="1" dirty="0">
                <a:ln w="0"/>
                <a:solidFill>
                  <a:schemeClr val="tx1"/>
                </a:solidFill>
                <a:effectLst>
                  <a:outerShdw blurRad="38100" dist="19050" dir="2700000" algn="tl" rotWithShape="0">
                    <a:schemeClr val="dk1">
                      <a:alpha val="40000"/>
                    </a:schemeClr>
                  </a:outerShdw>
                </a:effectLst>
              </a:rPr>
              <a:t>Order</a:t>
            </a:r>
          </a:p>
          <a:p>
            <a:r>
              <a:rPr lang="en-IN" sz="1400" b="1" dirty="0">
                <a:ln w="0"/>
                <a:solidFill>
                  <a:schemeClr val="tx1"/>
                </a:solidFill>
                <a:effectLst>
                  <a:outerShdw blurRad="38100" dist="19050" dir="2700000" algn="tl" rotWithShape="0">
                    <a:schemeClr val="dk1">
                      <a:alpha val="40000"/>
                    </a:schemeClr>
                  </a:outerShdw>
                </a:effectLst>
              </a:rPr>
              <a:t>At Schedule Level</a:t>
            </a:r>
          </a:p>
        </p:txBody>
      </p:sp>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153481" y="41922"/>
            <a:ext cx="11850190" cy="547798"/>
          </a:xfrm>
        </p:spPr>
        <p:style>
          <a:lnRef idx="0">
            <a:schemeClr val="accent5"/>
          </a:lnRef>
          <a:fillRef idx="3">
            <a:schemeClr val="accent5"/>
          </a:fillRef>
          <a:effectRef idx="3">
            <a:schemeClr val="accent5"/>
          </a:effectRef>
          <a:fontRef idx="minor">
            <a:schemeClr val="lt1"/>
          </a:fontRef>
        </p:style>
        <p:txBody>
          <a:bodyPr anchor="ctr">
            <a:normAutofit fontScale="90000"/>
          </a:bodyPr>
          <a:lstStyle/>
          <a:p>
            <a:r>
              <a:rPr lang="en-IN" dirty="0"/>
              <a:t>Credit Risk Check Flow</a:t>
            </a:r>
          </a:p>
        </p:txBody>
      </p:sp>
      <p:sp>
        <p:nvSpPr>
          <p:cNvPr id="25" name="Title 1">
            <a:extLst>
              <a:ext uri="{FF2B5EF4-FFF2-40B4-BE49-F238E27FC236}">
                <a16:creationId xmlns:a16="http://schemas.microsoft.com/office/drawing/2014/main" id="{24ED5173-7325-4007-9893-A56347F80713}"/>
              </a:ext>
            </a:extLst>
          </p:cNvPr>
          <p:cNvSpPr txBox="1">
            <a:spLocks/>
          </p:cNvSpPr>
          <p:nvPr/>
        </p:nvSpPr>
        <p:spPr>
          <a:xfrm>
            <a:off x="8719226" y="2313559"/>
            <a:ext cx="1478176" cy="32043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0000" lnSpcReduction="100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Status updated to “Unexecuted”</a:t>
            </a:r>
          </a:p>
        </p:txBody>
      </p:sp>
      <p:cxnSp>
        <p:nvCxnSpPr>
          <p:cNvPr id="27" name="Straight Connector 26">
            <a:extLst>
              <a:ext uri="{FF2B5EF4-FFF2-40B4-BE49-F238E27FC236}">
                <a16:creationId xmlns:a16="http://schemas.microsoft.com/office/drawing/2014/main" id="{03E3A6BB-B232-4296-9957-1A2E21ABAF0C}"/>
              </a:ext>
            </a:extLst>
          </p:cNvPr>
          <p:cNvCxnSpPr>
            <a:cxnSpLocks/>
          </p:cNvCxnSpPr>
          <p:nvPr/>
        </p:nvCxnSpPr>
        <p:spPr>
          <a:xfrm>
            <a:off x="1838484" y="850411"/>
            <a:ext cx="0" cy="4527221"/>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2" name="Title 1">
            <a:extLst>
              <a:ext uri="{FF2B5EF4-FFF2-40B4-BE49-F238E27FC236}">
                <a16:creationId xmlns:a16="http://schemas.microsoft.com/office/drawing/2014/main" id="{0FE2E3BA-02A8-458D-9A1E-478A3FB02ED0}"/>
              </a:ext>
            </a:extLst>
          </p:cNvPr>
          <p:cNvSpPr txBox="1">
            <a:spLocks/>
          </p:cNvSpPr>
          <p:nvPr/>
        </p:nvSpPr>
        <p:spPr>
          <a:xfrm>
            <a:off x="2016192" y="1992812"/>
            <a:ext cx="1545302" cy="963152"/>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IN" sz="1200" dirty="0">
                <a:solidFill>
                  <a:schemeClr val="tx1"/>
                </a:solidFill>
              </a:rPr>
              <a:t>Click on Operation</a:t>
            </a:r>
          </a:p>
          <a:p>
            <a:pPr algn="ctr">
              <a:lnSpc>
                <a:spcPct val="100000"/>
              </a:lnSpc>
            </a:pPr>
            <a:r>
              <a:rPr lang="en-IN" sz="1200" dirty="0">
                <a:solidFill>
                  <a:schemeClr val="tx1"/>
                </a:solidFill>
              </a:rPr>
              <a:t> in list of Schedule</a:t>
            </a:r>
          </a:p>
          <a:p>
            <a:pPr algn="ctr">
              <a:lnSpc>
                <a:spcPct val="100000"/>
              </a:lnSpc>
            </a:pPr>
            <a:r>
              <a:rPr lang="en-IN" sz="1200" dirty="0">
                <a:solidFill>
                  <a:schemeClr val="tx1"/>
                </a:solidFill>
              </a:rPr>
              <a:t>“Credit Check”</a:t>
            </a:r>
          </a:p>
        </p:txBody>
      </p:sp>
      <p:sp>
        <p:nvSpPr>
          <p:cNvPr id="35" name="Title 1">
            <a:extLst>
              <a:ext uri="{FF2B5EF4-FFF2-40B4-BE49-F238E27FC236}">
                <a16:creationId xmlns:a16="http://schemas.microsoft.com/office/drawing/2014/main" id="{E13243F5-47D1-43D2-A915-107ED9548F1D}"/>
              </a:ext>
            </a:extLst>
          </p:cNvPr>
          <p:cNvSpPr txBox="1">
            <a:spLocks/>
          </p:cNvSpPr>
          <p:nvPr/>
        </p:nvSpPr>
        <p:spPr>
          <a:xfrm>
            <a:off x="8719226" y="4012089"/>
            <a:ext cx="1478176" cy="320437"/>
          </a:xfrm>
          <a:prstGeom prst="rect">
            <a:avLst/>
          </a:prstGeom>
        </p:spPr>
        <p:style>
          <a:lnRef idx="1">
            <a:schemeClr val="accent2"/>
          </a:lnRef>
          <a:fillRef idx="2">
            <a:schemeClr val="accent2"/>
          </a:fillRef>
          <a:effectRef idx="1">
            <a:schemeClr val="accent2"/>
          </a:effectRef>
          <a:fontRef idx="minor">
            <a:schemeClr val="dk1"/>
          </a:fontRef>
        </p:style>
        <p:txBody>
          <a:bodyPr vert="horz" lIns="0" tIns="0" rIns="0" bIns="0" rtlCol="0" anchor="ctr">
            <a:normAutofit fontScale="97500"/>
          </a:bodyPr>
          <a:lstStyle>
            <a:defPPr>
              <a:defRPr lang="en-US"/>
            </a:defPPr>
            <a:lvl1pPr algn="ctr">
              <a:lnSpc>
                <a:spcPct val="100000"/>
              </a:lnSpc>
              <a:spcBef>
                <a:spcPct val="0"/>
              </a:spcBef>
              <a:buNone/>
              <a:defRPr sz="1200" b="0">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tx1"/>
                </a:solidFill>
              </a:rPr>
              <a:t>Pending Authorization</a:t>
            </a:r>
          </a:p>
        </p:txBody>
      </p:sp>
      <p:sp>
        <p:nvSpPr>
          <p:cNvPr id="36" name="Title 1">
            <a:extLst>
              <a:ext uri="{FF2B5EF4-FFF2-40B4-BE49-F238E27FC236}">
                <a16:creationId xmlns:a16="http://schemas.microsoft.com/office/drawing/2014/main" id="{E3488C9B-99F3-410F-A051-75119D94EBD2}"/>
              </a:ext>
            </a:extLst>
          </p:cNvPr>
          <p:cNvSpPr txBox="1">
            <a:spLocks/>
          </p:cNvSpPr>
          <p:nvPr/>
        </p:nvSpPr>
        <p:spPr>
          <a:xfrm>
            <a:off x="8719226" y="3110638"/>
            <a:ext cx="1478176" cy="32043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0000" lnSpcReduction="100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Status updated to “Unexecuted”</a:t>
            </a:r>
          </a:p>
        </p:txBody>
      </p:sp>
      <p:cxnSp>
        <p:nvCxnSpPr>
          <p:cNvPr id="41" name="Straight Arrow Connector 40">
            <a:extLst>
              <a:ext uri="{FF2B5EF4-FFF2-40B4-BE49-F238E27FC236}">
                <a16:creationId xmlns:a16="http://schemas.microsoft.com/office/drawing/2014/main" id="{05EFA571-5EF3-45D2-AC19-48CA91EBF2F5}"/>
              </a:ext>
            </a:extLst>
          </p:cNvPr>
          <p:cNvCxnSpPr>
            <a:cxnSpLocks/>
            <a:stCxn id="32" idx="3"/>
          </p:cNvCxnSpPr>
          <p:nvPr/>
        </p:nvCxnSpPr>
        <p:spPr>
          <a:xfrm>
            <a:off x="3561494" y="2474388"/>
            <a:ext cx="2456210"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itle 1">
            <a:extLst>
              <a:ext uri="{FF2B5EF4-FFF2-40B4-BE49-F238E27FC236}">
                <a16:creationId xmlns:a16="http://schemas.microsoft.com/office/drawing/2014/main" id="{85EF8602-49AD-47F7-9E0F-AAB860CCBC5D}"/>
              </a:ext>
            </a:extLst>
          </p:cNvPr>
          <p:cNvSpPr txBox="1">
            <a:spLocks/>
          </p:cNvSpPr>
          <p:nvPr/>
        </p:nvSpPr>
        <p:spPr>
          <a:xfrm>
            <a:off x="3967856" y="2276234"/>
            <a:ext cx="1747194" cy="320437"/>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Check Request Initiated</a:t>
            </a:r>
          </a:p>
        </p:txBody>
      </p:sp>
      <p:cxnSp>
        <p:nvCxnSpPr>
          <p:cNvPr id="10" name="Connector: Elbow 9">
            <a:extLst>
              <a:ext uri="{FF2B5EF4-FFF2-40B4-BE49-F238E27FC236}">
                <a16:creationId xmlns:a16="http://schemas.microsoft.com/office/drawing/2014/main" id="{FB221259-E7B4-41E1-A6F8-F8139493DFA1}"/>
              </a:ext>
            </a:extLst>
          </p:cNvPr>
          <p:cNvCxnSpPr>
            <a:cxnSpLocks/>
            <a:endCxn id="25" idx="1"/>
          </p:cNvCxnSpPr>
          <p:nvPr/>
        </p:nvCxnSpPr>
        <p:spPr>
          <a:xfrm flipV="1">
            <a:off x="7764903" y="2473778"/>
            <a:ext cx="954323" cy="6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01DD338-CA7D-461D-8908-42410ECECFE3}"/>
              </a:ext>
            </a:extLst>
          </p:cNvPr>
          <p:cNvCxnSpPr>
            <a:cxnSpLocks/>
            <a:endCxn id="36" idx="1"/>
          </p:cNvCxnSpPr>
          <p:nvPr/>
        </p:nvCxnSpPr>
        <p:spPr>
          <a:xfrm rot="16200000" flipH="1">
            <a:off x="7647819" y="2199449"/>
            <a:ext cx="314893" cy="18279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394ED32-0ADF-4460-8C19-34E80770820A}"/>
              </a:ext>
            </a:extLst>
          </p:cNvPr>
          <p:cNvCxnSpPr>
            <a:cxnSpLocks/>
            <a:endCxn id="35" idx="1"/>
          </p:cNvCxnSpPr>
          <p:nvPr/>
        </p:nvCxnSpPr>
        <p:spPr>
          <a:xfrm rot="16200000" flipH="1">
            <a:off x="7197093" y="2650175"/>
            <a:ext cx="1216344" cy="18279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6BBB62BE-8E18-4C1B-85CD-32F4DB31F35F}"/>
              </a:ext>
            </a:extLst>
          </p:cNvPr>
          <p:cNvSpPr txBox="1">
            <a:spLocks/>
          </p:cNvSpPr>
          <p:nvPr/>
        </p:nvSpPr>
        <p:spPr>
          <a:xfrm>
            <a:off x="10462793" y="3011276"/>
            <a:ext cx="1512114" cy="586956"/>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Remarks field “Credit is insufficient by 85,000 USD”</a:t>
            </a:r>
          </a:p>
        </p:txBody>
      </p:sp>
      <p:sp>
        <p:nvSpPr>
          <p:cNvPr id="34" name="Title 1">
            <a:extLst>
              <a:ext uri="{FF2B5EF4-FFF2-40B4-BE49-F238E27FC236}">
                <a16:creationId xmlns:a16="http://schemas.microsoft.com/office/drawing/2014/main" id="{EC1E234F-01EF-4AFA-B34C-EEAE07D5DF03}"/>
              </a:ext>
            </a:extLst>
          </p:cNvPr>
          <p:cNvSpPr txBox="1">
            <a:spLocks/>
          </p:cNvSpPr>
          <p:nvPr/>
        </p:nvSpPr>
        <p:spPr>
          <a:xfrm>
            <a:off x="10448670" y="4018157"/>
            <a:ext cx="1555001" cy="944613"/>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Remarks field details “Credit is insufficient by 85,000 USD. Kindly contact CMD and retry.”</a:t>
            </a:r>
          </a:p>
        </p:txBody>
      </p:sp>
      <p:sp>
        <p:nvSpPr>
          <p:cNvPr id="45" name="TextBox 44">
            <a:extLst>
              <a:ext uri="{FF2B5EF4-FFF2-40B4-BE49-F238E27FC236}">
                <a16:creationId xmlns:a16="http://schemas.microsoft.com/office/drawing/2014/main" id="{16C8F38D-149A-4B1D-A2AB-47F33F6E929E}"/>
              </a:ext>
            </a:extLst>
          </p:cNvPr>
          <p:cNvSpPr txBox="1"/>
          <p:nvPr/>
        </p:nvSpPr>
        <p:spPr>
          <a:xfrm>
            <a:off x="7740713" y="2248041"/>
            <a:ext cx="993913" cy="276999"/>
          </a:xfrm>
          <a:prstGeom prst="rect">
            <a:avLst/>
          </a:prstGeom>
          <a:noFill/>
        </p:spPr>
        <p:txBody>
          <a:bodyPr wrap="square" rtlCol="0">
            <a:spAutoFit/>
          </a:bodyPr>
          <a:lstStyle/>
          <a:p>
            <a:r>
              <a:rPr lang="en-IN" sz="1200" dirty="0"/>
              <a:t>Success</a:t>
            </a:r>
            <a:endParaRPr lang="en-US" sz="1200" dirty="0"/>
          </a:p>
        </p:txBody>
      </p:sp>
      <p:sp>
        <p:nvSpPr>
          <p:cNvPr id="46" name="TextBox 45">
            <a:extLst>
              <a:ext uri="{FF2B5EF4-FFF2-40B4-BE49-F238E27FC236}">
                <a16:creationId xmlns:a16="http://schemas.microsoft.com/office/drawing/2014/main" id="{D0D170A7-63DF-4060-B82B-6153CBA8B11D}"/>
              </a:ext>
            </a:extLst>
          </p:cNvPr>
          <p:cNvSpPr txBox="1"/>
          <p:nvPr/>
        </p:nvSpPr>
        <p:spPr>
          <a:xfrm>
            <a:off x="7699635" y="3011276"/>
            <a:ext cx="993913" cy="276999"/>
          </a:xfrm>
          <a:prstGeom prst="rect">
            <a:avLst/>
          </a:prstGeom>
          <a:noFill/>
        </p:spPr>
        <p:txBody>
          <a:bodyPr wrap="square" rtlCol="0">
            <a:spAutoFit/>
          </a:bodyPr>
          <a:lstStyle/>
          <a:p>
            <a:r>
              <a:rPr lang="en-IN" sz="1200" dirty="0"/>
              <a:t>Soft Block</a:t>
            </a:r>
            <a:endParaRPr lang="en-US" sz="1200" dirty="0"/>
          </a:p>
        </p:txBody>
      </p:sp>
      <p:sp>
        <p:nvSpPr>
          <p:cNvPr id="47" name="TextBox 46">
            <a:extLst>
              <a:ext uri="{FF2B5EF4-FFF2-40B4-BE49-F238E27FC236}">
                <a16:creationId xmlns:a16="http://schemas.microsoft.com/office/drawing/2014/main" id="{CD92F5A0-7F1F-4052-862B-F970E9FAA679}"/>
              </a:ext>
            </a:extLst>
          </p:cNvPr>
          <p:cNvSpPr txBox="1"/>
          <p:nvPr/>
        </p:nvSpPr>
        <p:spPr>
          <a:xfrm>
            <a:off x="7620145" y="3918519"/>
            <a:ext cx="993913" cy="276999"/>
          </a:xfrm>
          <a:prstGeom prst="rect">
            <a:avLst/>
          </a:prstGeom>
          <a:noFill/>
        </p:spPr>
        <p:txBody>
          <a:bodyPr wrap="square" rtlCol="0">
            <a:spAutoFit/>
          </a:bodyPr>
          <a:lstStyle/>
          <a:p>
            <a:r>
              <a:rPr lang="en-IN" sz="1200" dirty="0"/>
              <a:t>Hard Block</a:t>
            </a:r>
            <a:endParaRPr lang="en-US" sz="1200" dirty="0"/>
          </a:p>
        </p:txBody>
      </p:sp>
      <p:cxnSp>
        <p:nvCxnSpPr>
          <p:cNvPr id="49" name="Connector: Elbow 48">
            <a:extLst>
              <a:ext uri="{FF2B5EF4-FFF2-40B4-BE49-F238E27FC236}">
                <a16:creationId xmlns:a16="http://schemas.microsoft.com/office/drawing/2014/main" id="{5F45D2E8-E8A7-4CB1-8EF0-307796894990}"/>
              </a:ext>
            </a:extLst>
          </p:cNvPr>
          <p:cNvCxnSpPr>
            <a:cxnSpLocks/>
            <a:stCxn id="35" idx="2"/>
            <a:endCxn id="29" idx="3"/>
          </p:cNvCxnSpPr>
          <p:nvPr/>
        </p:nvCxnSpPr>
        <p:spPr>
          <a:xfrm rot="5400000">
            <a:off x="8863152" y="4367608"/>
            <a:ext cx="630245" cy="5600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0D5209E1-405F-43E1-9590-EF2265C6AD36}"/>
              </a:ext>
            </a:extLst>
          </p:cNvPr>
          <p:cNvSpPr txBox="1">
            <a:spLocks/>
          </p:cNvSpPr>
          <p:nvPr/>
        </p:nvSpPr>
        <p:spPr>
          <a:xfrm>
            <a:off x="6680968" y="4802552"/>
            <a:ext cx="2217265" cy="320437"/>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Click on Operation “Credit Check”</a:t>
            </a:r>
          </a:p>
        </p:txBody>
      </p:sp>
      <p:cxnSp>
        <p:nvCxnSpPr>
          <p:cNvPr id="30" name="Connector: Elbow 29">
            <a:extLst>
              <a:ext uri="{FF2B5EF4-FFF2-40B4-BE49-F238E27FC236}">
                <a16:creationId xmlns:a16="http://schemas.microsoft.com/office/drawing/2014/main" id="{29BE15A5-8426-411A-B1FF-5E6407D731F2}"/>
              </a:ext>
            </a:extLst>
          </p:cNvPr>
          <p:cNvCxnSpPr>
            <a:cxnSpLocks/>
            <a:stCxn id="29" idx="1"/>
            <a:endCxn id="28" idx="2"/>
          </p:cNvCxnSpPr>
          <p:nvPr/>
        </p:nvCxnSpPr>
        <p:spPr>
          <a:xfrm rot="10800000">
            <a:off x="4841454" y="2596671"/>
            <a:ext cx="1839515" cy="23661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id="{272BBE82-E133-465D-8B18-18C1E964E9CD}"/>
              </a:ext>
            </a:extLst>
          </p:cNvPr>
          <p:cNvSpPr/>
          <p:nvPr/>
        </p:nvSpPr>
        <p:spPr>
          <a:xfrm>
            <a:off x="6017704" y="1992812"/>
            <a:ext cx="1747199" cy="96315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solidFill>
                  <a:schemeClr val="tx1"/>
                </a:solidFill>
              </a:rPr>
              <a:t>Credit Risk App - Result</a:t>
            </a:r>
            <a:endParaRPr lang="en-US" sz="1200" dirty="0">
              <a:solidFill>
                <a:schemeClr val="tx1"/>
              </a:solidFill>
            </a:endParaRPr>
          </a:p>
        </p:txBody>
      </p:sp>
    </p:spTree>
    <p:extLst>
      <p:ext uri="{BB962C8B-B14F-4D97-AF65-F5344CB8AC3E}">
        <p14:creationId xmlns:p14="http://schemas.microsoft.com/office/powerpoint/2010/main" val="331419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DF84D91-4BDE-49E6-B51F-86FF906D4BEA}"/>
              </a:ext>
            </a:extLst>
          </p:cNvPr>
          <p:cNvSpPr txBox="1">
            <a:spLocks/>
          </p:cNvSpPr>
          <p:nvPr/>
        </p:nvSpPr>
        <p:spPr>
          <a:xfrm>
            <a:off x="217093" y="850411"/>
            <a:ext cx="11850188" cy="4527221"/>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vert="horz" lIns="180000" tIns="45720" rIns="180000" bIns="14400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1400" b="1" dirty="0">
                <a:ln w="0"/>
                <a:solidFill>
                  <a:schemeClr val="tx1"/>
                </a:solidFill>
                <a:effectLst>
                  <a:outerShdw blurRad="38100" dist="19050" dir="2700000" algn="tl" rotWithShape="0">
                    <a:schemeClr val="dk1">
                      <a:alpha val="40000"/>
                    </a:schemeClr>
                  </a:outerShdw>
                </a:effectLst>
              </a:rPr>
              <a:t>Movement</a:t>
            </a:r>
          </a:p>
          <a:p>
            <a:r>
              <a:rPr lang="en-IN" sz="1400" b="1" dirty="0">
                <a:ln w="0"/>
                <a:solidFill>
                  <a:schemeClr val="tx1"/>
                </a:solidFill>
                <a:effectLst>
                  <a:outerShdw blurRad="38100" dist="19050" dir="2700000" algn="tl" rotWithShape="0">
                    <a:schemeClr val="dk1">
                      <a:alpha val="40000"/>
                    </a:schemeClr>
                  </a:outerShdw>
                </a:effectLst>
              </a:rPr>
              <a:t>Order</a:t>
            </a:r>
          </a:p>
          <a:p>
            <a:r>
              <a:rPr lang="en-IN" sz="1400" b="1" dirty="0">
                <a:ln w="0"/>
                <a:solidFill>
                  <a:schemeClr val="tx1"/>
                </a:solidFill>
                <a:effectLst>
                  <a:outerShdw blurRad="38100" dist="19050" dir="2700000" algn="tl" rotWithShape="0">
                    <a:schemeClr val="dk1">
                      <a:alpha val="40000"/>
                    </a:schemeClr>
                  </a:outerShdw>
                </a:effectLst>
              </a:rPr>
              <a:t>At MO Level</a:t>
            </a:r>
          </a:p>
        </p:txBody>
      </p:sp>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153481" y="41922"/>
            <a:ext cx="11850190" cy="547798"/>
          </a:xfrm>
        </p:spPr>
        <p:style>
          <a:lnRef idx="0">
            <a:schemeClr val="accent5"/>
          </a:lnRef>
          <a:fillRef idx="3">
            <a:schemeClr val="accent5"/>
          </a:fillRef>
          <a:effectRef idx="3">
            <a:schemeClr val="accent5"/>
          </a:effectRef>
          <a:fontRef idx="minor">
            <a:schemeClr val="lt1"/>
          </a:fontRef>
        </p:style>
        <p:txBody>
          <a:bodyPr anchor="ctr">
            <a:normAutofit fontScale="90000"/>
          </a:bodyPr>
          <a:lstStyle/>
          <a:p>
            <a:r>
              <a:rPr lang="en-IN" dirty="0"/>
              <a:t>Credit Risk Check Flow</a:t>
            </a:r>
          </a:p>
        </p:txBody>
      </p:sp>
      <p:sp>
        <p:nvSpPr>
          <p:cNvPr id="25" name="Title 1">
            <a:extLst>
              <a:ext uri="{FF2B5EF4-FFF2-40B4-BE49-F238E27FC236}">
                <a16:creationId xmlns:a16="http://schemas.microsoft.com/office/drawing/2014/main" id="{24ED5173-7325-4007-9893-A56347F80713}"/>
              </a:ext>
            </a:extLst>
          </p:cNvPr>
          <p:cNvSpPr txBox="1">
            <a:spLocks/>
          </p:cNvSpPr>
          <p:nvPr/>
        </p:nvSpPr>
        <p:spPr>
          <a:xfrm>
            <a:off x="8719226" y="2313559"/>
            <a:ext cx="1478176" cy="32043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0000" lnSpcReduction="100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Status updated to</a:t>
            </a:r>
          </a:p>
          <a:p>
            <a:pPr algn="ctr"/>
            <a:r>
              <a:rPr lang="en-IN" sz="1200" b="0" dirty="0">
                <a:solidFill>
                  <a:schemeClr val="tx1"/>
                </a:solidFill>
              </a:rPr>
              <a:t> “Open”</a:t>
            </a:r>
          </a:p>
        </p:txBody>
      </p:sp>
      <p:cxnSp>
        <p:nvCxnSpPr>
          <p:cNvPr id="27" name="Straight Connector 26">
            <a:extLst>
              <a:ext uri="{FF2B5EF4-FFF2-40B4-BE49-F238E27FC236}">
                <a16:creationId xmlns:a16="http://schemas.microsoft.com/office/drawing/2014/main" id="{03E3A6BB-B232-4296-9957-1A2E21ABAF0C}"/>
              </a:ext>
            </a:extLst>
          </p:cNvPr>
          <p:cNvCxnSpPr>
            <a:cxnSpLocks/>
          </p:cNvCxnSpPr>
          <p:nvPr/>
        </p:nvCxnSpPr>
        <p:spPr>
          <a:xfrm>
            <a:off x="1838484" y="850411"/>
            <a:ext cx="0" cy="4527221"/>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2" name="Title 1">
            <a:extLst>
              <a:ext uri="{FF2B5EF4-FFF2-40B4-BE49-F238E27FC236}">
                <a16:creationId xmlns:a16="http://schemas.microsoft.com/office/drawing/2014/main" id="{0FE2E3BA-02A8-458D-9A1E-478A3FB02ED0}"/>
              </a:ext>
            </a:extLst>
          </p:cNvPr>
          <p:cNvSpPr txBox="1">
            <a:spLocks/>
          </p:cNvSpPr>
          <p:nvPr/>
        </p:nvSpPr>
        <p:spPr>
          <a:xfrm>
            <a:off x="1979193" y="2167910"/>
            <a:ext cx="1545302" cy="679730"/>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IN" sz="1200" dirty="0">
                <a:solidFill>
                  <a:schemeClr val="tx1"/>
                </a:solidFill>
              </a:rPr>
              <a:t>Automatic “Credit Check”</a:t>
            </a:r>
          </a:p>
        </p:txBody>
      </p:sp>
      <p:sp>
        <p:nvSpPr>
          <p:cNvPr id="35" name="Title 1">
            <a:extLst>
              <a:ext uri="{FF2B5EF4-FFF2-40B4-BE49-F238E27FC236}">
                <a16:creationId xmlns:a16="http://schemas.microsoft.com/office/drawing/2014/main" id="{E13243F5-47D1-43D2-A915-107ED9548F1D}"/>
              </a:ext>
            </a:extLst>
          </p:cNvPr>
          <p:cNvSpPr txBox="1">
            <a:spLocks/>
          </p:cNvSpPr>
          <p:nvPr/>
        </p:nvSpPr>
        <p:spPr>
          <a:xfrm>
            <a:off x="8719226" y="4012089"/>
            <a:ext cx="1478176" cy="320437"/>
          </a:xfrm>
          <a:prstGeom prst="rect">
            <a:avLst/>
          </a:prstGeom>
        </p:spPr>
        <p:style>
          <a:lnRef idx="1">
            <a:schemeClr val="accent2"/>
          </a:lnRef>
          <a:fillRef idx="2">
            <a:schemeClr val="accent2"/>
          </a:fillRef>
          <a:effectRef idx="1">
            <a:schemeClr val="accent2"/>
          </a:effectRef>
          <a:fontRef idx="minor">
            <a:schemeClr val="dk1"/>
          </a:fontRef>
        </p:style>
        <p:txBody>
          <a:bodyPr vert="horz" lIns="0" tIns="0" rIns="0" bIns="0" rtlCol="0" anchor="ctr">
            <a:normAutofit fontScale="97500"/>
          </a:bodyPr>
          <a:lstStyle>
            <a:defPPr>
              <a:defRPr lang="en-US"/>
            </a:defPPr>
            <a:lvl1pPr algn="ctr">
              <a:lnSpc>
                <a:spcPct val="100000"/>
              </a:lnSpc>
              <a:spcBef>
                <a:spcPct val="0"/>
              </a:spcBef>
              <a:buNone/>
              <a:defRPr sz="1200" b="0">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tx1"/>
                </a:solidFill>
              </a:rPr>
              <a:t>Pending Authorization</a:t>
            </a:r>
          </a:p>
        </p:txBody>
      </p:sp>
      <p:sp>
        <p:nvSpPr>
          <p:cNvPr id="36" name="Title 1">
            <a:extLst>
              <a:ext uri="{FF2B5EF4-FFF2-40B4-BE49-F238E27FC236}">
                <a16:creationId xmlns:a16="http://schemas.microsoft.com/office/drawing/2014/main" id="{E3488C9B-99F3-410F-A051-75119D94EBD2}"/>
              </a:ext>
            </a:extLst>
          </p:cNvPr>
          <p:cNvSpPr txBox="1">
            <a:spLocks/>
          </p:cNvSpPr>
          <p:nvPr/>
        </p:nvSpPr>
        <p:spPr>
          <a:xfrm>
            <a:off x="8719226" y="3110638"/>
            <a:ext cx="1478176" cy="32043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00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Status updated to “Open”</a:t>
            </a:r>
          </a:p>
        </p:txBody>
      </p:sp>
      <p:cxnSp>
        <p:nvCxnSpPr>
          <p:cNvPr id="41" name="Straight Arrow Connector 40">
            <a:extLst>
              <a:ext uri="{FF2B5EF4-FFF2-40B4-BE49-F238E27FC236}">
                <a16:creationId xmlns:a16="http://schemas.microsoft.com/office/drawing/2014/main" id="{05EFA571-5EF3-45D2-AC19-48CA91EBF2F5}"/>
              </a:ext>
            </a:extLst>
          </p:cNvPr>
          <p:cNvCxnSpPr>
            <a:cxnSpLocks/>
            <a:stCxn id="32" idx="3"/>
            <a:endCxn id="26" idx="1"/>
          </p:cNvCxnSpPr>
          <p:nvPr/>
        </p:nvCxnSpPr>
        <p:spPr>
          <a:xfrm flipV="1">
            <a:off x="3524495" y="2474388"/>
            <a:ext cx="2493209" cy="333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itle 1">
            <a:extLst>
              <a:ext uri="{FF2B5EF4-FFF2-40B4-BE49-F238E27FC236}">
                <a16:creationId xmlns:a16="http://schemas.microsoft.com/office/drawing/2014/main" id="{85EF8602-49AD-47F7-9E0F-AAB860CCBC5D}"/>
              </a:ext>
            </a:extLst>
          </p:cNvPr>
          <p:cNvSpPr txBox="1">
            <a:spLocks/>
          </p:cNvSpPr>
          <p:nvPr/>
        </p:nvSpPr>
        <p:spPr>
          <a:xfrm>
            <a:off x="3967856" y="2276234"/>
            <a:ext cx="1747194" cy="320437"/>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Check Request Initiated</a:t>
            </a:r>
          </a:p>
        </p:txBody>
      </p:sp>
      <p:cxnSp>
        <p:nvCxnSpPr>
          <p:cNvPr id="10" name="Connector: Elbow 9">
            <a:extLst>
              <a:ext uri="{FF2B5EF4-FFF2-40B4-BE49-F238E27FC236}">
                <a16:creationId xmlns:a16="http://schemas.microsoft.com/office/drawing/2014/main" id="{FB221259-E7B4-41E1-A6F8-F8139493DFA1}"/>
              </a:ext>
            </a:extLst>
          </p:cNvPr>
          <p:cNvCxnSpPr>
            <a:cxnSpLocks/>
            <a:endCxn id="25" idx="1"/>
          </p:cNvCxnSpPr>
          <p:nvPr/>
        </p:nvCxnSpPr>
        <p:spPr>
          <a:xfrm flipV="1">
            <a:off x="7764903" y="2473778"/>
            <a:ext cx="954323" cy="6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01DD338-CA7D-461D-8908-42410ECECFE3}"/>
              </a:ext>
            </a:extLst>
          </p:cNvPr>
          <p:cNvCxnSpPr>
            <a:cxnSpLocks/>
            <a:endCxn id="36" idx="1"/>
          </p:cNvCxnSpPr>
          <p:nvPr/>
        </p:nvCxnSpPr>
        <p:spPr>
          <a:xfrm rot="16200000" flipH="1">
            <a:off x="7647819" y="2199449"/>
            <a:ext cx="314893" cy="18279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394ED32-0ADF-4460-8C19-34E80770820A}"/>
              </a:ext>
            </a:extLst>
          </p:cNvPr>
          <p:cNvCxnSpPr>
            <a:cxnSpLocks/>
            <a:endCxn id="35" idx="1"/>
          </p:cNvCxnSpPr>
          <p:nvPr/>
        </p:nvCxnSpPr>
        <p:spPr>
          <a:xfrm rot="16200000" flipH="1">
            <a:off x="7197093" y="2650175"/>
            <a:ext cx="1216344" cy="18279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6BBB62BE-8E18-4C1B-85CD-32F4DB31F35F}"/>
              </a:ext>
            </a:extLst>
          </p:cNvPr>
          <p:cNvSpPr txBox="1">
            <a:spLocks/>
          </p:cNvSpPr>
          <p:nvPr/>
        </p:nvSpPr>
        <p:spPr>
          <a:xfrm>
            <a:off x="10462793" y="3011276"/>
            <a:ext cx="1512114" cy="586956"/>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Remarks field “Credit is insufficient by 85,000 USD”</a:t>
            </a:r>
          </a:p>
        </p:txBody>
      </p:sp>
      <p:sp>
        <p:nvSpPr>
          <p:cNvPr id="34" name="Title 1">
            <a:extLst>
              <a:ext uri="{FF2B5EF4-FFF2-40B4-BE49-F238E27FC236}">
                <a16:creationId xmlns:a16="http://schemas.microsoft.com/office/drawing/2014/main" id="{EC1E234F-01EF-4AFA-B34C-EEAE07D5DF03}"/>
              </a:ext>
            </a:extLst>
          </p:cNvPr>
          <p:cNvSpPr txBox="1">
            <a:spLocks/>
          </p:cNvSpPr>
          <p:nvPr/>
        </p:nvSpPr>
        <p:spPr>
          <a:xfrm>
            <a:off x="10448670" y="4018157"/>
            <a:ext cx="1555001" cy="944613"/>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Remarks field details “Credit is insufficient by 85,000 USD. Kindly contact CMD and retry.”</a:t>
            </a:r>
          </a:p>
        </p:txBody>
      </p:sp>
      <p:sp>
        <p:nvSpPr>
          <p:cNvPr id="45" name="TextBox 44">
            <a:extLst>
              <a:ext uri="{FF2B5EF4-FFF2-40B4-BE49-F238E27FC236}">
                <a16:creationId xmlns:a16="http://schemas.microsoft.com/office/drawing/2014/main" id="{16C8F38D-149A-4B1D-A2AB-47F33F6E929E}"/>
              </a:ext>
            </a:extLst>
          </p:cNvPr>
          <p:cNvSpPr txBox="1"/>
          <p:nvPr/>
        </p:nvSpPr>
        <p:spPr>
          <a:xfrm>
            <a:off x="7740713" y="2248041"/>
            <a:ext cx="993913" cy="276999"/>
          </a:xfrm>
          <a:prstGeom prst="rect">
            <a:avLst/>
          </a:prstGeom>
          <a:noFill/>
        </p:spPr>
        <p:txBody>
          <a:bodyPr wrap="square" rtlCol="0">
            <a:spAutoFit/>
          </a:bodyPr>
          <a:lstStyle/>
          <a:p>
            <a:r>
              <a:rPr lang="en-IN" sz="1200" dirty="0"/>
              <a:t>Success</a:t>
            </a:r>
            <a:endParaRPr lang="en-US" sz="1200" dirty="0"/>
          </a:p>
        </p:txBody>
      </p:sp>
      <p:sp>
        <p:nvSpPr>
          <p:cNvPr id="46" name="TextBox 45">
            <a:extLst>
              <a:ext uri="{FF2B5EF4-FFF2-40B4-BE49-F238E27FC236}">
                <a16:creationId xmlns:a16="http://schemas.microsoft.com/office/drawing/2014/main" id="{D0D170A7-63DF-4060-B82B-6153CBA8B11D}"/>
              </a:ext>
            </a:extLst>
          </p:cNvPr>
          <p:cNvSpPr txBox="1"/>
          <p:nvPr/>
        </p:nvSpPr>
        <p:spPr>
          <a:xfrm>
            <a:off x="7699635" y="3011276"/>
            <a:ext cx="993913" cy="276999"/>
          </a:xfrm>
          <a:prstGeom prst="rect">
            <a:avLst/>
          </a:prstGeom>
          <a:noFill/>
        </p:spPr>
        <p:txBody>
          <a:bodyPr wrap="square" rtlCol="0">
            <a:spAutoFit/>
          </a:bodyPr>
          <a:lstStyle/>
          <a:p>
            <a:r>
              <a:rPr lang="en-IN" sz="1200" dirty="0"/>
              <a:t>Soft Block</a:t>
            </a:r>
            <a:endParaRPr lang="en-US" sz="1200" dirty="0"/>
          </a:p>
        </p:txBody>
      </p:sp>
      <p:sp>
        <p:nvSpPr>
          <p:cNvPr id="47" name="TextBox 46">
            <a:extLst>
              <a:ext uri="{FF2B5EF4-FFF2-40B4-BE49-F238E27FC236}">
                <a16:creationId xmlns:a16="http://schemas.microsoft.com/office/drawing/2014/main" id="{CD92F5A0-7F1F-4052-862B-F970E9FAA679}"/>
              </a:ext>
            </a:extLst>
          </p:cNvPr>
          <p:cNvSpPr txBox="1"/>
          <p:nvPr/>
        </p:nvSpPr>
        <p:spPr>
          <a:xfrm>
            <a:off x="7620145" y="3918519"/>
            <a:ext cx="993913" cy="276999"/>
          </a:xfrm>
          <a:prstGeom prst="rect">
            <a:avLst/>
          </a:prstGeom>
          <a:noFill/>
        </p:spPr>
        <p:txBody>
          <a:bodyPr wrap="square" rtlCol="0">
            <a:spAutoFit/>
          </a:bodyPr>
          <a:lstStyle/>
          <a:p>
            <a:r>
              <a:rPr lang="en-IN" sz="1200" dirty="0"/>
              <a:t>Hard Block</a:t>
            </a:r>
            <a:endParaRPr lang="en-US" sz="1200" dirty="0"/>
          </a:p>
        </p:txBody>
      </p:sp>
      <p:cxnSp>
        <p:nvCxnSpPr>
          <p:cNvPr id="49" name="Connector: Elbow 48">
            <a:extLst>
              <a:ext uri="{FF2B5EF4-FFF2-40B4-BE49-F238E27FC236}">
                <a16:creationId xmlns:a16="http://schemas.microsoft.com/office/drawing/2014/main" id="{5F45D2E8-E8A7-4CB1-8EF0-307796894990}"/>
              </a:ext>
            </a:extLst>
          </p:cNvPr>
          <p:cNvCxnSpPr>
            <a:cxnSpLocks/>
            <a:stCxn id="35" idx="2"/>
            <a:endCxn id="29" idx="3"/>
          </p:cNvCxnSpPr>
          <p:nvPr/>
        </p:nvCxnSpPr>
        <p:spPr>
          <a:xfrm rot="5400000">
            <a:off x="8863152" y="4367608"/>
            <a:ext cx="630245" cy="5600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0D5209E1-405F-43E1-9590-EF2265C6AD36}"/>
              </a:ext>
            </a:extLst>
          </p:cNvPr>
          <p:cNvSpPr txBox="1">
            <a:spLocks/>
          </p:cNvSpPr>
          <p:nvPr/>
        </p:nvSpPr>
        <p:spPr>
          <a:xfrm>
            <a:off x="6680968" y="4802552"/>
            <a:ext cx="2217265" cy="320437"/>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Click on Operation “Credit Check”</a:t>
            </a:r>
          </a:p>
        </p:txBody>
      </p:sp>
      <p:cxnSp>
        <p:nvCxnSpPr>
          <p:cNvPr id="30" name="Connector: Elbow 29">
            <a:extLst>
              <a:ext uri="{FF2B5EF4-FFF2-40B4-BE49-F238E27FC236}">
                <a16:creationId xmlns:a16="http://schemas.microsoft.com/office/drawing/2014/main" id="{29BE15A5-8426-411A-B1FF-5E6407D731F2}"/>
              </a:ext>
            </a:extLst>
          </p:cNvPr>
          <p:cNvCxnSpPr>
            <a:cxnSpLocks/>
            <a:stCxn id="29" idx="1"/>
            <a:endCxn id="28" idx="2"/>
          </p:cNvCxnSpPr>
          <p:nvPr/>
        </p:nvCxnSpPr>
        <p:spPr>
          <a:xfrm rot="10800000">
            <a:off x="4841454" y="2596671"/>
            <a:ext cx="1839515" cy="23661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id="{272BBE82-E133-465D-8B18-18C1E964E9CD}"/>
              </a:ext>
            </a:extLst>
          </p:cNvPr>
          <p:cNvSpPr/>
          <p:nvPr/>
        </p:nvSpPr>
        <p:spPr>
          <a:xfrm>
            <a:off x="6017704" y="1992812"/>
            <a:ext cx="1747199" cy="96315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solidFill>
                  <a:schemeClr val="tx1"/>
                </a:solidFill>
              </a:rPr>
              <a:t>Credit Risk App - Result</a:t>
            </a:r>
            <a:endParaRPr lang="en-US" sz="1200" dirty="0">
              <a:solidFill>
                <a:schemeClr val="tx1"/>
              </a:solidFill>
            </a:endParaRPr>
          </a:p>
        </p:txBody>
      </p:sp>
      <p:sp>
        <p:nvSpPr>
          <p:cNvPr id="23" name="Title 1">
            <a:extLst>
              <a:ext uri="{FF2B5EF4-FFF2-40B4-BE49-F238E27FC236}">
                <a16:creationId xmlns:a16="http://schemas.microsoft.com/office/drawing/2014/main" id="{3D6FB411-2D03-4506-9D1D-F432D3DB84E7}"/>
              </a:ext>
            </a:extLst>
          </p:cNvPr>
          <p:cNvSpPr txBox="1">
            <a:spLocks/>
          </p:cNvSpPr>
          <p:nvPr/>
        </p:nvSpPr>
        <p:spPr>
          <a:xfrm>
            <a:off x="2016192" y="940764"/>
            <a:ext cx="1545302" cy="963152"/>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IN" sz="1200" dirty="0">
                <a:solidFill>
                  <a:schemeClr val="tx1"/>
                </a:solidFill>
              </a:rPr>
              <a:t>MO created with “Pending Credit Check” status</a:t>
            </a:r>
          </a:p>
        </p:txBody>
      </p:sp>
    </p:spTree>
    <p:extLst>
      <p:ext uri="{BB962C8B-B14F-4D97-AF65-F5344CB8AC3E}">
        <p14:creationId xmlns:p14="http://schemas.microsoft.com/office/powerpoint/2010/main" val="224991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DF84D91-4BDE-49E6-B51F-86FF906D4BEA}"/>
              </a:ext>
            </a:extLst>
          </p:cNvPr>
          <p:cNvSpPr txBox="1">
            <a:spLocks/>
          </p:cNvSpPr>
          <p:nvPr/>
        </p:nvSpPr>
        <p:spPr>
          <a:xfrm>
            <a:off x="217093" y="716936"/>
            <a:ext cx="11850188" cy="3254528"/>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vert="horz" lIns="180000" tIns="45720" rIns="180000" bIns="14400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1400" b="1" dirty="0">
                <a:ln w="0"/>
                <a:solidFill>
                  <a:schemeClr val="tx1"/>
                </a:solidFill>
                <a:effectLst>
                  <a:outerShdw blurRad="38100" dist="19050" dir="2700000" algn="tl" rotWithShape="0">
                    <a:schemeClr val="dk1">
                      <a:alpha val="40000"/>
                    </a:schemeClr>
                  </a:outerShdw>
                </a:effectLst>
              </a:rPr>
              <a:t>Contract Creation</a:t>
            </a:r>
          </a:p>
          <a:p>
            <a:endParaRPr lang="en-IN" sz="1100" b="1" dirty="0">
              <a:ln w="0"/>
              <a:solidFill>
                <a:schemeClr val="tx1"/>
              </a:solidFill>
              <a:effectLst>
                <a:outerShdw blurRad="38100" dist="19050" dir="2700000" algn="tl" rotWithShape="0">
                  <a:schemeClr val="dk1">
                    <a:alpha val="40000"/>
                  </a:schemeClr>
                </a:outerShdw>
              </a:effectLst>
            </a:endParaRPr>
          </a:p>
        </p:txBody>
      </p:sp>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217093" y="40817"/>
            <a:ext cx="11850190" cy="547798"/>
          </a:xfrm>
        </p:spPr>
        <p:style>
          <a:lnRef idx="0">
            <a:schemeClr val="accent5"/>
          </a:lnRef>
          <a:fillRef idx="3">
            <a:schemeClr val="accent5"/>
          </a:fillRef>
          <a:effectRef idx="3">
            <a:schemeClr val="accent5"/>
          </a:effectRef>
          <a:fontRef idx="minor">
            <a:schemeClr val="lt1"/>
          </a:fontRef>
        </p:style>
        <p:txBody>
          <a:bodyPr anchor="ctr">
            <a:normAutofit fontScale="90000"/>
          </a:bodyPr>
          <a:lstStyle/>
          <a:p>
            <a:r>
              <a:rPr lang="en-IN" dirty="0"/>
              <a:t>Credit Risk Check Flow – For Contract Creation and Drafts</a:t>
            </a:r>
          </a:p>
        </p:txBody>
      </p:sp>
      <p:sp>
        <p:nvSpPr>
          <p:cNvPr id="25" name="Title 1">
            <a:extLst>
              <a:ext uri="{FF2B5EF4-FFF2-40B4-BE49-F238E27FC236}">
                <a16:creationId xmlns:a16="http://schemas.microsoft.com/office/drawing/2014/main" id="{24ED5173-7325-4007-9893-A56347F80713}"/>
              </a:ext>
            </a:extLst>
          </p:cNvPr>
          <p:cNvSpPr txBox="1">
            <a:spLocks/>
          </p:cNvSpPr>
          <p:nvPr/>
        </p:nvSpPr>
        <p:spPr>
          <a:xfrm>
            <a:off x="10466305" y="1140674"/>
            <a:ext cx="1421132" cy="403850"/>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050" b="0" dirty="0">
                <a:solidFill>
                  <a:schemeClr val="tx1"/>
                </a:solidFill>
              </a:rPr>
              <a:t>Contract is Created </a:t>
            </a:r>
          </a:p>
          <a:p>
            <a:pPr algn="ctr"/>
            <a:r>
              <a:rPr lang="en-IN" sz="1050" b="0" dirty="0">
                <a:solidFill>
                  <a:schemeClr val="tx1"/>
                </a:solidFill>
              </a:rPr>
              <a:t>(SC-1.1)</a:t>
            </a:r>
          </a:p>
        </p:txBody>
      </p:sp>
      <p:cxnSp>
        <p:nvCxnSpPr>
          <p:cNvPr id="27" name="Straight Connector 26">
            <a:extLst>
              <a:ext uri="{FF2B5EF4-FFF2-40B4-BE49-F238E27FC236}">
                <a16:creationId xmlns:a16="http://schemas.microsoft.com/office/drawing/2014/main" id="{03E3A6BB-B232-4296-9957-1A2E21ABAF0C}"/>
              </a:ext>
            </a:extLst>
          </p:cNvPr>
          <p:cNvCxnSpPr>
            <a:cxnSpLocks/>
          </p:cNvCxnSpPr>
          <p:nvPr/>
        </p:nvCxnSpPr>
        <p:spPr>
          <a:xfrm>
            <a:off x="1838484" y="716936"/>
            <a:ext cx="0" cy="3254528"/>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2" name="Title 1">
            <a:extLst>
              <a:ext uri="{FF2B5EF4-FFF2-40B4-BE49-F238E27FC236}">
                <a16:creationId xmlns:a16="http://schemas.microsoft.com/office/drawing/2014/main" id="{0FE2E3BA-02A8-458D-9A1E-478A3FB02ED0}"/>
              </a:ext>
            </a:extLst>
          </p:cNvPr>
          <p:cNvSpPr txBox="1">
            <a:spLocks/>
          </p:cNvSpPr>
          <p:nvPr/>
        </p:nvSpPr>
        <p:spPr>
          <a:xfrm>
            <a:off x="2087555" y="775628"/>
            <a:ext cx="1545302" cy="866694"/>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IN" sz="1000" dirty="0">
                <a:solidFill>
                  <a:schemeClr val="tx1"/>
                </a:solidFill>
              </a:rPr>
              <a:t>TA Click on “Create”</a:t>
            </a:r>
          </a:p>
          <a:p>
            <a:pPr algn="ctr">
              <a:lnSpc>
                <a:spcPct val="100000"/>
              </a:lnSpc>
            </a:pPr>
            <a:r>
              <a:rPr lang="en-IN" sz="1000" dirty="0">
                <a:solidFill>
                  <a:schemeClr val="tx1"/>
                </a:solidFill>
              </a:rPr>
              <a:t>If Contract has a pre booked limit, the Decision Ref. No. should be entered.</a:t>
            </a:r>
          </a:p>
        </p:txBody>
      </p:sp>
      <p:sp>
        <p:nvSpPr>
          <p:cNvPr id="2" name="Diamond 1">
            <a:extLst>
              <a:ext uri="{FF2B5EF4-FFF2-40B4-BE49-F238E27FC236}">
                <a16:creationId xmlns:a16="http://schemas.microsoft.com/office/drawing/2014/main" id="{BAB58CFF-AAAD-47AD-A1BD-9494BBBF8073}"/>
              </a:ext>
            </a:extLst>
          </p:cNvPr>
          <p:cNvSpPr/>
          <p:nvPr/>
        </p:nvSpPr>
        <p:spPr>
          <a:xfrm>
            <a:off x="6089067" y="828064"/>
            <a:ext cx="1747199" cy="782880"/>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dirty="0">
                <a:solidFill>
                  <a:schemeClr val="tx1"/>
                </a:solidFill>
              </a:rPr>
              <a:t>Credit Risk App - Result</a:t>
            </a:r>
            <a:endParaRPr lang="en-US" sz="1100" dirty="0">
              <a:solidFill>
                <a:schemeClr val="tx1"/>
              </a:solidFill>
            </a:endParaRPr>
          </a:p>
        </p:txBody>
      </p:sp>
      <p:sp>
        <p:nvSpPr>
          <p:cNvPr id="35" name="Title 1">
            <a:extLst>
              <a:ext uri="{FF2B5EF4-FFF2-40B4-BE49-F238E27FC236}">
                <a16:creationId xmlns:a16="http://schemas.microsoft.com/office/drawing/2014/main" id="{E13243F5-47D1-43D2-A915-107ED9548F1D}"/>
              </a:ext>
            </a:extLst>
          </p:cNvPr>
          <p:cNvSpPr txBox="1">
            <a:spLocks/>
          </p:cNvSpPr>
          <p:nvPr/>
        </p:nvSpPr>
        <p:spPr>
          <a:xfrm>
            <a:off x="10486865" y="2733777"/>
            <a:ext cx="1478176" cy="374025"/>
          </a:xfrm>
          <a:prstGeom prst="rect">
            <a:avLst/>
          </a:prstGeom>
        </p:spPr>
        <p:style>
          <a:lnRef idx="1">
            <a:schemeClr val="accent2"/>
          </a:lnRef>
          <a:fillRef idx="2">
            <a:schemeClr val="accent2"/>
          </a:fillRef>
          <a:effectRef idx="1">
            <a:schemeClr val="accent2"/>
          </a:effectRef>
          <a:fontRef idx="minor">
            <a:schemeClr val="dk1"/>
          </a:fontRef>
        </p:style>
        <p:txBody>
          <a:bodyPr vert="horz" lIns="0" tIns="0" rIns="0" bIns="0" rtlCol="0" anchor="ctr">
            <a:noAutofit/>
          </a:bodyPr>
          <a:lstStyle>
            <a:defPPr>
              <a:defRPr lang="en-US"/>
            </a:defPPr>
            <a:lvl1pPr algn="ctr">
              <a:lnSpc>
                <a:spcPct val="100000"/>
              </a:lnSpc>
              <a:spcBef>
                <a:spcPct val="0"/>
              </a:spcBef>
              <a:buNone/>
              <a:defRPr sz="1200" b="0">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1050" dirty="0">
                <a:solidFill>
                  <a:schemeClr val="tx1"/>
                </a:solidFill>
              </a:rPr>
              <a:t>Saved As Draft</a:t>
            </a:r>
          </a:p>
          <a:p>
            <a:r>
              <a:rPr lang="en-IN" sz="1050" dirty="0">
                <a:solidFill>
                  <a:schemeClr val="tx1"/>
                </a:solidFill>
              </a:rPr>
              <a:t>(1-MANBE)</a:t>
            </a:r>
          </a:p>
        </p:txBody>
      </p:sp>
      <p:sp>
        <p:nvSpPr>
          <p:cNvPr id="36" name="Title 1">
            <a:extLst>
              <a:ext uri="{FF2B5EF4-FFF2-40B4-BE49-F238E27FC236}">
                <a16:creationId xmlns:a16="http://schemas.microsoft.com/office/drawing/2014/main" id="{E3488C9B-99F3-410F-A051-75119D94EBD2}"/>
              </a:ext>
            </a:extLst>
          </p:cNvPr>
          <p:cNvSpPr txBox="1">
            <a:spLocks/>
          </p:cNvSpPr>
          <p:nvPr/>
        </p:nvSpPr>
        <p:spPr>
          <a:xfrm>
            <a:off x="10486865" y="1791217"/>
            <a:ext cx="1478176" cy="447152"/>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050" b="0" dirty="0">
                <a:solidFill>
                  <a:schemeClr val="tx1"/>
                </a:solidFill>
              </a:rPr>
              <a:t>Contract is Created</a:t>
            </a:r>
          </a:p>
          <a:p>
            <a:pPr algn="ctr"/>
            <a:r>
              <a:rPr lang="en-IN" sz="1050" b="0" dirty="0">
                <a:solidFill>
                  <a:schemeClr val="tx1"/>
                </a:solidFill>
              </a:rPr>
              <a:t>(SC-1.1)</a:t>
            </a:r>
          </a:p>
        </p:txBody>
      </p:sp>
      <p:cxnSp>
        <p:nvCxnSpPr>
          <p:cNvPr id="41" name="Straight Arrow Connector 40">
            <a:extLst>
              <a:ext uri="{FF2B5EF4-FFF2-40B4-BE49-F238E27FC236}">
                <a16:creationId xmlns:a16="http://schemas.microsoft.com/office/drawing/2014/main" id="{05EFA571-5EF3-45D2-AC19-48CA91EBF2F5}"/>
              </a:ext>
            </a:extLst>
          </p:cNvPr>
          <p:cNvCxnSpPr>
            <a:cxnSpLocks/>
            <a:stCxn id="32" idx="3"/>
            <a:endCxn id="2" idx="1"/>
          </p:cNvCxnSpPr>
          <p:nvPr/>
        </p:nvCxnSpPr>
        <p:spPr>
          <a:xfrm>
            <a:off x="3632857" y="1208975"/>
            <a:ext cx="2456210" cy="105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itle 1">
            <a:extLst>
              <a:ext uri="{FF2B5EF4-FFF2-40B4-BE49-F238E27FC236}">
                <a16:creationId xmlns:a16="http://schemas.microsoft.com/office/drawing/2014/main" id="{85EF8602-49AD-47F7-9E0F-AAB860CCBC5D}"/>
              </a:ext>
            </a:extLst>
          </p:cNvPr>
          <p:cNvSpPr txBox="1">
            <a:spLocks/>
          </p:cNvSpPr>
          <p:nvPr/>
        </p:nvSpPr>
        <p:spPr>
          <a:xfrm>
            <a:off x="4039219" y="1111486"/>
            <a:ext cx="1747194" cy="260461"/>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050" b="0" dirty="0">
                <a:solidFill>
                  <a:schemeClr val="tx1"/>
                </a:solidFill>
              </a:rPr>
              <a:t>Credit Check Request Initiated</a:t>
            </a:r>
          </a:p>
        </p:txBody>
      </p:sp>
      <p:cxnSp>
        <p:nvCxnSpPr>
          <p:cNvPr id="10" name="Connector: Elbow 9">
            <a:extLst>
              <a:ext uri="{FF2B5EF4-FFF2-40B4-BE49-F238E27FC236}">
                <a16:creationId xmlns:a16="http://schemas.microsoft.com/office/drawing/2014/main" id="{FB221259-E7B4-41E1-A6F8-F8139493DFA1}"/>
              </a:ext>
            </a:extLst>
          </p:cNvPr>
          <p:cNvCxnSpPr>
            <a:cxnSpLocks/>
            <a:stCxn id="2" idx="3"/>
            <a:endCxn id="25" idx="1"/>
          </p:cNvCxnSpPr>
          <p:nvPr/>
        </p:nvCxnSpPr>
        <p:spPr>
          <a:xfrm>
            <a:off x="7836266" y="1219504"/>
            <a:ext cx="2630039" cy="123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01DD338-CA7D-461D-8908-42410ECECFE3}"/>
              </a:ext>
            </a:extLst>
          </p:cNvPr>
          <p:cNvCxnSpPr>
            <a:cxnSpLocks/>
            <a:stCxn id="2" idx="2"/>
            <a:endCxn id="36" idx="1"/>
          </p:cNvCxnSpPr>
          <p:nvPr/>
        </p:nvCxnSpPr>
        <p:spPr>
          <a:xfrm rot="16200000" flipH="1">
            <a:off x="8522842" y="50769"/>
            <a:ext cx="403849" cy="3524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394ED32-0ADF-4460-8C19-34E80770820A}"/>
              </a:ext>
            </a:extLst>
          </p:cNvPr>
          <p:cNvCxnSpPr>
            <a:cxnSpLocks/>
            <a:stCxn id="2" idx="2"/>
            <a:endCxn id="35" idx="1"/>
          </p:cNvCxnSpPr>
          <p:nvPr/>
        </p:nvCxnSpPr>
        <p:spPr>
          <a:xfrm rot="16200000" flipH="1">
            <a:off x="8069843" y="503768"/>
            <a:ext cx="1309846" cy="35241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6BBB62BE-8E18-4C1B-85CD-32F4DB31F35F}"/>
              </a:ext>
            </a:extLst>
          </p:cNvPr>
          <p:cNvSpPr txBox="1">
            <a:spLocks/>
          </p:cNvSpPr>
          <p:nvPr/>
        </p:nvSpPr>
        <p:spPr>
          <a:xfrm>
            <a:off x="7738975" y="1791216"/>
            <a:ext cx="2539428" cy="477096"/>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000" b="0" dirty="0">
                <a:solidFill>
                  <a:schemeClr val="tx1"/>
                </a:solidFill>
              </a:rPr>
              <a:t>Warning message with details “Counterparty has insufficient credit of EUR 5,000.00. Limit raised request no: LM-REF-1”</a:t>
            </a:r>
          </a:p>
        </p:txBody>
      </p:sp>
      <p:sp>
        <p:nvSpPr>
          <p:cNvPr id="34" name="Title 1">
            <a:extLst>
              <a:ext uri="{FF2B5EF4-FFF2-40B4-BE49-F238E27FC236}">
                <a16:creationId xmlns:a16="http://schemas.microsoft.com/office/drawing/2014/main" id="{EC1E234F-01EF-4AFA-B34C-EEAE07D5DF03}"/>
              </a:ext>
            </a:extLst>
          </p:cNvPr>
          <p:cNvSpPr txBox="1">
            <a:spLocks/>
          </p:cNvSpPr>
          <p:nvPr/>
        </p:nvSpPr>
        <p:spPr>
          <a:xfrm>
            <a:off x="7738975" y="2505388"/>
            <a:ext cx="2539428" cy="702203"/>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900" b="0" dirty="0">
                <a:solidFill>
                  <a:schemeClr val="tx1"/>
                </a:solidFill>
              </a:rPr>
              <a:t>Error message  “</a:t>
            </a:r>
            <a:r>
              <a:rPr lang="en-IN" sz="1000" b="0" dirty="0">
                <a:solidFill>
                  <a:schemeClr val="tx1"/>
                </a:solidFill>
              </a:rPr>
              <a:t>Counterparty has insufficient credit of EUR 5,000.00. Limit raised request no: LM-REF-1. Kindly retry once approved. Contract is Saved As Draft.”</a:t>
            </a:r>
            <a:endParaRPr lang="en-IN" sz="900" b="0" dirty="0">
              <a:solidFill>
                <a:schemeClr val="tx1"/>
              </a:solidFill>
            </a:endParaRPr>
          </a:p>
        </p:txBody>
      </p:sp>
      <p:sp>
        <p:nvSpPr>
          <p:cNvPr id="45" name="TextBox 44">
            <a:extLst>
              <a:ext uri="{FF2B5EF4-FFF2-40B4-BE49-F238E27FC236}">
                <a16:creationId xmlns:a16="http://schemas.microsoft.com/office/drawing/2014/main" id="{16C8F38D-149A-4B1D-A2AB-47F33F6E929E}"/>
              </a:ext>
            </a:extLst>
          </p:cNvPr>
          <p:cNvSpPr txBox="1"/>
          <p:nvPr/>
        </p:nvSpPr>
        <p:spPr>
          <a:xfrm>
            <a:off x="7812076" y="1030900"/>
            <a:ext cx="993913" cy="261610"/>
          </a:xfrm>
          <a:prstGeom prst="rect">
            <a:avLst/>
          </a:prstGeom>
          <a:noFill/>
        </p:spPr>
        <p:txBody>
          <a:bodyPr wrap="square" rtlCol="0">
            <a:spAutoFit/>
          </a:bodyPr>
          <a:lstStyle/>
          <a:p>
            <a:r>
              <a:rPr lang="en-IN" sz="1050" dirty="0"/>
              <a:t>Success</a:t>
            </a:r>
            <a:endParaRPr lang="en-US" sz="1050" dirty="0"/>
          </a:p>
        </p:txBody>
      </p:sp>
      <p:sp>
        <p:nvSpPr>
          <p:cNvPr id="46" name="TextBox 45">
            <a:extLst>
              <a:ext uri="{FF2B5EF4-FFF2-40B4-BE49-F238E27FC236}">
                <a16:creationId xmlns:a16="http://schemas.microsoft.com/office/drawing/2014/main" id="{D0D170A7-63DF-4060-B82B-6153CBA8B11D}"/>
              </a:ext>
            </a:extLst>
          </p:cNvPr>
          <p:cNvSpPr txBox="1"/>
          <p:nvPr/>
        </p:nvSpPr>
        <p:spPr>
          <a:xfrm>
            <a:off x="6930861" y="1792486"/>
            <a:ext cx="993913" cy="261610"/>
          </a:xfrm>
          <a:prstGeom prst="rect">
            <a:avLst/>
          </a:prstGeom>
          <a:noFill/>
        </p:spPr>
        <p:txBody>
          <a:bodyPr wrap="square" rtlCol="0">
            <a:spAutoFit/>
          </a:bodyPr>
          <a:lstStyle/>
          <a:p>
            <a:r>
              <a:rPr lang="en-IN" sz="1050" dirty="0"/>
              <a:t>Soft Block</a:t>
            </a:r>
            <a:endParaRPr lang="en-US" sz="1050" dirty="0"/>
          </a:p>
        </p:txBody>
      </p:sp>
      <p:sp>
        <p:nvSpPr>
          <p:cNvPr id="47" name="TextBox 46">
            <a:extLst>
              <a:ext uri="{FF2B5EF4-FFF2-40B4-BE49-F238E27FC236}">
                <a16:creationId xmlns:a16="http://schemas.microsoft.com/office/drawing/2014/main" id="{CD92F5A0-7F1F-4052-862B-F970E9FAA679}"/>
              </a:ext>
            </a:extLst>
          </p:cNvPr>
          <p:cNvSpPr txBox="1"/>
          <p:nvPr/>
        </p:nvSpPr>
        <p:spPr>
          <a:xfrm>
            <a:off x="6962667" y="2704804"/>
            <a:ext cx="993913" cy="261610"/>
          </a:xfrm>
          <a:prstGeom prst="rect">
            <a:avLst/>
          </a:prstGeom>
          <a:noFill/>
        </p:spPr>
        <p:txBody>
          <a:bodyPr wrap="square" rtlCol="0">
            <a:spAutoFit/>
          </a:bodyPr>
          <a:lstStyle/>
          <a:p>
            <a:r>
              <a:rPr lang="en-IN" sz="1050" dirty="0"/>
              <a:t>Hard Block</a:t>
            </a:r>
            <a:endParaRPr lang="en-US" sz="1050" dirty="0"/>
          </a:p>
        </p:txBody>
      </p:sp>
      <p:sp>
        <p:nvSpPr>
          <p:cNvPr id="42" name="Title 1">
            <a:extLst>
              <a:ext uri="{FF2B5EF4-FFF2-40B4-BE49-F238E27FC236}">
                <a16:creationId xmlns:a16="http://schemas.microsoft.com/office/drawing/2014/main" id="{18DD18A6-114C-4B2B-95EA-C109B80F5D55}"/>
              </a:ext>
            </a:extLst>
          </p:cNvPr>
          <p:cNvSpPr txBox="1">
            <a:spLocks/>
          </p:cNvSpPr>
          <p:nvPr/>
        </p:nvSpPr>
        <p:spPr>
          <a:xfrm>
            <a:off x="217093" y="4030272"/>
            <a:ext cx="11850188" cy="2400031"/>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vert="horz" lIns="180000" tIns="45720" rIns="180000" bIns="14400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1400" b="1" dirty="0">
                <a:ln w="0"/>
                <a:solidFill>
                  <a:schemeClr val="tx1"/>
                </a:solidFill>
                <a:effectLst>
                  <a:outerShdw blurRad="38100" dist="19050" dir="2700000" algn="tl" rotWithShape="0">
                    <a:schemeClr val="dk1">
                      <a:alpha val="40000"/>
                    </a:schemeClr>
                  </a:outerShdw>
                </a:effectLst>
              </a:rPr>
              <a:t>Contracts that </a:t>
            </a:r>
          </a:p>
          <a:p>
            <a:r>
              <a:rPr lang="en-IN" sz="1400" b="1" dirty="0">
                <a:ln w="0"/>
                <a:solidFill>
                  <a:schemeClr val="tx1"/>
                </a:solidFill>
                <a:effectLst>
                  <a:outerShdw blurRad="38100" dist="19050" dir="2700000" algn="tl" rotWithShape="0">
                    <a:schemeClr val="dk1">
                      <a:alpha val="40000"/>
                    </a:schemeClr>
                  </a:outerShdw>
                </a:effectLst>
              </a:rPr>
              <a:t>Got Saved As Draft</a:t>
            </a:r>
          </a:p>
        </p:txBody>
      </p:sp>
      <p:cxnSp>
        <p:nvCxnSpPr>
          <p:cNvPr id="48" name="Straight Connector 47">
            <a:extLst>
              <a:ext uri="{FF2B5EF4-FFF2-40B4-BE49-F238E27FC236}">
                <a16:creationId xmlns:a16="http://schemas.microsoft.com/office/drawing/2014/main" id="{63779A3E-A299-45BA-AB7F-1DC6C1502626}"/>
              </a:ext>
            </a:extLst>
          </p:cNvPr>
          <p:cNvCxnSpPr>
            <a:cxnSpLocks/>
          </p:cNvCxnSpPr>
          <p:nvPr/>
        </p:nvCxnSpPr>
        <p:spPr>
          <a:xfrm flipV="1">
            <a:off x="1838484" y="4030272"/>
            <a:ext cx="0" cy="2400031"/>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66" name="Title 1">
            <a:extLst>
              <a:ext uri="{FF2B5EF4-FFF2-40B4-BE49-F238E27FC236}">
                <a16:creationId xmlns:a16="http://schemas.microsoft.com/office/drawing/2014/main" id="{2A664FF0-D418-490B-9EAD-E3F4AA80AC32}"/>
              </a:ext>
            </a:extLst>
          </p:cNvPr>
          <p:cNvSpPr txBox="1">
            <a:spLocks/>
          </p:cNvSpPr>
          <p:nvPr/>
        </p:nvSpPr>
        <p:spPr>
          <a:xfrm>
            <a:off x="10466305" y="4126232"/>
            <a:ext cx="1487253" cy="852319"/>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7500" lnSpcReduction="100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Contract is Created </a:t>
            </a:r>
          </a:p>
          <a:p>
            <a:pPr algn="ctr"/>
            <a:r>
              <a:rPr lang="en-IN" sz="1200" b="0" dirty="0">
                <a:solidFill>
                  <a:schemeClr val="tx1"/>
                </a:solidFill>
              </a:rPr>
              <a:t>(1-MANBE converts to SC-1.1)</a:t>
            </a:r>
          </a:p>
          <a:p>
            <a:pPr algn="ctr"/>
            <a:r>
              <a:rPr lang="en-IN" sz="1200" b="0" dirty="0">
                <a:solidFill>
                  <a:schemeClr val="tx1"/>
                </a:solidFill>
              </a:rPr>
              <a:t>LM-REF-1 now gets attached to SC-1.1</a:t>
            </a:r>
          </a:p>
        </p:txBody>
      </p:sp>
      <p:sp>
        <p:nvSpPr>
          <p:cNvPr id="67" name="Title 1">
            <a:extLst>
              <a:ext uri="{FF2B5EF4-FFF2-40B4-BE49-F238E27FC236}">
                <a16:creationId xmlns:a16="http://schemas.microsoft.com/office/drawing/2014/main" id="{2AC3049C-14F4-4989-B77A-A6F9D643685F}"/>
              </a:ext>
            </a:extLst>
          </p:cNvPr>
          <p:cNvSpPr txBox="1">
            <a:spLocks/>
          </p:cNvSpPr>
          <p:nvPr/>
        </p:nvSpPr>
        <p:spPr>
          <a:xfrm>
            <a:off x="2087555" y="4544667"/>
            <a:ext cx="1545302" cy="1041231"/>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IN" sz="1200" dirty="0">
                <a:solidFill>
                  <a:schemeClr val="tx1"/>
                </a:solidFill>
              </a:rPr>
              <a:t>TA goes to Physicals &gt; Contract Drafts &gt; Select</a:t>
            </a:r>
          </a:p>
          <a:p>
            <a:pPr algn="ctr">
              <a:lnSpc>
                <a:spcPct val="100000"/>
              </a:lnSpc>
            </a:pPr>
            <a:r>
              <a:rPr lang="en-IN" sz="1200" dirty="0">
                <a:solidFill>
                  <a:schemeClr val="tx1"/>
                </a:solidFill>
              </a:rPr>
              <a:t>1-MANBE</a:t>
            </a:r>
          </a:p>
          <a:p>
            <a:pPr algn="ctr">
              <a:lnSpc>
                <a:spcPct val="100000"/>
              </a:lnSpc>
            </a:pPr>
            <a:r>
              <a:rPr lang="en-IN" sz="1200" dirty="0">
                <a:solidFill>
                  <a:schemeClr val="tx1"/>
                </a:solidFill>
              </a:rPr>
              <a:t>Click on “Modify” and “Save”</a:t>
            </a:r>
          </a:p>
        </p:txBody>
      </p:sp>
      <p:sp>
        <p:nvSpPr>
          <p:cNvPr id="68" name="Diamond 67">
            <a:extLst>
              <a:ext uri="{FF2B5EF4-FFF2-40B4-BE49-F238E27FC236}">
                <a16:creationId xmlns:a16="http://schemas.microsoft.com/office/drawing/2014/main" id="{DED13473-9698-4246-8FBD-3B9F6CFC4D91}"/>
              </a:ext>
            </a:extLst>
          </p:cNvPr>
          <p:cNvSpPr/>
          <p:nvPr/>
        </p:nvSpPr>
        <p:spPr>
          <a:xfrm>
            <a:off x="6098933" y="4046657"/>
            <a:ext cx="1747199" cy="134010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solidFill>
                  <a:schemeClr val="tx1"/>
                </a:solidFill>
              </a:rPr>
              <a:t>CMD has Approved the Limit and Credit Check Run Success</a:t>
            </a:r>
            <a:endParaRPr lang="en-US" sz="1200" dirty="0">
              <a:solidFill>
                <a:schemeClr val="tx1"/>
              </a:solidFill>
            </a:endParaRPr>
          </a:p>
        </p:txBody>
      </p:sp>
      <p:sp>
        <p:nvSpPr>
          <p:cNvPr id="69" name="Title 1">
            <a:extLst>
              <a:ext uri="{FF2B5EF4-FFF2-40B4-BE49-F238E27FC236}">
                <a16:creationId xmlns:a16="http://schemas.microsoft.com/office/drawing/2014/main" id="{FBB68BFD-AFB8-4A0E-BAFB-0A08E580DF5D}"/>
              </a:ext>
            </a:extLst>
          </p:cNvPr>
          <p:cNvSpPr txBox="1">
            <a:spLocks/>
          </p:cNvSpPr>
          <p:nvPr/>
        </p:nvSpPr>
        <p:spPr>
          <a:xfrm>
            <a:off x="10486865" y="5498072"/>
            <a:ext cx="1478176" cy="320437"/>
          </a:xfrm>
          <a:prstGeom prst="rect">
            <a:avLst/>
          </a:prstGeom>
        </p:spPr>
        <p:style>
          <a:lnRef idx="1">
            <a:schemeClr val="accent2"/>
          </a:lnRef>
          <a:fillRef idx="2">
            <a:schemeClr val="accent2"/>
          </a:fillRef>
          <a:effectRef idx="1">
            <a:schemeClr val="accent2"/>
          </a:effectRef>
          <a:fontRef idx="minor">
            <a:schemeClr val="dk1"/>
          </a:fontRef>
        </p:style>
        <p:txBody>
          <a:bodyPr vert="horz" lIns="0" tIns="0" rIns="0" bIns="0" rtlCol="0" anchor="ctr">
            <a:normAutofit fontScale="90000" lnSpcReduction="10000"/>
          </a:bodyPr>
          <a:lstStyle>
            <a:defPPr>
              <a:defRPr lang="en-US"/>
            </a:defPPr>
            <a:lvl1pPr algn="ctr">
              <a:lnSpc>
                <a:spcPct val="100000"/>
              </a:lnSpc>
              <a:spcBef>
                <a:spcPct val="0"/>
              </a:spcBef>
              <a:buNone/>
              <a:defRPr sz="1200" b="0">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tx1"/>
                </a:solidFill>
              </a:rPr>
              <a:t>Saved As Draft</a:t>
            </a:r>
          </a:p>
          <a:p>
            <a:r>
              <a:rPr lang="en-IN" dirty="0">
                <a:solidFill>
                  <a:schemeClr val="tx1"/>
                </a:solidFill>
              </a:rPr>
              <a:t>(1-MANBE)</a:t>
            </a:r>
          </a:p>
        </p:txBody>
      </p:sp>
      <p:cxnSp>
        <p:nvCxnSpPr>
          <p:cNvPr id="71" name="Straight Arrow Connector 70">
            <a:extLst>
              <a:ext uri="{FF2B5EF4-FFF2-40B4-BE49-F238E27FC236}">
                <a16:creationId xmlns:a16="http://schemas.microsoft.com/office/drawing/2014/main" id="{6FF1B9D2-A30C-4D41-AEA6-59AF2F152884}"/>
              </a:ext>
            </a:extLst>
          </p:cNvPr>
          <p:cNvCxnSpPr>
            <a:cxnSpLocks/>
            <a:endCxn id="68" idx="1"/>
          </p:cNvCxnSpPr>
          <p:nvPr/>
        </p:nvCxnSpPr>
        <p:spPr>
          <a:xfrm>
            <a:off x="3632857" y="4713322"/>
            <a:ext cx="2466076" cy="33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2" name="Title 1">
            <a:extLst>
              <a:ext uri="{FF2B5EF4-FFF2-40B4-BE49-F238E27FC236}">
                <a16:creationId xmlns:a16="http://schemas.microsoft.com/office/drawing/2014/main" id="{AD40AB60-8ADF-45E9-BED3-2E360090CFBD}"/>
              </a:ext>
            </a:extLst>
          </p:cNvPr>
          <p:cNvSpPr txBox="1">
            <a:spLocks/>
          </p:cNvSpPr>
          <p:nvPr/>
        </p:nvSpPr>
        <p:spPr>
          <a:xfrm>
            <a:off x="4039406" y="4571078"/>
            <a:ext cx="1747194" cy="320437"/>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Check Request Initiated</a:t>
            </a:r>
          </a:p>
        </p:txBody>
      </p:sp>
      <p:cxnSp>
        <p:nvCxnSpPr>
          <p:cNvPr id="73" name="Connector: Elbow 72">
            <a:extLst>
              <a:ext uri="{FF2B5EF4-FFF2-40B4-BE49-F238E27FC236}">
                <a16:creationId xmlns:a16="http://schemas.microsoft.com/office/drawing/2014/main" id="{5B2790A3-B41E-4121-9580-94592C5489DD}"/>
              </a:ext>
            </a:extLst>
          </p:cNvPr>
          <p:cNvCxnSpPr>
            <a:cxnSpLocks/>
            <a:stCxn id="68" idx="3"/>
            <a:endCxn id="66" idx="1"/>
          </p:cNvCxnSpPr>
          <p:nvPr/>
        </p:nvCxnSpPr>
        <p:spPr>
          <a:xfrm flipV="1">
            <a:off x="7846132" y="4552392"/>
            <a:ext cx="2620173" cy="1643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75BFA7A6-2E36-440A-9FB2-82FB1AF3DD70}"/>
              </a:ext>
            </a:extLst>
          </p:cNvPr>
          <p:cNvCxnSpPr>
            <a:cxnSpLocks/>
            <a:stCxn id="68" idx="2"/>
            <a:endCxn id="69" idx="1"/>
          </p:cNvCxnSpPr>
          <p:nvPr/>
        </p:nvCxnSpPr>
        <p:spPr>
          <a:xfrm rot="16200000" flipH="1">
            <a:off x="8593933" y="3765359"/>
            <a:ext cx="271532" cy="35143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itle 1">
            <a:extLst>
              <a:ext uri="{FF2B5EF4-FFF2-40B4-BE49-F238E27FC236}">
                <a16:creationId xmlns:a16="http://schemas.microsoft.com/office/drawing/2014/main" id="{A1F82FB9-DB1C-4E5E-92E9-1DD56777D45F}"/>
              </a:ext>
            </a:extLst>
          </p:cNvPr>
          <p:cNvSpPr txBox="1">
            <a:spLocks/>
          </p:cNvSpPr>
          <p:nvPr/>
        </p:nvSpPr>
        <p:spPr>
          <a:xfrm>
            <a:off x="7764903" y="5211277"/>
            <a:ext cx="2539428" cy="791776"/>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000" b="0" dirty="0">
                <a:solidFill>
                  <a:schemeClr val="tx1"/>
                </a:solidFill>
              </a:rPr>
              <a:t>Error message :</a:t>
            </a:r>
          </a:p>
          <a:p>
            <a:pPr algn="ctr"/>
            <a:r>
              <a:rPr lang="en-IN" sz="1000" b="0" dirty="0">
                <a:solidFill>
                  <a:schemeClr val="tx1"/>
                </a:solidFill>
              </a:rPr>
              <a:t>“Counterparty has insufficient credit of EUR 5,000.00. Previous Limit raised request no: LM-REF-1 exists. Kindly retry once approved.”</a:t>
            </a:r>
          </a:p>
        </p:txBody>
      </p:sp>
      <p:sp>
        <p:nvSpPr>
          <p:cNvPr id="78" name="TextBox 77">
            <a:extLst>
              <a:ext uri="{FF2B5EF4-FFF2-40B4-BE49-F238E27FC236}">
                <a16:creationId xmlns:a16="http://schemas.microsoft.com/office/drawing/2014/main" id="{69C25D6F-B519-4199-9722-4E67D8BF0241}"/>
              </a:ext>
            </a:extLst>
          </p:cNvPr>
          <p:cNvSpPr txBox="1"/>
          <p:nvPr/>
        </p:nvSpPr>
        <p:spPr>
          <a:xfrm>
            <a:off x="7812076" y="4380326"/>
            <a:ext cx="993913" cy="276999"/>
          </a:xfrm>
          <a:prstGeom prst="rect">
            <a:avLst/>
          </a:prstGeom>
          <a:noFill/>
        </p:spPr>
        <p:txBody>
          <a:bodyPr wrap="square" rtlCol="0">
            <a:spAutoFit/>
          </a:bodyPr>
          <a:lstStyle/>
          <a:p>
            <a:r>
              <a:rPr lang="en-IN" sz="1200" dirty="0"/>
              <a:t>Yes</a:t>
            </a:r>
            <a:endParaRPr lang="en-US" sz="1200" dirty="0"/>
          </a:p>
        </p:txBody>
      </p:sp>
      <p:sp>
        <p:nvSpPr>
          <p:cNvPr id="80" name="TextBox 79">
            <a:extLst>
              <a:ext uri="{FF2B5EF4-FFF2-40B4-BE49-F238E27FC236}">
                <a16:creationId xmlns:a16="http://schemas.microsoft.com/office/drawing/2014/main" id="{5E3EF97A-6458-4FC8-BD1C-2C55A699C81F}"/>
              </a:ext>
            </a:extLst>
          </p:cNvPr>
          <p:cNvSpPr txBox="1"/>
          <p:nvPr/>
        </p:nvSpPr>
        <p:spPr>
          <a:xfrm>
            <a:off x="6962666" y="5411280"/>
            <a:ext cx="993913" cy="276999"/>
          </a:xfrm>
          <a:prstGeom prst="rect">
            <a:avLst/>
          </a:prstGeom>
          <a:noFill/>
        </p:spPr>
        <p:txBody>
          <a:bodyPr wrap="square" rtlCol="0">
            <a:spAutoFit/>
          </a:bodyPr>
          <a:lstStyle/>
          <a:p>
            <a:r>
              <a:rPr lang="en-IN" sz="1200" dirty="0"/>
              <a:t>No</a:t>
            </a:r>
            <a:endParaRPr lang="en-US" sz="1200" dirty="0"/>
          </a:p>
        </p:txBody>
      </p:sp>
      <p:cxnSp>
        <p:nvCxnSpPr>
          <p:cNvPr id="105" name="Connector: Elbow 104">
            <a:extLst>
              <a:ext uri="{FF2B5EF4-FFF2-40B4-BE49-F238E27FC236}">
                <a16:creationId xmlns:a16="http://schemas.microsoft.com/office/drawing/2014/main" id="{E69378A0-A5D9-4929-82E1-6A046E912323}"/>
              </a:ext>
            </a:extLst>
          </p:cNvPr>
          <p:cNvCxnSpPr>
            <a:stCxn id="35" idx="2"/>
            <a:endCxn id="67" idx="0"/>
          </p:cNvCxnSpPr>
          <p:nvPr/>
        </p:nvCxnSpPr>
        <p:spPr>
          <a:xfrm rot="5400000">
            <a:off x="6324648" y="-356639"/>
            <a:ext cx="1436865" cy="83657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itle 1">
            <a:extLst>
              <a:ext uri="{FF2B5EF4-FFF2-40B4-BE49-F238E27FC236}">
                <a16:creationId xmlns:a16="http://schemas.microsoft.com/office/drawing/2014/main" id="{AD5B3101-8924-4ED2-A643-9C763B1BC45E}"/>
              </a:ext>
            </a:extLst>
          </p:cNvPr>
          <p:cNvSpPr txBox="1">
            <a:spLocks/>
          </p:cNvSpPr>
          <p:nvPr/>
        </p:nvSpPr>
        <p:spPr>
          <a:xfrm>
            <a:off x="5199547" y="3526157"/>
            <a:ext cx="2539428" cy="445308"/>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100" b="0" dirty="0">
                <a:solidFill>
                  <a:schemeClr val="tx1"/>
                </a:solidFill>
              </a:rPr>
              <a:t>TA informs Trader/CMD</a:t>
            </a:r>
          </a:p>
          <a:p>
            <a:pPr algn="ctr"/>
            <a:r>
              <a:rPr lang="en-IN" sz="1100" b="0" dirty="0">
                <a:solidFill>
                  <a:schemeClr val="tx1"/>
                </a:solidFill>
              </a:rPr>
              <a:t> of the Limit Ref. No.  </a:t>
            </a:r>
            <a:r>
              <a:rPr lang="en-IN" sz="1100" b="0" u="sng" dirty="0">
                <a:solidFill>
                  <a:schemeClr val="tx1"/>
                </a:solidFill>
              </a:rPr>
              <a:t>Outside of Eka</a:t>
            </a:r>
          </a:p>
        </p:txBody>
      </p:sp>
    </p:spTree>
    <p:extLst>
      <p:ext uri="{BB962C8B-B14F-4D97-AF65-F5344CB8AC3E}">
        <p14:creationId xmlns:p14="http://schemas.microsoft.com/office/powerpoint/2010/main" val="14465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217093" y="40817"/>
            <a:ext cx="11850190" cy="547798"/>
          </a:xfrm>
        </p:spPr>
        <p:style>
          <a:lnRef idx="0">
            <a:schemeClr val="accent5"/>
          </a:lnRef>
          <a:fillRef idx="3">
            <a:schemeClr val="accent5"/>
          </a:fillRef>
          <a:effectRef idx="3">
            <a:schemeClr val="accent5"/>
          </a:effectRef>
          <a:fontRef idx="minor">
            <a:schemeClr val="lt1"/>
          </a:fontRef>
        </p:style>
        <p:txBody>
          <a:bodyPr anchor="ctr">
            <a:normAutofit fontScale="90000"/>
          </a:bodyPr>
          <a:lstStyle/>
          <a:p>
            <a:r>
              <a:rPr lang="en-IN" dirty="0"/>
              <a:t>Credit Risk Check Calculation Steps for Contract Creation</a:t>
            </a:r>
          </a:p>
        </p:txBody>
      </p:sp>
      <p:graphicFrame>
        <p:nvGraphicFramePr>
          <p:cNvPr id="4" name="Table 3">
            <a:extLst>
              <a:ext uri="{FF2B5EF4-FFF2-40B4-BE49-F238E27FC236}">
                <a16:creationId xmlns:a16="http://schemas.microsoft.com/office/drawing/2014/main" id="{3F237BCC-4529-4FF8-B248-AD6E0A17E25A}"/>
              </a:ext>
            </a:extLst>
          </p:cNvPr>
          <p:cNvGraphicFramePr>
            <a:graphicFrameLocks noGrp="1"/>
          </p:cNvGraphicFramePr>
          <p:nvPr/>
        </p:nvGraphicFramePr>
        <p:xfrm>
          <a:off x="217092" y="1072620"/>
          <a:ext cx="11850189" cy="5504908"/>
        </p:xfrm>
        <a:graphic>
          <a:graphicData uri="http://schemas.openxmlformats.org/drawingml/2006/table">
            <a:tbl>
              <a:tblPr>
                <a:tableStyleId>{5C22544A-7EE6-4342-B048-85BDC9FD1C3A}</a:tableStyleId>
              </a:tblPr>
              <a:tblGrid>
                <a:gridCol w="767711">
                  <a:extLst>
                    <a:ext uri="{9D8B030D-6E8A-4147-A177-3AD203B41FA5}">
                      <a16:colId xmlns:a16="http://schemas.microsoft.com/office/drawing/2014/main" val="2576336697"/>
                    </a:ext>
                  </a:extLst>
                </a:gridCol>
                <a:gridCol w="4123225">
                  <a:extLst>
                    <a:ext uri="{9D8B030D-6E8A-4147-A177-3AD203B41FA5}">
                      <a16:colId xmlns:a16="http://schemas.microsoft.com/office/drawing/2014/main" val="1238932213"/>
                    </a:ext>
                  </a:extLst>
                </a:gridCol>
                <a:gridCol w="1087820">
                  <a:extLst>
                    <a:ext uri="{9D8B030D-6E8A-4147-A177-3AD203B41FA5}">
                      <a16:colId xmlns:a16="http://schemas.microsoft.com/office/drawing/2014/main" val="359216354"/>
                    </a:ext>
                  </a:extLst>
                </a:gridCol>
                <a:gridCol w="977462">
                  <a:extLst>
                    <a:ext uri="{9D8B030D-6E8A-4147-A177-3AD203B41FA5}">
                      <a16:colId xmlns:a16="http://schemas.microsoft.com/office/drawing/2014/main" val="3093548838"/>
                    </a:ext>
                  </a:extLst>
                </a:gridCol>
                <a:gridCol w="4893971">
                  <a:extLst>
                    <a:ext uri="{9D8B030D-6E8A-4147-A177-3AD203B41FA5}">
                      <a16:colId xmlns:a16="http://schemas.microsoft.com/office/drawing/2014/main" val="3173687176"/>
                    </a:ext>
                  </a:extLst>
                </a:gridCol>
              </a:tblGrid>
              <a:tr h="303040">
                <a:tc>
                  <a:txBody>
                    <a:bodyPr/>
                    <a:lstStyle/>
                    <a:p>
                      <a:pPr algn="r" fontAlgn="t"/>
                      <a:r>
                        <a:rPr lang="en-IN" sz="1800" b="1" i="0" u="none" strike="noStrike" dirty="0">
                          <a:solidFill>
                            <a:schemeClr val="bg1"/>
                          </a:solidFill>
                          <a:effectLst/>
                          <a:latin typeface="Calibri" panose="020F0502020204030204" pitchFamily="34" charset="0"/>
                        </a:rPr>
                        <a:t>S.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Condition</a:t>
                      </a: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Yes</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a:solidFill>
                            <a:schemeClr val="bg1"/>
                          </a:solidFill>
                          <a:effectLst/>
                          <a:latin typeface="Calibri" panose="020F0502020204030204" pitchFamily="34" charset="0"/>
                        </a:rPr>
                        <a:t>Message shown to TA/Behaviour</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extLst>
                  <a:ext uri="{0D108BD9-81ED-4DB2-BD59-A6C34878D82A}">
                    <a16:rowId xmlns:a16="http://schemas.microsoft.com/office/drawing/2014/main" val="3252586543"/>
                  </a:ext>
                </a:extLst>
              </a:tr>
              <a:tr h="320784">
                <a:tc>
                  <a:txBody>
                    <a:bodyPr/>
                    <a:lstStyle/>
                    <a:p>
                      <a:pPr algn="r" fontAlgn="t"/>
                      <a:r>
                        <a:rPr lang="en-US" sz="1400" u="none" strike="noStrike" dirty="0">
                          <a:effectLst/>
                        </a:rPr>
                        <a:t>A1</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If Status = Inactive or </a:t>
                      </a:r>
                      <a:r>
                        <a:rPr lang="en-IN" sz="1400" u="none" strike="noStrike">
                          <a:effectLst/>
                        </a:rPr>
                        <a:t>non existing</a:t>
                      </a:r>
                      <a:endParaRPr lang="en-IN"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NA</a:t>
                      </a:r>
                      <a:endParaRPr lang="en-US" sz="1400" b="1" i="0" u="none" strike="noStrike" dirty="0">
                        <a:solidFill>
                          <a:srgbClr val="FF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NA</a:t>
                      </a:r>
                      <a:endParaRPr lang="en-US" sz="1400" b="1" i="0" u="none" strike="noStrike" dirty="0">
                        <a:solidFill>
                          <a:srgbClr val="00B05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CP is Inactive or non-existing, it will not show up in the Contract Creation "CP Name" dropdown list itself. Hence, TA will not be able to even record a Contract.</a:t>
                      </a:r>
                      <a:endParaRPr lang="en-US"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3571575206"/>
                  </a:ext>
                </a:extLst>
              </a:tr>
              <a:tr h="214801">
                <a:tc>
                  <a:txBody>
                    <a:bodyPr/>
                    <a:lstStyle/>
                    <a:p>
                      <a:pPr algn="r" fontAlgn="t"/>
                      <a:r>
                        <a:rPr lang="en-US" sz="1400" u="none" strike="noStrike" dirty="0">
                          <a:effectLst/>
                        </a:rPr>
                        <a:t>A2</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If OR Ref = matched with OR list &amp; status = Approved</a:t>
                      </a:r>
                      <a:endParaRPr lang="en-IN"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Go To A8</a:t>
                      </a:r>
                      <a:endParaRPr lang="en-US" sz="1400" b="1" i="0" u="none" strike="noStrike">
                        <a:solidFill>
                          <a:srgbClr val="00B05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Go To A3</a:t>
                      </a:r>
                      <a:endParaRPr lang="en-US" sz="1400" b="1" i="0" u="none" strike="noStrike">
                        <a:solidFill>
                          <a:srgbClr val="00B05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2694834695"/>
                  </a:ext>
                </a:extLst>
              </a:tr>
              <a:tr h="560979">
                <a:tc>
                  <a:txBody>
                    <a:bodyPr/>
                    <a:lstStyle/>
                    <a:p>
                      <a:pPr algn="r" fontAlgn="t"/>
                      <a:r>
                        <a:rPr lang="en-US" sz="1400" u="none" strike="noStrike" dirty="0">
                          <a:effectLst/>
                        </a:rPr>
                        <a:t>A3</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If Status = Delivery Stop</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Hard Block</a:t>
                      </a:r>
                      <a:endParaRPr lang="en-US" sz="1400" b="1" i="0" u="none" strike="noStrike" dirty="0">
                        <a:solidFill>
                          <a:srgbClr val="FF000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Go To A4</a:t>
                      </a:r>
                      <a:endParaRPr lang="en-US" sz="1400" b="1" i="0" u="none" strike="noStrike">
                        <a:solidFill>
                          <a:srgbClr val="00B050"/>
                        </a:solidFill>
                        <a:effectLst/>
                        <a:latin typeface="Calibri" panose="020F0502020204030204" pitchFamily="34" charset="0"/>
                      </a:endParaRPr>
                    </a:p>
                  </a:txBody>
                  <a:tcPr marL="7073" marR="7073" marT="7073" marB="0"/>
                </a:tc>
                <a:tc>
                  <a:txBody>
                    <a:bodyPr/>
                    <a:lstStyle/>
                    <a:p>
                      <a:pPr algn="l" fontAlgn="t"/>
                      <a:r>
                        <a:rPr lang="en-IN" sz="1400" u="none" strike="noStrike" dirty="0" err="1">
                          <a:effectLst/>
                        </a:rPr>
                        <a:t>Msg</a:t>
                      </a:r>
                      <a:r>
                        <a:rPr lang="en-IN" sz="1400" u="none" strike="noStrike" dirty="0">
                          <a:effectLst/>
                        </a:rPr>
                        <a:t>: Contract created not allowed as Counterparty is in Delivery Stop</a:t>
                      </a:r>
                      <a:endParaRPr lang="en-IN"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2428920171"/>
                  </a:ext>
                </a:extLst>
              </a:tr>
              <a:tr h="560979">
                <a:tc>
                  <a:txBody>
                    <a:bodyPr/>
                    <a:lstStyle/>
                    <a:p>
                      <a:pPr algn="r" fontAlgn="t"/>
                      <a:r>
                        <a:rPr lang="en-US" sz="1400" u="none" strike="noStrike" dirty="0">
                          <a:effectLst/>
                        </a:rPr>
                        <a:t>A4</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If Status = Automatic Suspension</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Hard Block</a:t>
                      </a:r>
                      <a:endParaRPr lang="en-US" sz="1400" b="1" i="0" u="none" strike="noStrike">
                        <a:solidFill>
                          <a:srgbClr val="FF000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Go To A5</a:t>
                      </a:r>
                      <a:endParaRPr lang="en-US" sz="1400" b="1" i="0" u="none" strike="noStrike">
                        <a:solidFill>
                          <a:srgbClr val="00B050"/>
                        </a:solidFill>
                        <a:effectLst/>
                        <a:latin typeface="Calibri" panose="020F0502020204030204" pitchFamily="34" charset="0"/>
                      </a:endParaRPr>
                    </a:p>
                  </a:txBody>
                  <a:tcPr marL="7073" marR="7073" marT="7073" marB="0"/>
                </a:tc>
                <a:tc>
                  <a:txBody>
                    <a:bodyPr/>
                    <a:lstStyle/>
                    <a:p>
                      <a:pPr algn="l" fontAlgn="t"/>
                      <a:r>
                        <a:rPr lang="en-IN" sz="1400" u="none" strike="noStrike" dirty="0" err="1">
                          <a:effectLst/>
                        </a:rPr>
                        <a:t>Msg</a:t>
                      </a:r>
                      <a:r>
                        <a:rPr lang="en-IN" sz="1400" u="none" strike="noStrike" dirty="0">
                          <a:effectLst/>
                        </a:rPr>
                        <a:t>: Contract created not allowed as Counterparty is in Automatic Suspension</a:t>
                      </a:r>
                      <a:endParaRPr lang="en-IN"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282092882"/>
                  </a:ext>
                </a:extLst>
              </a:tr>
              <a:tr h="1121959">
                <a:tc>
                  <a:txBody>
                    <a:bodyPr/>
                    <a:lstStyle/>
                    <a:p>
                      <a:pPr algn="r" fontAlgn="t"/>
                      <a:r>
                        <a:rPr lang="en-US" sz="1400" u="none" strike="noStrike" dirty="0">
                          <a:effectLst/>
                        </a:rPr>
                        <a:t>A5</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If Credit = Insufficient &amp; Payment Term = LC</a:t>
                      </a:r>
                      <a:endParaRPr lang="en-IN"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Warning,  </a:t>
                      </a:r>
                    </a:p>
                    <a:p>
                      <a:pPr algn="l" fontAlgn="t"/>
                      <a:r>
                        <a:rPr lang="en-IN" sz="1400" u="none" strike="noStrike" dirty="0">
                          <a:solidFill>
                            <a:schemeClr val="accent2">
                              <a:lumMod val="75000"/>
                            </a:schemeClr>
                          </a:solidFill>
                          <a:effectLst/>
                        </a:rPr>
                        <a:t>Go To A8 </a:t>
                      </a:r>
                    </a:p>
                    <a:p>
                      <a:pPr algn="l" fontAlgn="t"/>
                      <a:endParaRPr lang="en-IN" sz="1400" b="1" i="0" u="none" strike="noStrike" dirty="0">
                        <a:solidFill>
                          <a:srgbClr val="FFC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Go To A8</a:t>
                      </a:r>
                      <a:endParaRPr lang="en-US" sz="1400" b="1" i="0" u="none" strike="noStrike" dirty="0">
                        <a:solidFill>
                          <a:srgbClr val="00B050"/>
                        </a:solidFill>
                        <a:effectLst/>
                        <a:latin typeface="Calibri" panose="020F0502020204030204" pitchFamily="34" charset="0"/>
                      </a:endParaRPr>
                    </a:p>
                  </a:txBody>
                  <a:tcPr marL="7073" marR="7073" marT="7073" marB="0"/>
                </a:tc>
                <a:tc rowSpan="2">
                  <a:txBody>
                    <a:bodyPr/>
                    <a:lstStyle/>
                    <a:p>
                      <a:pPr algn="l" fontAlgn="t"/>
                      <a:r>
                        <a:rPr lang="en-IN" sz="1400" u="none" strike="noStrike" dirty="0" err="1">
                          <a:effectLst/>
                        </a:rPr>
                        <a:t>Msg</a:t>
                      </a:r>
                      <a:r>
                        <a:rPr lang="en-IN" sz="1400" u="none" strike="noStrike" dirty="0">
                          <a:effectLst/>
                        </a:rPr>
                        <a:t>: Counterparty has insufficient credit of EUR 5,000.00. Limit raised request no: LM-REF-1. </a:t>
                      </a:r>
                      <a:r>
                        <a:rPr lang="en-IN" sz="1400" b="0" i="0" u="none" strike="noStrike" dirty="0">
                          <a:solidFill>
                            <a:schemeClr val="accent2">
                              <a:lumMod val="75000"/>
                            </a:schemeClr>
                          </a:solidFill>
                          <a:effectLst/>
                          <a:latin typeface="Calibri" panose="020F0502020204030204" pitchFamily="34" charset="0"/>
                        </a:rPr>
                        <a:t>Proceeding without approval from Finance can only be done upon specific written instructions from the responsible Trader to do so.</a:t>
                      </a:r>
                      <a:endParaRPr lang="en-US" sz="1400" b="0" i="0" u="none" strike="noStrike" dirty="0">
                        <a:solidFill>
                          <a:schemeClr val="accent2">
                            <a:lumMod val="75000"/>
                          </a:schemeClr>
                        </a:solidFill>
                        <a:effectLst/>
                        <a:latin typeface="Calibri" panose="020F0502020204030204" pitchFamily="34" charset="0"/>
                      </a:endParaRPr>
                    </a:p>
                  </a:txBody>
                  <a:tcPr marL="7073" marR="7073" marT="7073" marB="0" anchor="ctr"/>
                </a:tc>
                <a:extLst>
                  <a:ext uri="{0D108BD9-81ED-4DB2-BD59-A6C34878D82A}">
                    <a16:rowId xmlns:a16="http://schemas.microsoft.com/office/drawing/2014/main" val="1444257386"/>
                  </a:ext>
                </a:extLst>
              </a:tr>
              <a:tr h="934966">
                <a:tc>
                  <a:txBody>
                    <a:bodyPr/>
                    <a:lstStyle/>
                    <a:p>
                      <a:pPr algn="r" fontAlgn="t"/>
                      <a:r>
                        <a:rPr lang="en-US" sz="1400" u="none" strike="noStrike" dirty="0">
                          <a:effectLst/>
                        </a:rPr>
                        <a:t>A6</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If Credit = Insufficient &amp; Payment Term = PP</a:t>
                      </a:r>
                      <a:endParaRPr lang="en-IN"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u="none" strike="noStrike" dirty="0">
                          <a:solidFill>
                            <a:schemeClr val="tx1"/>
                          </a:solidFill>
                          <a:effectLst/>
                        </a:rPr>
                        <a:t>Warning,</a:t>
                      </a:r>
                    </a:p>
                    <a:p>
                      <a:pPr algn="l" fontAlgn="t"/>
                      <a:r>
                        <a:rPr lang="en-IN" sz="1400" b="0" i="0" u="none" strike="noStrike" dirty="0">
                          <a:solidFill>
                            <a:schemeClr val="accent2">
                              <a:lumMod val="75000"/>
                            </a:schemeClr>
                          </a:solidFill>
                          <a:effectLst/>
                          <a:latin typeface="Calibri" panose="020F0502020204030204" pitchFamily="34" charset="0"/>
                        </a:rPr>
                        <a:t>Go To A8</a:t>
                      </a:r>
                    </a:p>
                  </a:txBody>
                  <a:tcPr marL="7073" marR="7073" marT="7073" marB="0"/>
                </a:tc>
                <a:tc>
                  <a:txBody>
                    <a:bodyPr/>
                    <a:lstStyle/>
                    <a:p>
                      <a:pPr algn="l" fontAlgn="t"/>
                      <a:r>
                        <a:rPr lang="en-US" sz="1400" u="none" strike="noStrike" dirty="0">
                          <a:effectLst/>
                        </a:rPr>
                        <a:t>Go To A8</a:t>
                      </a:r>
                      <a:endParaRPr lang="en-US" sz="1400" b="1" i="0" u="none" strike="noStrike" dirty="0">
                        <a:solidFill>
                          <a:srgbClr val="00B050"/>
                        </a:solidFill>
                        <a:effectLst/>
                        <a:latin typeface="Calibri" panose="020F0502020204030204" pitchFamily="34" charset="0"/>
                      </a:endParaRPr>
                    </a:p>
                  </a:txBody>
                  <a:tcPr marL="7073" marR="7073" marT="7073" marB="0"/>
                </a:tc>
                <a:tc vMerge="1">
                  <a:txBody>
                    <a:bodyPr/>
                    <a:lstStyle/>
                    <a:p>
                      <a:pPr algn="l" fontAlgn="t"/>
                      <a:endParaRPr lang="en-US" sz="1400" b="0" i="0" u="none" strike="noStrike" dirty="0">
                        <a:solidFill>
                          <a:schemeClr val="accent2">
                            <a:lumMod val="75000"/>
                          </a:schemeClr>
                        </a:solidFill>
                        <a:effectLst/>
                        <a:latin typeface="Calibri" panose="020F0502020204030204" pitchFamily="34" charset="0"/>
                      </a:endParaRPr>
                    </a:p>
                  </a:txBody>
                  <a:tcPr marL="7073" marR="7073" marT="7073" marB="0"/>
                </a:tc>
                <a:extLst>
                  <a:ext uri="{0D108BD9-81ED-4DB2-BD59-A6C34878D82A}">
                    <a16:rowId xmlns:a16="http://schemas.microsoft.com/office/drawing/2014/main" val="706728858"/>
                  </a:ext>
                </a:extLst>
              </a:tr>
              <a:tr h="934966">
                <a:tc>
                  <a:txBody>
                    <a:bodyPr/>
                    <a:lstStyle/>
                    <a:p>
                      <a:pPr algn="r" fontAlgn="t"/>
                      <a:r>
                        <a:rPr lang="en-US" sz="1400" u="none" strike="noStrike" dirty="0">
                          <a:effectLst/>
                        </a:rPr>
                        <a:t>A7</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a:effectLst/>
                        </a:rPr>
                        <a:t>If Credit = Insufficient &amp; Payment Term = other</a:t>
                      </a:r>
                      <a:endParaRPr lang="en-IN" sz="1400" b="0" i="0" u="none" strike="noStrike">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Hard Block</a:t>
                      </a:r>
                      <a:endParaRPr lang="en-US" sz="1400" b="1" i="0" u="none" strike="noStrike" dirty="0">
                        <a:solidFill>
                          <a:srgbClr val="FF000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Go To A8</a:t>
                      </a:r>
                      <a:endParaRPr lang="en-US" sz="1400" b="1" i="0" u="none" strike="noStrike">
                        <a:solidFill>
                          <a:srgbClr val="00B050"/>
                        </a:solidFill>
                        <a:effectLst/>
                        <a:latin typeface="Calibri" panose="020F0502020204030204" pitchFamily="34" charset="0"/>
                      </a:endParaRPr>
                    </a:p>
                  </a:txBody>
                  <a:tcPr marL="7073" marR="7073" marT="7073" marB="0"/>
                </a:tc>
                <a:tc>
                  <a:txBody>
                    <a:bodyPr/>
                    <a:lstStyle/>
                    <a:p>
                      <a:pPr algn="l" fontAlgn="t"/>
                      <a:r>
                        <a:rPr lang="en-IN" sz="1400" u="none" strike="noStrike" dirty="0" err="1">
                          <a:effectLst/>
                        </a:rPr>
                        <a:t>Msg</a:t>
                      </a:r>
                      <a:r>
                        <a:rPr lang="en-IN" sz="1400" u="none" strike="noStrike" dirty="0">
                          <a:effectLst/>
                        </a:rPr>
                        <a:t>: Counterparty has insufficient credit of EUR 5,000.00. Limit raised request no: LM-REF-1. Kindly retry once approved. Contract is Saved As Draft</a:t>
                      </a:r>
                      <a:endParaRPr lang="en-IN"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171548297"/>
                  </a:ext>
                </a:extLst>
              </a:tr>
              <a:tr h="214801">
                <a:tc>
                  <a:txBody>
                    <a:bodyPr/>
                    <a:lstStyle/>
                    <a:p>
                      <a:pPr algn="r" fontAlgn="t"/>
                      <a:r>
                        <a:rPr lang="en-US" sz="1400" u="none" strike="noStrike" dirty="0">
                          <a:effectLst/>
                        </a:rPr>
                        <a:t>A8</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Allow Creation SC</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073" marR="7073" marT="7073" marB="0"/>
                </a:tc>
                <a:tc>
                  <a:txBody>
                    <a:bodyPr/>
                    <a:lstStyle/>
                    <a:p>
                      <a:pPr algn="l" fontAlgn="t"/>
                      <a:endParaRPr lang="en-US"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3824486229"/>
                  </a:ext>
                </a:extLst>
              </a:tr>
            </a:tbl>
          </a:graphicData>
        </a:graphic>
      </p:graphicFrame>
      <p:sp>
        <p:nvSpPr>
          <p:cNvPr id="5" name="TextBox 4">
            <a:extLst>
              <a:ext uri="{FF2B5EF4-FFF2-40B4-BE49-F238E27FC236}">
                <a16:creationId xmlns:a16="http://schemas.microsoft.com/office/drawing/2014/main" id="{5BA8A0D5-46E1-4B01-84C9-EB7384DE26A0}"/>
              </a:ext>
            </a:extLst>
          </p:cNvPr>
          <p:cNvSpPr txBox="1"/>
          <p:nvPr/>
        </p:nvSpPr>
        <p:spPr>
          <a:xfrm>
            <a:off x="217093" y="588615"/>
            <a:ext cx="7625164" cy="523220"/>
          </a:xfrm>
          <a:prstGeom prst="rect">
            <a:avLst/>
          </a:prstGeom>
          <a:noFill/>
        </p:spPr>
        <p:txBody>
          <a:bodyPr wrap="none" rtlCol="0">
            <a:spAutoFit/>
          </a:bodyPr>
          <a:lstStyle/>
          <a:p>
            <a:pPr marL="342900" indent="-342900">
              <a:buAutoNum type="arabicPeriod"/>
            </a:pPr>
            <a:r>
              <a:rPr lang="en-IN" sz="1400" dirty="0"/>
              <a:t>This is taken from the Credit Checks CMD_190305 sheet itself. The changes have been </a:t>
            </a:r>
            <a:r>
              <a:rPr lang="en-IN" sz="1400" dirty="0">
                <a:solidFill>
                  <a:schemeClr val="accent2">
                    <a:lumMod val="75000"/>
                  </a:schemeClr>
                </a:solidFill>
              </a:rPr>
              <a:t>highlighted</a:t>
            </a:r>
            <a:r>
              <a:rPr lang="en-IN" sz="1400" dirty="0"/>
              <a:t>.</a:t>
            </a:r>
          </a:p>
          <a:p>
            <a:pPr marL="342900" indent="-342900">
              <a:buAutoNum type="arabicPeriod"/>
            </a:pPr>
            <a:r>
              <a:rPr lang="en-IN" sz="1400" dirty="0"/>
              <a:t>Sales Credit Measure A will be used for Exposure calculations.</a:t>
            </a:r>
            <a:endParaRPr lang="en-US" sz="1400" dirty="0"/>
          </a:p>
        </p:txBody>
      </p:sp>
    </p:spTree>
    <p:extLst>
      <p:ext uri="{BB962C8B-B14F-4D97-AF65-F5344CB8AC3E}">
        <p14:creationId xmlns:p14="http://schemas.microsoft.com/office/powerpoint/2010/main" val="29332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DF84D91-4BDE-49E6-B51F-86FF906D4BEA}"/>
              </a:ext>
            </a:extLst>
          </p:cNvPr>
          <p:cNvSpPr txBox="1">
            <a:spLocks/>
          </p:cNvSpPr>
          <p:nvPr/>
        </p:nvSpPr>
        <p:spPr>
          <a:xfrm>
            <a:off x="153481" y="704637"/>
            <a:ext cx="11850188" cy="4158911"/>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vert="horz" lIns="180000" tIns="45720" rIns="180000" bIns="14400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en-IN" sz="1400" b="1" dirty="0">
              <a:ln w="0"/>
              <a:solidFill>
                <a:schemeClr val="tx1"/>
              </a:solidFill>
              <a:effectLst>
                <a:outerShdw blurRad="38100" dist="19050" dir="2700000" algn="tl" rotWithShape="0">
                  <a:schemeClr val="dk1">
                    <a:alpha val="40000"/>
                  </a:schemeClr>
                </a:outerShdw>
              </a:effectLst>
            </a:endParaRPr>
          </a:p>
        </p:txBody>
      </p:sp>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153481" y="41922"/>
            <a:ext cx="11850190" cy="547798"/>
          </a:xfrm>
        </p:spPr>
        <p:style>
          <a:lnRef idx="0">
            <a:schemeClr val="accent5"/>
          </a:lnRef>
          <a:fillRef idx="3">
            <a:schemeClr val="accent5"/>
          </a:fillRef>
          <a:effectRef idx="3">
            <a:schemeClr val="accent5"/>
          </a:effectRef>
          <a:fontRef idx="minor">
            <a:schemeClr val="lt1"/>
          </a:fontRef>
        </p:style>
        <p:txBody>
          <a:bodyPr anchor="ctr">
            <a:normAutofit fontScale="90000"/>
          </a:bodyPr>
          <a:lstStyle/>
          <a:p>
            <a:r>
              <a:rPr lang="en-IN" dirty="0"/>
              <a:t>Credit Risk Check Flow – Contract Modify and Amendment</a:t>
            </a:r>
          </a:p>
        </p:txBody>
      </p:sp>
      <p:sp>
        <p:nvSpPr>
          <p:cNvPr id="25" name="Title 1">
            <a:extLst>
              <a:ext uri="{FF2B5EF4-FFF2-40B4-BE49-F238E27FC236}">
                <a16:creationId xmlns:a16="http://schemas.microsoft.com/office/drawing/2014/main" id="{24ED5173-7325-4007-9893-A56347F80713}"/>
              </a:ext>
            </a:extLst>
          </p:cNvPr>
          <p:cNvSpPr txBox="1">
            <a:spLocks/>
          </p:cNvSpPr>
          <p:nvPr/>
        </p:nvSpPr>
        <p:spPr>
          <a:xfrm>
            <a:off x="9214662" y="2195818"/>
            <a:ext cx="1478176" cy="32043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Contract Modified</a:t>
            </a:r>
          </a:p>
        </p:txBody>
      </p:sp>
      <p:sp>
        <p:nvSpPr>
          <p:cNvPr id="32" name="Title 1">
            <a:extLst>
              <a:ext uri="{FF2B5EF4-FFF2-40B4-BE49-F238E27FC236}">
                <a16:creationId xmlns:a16="http://schemas.microsoft.com/office/drawing/2014/main" id="{0FE2E3BA-02A8-458D-9A1E-478A3FB02ED0}"/>
              </a:ext>
            </a:extLst>
          </p:cNvPr>
          <p:cNvSpPr txBox="1">
            <a:spLocks/>
          </p:cNvSpPr>
          <p:nvPr/>
        </p:nvSpPr>
        <p:spPr>
          <a:xfrm>
            <a:off x="1107055" y="1200879"/>
            <a:ext cx="1254477" cy="320437"/>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IN" sz="1200" dirty="0">
                <a:solidFill>
                  <a:schemeClr val="tx1"/>
                </a:solidFill>
              </a:rPr>
              <a:t>TA Click on “Save”</a:t>
            </a:r>
          </a:p>
        </p:txBody>
      </p:sp>
      <p:sp>
        <p:nvSpPr>
          <p:cNvPr id="35" name="Title 1">
            <a:extLst>
              <a:ext uri="{FF2B5EF4-FFF2-40B4-BE49-F238E27FC236}">
                <a16:creationId xmlns:a16="http://schemas.microsoft.com/office/drawing/2014/main" id="{E13243F5-47D1-43D2-A915-107ED9548F1D}"/>
              </a:ext>
            </a:extLst>
          </p:cNvPr>
          <p:cNvSpPr txBox="1">
            <a:spLocks/>
          </p:cNvSpPr>
          <p:nvPr/>
        </p:nvSpPr>
        <p:spPr>
          <a:xfrm>
            <a:off x="9301836" y="3674611"/>
            <a:ext cx="1478176" cy="320437"/>
          </a:xfrm>
          <a:prstGeom prst="rect">
            <a:avLst/>
          </a:prstGeom>
        </p:spPr>
        <p:style>
          <a:lnRef idx="1">
            <a:schemeClr val="accent2"/>
          </a:lnRef>
          <a:fillRef idx="2">
            <a:schemeClr val="accent2"/>
          </a:fillRef>
          <a:effectRef idx="1">
            <a:schemeClr val="accent2"/>
          </a:effectRef>
          <a:fontRef idx="minor">
            <a:schemeClr val="dk1"/>
          </a:fontRef>
        </p:style>
        <p:txBody>
          <a:bodyPr vert="horz" lIns="0" tIns="0" rIns="0" bIns="0" rtlCol="0" anchor="ctr">
            <a:normAutofit fontScale="90000" lnSpcReduction="10000"/>
          </a:bodyPr>
          <a:lstStyle>
            <a:defPPr>
              <a:defRPr lang="en-US"/>
            </a:defPPr>
            <a:lvl1pPr algn="ctr">
              <a:lnSpc>
                <a:spcPct val="100000"/>
              </a:lnSpc>
              <a:spcBef>
                <a:spcPct val="0"/>
              </a:spcBef>
              <a:buNone/>
              <a:defRPr sz="1200" b="0">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tx1"/>
                </a:solidFill>
              </a:rPr>
              <a:t>Not allowed to Modify. Retry</a:t>
            </a:r>
          </a:p>
        </p:txBody>
      </p:sp>
      <p:cxnSp>
        <p:nvCxnSpPr>
          <p:cNvPr id="41" name="Straight Arrow Connector 40">
            <a:extLst>
              <a:ext uri="{FF2B5EF4-FFF2-40B4-BE49-F238E27FC236}">
                <a16:creationId xmlns:a16="http://schemas.microsoft.com/office/drawing/2014/main" id="{05EFA571-5EF3-45D2-AC19-48CA91EBF2F5}"/>
              </a:ext>
            </a:extLst>
          </p:cNvPr>
          <p:cNvCxnSpPr>
            <a:cxnSpLocks/>
            <a:stCxn id="32" idx="3"/>
          </p:cNvCxnSpPr>
          <p:nvPr/>
        </p:nvCxnSpPr>
        <p:spPr>
          <a:xfrm>
            <a:off x="2361532" y="1361098"/>
            <a:ext cx="694030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itle 1">
            <a:extLst>
              <a:ext uri="{FF2B5EF4-FFF2-40B4-BE49-F238E27FC236}">
                <a16:creationId xmlns:a16="http://schemas.microsoft.com/office/drawing/2014/main" id="{85EF8602-49AD-47F7-9E0F-AAB860CCBC5D}"/>
              </a:ext>
            </a:extLst>
          </p:cNvPr>
          <p:cNvSpPr txBox="1">
            <a:spLocks/>
          </p:cNvSpPr>
          <p:nvPr/>
        </p:nvSpPr>
        <p:spPr>
          <a:xfrm>
            <a:off x="2768476" y="2211023"/>
            <a:ext cx="1747194" cy="320437"/>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Check Request Initiated</a:t>
            </a:r>
          </a:p>
        </p:txBody>
      </p:sp>
      <p:cxnSp>
        <p:nvCxnSpPr>
          <p:cNvPr id="10" name="Connector: Elbow 9">
            <a:extLst>
              <a:ext uri="{FF2B5EF4-FFF2-40B4-BE49-F238E27FC236}">
                <a16:creationId xmlns:a16="http://schemas.microsoft.com/office/drawing/2014/main" id="{FB221259-E7B4-41E1-A6F8-F8139493DFA1}"/>
              </a:ext>
            </a:extLst>
          </p:cNvPr>
          <p:cNvCxnSpPr>
            <a:cxnSpLocks/>
            <a:endCxn id="25" idx="1"/>
          </p:cNvCxnSpPr>
          <p:nvPr/>
        </p:nvCxnSpPr>
        <p:spPr>
          <a:xfrm flipV="1">
            <a:off x="6630179" y="2356037"/>
            <a:ext cx="2584483" cy="152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394ED32-0ADF-4460-8C19-34E80770820A}"/>
              </a:ext>
            </a:extLst>
          </p:cNvPr>
          <p:cNvCxnSpPr>
            <a:cxnSpLocks/>
            <a:stCxn id="30" idx="2"/>
            <a:endCxn id="35" idx="1"/>
          </p:cNvCxnSpPr>
          <p:nvPr/>
        </p:nvCxnSpPr>
        <p:spPr>
          <a:xfrm rot="16200000" flipH="1">
            <a:off x="7230726" y="1763720"/>
            <a:ext cx="759252" cy="33829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EC1E234F-01EF-4AFA-B34C-EEAE07D5DF03}"/>
              </a:ext>
            </a:extLst>
          </p:cNvPr>
          <p:cNvSpPr txBox="1">
            <a:spLocks/>
          </p:cNvSpPr>
          <p:nvPr/>
        </p:nvSpPr>
        <p:spPr>
          <a:xfrm>
            <a:off x="6553946" y="3332658"/>
            <a:ext cx="2539428" cy="863898"/>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100" b="0" dirty="0">
                <a:solidFill>
                  <a:schemeClr val="tx1"/>
                </a:solidFill>
              </a:rPr>
              <a:t>Error message  “</a:t>
            </a:r>
            <a:r>
              <a:rPr lang="en-IN" sz="1200" b="0" dirty="0">
                <a:solidFill>
                  <a:schemeClr val="tx1"/>
                </a:solidFill>
              </a:rPr>
              <a:t>Counterparty has insufficient credit of EUR 5,000.00. Previous Limit raised request no: LM-REF-1. Kindly retry once approved”</a:t>
            </a:r>
            <a:endParaRPr lang="en-IN" sz="1100" b="0" dirty="0">
              <a:solidFill>
                <a:schemeClr val="tx1"/>
              </a:solidFill>
            </a:endParaRPr>
          </a:p>
        </p:txBody>
      </p:sp>
      <p:sp>
        <p:nvSpPr>
          <p:cNvPr id="45" name="TextBox 44">
            <a:extLst>
              <a:ext uri="{FF2B5EF4-FFF2-40B4-BE49-F238E27FC236}">
                <a16:creationId xmlns:a16="http://schemas.microsoft.com/office/drawing/2014/main" id="{16C8F38D-149A-4B1D-A2AB-47F33F6E929E}"/>
              </a:ext>
            </a:extLst>
          </p:cNvPr>
          <p:cNvSpPr txBox="1"/>
          <p:nvPr/>
        </p:nvSpPr>
        <p:spPr>
          <a:xfrm>
            <a:off x="6896594" y="2134632"/>
            <a:ext cx="993913" cy="276999"/>
          </a:xfrm>
          <a:prstGeom prst="rect">
            <a:avLst/>
          </a:prstGeom>
          <a:noFill/>
        </p:spPr>
        <p:txBody>
          <a:bodyPr wrap="square" rtlCol="0">
            <a:spAutoFit/>
          </a:bodyPr>
          <a:lstStyle/>
          <a:p>
            <a:r>
              <a:rPr lang="en-IN" sz="1200" dirty="0"/>
              <a:t>Yes</a:t>
            </a:r>
            <a:endParaRPr lang="en-US" sz="1200" dirty="0"/>
          </a:p>
        </p:txBody>
      </p:sp>
      <p:sp>
        <p:nvSpPr>
          <p:cNvPr id="47" name="TextBox 46">
            <a:extLst>
              <a:ext uri="{FF2B5EF4-FFF2-40B4-BE49-F238E27FC236}">
                <a16:creationId xmlns:a16="http://schemas.microsoft.com/office/drawing/2014/main" id="{CD92F5A0-7F1F-4052-862B-F970E9FAA679}"/>
              </a:ext>
            </a:extLst>
          </p:cNvPr>
          <p:cNvSpPr txBox="1"/>
          <p:nvPr/>
        </p:nvSpPr>
        <p:spPr>
          <a:xfrm>
            <a:off x="5918869" y="3282333"/>
            <a:ext cx="993913" cy="276999"/>
          </a:xfrm>
          <a:prstGeom prst="rect">
            <a:avLst/>
          </a:prstGeom>
          <a:noFill/>
        </p:spPr>
        <p:txBody>
          <a:bodyPr wrap="square" rtlCol="0">
            <a:spAutoFit/>
          </a:bodyPr>
          <a:lstStyle/>
          <a:p>
            <a:r>
              <a:rPr lang="en-IN" sz="1200" dirty="0"/>
              <a:t>No</a:t>
            </a:r>
            <a:endParaRPr lang="en-US" sz="1200" dirty="0"/>
          </a:p>
        </p:txBody>
      </p:sp>
      <p:cxnSp>
        <p:nvCxnSpPr>
          <p:cNvPr id="49" name="Connector: Elbow 48">
            <a:extLst>
              <a:ext uri="{FF2B5EF4-FFF2-40B4-BE49-F238E27FC236}">
                <a16:creationId xmlns:a16="http://schemas.microsoft.com/office/drawing/2014/main" id="{5F45D2E8-E8A7-4CB1-8EF0-307796894990}"/>
              </a:ext>
            </a:extLst>
          </p:cNvPr>
          <p:cNvCxnSpPr>
            <a:cxnSpLocks/>
            <a:stCxn id="35" idx="2"/>
            <a:endCxn id="50" idx="2"/>
          </p:cNvCxnSpPr>
          <p:nvPr/>
        </p:nvCxnSpPr>
        <p:spPr>
          <a:xfrm rot="5400000" flipH="1">
            <a:off x="5669042" y="-376833"/>
            <a:ext cx="439909" cy="8303854"/>
          </a:xfrm>
          <a:prstGeom prst="bentConnector3">
            <a:avLst>
              <a:gd name="adj1" fmla="val -10619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amond 28">
            <a:extLst>
              <a:ext uri="{FF2B5EF4-FFF2-40B4-BE49-F238E27FC236}">
                <a16:creationId xmlns:a16="http://schemas.microsoft.com/office/drawing/2014/main" id="{D431F9C2-216E-4797-9C0D-AC31359C10D1}"/>
              </a:ext>
            </a:extLst>
          </p:cNvPr>
          <p:cNvSpPr/>
          <p:nvPr/>
        </p:nvSpPr>
        <p:spPr>
          <a:xfrm>
            <a:off x="2489134" y="879522"/>
            <a:ext cx="2253750" cy="963152"/>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solidFill>
                  <a:schemeClr val="tx1"/>
                </a:solidFill>
              </a:rPr>
              <a:t>CP, Qty, Price, Payment Term Modified?</a:t>
            </a:r>
            <a:endParaRPr lang="en-US" sz="1200" dirty="0">
              <a:solidFill>
                <a:schemeClr val="tx1"/>
              </a:solidFill>
            </a:endParaRPr>
          </a:p>
        </p:txBody>
      </p:sp>
      <p:sp>
        <p:nvSpPr>
          <p:cNvPr id="37" name="Title 1">
            <a:extLst>
              <a:ext uri="{FF2B5EF4-FFF2-40B4-BE49-F238E27FC236}">
                <a16:creationId xmlns:a16="http://schemas.microsoft.com/office/drawing/2014/main" id="{C28E8B8C-9874-4C5D-BCFC-1943FFF38308}"/>
              </a:ext>
            </a:extLst>
          </p:cNvPr>
          <p:cNvSpPr txBox="1">
            <a:spLocks/>
          </p:cNvSpPr>
          <p:nvPr/>
        </p:nvSpPr>
        <p:spPr>
          <a:xfrm>
            <a:off x="9301836" y="1208122"/>
            <a:ext cx="1478176" cy="32043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Contract Modified</a:t>
            </a:r>
          </a:p>
        </p:txBody>
      </p:sp>
      <p:sp>
        <p:nvSpPr>
          <p:cNvPr id="38" name="TextBox 37">
            <a:extLst>
              <a:ext uri="{FF2B5EF4-FFF2-40B4-BE49-F238E27FC236}">
                <a16:creationId xmlns:a16="http://schemas.microsoft.com/office/drawing/2014/main" id="{FBFBD603-704B-4944-9C41-E851D8D1539F}"/>
              </a:ext>
            </a:extLst>
          </p:cNvPr>
          <p:cNvSpPr txBox="1"/>
          <p:nvPr/>
        </p:nvSpPr>
        <p:spPr>
          <a:xfrm>
            <a:off x="4786856" y="1091341"/>
            <a:ext cx="993913" cy="276999"/>
          </a:xfrm>
          <a:prstGeom prst="rect">
            <a:avLst/>
          </a:prstGeom>
          <a:noFill/>
        </p:spPr>
        <p:txBody>
          <a:bodyPr wrap="square" rtlCol="0">
            <a:spAutoFit/>
          </a:bodyPr>
          <a:lstStyle/>
          <a:p>
            <a:r>
              <a:rPr lang="en-IN" sz="1200" dirty="0"/>
              <a:t>No</a:t>
            </a:r>
            <a:endParaRPr lang="en-US" sz="1200" dirty="0"/>
          </a:p>
        </p:txBody>
      </p:sp>
      <p:cxnSp>
        <p:nvCxnSpPr>
          <p:cNvPr id="39" name="Straight Arrow Connector 38">
            <a:extLst>
              <a:ext uri="{FF2B5EF4-FFF2-40B4-BE49-F238E27FC236}">
                <a16:creationId xmlns:a16="http://schemas.microsoft.com/office/drawing/2014/main" id="{BEBD4BCA-84C9-4EAF-B410-9069F24238A2}"/>
              </a:ext>
            </a:extLst>
          </p:cNvPr>
          <p:cNvCxnSpPr>
            <a:cxnSpLocks/>
            <a:stCxn id="29" idx="2"/>
          </p:cNvCxnSpPr>
          <p:nvPr/>
        </p:nvCxnSpPr>
        <p:spPr>
          <a:xfrm>
            <a:off x="3616009" y="1842674"/>
            <a:ext cx="0" cy="3683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D09087D8-7804-4231-BC88-114DBB381FF6}"/>
              </a:ext>
            </a:extLst>
          </p:cNvPr>
          <p:cNvSpPr txBox="1"/>
          <p:nvPr/>
        </p:nvSpPr>
        <p:spPr>
          <a:xfrm>
            <a:off x="3616009" y="1814167"/>
            <a:ext cx="993913" cy="276999"/>
          </a:xfrm>
          <a:prstGeom prst="rect">
            <a:avLst/>
          </a:prstGeom>
          <a:noFill/>
        </p:spPr>
        <p:txBody>
          <a:bodyPr wrap="square" rtlCol="0">
            <a:spAutoFit/>
          </a:bodyPr>
          <a:lstStyle/>
          <a:p>
            <a:r>
              <a:rPr lang="en-IN" sz="1200" dirty="0"/>
              <a:t>Yes</a:t>
            </a:r>
            <a:endParaRPr lang="en-US" sz="1200" dirty="0"/>
          </a:p>
        </p:txBody>
      </p:sp>
      <p:cxnSp>
        <p:nvCxnSpPr>
          <p:cNvPr id="48" name="Straight Arrow Connector 47">
            <a:extLst>
              <a:ext uri="{FF2B5EF4-FFF2-40B4-BE49-F238E27FC236}">
                <a16:creationId xmlns:a16="http://schemas.microsoft.com/office/drawing/2014/main" id="{BD111A3B-F85E-4009-8C66-ADC9F2E90E31}"/>
              </a:ext>
            </a:extLst>
          </p:cNvPr>
          <p:cNvCxnSpPr>
            <a:cxnSpLocks/>
            <a:stCxn id="28" idx="3"/>
          </p:cNvCxnSpPr>
          <p:nvPr/>
        </p:nvCxnSpPr>
        <p:spPr>
          <a:xfrm flipV="1">
            <a:off x="4515670" y="2371241"/>
            <a:ext cx="367310"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Diamond 29">
            <a:extLst>
              <a:ext uri="{FF2B5EF4-FFF2-40B4-BE49-F238E27FC236}">
                <a16:creationId xmlns:a16="http://schemas.microsoft.com/office/drawing/2014/main" id="{47682334-0C9C-4A07-95D4-59E3E5C4651C}"/>
              </a:ext>
            </a:extLst>
          </p:cNvPr>
          <p:cNvSpPr/>
          <p:nvPr/>
        </p:nvSpPr>
        <p:spPr>
          <a:xfrm>
            <a:off x="4840249" y="1625420"/>
            <a:ext cx="2157240" cy="145015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solidFill>
                  <a:schemeClr val="tx1"/>
                </a:solidFill>
              </a:rPr>
              <a:t>Prev. Limit Raise Request is Approved and Credit Check Success</a:t>
            </a:r>
            <a:endParaRPr lang="en-US" sz="1200" dirty="0">
              <a:solidFill>
                <a:schemeClr val="tx1"/>
              </a:solidFill>
            </a:endParaRPr>
          </a:p>
        </p:txBody>
      </p:sp>
      <p:sp>
        <p:nvSpPr>
          <p:cNvPr id="42" name="Title 1">
            <a:extLst>
              <a:ext uri="{FF2B5EF4-FFF2-40B4-BE49-F238E27FC236}">
                <a16:creationId xmlns:a16="http://schemas.microsoft.com/office/drawing/2014/main" id="{D64E9F12-E1BA-4B6F-8493-C6D2BB6E12A0}"/>
              </a:ext>
            </a:extLst>
          </p:cNvPr>
          <p:cNvSpPr txBox="1">
            <a:spLocks/>
          </p:cNvSpPr>
          <p:nvPr/>
        </p:nvSpPr>
        <p:spPr>
          <a:xfrm>
            <a:off x="3768313" y="4254076"/>
            <a:ext cx="2539428" cy="445308"/>
          </a:xfrm>
          <a:prstGeom prst="rect">
            <a:avLst/>
          </a:prstGeom>
        </p:spPr>
        <p:style>
          <a:lnRef idx="0">
            <a:schemeClr val="accent5"/>
          </a:lnRef>
          <a:fillRef idx="3">
            <a:schemeClr val="accent5"/>
          </a:fillRef>
          <a:effectRef idx="3">
            <a:schemeClr val="accent5"/>
          </a:effectRef>
          <a:fontRef idx="minor">
            <a:schemeClr val="lt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100" b="0" dirty="0">
                <a:solidFill>
                  <a:schemeClr val="tx1"/>
                </a:solidFill>
              </a:rPr>
              <a:t>TA informs Trader/CMD</a:t>
            </a:r>
          </a:p>
          <a:p>
            <a:pPr algn="ctr"/>
            <a:r>
              <a:rPr lang="en-IN" sz="1100" b="0" dirty="0">
                <a:solidFill>
                  <a:schemeClr val="tx1"/>
                </a:solidFill>
              </a:rPr>
              <a:t> of the Limit Ref. No.  </a:t>
            </a:r>
            <a:r>
              <a:rPr lang="en-IN" sz="1100" b="0" u="sng" dirty="0">
                <a:solidFill>
                  <a:schemeClr val="tx1"/>
                </a:solidFill>
              </a:rPr>
              <a:t>Outside of Eka</a:t>
            </a:r>
          </a:p>
        </p:txBody>
      </p:sp>
      <p:sp>
        <p:nvSpPr>
          <p:cNvPr id="50" name="Title 1">
            <a:extLst>
              <a:ext uri="{FF2B5EF4-FFF2-40B4-BE49-F238E27FC236}">
                <a16:creationId xmlns:a16="http://schemas.microsoft.com/office/drawing/2014/main" id="{8B3CC80A-A6CB-437A-8B09-ED9A29248313}"/>
              </a:ext>
            </a:extLst>
          </p:cNvPr>
          <p:cNvSpPr txBox="1">
            <a:spLocks/>
          </p:cNvSpPr>
          <p:nvPr/>
        </p:nvSpPr>
        <p:spPr>
          <a:xfrm>
            <a:off x="1071857" y="3109831"/>
            <a:ext cx="1330425" cy="445308"/>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100" b="0" dirty="0">
                <a:solidFill>
                  <a:schemeClr val="tx1"/>
                </a:solidFill>
              </a:rPr>
              <a:t>TA again modifies Contract</a:t>
            </a:r>
          </a:p>
        </p:txBody>
      </p:sp>
      <p:cxnSp>
        <p:nvCxnSpPr>
          <p:cNvPr id="51" name="Straight Arrow Connector 50">
            <a:extLst>
              <a:ext uri="{FF2B5EF4-FFF2-40B4-BE49-F238E27FC236}">
                <a16:creationId xmlns:a16="http://schemas.microsoft.com/office/drawing/2014/main" id="{9A3BAA65-FC38-4533-8A84-F3538E0DCE09}"/>
              </a:ext>
            </a:extLst>
          </p:cNvPr>
          <p:cNvCxnSpPr>
            <a:cxnSpLocks/>
            <a:stCxn id="50" idx="0"/>
            <a:endCxn id="32" idx="2"/>
          </p:cNvCxnSpPr>
          <p:nvPr/>
        </p:nvCxnSpPr>
        <p:spPr>
          <a:xfrm flipH="1" flipV="1">
            <a:off x="1734294" y="1521316"/>
            <a:ext cx="2776" cy="15885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861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217093" y="40817"/>
            <a:ext cx="11850190" cy="547798"/>
          </a:xfrm>
        </p:spPr>
        <p:style>
          <a:lnRef idx="0">
            <a:schemeClr val="accent5"/>
          </a:lnRef>
          <a:fillRef idx="3">
            <a:schemeClr val="accent5"/>
          </a:fillRef>
          <a:effectRef idx="3">
            <a:schemeClr val="accent5"/>
          </a:effectRef>
          <a:fontRef idx="minor">
            <a:schemeClr val="lt1"/>
          </a:fontRef>
        </p:style>
        <p:txBody>
          <a:bodyPr anchor="ctr">
            <a:normAutofit fontScale="90000"/>
          </a:bodyPr>
          <a:lstStyle/>
          <a:p>
            <a:r>
              <a:rPr lang="en-IN" dirty="0"/>
              <a:t>Credit Risk Check Calculation Steps for Contract Modify and Amend</a:t>
            </a:r>
          </a:p>
        </p:txBody>
      </p:sp>
      <p:graphicFrame>
        <p:nvGraphicFramePr>
          <p:cNvPr id="4" name="Table 3">
            <a:extLst>
              <a:ext uri="{FF2B5EF4-FFF2-40B4-BE49-F238E27FC236}">
                <a16:creationId xmlns:a16="http://schemas.microsoft.com/office/drawing/2014/main" id="{3F237BCC-4529-4FF8-B248-AD6E0A17E25A}"/>
              </a:ext>
            </a:extLst>
          </p:cNvPr>
          <p:cNvGraphicFramePr>
            <a:graphicFrameLocks noGrp="1"/>
          </p:cNvGraphicFramePr>
          <p:nvPr/>
        </p:nvGraphicFramePr>
        <p:xfrm>
          <a:off x="275604" y="1034303"/>
          <a:ext cx="11733168" cy="5504908"/>
        </p:xfrm>
        <a:graphic>
          <a:graphicData uri="http://schemas.openxmlformats.org/drawingml/2006/table">
            <a:tbl>
              <a:tblPr>
                <a:tableStyleId>{5C22544A-7EE6-4342-B048-85BDC9FD1C3A}</a:tableStyleId>
              </a:tblPr>
              <a:tblGrid>
                <a:gridCol w="760130">
                  <a:extLst>
                    <a:ext uri="{9D8B030D-6E8A-4147-A177-3AD203B41FA5}">
                      <a16:colId xmlns:a16="http://schemas.microsoft.com/office/drawing/2014/main" val="2576336697"/>
                    </a:ext>
                  </a:extLst>
                </a:gridCol>
                <a:gridCol w="3835811">
                  <a:extLst>
                    <a:ext uri="{9D8B030D-6E8A-4147-A177-3AD203B41FA5}">
                      <a16:colId xmlns:a16="http://schemas.microsoft.com/office/drawing/2014/main" val="1238932213"/>
                    </a:ext>
                  </a:extLst>
                </a:gridCol>
                <a:gridCol w="977462">
                  <a:extLst>
                    <a:ext uri="{9D8B030D-6E8A-4147-A177-3AD203B41FA5}">
                      <a16:colId xmlns:a16="http://schemas.microsoft.com/office/drawing/2014/main" val="359216354"/>
                    </a:ext>
                  </a:extLst>
                </a:gridCol>
                <a:gridCol w="977462">
                  <a:extLst>
                    <a:ext uri="{9D8B030D-6E8A-4147-A177-3AD203B41FA5}">
                      <a16:colId xmlns:a16="http://schemas.microsoft.com/office/drawing/2014/main" val="3093548838"/>
                    </a:ext>
                  </a:extLst>
                </a:gridCol>
                <a:gridCol w="5182303">
                  <a:extLst>
                    <a:ext uri="{9D8B030D-6E8A-4147-A177-3AD203B41FA5}">
                      <a16:colId xmlns:a16="http://schemas.microsoft.com/office/drawing/2014/main" val="3173687176"/>
                    </a:ext>
                  </a:extLst>
                </a:gridCol>
              </a:tblGrid>
              <a:tr h="303040">
                <a:tc>
                  <a:txBody>
                    <a:bodyPr/>
                    <a:lstStyle/>
                    <a:p>
                      <a:pPr algn="r" fontAlgn="t"/>
                      <a:r>
                        <a:rPr lang="en-IN" sz="1800" b="1" i="0" u="none" strike="noStrike" dirty="0">
                          <a:solidFill>
                            <a:schemeClr val="bg1"/>
                          </a:solidFill>
                          <a:effectLst/>
                          <a:latin typeface="Calibri" panose="020F0502020204030204" pitchFamily="34" charset="0"/>
                        </a:rPr>
                        <a:t>S.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Condition</a:t>
                      </a: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Yes</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Message shown to TA/Behaviour</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extLst>
                  <a:ext uri="{0D108BD9-81ED-4DB2-BD59-A6C34878D82A}">
                    <a16:rowId xmlns:a16="http://schemas.microsoft.com/office/drawing/2014/main" val="3252586543"/>
                  </a:ext>
                </a:extLst>
              </a:tr>
              <a:tr h="320784">
                <a:tc>
                  <a:txBody>
                    <a:bodyPr/>
                    <a:lstStyle/>
                    <a:p>
                      <a:pPr algn="r" fontAlgn="t"/>
                      <a:r>
                        <a:rPr lang="en-US" sz="1400" u="none" strike="noStrike" dirty="0">
                          <a:effectLst/>
                        </a:rPr>
                        <a:t>B1</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If Status = Inactive or non existing</a:t>
                      </a:r>
                      <a:endParaRPr lang="en-IN"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NA</a:t>
                      </a:r>
                      <a:endParaRPr lang="en-US" sz="1400" b="1" i="0" u="none" strike="noStrike" dirty="0">
                        <a:solidFill>
                          <a:srgbClr val="FF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NA</a:t>
                      </a:r>
                      <a:endParaRPr lang="en-US" sz="1400" b="1" i="0" u="none" strike="noStrike" dirty="0">
                        <a:solidFill>
                          <a:srgbClr val="00B05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CP is Inactive or non-existing, it will not show up in the Contract Creation "CP Name" dropdown list itself. Hence, TA will not be able to even record a Contract.</a:t>
                      </a:r>
                      <a:endParaRPr lang="en-US"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3571575206"/>
                  </a:ext>
                </a:extLst>
              </a:tr>
              <a:tr h="214801">
                <a:tc>
                  <a:txBody>
                    <a:bodyPr/>
                    <a:lstStyle/>
                    <a:p>
                      <a:pPr algn="r" fontAlgn="t"/>
                      <a:r>
                        <a:rPr lang="en-US" sz="1400" u="none" strike="noStrike" dirty="0">
                          <a:effectLst/>
                        </a:rPr>
                        <a:t>B2</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If OR Ref = matched with OR list &amp; status = Approved</a:t>
                      </a:r>
                      <a:endParaRPr lang="en-IN"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Go To B8</a:t>
                      </a:r>
                      <a:endParaRPr lang="en-US" sz="1400" b="1" i="0" u="none" strike="noStrike" dirty="0">
                        <a:solidFill>
                          <a:srgbClr val="00B05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Go To B3</a:t>
                      </a:r>
                      <a:endParaRPr lang="en-US" sz="1400" b="1" i="0" u="none" strike="noStrike" dirty="0">
                        <a:solidFill>
                          <a:srgbClr val="00B05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2694834695"/>
                  </a:ext>
                </a:extLst>
              </a:tr>
              <a:tr h="560979">
                <a:tc>
                  <a:txBody>
                    <a:bodyPr/>
                    <a:lstStyle/>
                    <a:p>
                      <a:pPr algn="r" fontAlgn="t"/>
                      <a:r>
                        <a:rPr lang="en-US" sz="1400" u="none" strike="noStrike" dirty="0">
                          <a:effectLst/>
                        </a:rPr>
                        <a:t>B3</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If Status = Delivery Stop</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Hard Block</a:t>
                      </a:r>
                      <a:endParaRPr lang="en-US" sz="1400" b="1" i="0" u="none" strike="noStrike" dirty="0">
                        <a:solidFill>
                          <a:srgbClr val="FF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Go To B4</a:t>
                      </a:r>
                      <a:endParaRPr lang="en-US" sz="1400" b="1" i="0" u="none" strike="noStrike" dirty="0">
                        <a:solidFill>
                          <a:srgbClr val="00B050"/>
                        </a:solidFill>
                        <a:effectLst/>
                        <a:latin typeface="Calibri" panose="020F0502020204030204" pitchFamily="34" charset="0"/>
                      </a:endParaRPr>
                    </a:p>
                  </a:txBody>
                  <a:tcPr marL="7073" marR="7073" marT="7073" marB="0"/>
                </a:tc>
                <a:tc>
                  <a:txBody>
                    <a:bodyPr/>
                    <a:lstStyle/>
                    <a:p>
                      <a:pPr algn="l" fontAlgn="t"/>
                      <a:r>
                        <a:rPr lang="en-IN" sz="1400" u="none" strike="noStrike" dirty="0" err="1">
                          <a:effectLst/>
                        </a:rPr>
                        <a:t>Msg</a:t>
                      </a:r>
                      <a:r>
                        <a:rPr lang="en-IN" sz="1400" u="none" strike="noStrike" dirty="0">
                          <a:effectLst/>
                        </a:rPr>
                        <a:t>: Contract created not allowed as Counterparty is in Delivery Stop</a:t>
                      </a:r>
                      <a:endParaRPr lang="en-IN"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2428920171"/>
                  </a:ext>
                </a:extLst>
              </a:tr>
              <a:tr h="560979">
                <a:tc>
                  <a:txBody>
                    <a:bodyPr/>
                    <a:lstStyle/>
                    <a:p>
                      <a:pPr algn="r" fontAlgn="t"/>
                      <a:r>
                        <a:rPr lang="en-US" sz="1400" u="none" strike="noStrike" dirty="0">
                          <a:effectLst/>
                        </a:rPr>
                        <a:t>B4</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If Status = Automatic Suspension</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Hard Block</a:t>
                      </a:r>
                      <a:endParaRPr lang="en-US" sz="1400" b="1" i="0" u="none" strike="noStrike" dirty="0">
                        <a:solidFill>
                          <a:srgbClr val="FF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Go To B5</a:t>
                      </a:r>
                      <a:endParaRPr lang="en-US" sz="1400" b="1" i="0" u="none" strike="noStrike" dirty="0">
                        <a:solidFill>
                          <a:srgbClr val="00B050"/>
                        </a:solidFill>
                        <a:effectLst/>
                        <a:latin typeface="Calibri" panose="020F0502020204030204" pitchFamily="34" charset="0"/>
                      </a:endParaRPr>
                    </a:p>
                  </a:txBody>
                  <a:tcPr marL="7073" marR="7073" marT="7073" marB="0"/>
                </a:tc>
                <a:tc>
                  <a:txBody>
                    <a:bodyPr/>
                    <a:lstStyle/>
                    <a:p>
                      <a:pPr algn="l" fontAlgn="t"/>
                      <a:r>
                        <a:rPr lang="en-IN" sz="1400" u="none" strike="noStrike" dirty="0" err="1">
                          <a:effectLst/>
                        </a:rPr>
                        <a:t>Msg</a:t>
                      </a:r>
                      <a:r>
                        <a:rPr lang="en-IN" sz="1400" u="none" strike="noStrike" dirty="0">
                          <a:effectLst/>
                        </a:rPr>
                        <a:t>: Contract created not allowed as Counterparty is in Automatic Suspension</a:t>
                      </a:r>
                      <a:endParaRPr lang="en-IN"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282092882"/>
                  </a:ext>
                </a:extLst>
              </a:tr>
              <a:tr h="1121959">
                <a:tc>
                  <a:txBody>
                    <a:bodyPr/>
                    <a:lstStyle/>
                    <a:p>
                      <a:pPr algn="r" fontAlgn="t"/>
                      <a:r>
                        <a:rPr lang="en-US" sz="1400" u="none" strike="noStrike" dirty="0">
                          <a:effectLst/>
                        </a:rPr>
                        <a:t>B5</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If Credit = Insufficient &amp; Payment Term = LC</a:t>
                      </a:r>
                      <a:endParaRPr lang="en-IN"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Warning,  </a:t>
                      </a:r>
                    </a:p>
                    <a:p>
                      <a:pPr algn="l" fontAlgn="t"/>
                      <a:r>
                        <a:rPr lang="en-IN" sz="1400" u="none" strike="noStrike" dirty="0">
                          <a:effectLst/>
                        </a:rPr>
                        <a:t>Go To B8 </a:t>
                      </a:r>
                    </a:p>
                    <a:p>
                      <a:pPr algn="l" fontAlgn="t"/>
                      <a:endParaRPr lang="en-IN" sz="1400" b="1" i="0" u="none" strike="noStrike" dirty="0">
                        <a:solidFill>
                          <a:srgbClr val="FFC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Go To B8</a:t>
                      </a:r>
                      <a:endParaRPr lang="en-US" sz="1400" b="1" i="0" u="none" strike="noStrike" dirty="0">
                        <a:solidFill>
                          <a:srgbClr val="00B050"/>
                        </a:solidFill>
                        <a:effectLst/>
                        <a:latin typeface="Calibri" panose="020F0502020204030204" pitchFamily="34" charset="0"/>
                      </a:endParaRPr>
                    </a:p>
                  </a:txBody>
                  <a:tcPr marL="7073" marR="7073" marT="7073" marB="0"/>
                </a:tc>
                <a:tc rowSpan="2">
                  <a:txBody>
                    <a:bodyPr/>
                    <a:lstStyle/>
                    <a:p>
                      <a:pPr algn="l" fontAlgn="t"/>
                      <a:r>
                        <a:rPr lang="en-IN" sz="1400" u="none" strike="noStrike" dirty="0" err="1">
                          <a:effectLst/>
                        </a:rPr>
                        <a:t>Msg</a:t>
                      </a:r>
                      <a:r>
                        <a:rPr lang="en-IN" sz="1400" u="none" strike="noStrike" dirty="0">
                          <a:effectLst/>
                        </a:rPr>
                        <a:t>: Counterparty has insufficient credit of EUR 5,000.00. Limit raised request no: LM-REF-1. </a:t>
                      </a:r>
                      <a:r>
                        <a:rPr lang="en-IN" sz="1400" b="0" i="0" u="none" strike="noStrike" dirty="0">
                          <a:solidFill>
                            <a:schemeClr val="accent2">
                              <a:lumMod val="75000"/>
                            </a:schemeClr>
                          </a:solidFill>
                          <a:effectLst/>
                          <a:latin typeface="Calibri" panose="020F0502020204030204" pitchFamily="34" charset="0"/>
                        </a:rPr>
                        <a:t>Proceeding without approval from Finance can only be done upon specific written instructions from the responsible Trader to do so.</a:t>
                      </a:r>
                      <a:endParaRPr lang="en-US" sz="1400" b="0" i="0" u="none" strike="noStrike" dirty="0">
                        <a:solidFill>
                          <a:schemeClr val="accent2">
                            <a:lumMod val="75000"/>
                          </a:schemeClr>
                        </a:solidFill>
                        <a:effectLst/>
                        <a:latin typeface="Calibri" panose="020F0502020204030204" pitchFamily="34" charset="0"/>
                      </a:endParaRPr>
                    </a:p>
                  </a:txBody>
                  <a:tcPr marL="7073" marR="7073" marT="7073" marB="0" anchor="ctr"/>
                </a:tc>
                <a:extLst>
                  <a:ext uri="{0D108BD9-81ED-4DB2-BD59-A6C34878D82A}">
                    <a16:rowId xmlns:a16="http://schemas.microsoft.com/office/drawing/2014/main" val="1444257386"/>
                  </a:ext>
                </a:extLst>
              </a:tr>
              <a:tr h="934966">
                <a:tc>
                  <a:txBody>
                    <a:bodyPr/>
                    <a:lstStyle/>
                    <a:p>
                      <a:pPr algn="r" fontAlgn="t"/>
                      <a:r>
                        <a:rPr lang="en-US" sz="1400" u="none" strike="noStrike" dirty="0">
                          <a:effectLst/>
                        </a:rPr>
                        <a:t>B6</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If Credit = Insufficient &amp; Payment Term = PP</a:t>
                      </a:r>
                      <a:endParaRPr lang="en-IN"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u="none" strike="noStrike" dirty="0">
                          <a:solidFill>
                            <a:schemeClr val="tx1"/>
                          </a:solidFill>
                          <a:effectLst/>
                        </a:rPr>
                        <a:t>Warning,</a:t>
                      </a:r>
                    </a:p>
                    <a:p>
                      <a:pPr algn="l" fontAlgn="t"/>
                      <a:r>
                        <a:rPr lang="en-IN" sz="1400" b="0" i="0" u="none" strike="noStrike" dirty="0">
                          <a:solidFill>
                            <a:schemeClr val="tx1"/>
                          </a:solidFill>
                          <a:effectLst/>
                          <a:latin typeface="Calibri" panose="020F0502020204030204" pitchFamily="34" charset="0"/>
                        </a:rPr>
                        <a:t>Go To B8</a:t>
                      </a:r>
                    </a:p>
                  </a:txBody>
                  <a:tcPr marL="7073" marR="7073" marT="7073" marB="0"/>
                </a:tc>
                <a:tc>
                  <a:txBody>
                    <a:bodyPr/>
                    <a:lstStyle/>
                    <a:p>
                      <a:pPr algn="l" fontAlgn="t"/>
                      <a:r>
                        <a:rPr lang="en-US" sz="1400" u="none" strike="noStrike" dirty="0">
                          <a:effectLst/>
                        </a:rPr>
                        <a:t>Go To B8</a:t>
                      </a:r>
                      <a:endParaRPr lang="en-US" sz="1400" b="1" i="0" u="none" strike="noStrike" dirty="0">
                        <a:solidFill>
                          <a:srgbClr val="00B050"/>
                        </a:solidFill>
                        <a:effectLst/>
                        <a:latin typeface="Calibri" panose="020F0502020204030204" pitchFamily="34" charset="0"/>
                      </a:endParaRPr>
                    </a:p>
                  </a:txBody>
                  <a:tcPr marL="7073" marR="7073" marT="7073" marB="0"/>
                </a:tc>
                <a:tc vMerge="1">
                  <a:txBody>
                    <a:bodyPr/>
                    <a:lstStyle/>
                    <a:p>
                      <a:pPr algn="l" fontAlgn="t"/>
                      <a:endParaRPr lang="en-US" sz="1400" b="0" i="0" u="none" strike="noStrike" dirty="0">
                        <a:solidFill>
                          <a:schemeClr val="accent2">
                            <a:lumMod val="75000"/>
                          </a:schemeClr>
                        </a:solidFill>
                        <a:effectLst/>
                        <a:latin typeface="Calibri" panose="020F0502020204030204" pitchFamily="34" charset="0"/>
                      </a:endParaRPr>
                    </a:p>
                  </a:txBody>
                  <a:tcPr marL="7073" marR="7073" marT="7073" marB="0"/>
                </a:tc>
                <a:extLst>
                  <a:ext uri="{0D108BD9-81ED-4DB2-BD59-A6C34878D82A}">
                    <a16:rowId xmlns:a16="http://schemas.microsoft.com/office/drawing/2014/main" val="706728858"/>
                  </a:ext>
                </a:extLst>
              </a:tr>
              <a:tr h="934966">
                <a:tc>
                  <a:txBody>
                    <a:bodyPr/>
                    <a:lstStyle/>
                    <a:p>
                      <a:pPr algn="r" fontAlgn="t"/>
                      <a:r>
                        <a:rPr lang="en-US" sz="1400" u="none" strike="noStrike" dirty="0">
                          <a:effectLst/>
                        </a:rPr>
                        <a:t>B7</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u="none" strike="noStrike" dirty="0">
                          <a:effectLst/>
                        </a:rPr>
                        <a:t>If Credit = Insufficient &amp; Payment Term = other</a:t>
                      </a:r>
                      <a:endParaRPr lang="en-IN"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Hard Block</a:t>
                      </a:r>
                      <a:endParaRPr lang="en-US" sz="1400" b="1" i="0" u="none" strike="noStrike" dirty="0">
                        <a:solidFill>
                          <a:srgbClr val="FF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Go To B8</a:t>
                      </a:r>
                      <a:endParaRPr lang="en-US" sz="1400" b="1" i="0" u="none" strike="noStrike" dirty="0">
                        <a:solidFill>
                          <a:srgbClr val="00B050"/>
                        </a:solidFill>
                        <a:effectLst/>
                        <a:latin typeface="Calibri" panose="020F0502020204030204" pitchFamily="34" charset="0"/>
                      </a:endParaRPr>
                    </a:p>
                  </a:txBody>
                  <a:tcPr marL="7073" marR="7073" marT="7073" marB="0"/>
                </a:tc>
                <a:tc>
                  <a:txBody>
                    <a:bodyPr/>
                    <a:lstStyle/>
                    <a:p>
                      <a:pPr algn="l" fontAlgn="t"/>
                      <a:r>
                        <a:rPr lang="en-IN" sz="1400" u="none" strike="noStrike" dirty="0" err="1">
                          <a:effectLst/>
                        </a:rPr>
                        <a:t>Msg</a:t>
                      </a:r>
                      <a:r>
                        <a:rPr lang="en-IN" sz="1400" u="none" strike="noStrike" dirty="0">
                          <a:effectLst/>
                        </a:rPr>
                        <a:t>: Counterparty has insufficient credit of EUR 5,000.00. Limit raised request no: LM-REF-1. Kindly retry once approved. Contract is Saved As Draft</a:t>
                      </a:r>
                      <a:endParaRPr lang="en-IN"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171548297"/>
                  </a:ext>
                </a:extLst>
              </a:tr>
              <a:tr h="214801">
                <a:tc>
                  <a:txBody>
                    <a:bodyPr/>
                    <a:lstStyle/>
                    <a:p>
                      <a:pPr algn="r" fontAlgn="t"/>
                      <a:r>
                        <a:rPr lang="en-US" sz="1400" u="none" strike="noStrike" dirty="0">
                          <a:effectLst/>
                        </a:rPr>
                        <a:t>B8</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dirty="0">
                          <a:effectLst/>
                        </a:rPr>
                        <a:t>Allow Creation SC</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073" marR="7073" marT="7073"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073" marR="7073" marT="7073" marB="0"/>
                </a:tc>
                <a:tc>
                  <a:txBody>
                    <a:bodyPr/>
                    <a:lstStyle/>
                    <a:p>
                      <a:pPr algn="l" fontAlgn="t"/>
                      <a:endParaRPr lang="en-US"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3824486229"/>
                  </a:ext>
                </a:extLst>
              </a:tr>
            </a:tbl>
          </a:graphicData>
        </a:graphic>
      </p:graphicFrame>
      <p:sp>
        <p:nvSpPr>
          <p:cNvPr id="5" name="TextBox 4">
            <a:extLst>
              <a:ext uri="{FF2B5EF4-FFF2-40B4-BE49-F238E27FC236}">
                <a16:creationId xmlns:a16="http://schemas.microsoft.com/office/drawing/2014/main" id="{5BA8A0D5-46E1-4B01-84C9-EB7384DE26A0}"/>
              </a:ext>
            </a:extLst>
          </p:cNvPr>
          <p:cNvSpPr txBox="1"/>
          <p:nvPr/>
        </p:nvSpPr>
        <p:spPr>
          <a:xfrm>
            <a:off x="217093" y="588615"/>
            <a:ext cx="7810023" cy="523220"/>
          </a:xfrm>
          <a:prstGeom prst="rect">
            <a:avLst/>
          </a:prstGeom>
          <a:noFill/>
        </p:spPr>
        <p:txBody>
          <a:bodyPr wrap="none" rtlCol="0">
            <a:spAutoFit/>
          </a:bodyPr>
          <a:lstStyle/>
          <a:p>
            <a:pPr marL="342900" indent="-342900">
              <a:buAutoNum type="arabicPeriod"/>
            </a:pPr>
            <a:r>
              <a:rPr lang="en-IN" sz="1400" dirty="0"/>
              <a:t>This is taken from the Credit Checks CMD_190305 sheet itself. The changes have been </a:t>
            </a:r>
            <a:r>
              <a:rPr lang="en-IN" sz="1400" dirty="0">
                <a:solidFill>
                  <a:schemeClr val="accent2">
                    <a:lumMod val="75000"/>
                  </a:schemeClr>
                </a:solidFill>
              </a:rPr>
              <a:t>highlighted</a:t>
            </a:r>
            <a:r>
              <a:rPr lang="en-IN" sz="1400" dirty="0"/>
              <a:t>.</a:t>
            </a:r>
          </a:p>
          <a:p>
            <a:pPr marL="342900" indent="-342900">
              <a:buAutoNum type="arabicPeriod"/>
            </a:pPr>
            <a:r>
              <a:rPr lang="en-IN" sz="1400" dirty="0"/>
              <a:t>Sales Credit Measure B will be used for Exposure calculations.</a:t>
            </a:r>
            <a:endParaRPr lang="en-US" sz="1400" dirty="0"/>
          </a:p>
        </p:txBody>
      </p:sp>
    </p:spTree>
    <p:extLst>
      <p:ext uri="{BB962C8B-B14F-4D97-AF65-F5344CB8AC3E}">
        <p14:creationId xmlns:p14="http://schemas.microsoft.com/office/powerpoint/2010/main" val="275349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DF84D91-4BDE-49E6-B51F-86FF906D4BEA}"/>
              </a:ext>
            </a:extLst>
          </p:cNvPr>
          <p:cNvSpPr txBox="1">
            <a:spLocks/>
          </p:cNvSpPr>
          <p:nvPr/>
        </p:nvSpPr>
        <p:spPr>
          <a:xfrm>
            <a:off x="153481" y="858242"/>
            <a:ext cx="11569518" cy="4527221"/>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vert="horz" lIns="180000" tIns="45720" rIns="180000" bIns="14400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1400" b="1" dirty="0">
                <a:ln w="0"/>
                <a:solidFill>
                  <a:schemeClr val="tx1"/>
                </a:solidFill>
                <a:effectLst>
                  <a:outerShdw blurRad="38100" dist="19050" dir="2700000" algn="tl" rotWithShape="0">
                    <a:schemeClr val="dk1">
                      <a:alpha val="40000"/>
                    </a:schemeClr>
                  </a:outerShdw>
                </a:effectLst>
              </a:rPr>
              <a:t>Container (PCS) </a:t>
            </a:r>
          </a:p>
          <a:p>
            <a:r>
              <a:rPr lang="en-IN" sz="1400" b="1" dirty="0">
                <a:ln w="0"/>
                <a:solidFill>
                  <a:schemeClr val="tx1"/>
                </a:solidFill>
                <a:effectLst>
                  <a:outerShdw blurRad="38100" dist="19050" dir="2700000" algn="tl" rotWithShape="0">
                    <a:schemeClr val="dk1">
                      <a:alpha val="40000"/>
                    </a:schemeClr>
                  </a:outerShdw>
                </a:effectLst>
              </a:rPr>
              <a:t>Finalization</a:t>
            </a:r>
          </a:p>
          <a:p>
            <a:endParaRPr lang="en-IN" sz="1400" b="1" dirty="0">
              <a:ln w="0"/>
              <a:solidFill>
                <a:schemeClr val="tx1"/>
              </a:solidFill>
              <a:effectLst>
                <a:outerShdw blurRad="38100" dist="19050" dir="2700000" algn="tl" rotWithShape="0">
                  <a:schemeClr val="dk1">
                    <a:alpha val="40000"/>
                  </a:schemeClr>
                </a:outerShdw>
              </a:effectLst>
            </a:endParaRPr>
          </a:p>
          <a:p>
            <a:r>
              <a:rPr lang="en-IN" sz="1400" b="1" dirty="0">
                <a:ln w="0"/>
                <a:solidFill>
                  <a:schemeClr val="tx1"/>
                </a:solidFill>
                <a:effectLst>
                  <a:outerShdw blurRad="38100" dist="19050" dir="2700000" algn="tl" rotWithShape="0">
                    <a:schemeClr val="dk1">
                      <a:alpha val="40000"/>
                    </a:schemeClr>
                  </a:outerShdw>
                </a:effectLst>
              </a:rPr>
              <a:t>Or </a:t>
            </a:r>
          </a:p>
          <a:p>
            <a:endParaRPr lang="en-IN" sz="1400" b="1" dirty="0">
              <a:ln w="0"/>
              <a:solidFill>
                <a:schemeClr val="tx1"/>
              </a:solidFill>
              <a:effectLst>
                <a:outerShdw blurRad="38100" dist="19050" dir="2700000" algn="tl" rotWithShape="0">
                  <a:schemeClr val="dk1">
                    <a:alpha val="40000"/>
                  </a:schemeClr>
                </a:outerShdw>
              </a:effectLst>
            </a:endParaRPr>
          </a:p>
          <a:p>
            <a:r>
              <a:rPr lang="en-IN" sz="1400" b="1" dirty="0">
                <a:ln w="0"/>
                <a:solidFill>
                  <a:schemeClr val="tx1"/>
                </a:solidFill>
                <a:effectLst>
                  <a:outerShdw blurRad="38100" dist="19050" dir="2700000" algn="tl" rotWithShape="0">
                    <a:schemeClr val="dk1">
                      <a:alpha val="40000"/>
                    </a:schemeClr>
                  </a:outerShdw>
                </a:effectLst>
              </a:rPr>
              <a:t>Movement Orders</a:t>
            </a:r>
          </a:p>
        </p:txBody>
      </p:sp>
      <p:cxnSp>
        <p:nvCxnSpPr>
          <p:cNvPr id="49" name="Connector: Elbow 48">
            <a:extLst>
              <a:ext uri="{FF2B5EF4-FFF2-40B4-BE49-F238E27FC236}">
                <a16:creationId xmlns:a16="http://schemas.microsoft.com/office/drawing/2014/main" id="{5F45D2E8-E8A7-4CB1-8EF0-307796894990}"/>
              </a:ext>
            </a:extLst>
          </p:cNvPr>
          <p:cNvCxnSpPr>
            <a:cxnSpLocks/>
            <a:stCxn id="35" idx="2"/>
            <a:endCxn id="29" idx="2"/>
          </p:cNvCxnSpPr>
          <p:nvPr/>
        </p:nvCxnSpPr>
        <p:spPr>
          <a:xfrm rot="5400000" flipH="1">
            <a:off x="6978270" y="1131736"/>
            <a:ext cx="998645" cy="5775865"/>
          </a:xfrm>
          <a:prstGeom prst="bentConnector3">
            <a:avLst>
              <a:gd name="adj1" fmla="val -2289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153481" y="41922"/>
            <a:ext cx="11850190" cy="547798"/>
          </a:xfrm>
        </p:spPr>
        <p:style>
          <a:lnRef idx="0">
            <a:schemeClr val="accent5"/>
          </a:lnRef>
          <a:fillRef idx="3">
            <a:schemeClr val="accent5"/>
          </a:fillRef>
          <a:effectRef idx="3">
            <a:schemeClr val="accent5"/>
          </a:effectRef>
          <a:fontRef idx="minor">
            <a:schemeClr val="lt1"/>
          </a:fontRef>
        </p:style>
        <p:txBody>
          <a:bodyPr anchor="ctr">
            <a:normAutofit fontScale="90000"/>
          </a:bodyPr>
          <a:lstStyle/>
          <a:p>
            <a:r>
              <a:rPr lang="en-IN" dirty="0"/>
              <a:t>Credit Risk Check Flow for Containers (PCS) &amp; Movement Orders (MO)</a:t>
            </a:r>
          </a:p>
        </p:txBody>
      </p:sp>
      <p:sp>
        <p:nvSpPr>
          <p:cNvPr id="25" name="Title 1">
            <a:extLst>
              <a:ext uri="{FF2B5EF4-FFF2-40B4-BE49-F238E27FC236}">
                <a16:creationId xmlns:a16="http://schemas.microsoft.com/office/drawing/2014/main" id="{24ED5173-7325-4007-9893-A56347F80713}"/>
              </a:ext>
            </a:extLst>
          </p:cNvPr>
          <p:cNvSpPr txBox="1">
            <a:spLocks/>
          </p:cNvSpPr>
          <p:nvPr/>
        </p:nvSpPr>
        <p:spPr>
          <a:xfrm>
            <a:off x="9445767" y="2084526"/>
            <a:ext cx="1839514" cy="36888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Status updated to “Planned”</a:t>
            </a:r>
          </a:p>
        </p:txBody>
      </p:sp>
      <p:cxnSp>
        <p:nvCxnSpPr>
          <p:cNvPr id="27" name="Straight Connector 26">
            <a:extLst>
              <a:ext uri="{FF2B5EF4-FFF2-40B4-BE49-F238E27FC236}">
                <a16:creationId xmlns:a16="http://schemas.microsoft.com/office/drawing/2014/main" id="{03E3A6BB-B232-4296-9957-1A2E21ABAF0C}"/>
              </a:ext>
            </a:extLst>
          </p:cNvPr>
          <p:cNvCxnSpPr>
            <a:cxnSpLocks/>
          </p:cNvCxnSpPr>
          <p:nvPr/>
        </p:nvCxnSpPr>
        <p:spPr>
          <a:xfrm>
            <a:off x="1702726" y="858242"/>
            <a:ext cx="0" cy="4527221"/>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2" name="Title 1">
            <a:extLst>
              <a:ext uri="{FF2B5EF4-FFF2-40B4-BE49-F238E27FC236}">
                <a16:creationId xmlns:a16="http://schemas.microsoft.com/office/drawing/2014/main" id="{0FE2E3BA-02A8-458D-9A1E-478A3FB02ED0}"/>
              </a:ext>
            </a:extLst>
          </p:cNvPr>
          <p:cNvSpPr txBox="1">
            <a:spLocks/>
          </p:cNvSpPr>
          <p:nvPr/>
        </p:nvSpPr>
        <p:spPr>
          <a:xfrm>
            <a:off x="1764399" y="1470918"/>
            <a:ext cx="1545302" cy="1560816"/>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IN" sz="1200" dirty="0">
                <a:solidFill>
                  <a:schemeClr val="tx1"/>
                </a:solidFill>
              </a:rPr>
              <a:t>TA Clicks on PCS</a:t>
            </a:r>
          </a:p>
          <a:p>
            <a:pPr algn="ctr">
              <a:lnSpc>
                <a:spcPct val="100000"/>
              </a:lnSpc>
            </a:pPr>
            <a:r>
              <a:rPr lang="en-IN" sz="1200" dirty="0">
                <a:solidFill>
                  <a:schemeClr val="tx1"/>
                </a:solidFill>
              </a:rPr>
              <a:t>“Finalize”</a:t>
            </a:r>
          </a:p>
          <a:p>
            <a:pPr algn="ctr">
              <a:lnSpc>
                <a:spcPct val="100000"/>
              </a:lnSpc>
            </a:pPr>
            <a:r>
              <a:rPr lang="en-IN" sz="1200" dirty="0">
                <a:solidFill>
                  <a:schemeClr val="tx1"/>
                </a:solidFill>
              </a:rPr>
              <a:t>Or Clicks on “Save” for Movement Orders</a:t>
            </a:r>
          </a:p>
        </p:txBody>
      </p:sp>
      <p:sp>
        <p:nvSpPr>
          <p:cNvPr id="35" name="Title 1">
            <a:extLst>
              <a:ext uri="{FF2B5EF4-FFF2-40B4-BE49-F238E27FC236}">
                <a16:creationId xmlns:a16="http://schemas.microsoft.com/office/drawing/2014/main" id="{E13243F5-47D1-43D2-A915-107ED9548F1D}"/>
              </a:ext>
            </a:extLst>
          </p:cNvPr>
          <p:cNvSpPr txBox="1">
            <a:spLocks/>
          </p:cNvSpPr>
          <p:nvPr/>
        </p:nvSpPr>
        <p:spPr>
          <a:xfrm>
            <a:off x="9445767" y="3356719"/>
            <a:ext cx="1839516" cy="1162271"/>
          </a:xfrm>
          <a:prstGeom prst="rect">
            <a:avLst/>
          </a:prstGeom>
        </p:spPr>
        <p:style>
          <a:lnRef idx="1">
            <a:schemeClr val="accent2"/>
          </a:lnRef>
          <a:fillRef idx="2">
            <a:schemeClr val="accent2"/>
          </a:fillRef>
          <a:effectRef idx="1">
            <a:schemeClr val="accent2"/>
          </a:effectRef>
          <a:fontRef idx="minor">
            <a:schemeClr val="dk1"/>
          </a:fontRef>
        </p:style>
        <p:txBody>
          <a:bodyPr vert="horz" lIns="0" tIns="0" rIns="0" bIns="0" rtlCol="0" anchor="ctr">
            <a:normAutofit fontScale="97500" lnSpcReduction="10000"/>
          </a:bodyPr>
          <a:lstStyle>
            <a:defPPr>
              <a:defRPr lang="en-US"/>
            </a:defPPr>
            <a:lvl1pPr algn="ctr">
              <a:lnSpc>
                <a:spcPct val="100000"/>
              </a:lnSpc>
              <a:spcBef>
                <a:spcPct val="0"/>
              </a:spcBef>
              <a:buNone/>
              <a:defRPr sz="1200" b="0">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tx1"/>
                </a:solidFill>
              </a:rPr>
              <a:t>Status updated to </a:t>
            </a:r>
          </a:p>
          <a:p>
            <a:r>
              <a:rPr lang="en-IN" dirty="0">
                <a:solidFill>
                  <a:schemeClr val="tx1"/>
                </a:solidFill>
              </a:rPr>
              <a:t>“Pending Authorization”.</a:t>
            </a:r>
          </a:p>
          <a:p>
            <a:r>
              <a:rPr lang="en-IN" dirty="0">
                <a:solidFill>
                  <a:schemeClr val="tx1"/>
                </a:solidFill>
              </a:rPr>
              <a:t>TA cannot proceed for Loading Activity. One option (through configuration) is to manually override by click on “Approve”</a:t>
            </a:r>
          </a:p>
        </p:txBody>
      </p:sp>
      <p:sp>
        <p:nvSpPr>
          <p:cNvPr id="36" name="Title 1">
            <a:extLst>
              <a:ext uri="{FF2B5EF4-FFF2-40B4-BE49-F238E27FC236}">
                <a16:creationId xmlns:a16="http://schemas.microsoft.com/office/drawing/2014/main" id="{E3488C9B-99F3-410F-A051-75119D94EBD2}"/>
              </a:ext>
            </a:extLst>
          </p:cNvPr>
          <p:cNvSpPr txBox="1">
            <a:spLocks/>
          </p:cNvSpPr>
          <p:nvPr/>
        </p:nvSpPr>
        <p:spPr>
          <a:xfrm>
            <a:off x="9445766" y="2868499"/>
            <a:ext cx="1839515" cy="326472"/>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Status updated to “Planned”</a:t>
            </a:r>
          </a:p>
        </p:txBody>
      </p:sp>
      <p:cxnSp>
        <p:nvCxnSpPr>
          <p:cNvPr id="41" name="Straight Arrow Connector 40">
            <a:extLst>
              <a:ext uri="{FF2B5EF4-FFF2-40B4-BE49-F238E27FC236}">
                <a16:creationId xmlns:a16="http://schemas.microsoft.com/office/drawing/2014/main" id="{05EFA571-5EF3-45D2-AC19-48CA91EBF2F5}"/>
              </a:ext>
            </a:extLst>
          </p:cNvPr>
          <p:cNvCxnSpPr>
            <a:cxnSpLocks/>
            <a:stCxn id="32" idx="3"/>
          </p:cNvCxnSpPr>
          <p:nvPr/>
        </p:nvCxnSpPr>
        <p:spPr>
          <a:xfrm>
            <a:off x="3309701" y="2251326"/>
            <a:ext cx="2456210" cy="242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itle 1">
            <a:extLst>
              <a:ext uri="{FF2B5EF4-FFF2-40B4-BE49-F238E27FC236}">
                <a16:creationId xmlns:a16="http://schemas.microsoft.com/office/drawing/2014/main" id="{85EF8602-49AD-47F7-9E0F-AAB860CCBC5D}"/>
              </a:ext>
            </a:extLst>
          </p:cNvPr>
          <p:cNvSpPr txBox="1">
            <a:spLocks/>
          </p:cNvSpPr>
          <p:nvPr/>
        </p:nvSpPr>
        <p:spPr>
          <a:xfrm>
            <a:off x="3716062" y="2061102"/>
            <a:ext cx="1747194" cy="320437"/>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Check Request Initiated</a:t>
            </a:r>
          </a:p>
        </p:txBody>
      </p:sp>
      <p:cxnSp>
        <p:nvCxnSpPr>
          <p:cNvPr id="10" name="Connector: Elbow 9">
            <a:extLst>
              <a:ext uri="{FF2B5EF4-FFF2-40B4-BE49-F238E27FC236}">
                <a16:creationId xmlns:a16="http://schemas.microsoft.com/office/drawing/2014/main" id="{FB221259-E7B4-41E1-A6F8-F8139493DFA1}"/>
              </a:ext>
            </a:extLst>
          </p:cNvPr>
          <p:cNvCxnSpPr>
            <a:cxnSpLocks/>
            <a:stCxn id="26" idx="3"/>
            <a:endCxn id="25" idx="1"/>
          </p:cNvCxnSpPr>
          <p:nvPr/>
        </p:nvCxnSpPr>
        <p:spPr>
          <a:xfrm flipV="1">
            <a:off x="7513110" y="2268970"/>
            <a:ext cx="1932657" cy="6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01DD338-CA7D-461D-8908-42410ECECFE3}"/>
              </a:ext>
            </a:extLst>
          </p:cNvPr>
          <p:cNvCxnSpPr>
            <a:cxnSpLocks/>
            <a:stCxn id="26" idx="2"/>
            <a:endCxn id="36" idx="1"/>
          </p:cNvCxnSpPr>
          <p:nvPr/>
        </p:nvCxnSpPr>
        <p:spPr>
          <a:xfrm rot="16200000" flipH="1">
            <a:off x="7905363" y="1491331"/>
            <a:ext cx="274551" cy="28062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394ED32-0ADF-4460-8C19-34E80770820A}"/>
              </a:ext>
            </a:extLst>
          </p:cNvPr>
          <p:cNvCxnSpPr>
            <a:cxnSpLocks/>
            <a:stCxn id="26" idx="2"/>
            <a:endCxn id="35" idx="1"/>
          </p:cNvCxnSpPr>
          <p:nvPr/>
        </p:nvCxnSpPr>
        <p:spPr>
          <a:xfrm rot="16200000" flipH="1">
            <a:off x="7452304" y="1944391"/>
            <a:ext cx="1180671" cy="28062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EC1E234F-01EF-4AFA-B34C-EEAE07D5DF03}"/>
              </a:ext>
            </a:extLst>
          </p:cNvPr>
          <p:cNvSpPr txBox="1">
            <a:spLocks/>
          </p:cNvSpPr>
          <p:nvPr/>
        </p:nvSpPr>
        <p:spPr>
          <a:xfrm>
            <a:off x="6258773" y="4342065"/>
            <a:ext cx="2632677" cy="946015"/>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TA will be able to view the failure message in a Report by filtering on the PCS/MO Ref. No. and see the corresponding Limit Ref. No. that is generated due to insufficient balance.</a:t>
            </a:r>
          </a:p>
        </p:txBody>
      </p:sp>
      <p:sp>
        <p:nvSpPr>
          <p:cNvPr id="45" name="TextBox 44">
            <a:extLst>
              <a:ext uri="{FF2B5EF4-FFF2-40B4-BE49-F238E27FC236}">
                <a16:creationId xmlns:a16="http://schemas.microsoft.com/office/drawing/2014/main" id="{16C8F38D-149A-4B1D-A2AB-47F33F6E929E}"/>
              </a:ext>
            </a:extLst>
          </p:cNvPr>
          <p:cNvSpPr txBox="1"/>
          <p:nvPr/>
        </p:nvSpPr>
        <p:spPr>
          <a:xfrm>
            <a:off x="7488920" y="2049261"/>
            <a:ext cx="993913" cy="276999"/>
          </a:xfrm>
          <a:prstGeom prst="rect">
            <a:avLst/>
          </a:prstGeom>
          <a:noFill/>
        </p:spPr>
        <p:txBody>
          <a:bodyPr wrap="square" rtlCol="0">
            <a:spAutoFit/>
          </a:bodyPr>
          <a:lstStyle/>
          <a:p>
            <a:r>
              <a:rPr lang="en-IN" sz="1200" dirty="0"/>
              <a:t>Success</a:t>
            </a:r>
            <a:endParaRPr lang="en-US" sz="1200" dirty="0"/>
          </a:p>
        </p:txBody>
      </p:sp>
      <p:sp>
        <p:nvSpPr>
          <p:cNvPr id="46" name="TextBox 45">
            <a:extLst>
              <a:ext uri="{FF2B5EF4-FFF2-40B4-BE49-F238E27FC236}">
                <a16:creationId xmlns:a16="http://schemas.microsoft.com/office/drawing/2014/main" id="{D0D170A7-63DF-4060-B82B-6153CBA8B11D}"/>
              </a:ext>
            </a:extLst>
          </p:cNvPr>
          <p:cNvSpPr txBox="1"/>
          <p:nvPr/>
        </p:nvSpPr>
        <p:spPr>
          <a:xfrm>
            <a:off x="7447842" y="2812496"/>
            <a:ext cx="993913" cy="276999"/>
          </a:xfrm>
          <a:prstGeom prst="rect">
            <a:avLst/>
          </a:prstGeom>
          <a:noFill/>
        </p:spPr>
        <p:txBody>
          <a:bodyPr wrap="square" rtlCol="0">
            <a:spAutoFit/>
          </a:bodyPr>
          <a:lstStyle/>
          <a:p>
            <a:r>
              <a:rPr lang="en-IN" sz="1200" dirty="0"/>
              <a:t>Soft Block</a:t>
            </a:r>
            <a:endParaRPr lang="en-US" sz="1200" dirty="0"/>
          </a:p>
        </p:txBody>
      </p:sp>
      <p:sp>
        <p:nvSpPr>
          <p:cNvPr id="47" name="TextBox 46">
            <a:extLst>
              <a:ext uri="{FF2B5EF4-FFF2-40B4-BE49-F238E27FC236}">
                <a16:creationId xmlns:a16="http://schemas.microsoft.com/office/drawing/2014/main" id="{CD92F5A0-7F1F-4052-862B-F970E9FAA679}"/>
              </a:ext>
            </a:extLst>
          </p:cNvPr>
          <p:cNvSpPr txBox="1"/>
          <p:nvPr/>
        </p:nvSpPr>
        <p:spPr>
          <a:xfrm>
            <a:off x="7289956" y="3719739"/>
            <a:ext cx="993913" cy="276999"/>
          </a:xfrm>
          <a:prstGeom prst="rect">
            <a:avLst/>
          </a:prstGeom>
          <a:noFill/>
        </p:spPr>
        <p:txBody>
          <a:bodyPr wrap="square" rtlCol="0">
            <a:spAutoFit/>
          </a:bodyPr>
          <a:lstStyle/>
          <a:p>
            <a:r>
              <a:rPr lang="en-IN" sz="1200" dirty="0"/>
              <a:t>Hard Block</a:t>
            </a:r>
            <a:endParaRPr lang="en-US" sz="1200" dirty="0"/>
          </a:p>
        </p:txBody>
      </p:sp>
      <p:sp>
        <p:nvSpPr>
          <p:cNvPr id="29" name="Title 1">
            <a:extLst>
              <a:ext uri="{FF2B5EF4-FFF2-40B4-BE49-F238E27FC236}">
                <a16:creationId xmlns:a16="http://schemas.microsoft.com/office/drawing/2014/main" id="{0D5209E1-405F-43E1-9590-EF2265C6AD36}"/>
              </a:ext>
            </a:extLst>
          </p:cNvPr>
          <p:cNvSpPr txBox="1">
            <a:spLocks/>
          </p:cNvSpPr>
          <p:nvPr/>
        </p:nvSpPr>
        <p:spPr>
          <a:xfrm>
            <a:off x="3481027" y="2757183"/>
            <a:ext cx="2217265" cy="763162"/>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Once CMD has approved it,</a:t>
            </a:r>
          </a:p>
          <a:p>
            <a:pPr algn="ctr"/>
            <a:r>
              <a:rPr lang="en-IN" sz="1200" b="0" dirty="0">
                <a:solidFill>
                  <a:schemeClr val="tx1"/>
                </a:solidFill>
              </a:rPr>
              <a:t>TA can Click on Operation </a:t>
            </a:r>
          </a:p>
          <a:p>
            <a:pPr algn="ctr"/>
            <a:r>
              <a:rPr lang="en-IN" sz="1200" b="0" dirty="0">
                <a:solidFill>
                  <a:schemeClr val="tx1"/>
                </a:solidFill>
              </a:rPr>
              <a:t>“Credit Check”</a:t>
            </a:r>
          </a:p>
        </p:txBody>
      </p:sp>
      <p:cxnSp>
        <p:nvCxnSpPr>
          <p:cNvPr id="30" name="Connector: Elbow 29">
            <a:extLst>
              <a:ext uri="{FF2B5EF4-FFF2-40B4-BE49-F238E27FC236}">
                <a16:creationId xmlns:a16="http://schemas.microsoft.com/office/drawing/2014/main" id="{29BE15A5-8426-411A-B1FF-5E6407D731F2}"/>
              </a:ext>
            </a:extLst>
          </p:cNvPr>
          <p:cNvCxnSpPr>
            <a:cxnSpLocks/>
            <a:stCxn id="29" idx="0"/>
            <a:endCxn id="28" idx="2"/>
          </p:cNvCxnSpPr>
          <p:nvPr/>
        </p:nvCxnSpPr>
        <p:spPr>
          <a:xfrm rot="16200000" flipV="1">
            <a:off x="4401838" y="2569360"/>
            <a:ext cx="375644"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id="{272BBE82-E133-465D-8B18-18C1E964E9CD}"/>
              </a:ext>
            </a:extLst>
          </p:cNvPr>
          <p:cNvSpPr/>
          <p:nvPr/>
        </p:nvSpPr>
        <p:spPr>
          <a:xfrm>
            <a:off x="5765911" y="1794032"/>
            <a:ext cx="1747199" cy="96315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solidFill>
                  <a:schemeClr val="tx1"/>
                </a:solidFill>
              </a:rPr>
              <a:t>Credit Risk App - Result</a:t>
            </a:r>
            <a:endParaRPr lang="en-US" sz="1200" dirty="0">
              <a:solidFill>
                <a:schemeClr val="tx1"/>
              </a:solidFill>
            </a:endParaRPr>
          </a:p>
        </p:txBody>
      </p:sp>
      <p:sp>
        <p:nvSpPr>
          <p:cNvPr id="24" name="Title 1">
            <a:extLst>
              <a:ext uri="{FF2B5EF4-FFF2-40B4-BE49-F238E27FC236}">
                <a16:creationId xmlns:a16="http://schemas.microsoft.com/office/drawing/2014/main" id="{8BC08E1D-0D0A-4B33-81E8-D5E86B5373F1}"/>
              </a:ext>
            </a:extLst>
          </p:cNvPr>
          <p:cNvSpPr txBox="1">
            <a:spLocks/>
          </p:cNvSpPr>
          <p:nvPr/>
        </p:nvSpPr>
        <p:spPr>
          <a:xfrm>
            <a:off x="3309701" y="4261398"/>
            <a:ext cx="2632677" cy="946015"/>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TA inform the Limit Ref. No. to CMD </a:t>
            </a:r>
            <a:r>
              <a:rPr lang="en-IN" sz="1200" b="0" u="sng" dirty="0">
                <a:solidFill>
                  <a:schemeClr val="tx1"/>
                </a:solidFill>
              </a:rPr>
              <a:t>outside of Eka.</a:t>
            </a:r>
          </a:p>
        </p:txBody>
      </p:sp>
    </p:spTree>
    <p:extLst>
      <p:ext uri="{BB962C8B-B14F-4D97-AF65-F5344CB8AC3E}">
        <p14:creationId xmlns:p14="http://schemas.microsoft.com/office/powerpoint/2010/main" val="333207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0" y="0"/>
            <a:ext cx="12192000" cy="472619"/>
          </a:xfrm>
        </p:spPr>
        <p:style>
          <a:lnRef idx="0">
            <a:schemeClr val="accent5"/>
          </a:lnRef>
          <a:fillRef idx="3">
            <a:schemeClr val="accent5"/>
          </a:fillRef>
          <a:effectRef idx="3">
            <a:schemeClr val="accent5"/>
          </a:effectRef>
          <a:fontRef idx="minor">
            <a:schemeClr val="lt1"/>
          </a:fontRef>
        </p:style>
        <p:txBody>
          <a:bodyPr anchor="ctr">
            <a:noAutofit/>
          </a:bodyPr>
          <a:lstStyle/>
          <a:p>
            <a:r>
              <a:rPr lang="en-IN" sz="2400" dirty="0"/>
              <a:t>Credit Risk Check Calculation Steps for Containers (PCS)</a:t>
            </a:r>
          </a:p>
        </p:txBody>
      </p:sp>
      <p:graphicFrame>
        <p:nvGraphicFramePr>
          <p:cNvPr id="4" name="Table 3">
            <a:extLst>
              <a:ext uri="{FF2B5EF4-FFF2-40B4-BE49-F238E27FC236}">
                <a16:creationId xmlns:a16="http://schemas.microsoft.com/office/drawing/2014/main" id="{3F237BCC-4529-4FF8-B248-AD6E0A17E25A}"/>
              </a:ext>
            </a:extLst>
          </p:cNvPr>
          <p:cNvGraphicFramePr>
            <a:graphicFrameLocks noGrp="1"/>
          </p:cNvGraphicFramePr>
          <p:nvPr/>
        </p:nvGraphicFramePr>
        <p:xfrm>
          <a:off x="119270" y="996899"/>
          <a:ext cx="11733168" cy="4824583"/>
        </p:xfrm>
        <a:graphic>
          <a:graphicData uri="http://schemas.openxmlformats.org/drawingml/2006/table">
            <a:tbl>
              <a:tblPr>
                <a:tableStyleId>{5C22544A-7EE6-4342-B048-85BDC9FD1C3A}</a:tableStyleId>
              </a:tblPr>
              <a:tblGrid>
                <a:gridCol w="760130">
                  <a:extLst>
                    <a:ext uri="{9D8B030D-6E8A-4147-A177-3AD203B41FA5}">
                      <a16:colId xmlns:a16="http://schemas.microsoft.com/office/drawing/2014/main" val="2576336697"/>
                    </a:ext>
                  </a:extLst>
                </a:gridCol>
                <a:gridCol w="4076913">
                  <a:extLst>
                    <a:ext uri="{9D8B030D-6E8A-4147-A177-3AD203B41FA5}">
                      <a16:colId xmlns:a16="http://schemas.microsoft.com/office/drawing/2014/main" val="1238932213"/>
                    </a:ext>
                  </a:extLst>
                </a:gridCol>
                <a:gridCol w="1603514">
                  <a:extLst>
                    <a:ext uri="{9D8B030D-6E8A-4147-A177-3AD203B41FA5}">
                      <a16:colId xmlns:a16="http://schemas.microsoft.com/office/drawing/2014/main" val="359216354"/>
                    </a:ext>
                  </a:extLst>
                </a:gridCol>
                <a:gridCol w="821634">
                  <a:extLst>
                    <a:ext uri="{9D8B030D-6E8A-4147-A177-3AD203B41FA5}">
                      <a16:colId xmlns:a16="http://schemas.microsoft.com/office/drawing/2014/main" val="3093548838"/>
                    </a:ext>
                  </a:extLst>
                </a:gridCol>
                <a:gridCol w="4470977">
                  <a:extLst>
                    <a:ext uri="{9D8B030D-6E8A-4147-A177-3AD203B41FA5}">
                      <a16:colId xmlns:a16="http://schemas.microsoft.com/office/drawing/2014/main" val="3173687176"/>
                    </a:ext>
                  </a:extLst>
                </a:gridCol>
              </a:tblGrid>
              <a:tr h="303040">
                <a:tc>
                  <a:txBody>
                    <a:bodyPr/>
                    <a:lstStyle/>
                    <a:p>
                      <a:pPr algn="r" fontAlgn="t"/>
                      <a:r>
                        <a:rPr lang="en-IN" sz="1800" b="1" i="0" u="none" strike="noStrike" dirty="0">
                          <a:solidFill>
                            <a:schemeClr val="bg1"/>
                          </a:solidFill>
                          <a:effectLst/>
                          <a:latin typeface="Calibri" panose="020F0502020204030204" pitchFamily="34" charset="0"/>
                        </a:rPr>
                        <a:t>S.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Condition</a:t>
                      </a: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Yes</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Result Behaviour</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extLst>
                  <a:ext uri="{0D108BD9-81ED-4DB2-BD59-A6C34878D82A}">
                    <a16:rowId xmlns:a16="http://schemas.microsoft.com/office/drawing/2014/main" val="3252586543"/>
                  </a:ext>
                </a:extLst>
              </a:tr>
              <a:tr h="320784">
                <a:tc>
                  <a:txBody>
                    <a:bodyPr/>
                    <a:lstStyle/>
                    <a:p>
                      <a:pPr algn="r" fontAlgn="t"/>
                      <a:r>
                        <a:rPr lang="en-US" sz="1400" u="none" strike="noStrike" dirty="0">
                          <a:effectLst/>
                        </a:rPr>
                        <a:t>C1</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Status = Inactive or non existing</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C2</a:t>
                      </a:r>
                    </a:p>
                  </a:txBody>
                  <a:tcPr marL="9525" marR="9525" marT="9525" marB="0"/>
                </a:tc>
                <a:tc>
                  <a:txBody>
                    <a:bodyPr/>
                    <a:lstStyle/>
                    <a:p>
                      <a:pPr algn="l" fontAlgn="t"/>
                      <a:r>
                        <a:rPr lang="en-IN" sz="1400" b="0" i="0" u="none" strike="noStrike" dirty="0">
                          <a:solidFill>
                            <a:srgbClr val="000000"/>
                          </a:solidFill>
                          <a:effectLst/>
                          <a:latin typeface="Calibri" panose="020F0502020204030204" pitchFamily="34" charset="0"/>
                        </a:rPr>
                        <a:t>If CP is Inactive or non-existing, User will not be allowed to proceed for Planning.</a:t>
                      </a:r>
                      <a:endParaRPr lang="en-US"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3571575206"/>
                  </a:ext>
                </a:extLst>
              </a:tr>
              <a:tr h="214801">
                <a:tc>
                  <a:txBody>
                    <a:bodyPr/>
                    <a:lstStyle/>
                    <a:p>
                      <a:pPr algn="r" fontAlgn="t"/>
                      <a:r>
                        <a:rPr lang="en-US" sz="1400" u="none" strike="noStrike" dirty="0">
                          <a:effectLst/>
                        </a:rPr>
                        <a:t>C2</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OR Ref = matched with OR list &amp; status = "Approved" &amp; Type = "Own Risk Contract (Full Term)"</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C8</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C3</a:t>
                      </a:r>
                    </a:p>
                  </a:txBody>
                  <a:tcPr marL="9525" marR="9525" marT="9525"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2694834695"/>
                  </a:ext>
                </a:extLst>
              </a:tr>
              <a:tr h="560979">
                <a:tc>
                  <a:txBody>
                    <a:bodyPr/>
                    <a:lstStyle/>
                    <a:p>
                      <a:pPr algn="r" fontAlgn="t"/>
                      <a:r>
                        <a:rPr lang="en-US" sz="1400" u="none" strike="noStrike" dirty="0">
                          <a:effectLst/>
                        </a:rPr>
                        <a:t>C3</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b="0" i="0" u="none" strike="noStrike" dirty="0">
                          <a:solidFill>
                            <a:srgbClr val="000000"/>
                          </a:solidFill>
                          <a:effectLst/>
                          <a:latin typeface="Calibri" panose="020F0502020204030204" pitchFamily="34" charset="0"/>
                        </a:rPr>
                        <a:t>If Status = Delivery Stop</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C4</a:t>
                      </a:r>
                    </a:p>
                  </a:txBody>
                  <a:tcPr marL="9525" marR="9525" marT="9525" marB="0"/>
                </a:tc>
                <a:tc rowSpan="2">
                  <a:txBody>
                    <a:bodyPr/>
                    <a:lstStyle/>
                    <a:p>
                      <a:pPr algn="l" fontAlgn="t"/>
                      <a:r>
                        <a:rPr lang="en-IN" sz="1400" u="none" strike="noStrike" dirty="0">
                          <a:solidFill>
                            <a:schemeClr val="accent2">
                              <a:lumMod val="75000"/>
                            </a:schemeClr>
                          </a:solidFill>
                          <a:effectLst/>
                        </a:rPr>
                        <a:t>PCS Status will be "Pending Authorization".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solidFill>
                            <a:schemeClr val="accent2">
                              <a:lumMod val="75000"/>
                            </a:schemeClr>
                          </a:solidFill>
                          <a:effectLst/>
                          <a:latin typeface="Calibri" panose="020F0502020204030204" pitchFamily="34" charset="0"/>
                        </a:rPr>
                        <a:t>TA can see the Credit Check output in a Report for the corresponding PCS ref. no.</a:t>
                      </a:r>
                    </a:p>
                    <a:p>
                      <a:pPr algn="l" fontAlgn="t"/>
                      <a:r>
                        <a:rPr lang="en-IN" sz="1400" u="none" strike="noStrike" dirty="0">
                          <a:solidFill>
                            <a:schemeClr val="accent2">
                              <a:lumMod val="75000"/>
                            </a:schemeClr>
                          </a:solidFill>
                          <a:effectLst/>
                        </a:rPr>
                        <a:t>TA cannot move to do Planning.</a:t>
                      </a:r>
                    </a:p>
                    <a:p>
                      <a:pPr algn="l" fontAlgn="t"/>
                      <a:r>
                        <a:rPr lang="en-IN" sz="1400" u="none" strike="noStrike" dirty="0">
                          <a:solidFill>
                            <a:schemeClr val="accent2">
                              <a:lumMod val="75000"/>
                            </a:schemeClr>
                          </a:solidFill>
                          <a:effectLst/>
                        </a:rPr>
                        <a:t>One override operation "Approve" (based on role configuration) is available to manually override from “Pending Authorization” to “Planned”, else await CMD to make the Limit raised active.</a:t>
                      </a:r>
                    </a:p>
                  </a:txBody>
                  <a:tcPr marL="7073" marR="7073" marT="7073" marB="0"/>
                </a:tc>
                <a:extLst>
                  <a:ext uri="{0D108BD9-81ED-4DB2-BD59-A6C34878D82A}">
                    <a16:rowId xmlns:a16="http://schemas.microsoft.com/office/drawing/2014/main" val="2428920171"/>
                  </a:ext>
                </a:extLst>
              </a:tr>
              <a:tr h="560979">
                <a:tc>
                  <a:txBody>
                    <a:bodyPr/>
                    <a:lstStyle/>
                    <a:p>
                      <a:pPr algn="r" fontAlgn="t"/>
                      <a:r>
                        <a:rPr lang="en-US" sz="1400" u="none" strike="noStrike" dirty="0">
                          <a:effectLst/>
                        </a:rPr>
                        <a:t>C4</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b="0" i="0" u="none" strike="noStrike" dirty="0">
                          <a:solidFill>
                            <a:srgbClr val="000000"/>
                          </a:solidFill>
                          <a:effectLst/>
                          <a:latin typeface="Calibri" panose="020F0502020204030204" pitchFamily="34" charset="0"/>
                        </a:rPr>
                        <a:t>If Status = Automatic Suspension</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C5</a:t>
                      </a:r>
                    </a:p>
                  </a:txBody>
                  <a:tcPr marL="9525" marR="9525" marT="9525" marB="0"/>
                </a:tc>
                <a:tc vMerge="1">
                  <a:txBody>
                    <a:bodyPr/>
                    <a:lstStyle/>
                    <a:p>
                      <a:pPr algn="l" fontAlgn="t"/>
                      <a:endParaRPr lang="en-IN" sz="1400" b="0" i="0" u="none" strike="noStrike" dirty="0">
                        <a:solidFill>
                          <a:schemeClr val="accent2">
                            <a:lumMod val="75000"/>
                          </a:schemeClr>
                        </a:solidFill>
                        <a:effectLst/>
                        <a:latin typeface="Calibri" panose="020F0502020204030204" pitchFamily="34" charset="0"/>
                      </a:endParaRPr>
                    </a:p>
                  </a:txBody>
                  <a:tcPr marL="7073" marR="7073" marT="7073" marB="0"/>
                </a:tc>
                <a:extLst>
                  <a:ext uri="{0D108BD9-81ED-4DB2-BD59-A6C34878D82A}">
                    <a16:rowId xmlns:a16="http://schemas.microsoft.com/office/drawing/2014/main" val="282092882"/>
                  </a:ext>
                </a:extLst>
              </a:tr>
              <a:tr h="601484">
                <a:tc>
                  <a:txBody>
                    <a:bodyPr/>
                    <a:lstStyle/>
                    <a:p>
                      <a:pPr algn="r" fontAlgn="t"/>
                      <a:r>
                        <a:rPr lang="en-US" sz="1400" u="none" strike="noStrike" dirty="0">
                          <a:effectLst/>
                        </a:rPr>
                        <a:t>C5</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Credit = Insufficient &amp; Payment Term = LC</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Warning, afterwards Go To C8</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C6</a:t>
                      </a:r>
                    </a:p>
                  </a:txBody>
                  <a:tcPr marL="9525" marR="9525" marT="9525" marB="0"/>
                </a:tc>
                <a:tc rowSpan="3">
                  <a:txBody>
                    <a:bodyPr/>
                    <a:lstStyle/>
                    <a:p>
                      <a:pPr algn="l" fontAlgn="t"/>
                      <a:r>
                        <a:rPr lang="en-IN" sz="1400" b="0" i="0" u="none" strike="noStrike" dirty="0">
                          <a:solidFill>
                            <a:schemeClr val="accent2">
                              <a:lumMod val="75000"/>
                            </a:schemeClr>
                          </a:solidFill>
                          <a:effectLst/>
                          <a:latin typeface="Calibri" panose="020F0502020204030204" pitchFamily="34" charset="0"/>
                        </a:rPr>
                        <a:t>PCS Status will be moved to "Planned“.</a:t>
                      </a:r>
                    </a:p>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solidFill>
                            <a:schemeClr val="accent2">
                              <a:lumMod val="75000"/>
                            </a:schemeClr>
                          </a:solidFill>
                          <a:effectLst/>
                          <a:latin typeface="Calibri" panose="020F0502020204030204" pitchFamily="34" charset="0"/>
                        </a:rPr>
                        <a:t>TA can see the Credit Check output in a Report for the corresponding PCS ref. no.</a:t>
                      </a:r>
                    </a:p>
                  </a:txBody>
                  <a:tcPr marL="7073" marR="7073" marT="7073" marB="0" anchor="ctr"/>
                </a:tc>
                <a:extLst>
                  <a:ext uri="{0D108BD9-81ED-4DB2-BD59-A6C34878D82A}">
                    <a16:rowId xmlns:a16="http://schemas.microsoft.com/office/drawing/2014/main" val="1444257386"/>
                  </a:ext>
                </a:extLst>
              </a:tr>
              <a:tr h="530087">
                <a:tc>
                  <a:txBody>
                    <a:bodyPr/>
                    <a:lstStyle/>
                    <a:p>
                      <a:pPr algn="r" fontAlgn="t"/>
                      <a:r>
                        <a:rPr lang="en-US" sz="1400" u="none" strike="noStrike" dirty="0">
                          <a:effectLst/>
                        </a:rPr>
                        <a:t>C6</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Credit = Insufficient &amp; Payment Term = PP</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Warning, afterwards Go To C8</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C7</a:t>
                      </a:r>
                    </a:p>
                  </a:txBody>
                  <a:tcPr marL="9525" marR="9525" marT="9525" marB="0"/>
                </a:tc>
                <a:tc vMerge="1">
                  <a:txBody>
                    <a:bodyPr/>
                    <a:lstStyle/>
                    <a:p>
                      <a:pPr algn="l" fontAlgn="t"/>
                      <a:endParaRPr lang="en-IN" sz="1400" b="0" i="0" u="none" strike="noStrike" dirty="0">
                        <a:solidFill>
                          <a:schemeClr val="accent2">
                            <a:lumMod val="75000"/>
                          </a:schemeClr>
                        </a:solidFill>
                        <a:effectLst/>
                        <a:latin typeface="Calibri" panose="020F0502020204030204" pitchFamily="34" charset="0"/>
                      </a:endParaRPr>
                    </a:p>
                  </a:txBody>
                  <a:tcPr marL="7073" marR="7073" marT="7073" marB="0"/>
                </a:tc>
                <a:extLst>
                  <a:ext uri="{0D108BD9-81ED-4DB2-BD59-A6C34878D82A}">
                    <a16:rowId xmlns:a16="http://schemas.microsoft.com/office/drawing/2014/main" val="706728858"/>
                  </a:ext>
                </a:extLst>
              </a:tr>
              <a:tr h="583096">
                <a:tc>
                  <a:txBody>
                    <a:bodyPr/>
                    <a:lstStyle/>
                    <a:p>
                      <a:pPr algn="r" fontAlgn="t"/>
                      <a:r>
                        <a:rPr lang="en-US" sz="1400" u="none" strike="noStrike" dirty="0">
                          <a:effectLst/>
                        </a:rPr>
                        <a:t>C7</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Credit = Insufficient &amp; Payment Term = other</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Warning, afterwards Go To C8</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C8</a:t>
                      </a:r>
                    </a:p>
                  </a:txBody>
                  <a:tcPr marL="9525" marR="9525" marT="9525" marB="0"/>
                </a:tc>
                <a:tc vMerge="1">
                  <a:txBody>
                    <a:bodyPr/>
                    <a:lstStyle/>
                    <a:p>
                      <a:pPr algn="l" fontAlgn="t"/>
                      <a:endParaRPr lang="en-IN" sz="1400" b="0" i="0" u="none" strike="noStrike" dirty="0">
                        <a:solidFill>
                          <a:schemeClr val="accent2">
                            <a:lumMod val="75000"/>
                          </a:schemeClr>
                        </a:solidFill>
                        <a:effectLst/>
                        <a:latin typeface="Calibri" panose="020F0502020204030204" pitchFamily="34" charset="0"/>
                      </a:endParaRPr>
                    </a:p>
                  </a:txBody>
                  <a:tcPr marL="7073" marR="7073" marT="7073" marB="0"/>
                </a:tc>
                <a:extLst>
                  <a:ext uri="{0D108BD9-81ED-4DB2-BD59-A6C34878D82A}">
                    <a16:rowId xmlns:a16="http://schemas.microsoft.com/office/drawing/2014/main" val="171548297"/>
                  </a:ext>
                </a:extLst>
              </a:tr>
              <a:tr h="214801">
                <a:tc>
                  <a:txBody>
                    <a:bodyPr/>
                    <a:lstStyle/>
                    <a:p>
                      <a:pPr algn="r" fontAlgn="t"/>
                      <a:r>
                        <a:rPr lang="en-US" sz="1400" u="none" strike="noStrike" dirty="0">
                          <a:effectLst/>
                        </a:rPr>
                        <a:t>C8</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b="0" i="0" u="none" strike="noStrike" dirty="0">
                          <a:solidFill>
                            <a:srgbClr val="000000"/>
                          </a:solidFill>
                          <a:effectLst/>
                          <a:latin typeface="Calibri" panose="020F0502020204030204" pitchFamily="34" charset="0"/>
                        </a:rPr>
                        <a:t>Allow Creation of Instructions</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 </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 </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u="none" strike="noStrike" dirty="0">
                          <a:solidFill>
                            <a:schemeClr val="accent2">
                              <a:lumMod val="75000"/>
                            </a:schemeClr>
                          </a:solidFill>
                          <a:effectLst/>
                        </a:rPr>
                        <a:t>PCS Status will be moved to "Planned“.</a:t>
                      </a:r>
                    </a:p>
                  </a:txBody>
                  <a:tcPr marL="7073" marR="7073" marT="7073" marB="0"/>
                </a:tc>
                <a:extLst>
                  <a:ext uri="{0D108BD9-81ED-4DB2-BD59-A6C34878D82A}">
                    <a16:rowId xmlns:a16="http://schemas.microsoft.com/office/drawing/2014/main" val="3824486229"/>
                  </a:ext>
                </a:extLst>
              </a:tr>
            </a:tbl>
          </a:graphicData>
        </a:graphic>
      </p:graphicFrame>
      <p:sp>
        <p:nvSpPr>
          <p:cNvPr id="5" name="TextBox 4">
            <a:extLst>
              <a:ext uri="{FF2B5EF4-FFF2-40B4-BE49-F238E27FC236}">
                <a16:creationId xmlns:a16="http://schemas.microsoft.com/office/drawing/2014/main" id="{5BA8A0D5-46E1-4B01-84C9-EB7384DE26A0}"/>
              </a:ext>
            </a:extLst>
          </p:cNvPr>
          <p:cNvSpPr txBox="1"/>
          <p:nvPr/>
        </p:nvSpPr>
        <p:spPr>
          <a:xfrm>
            <a:off x="0" y="473679"/>
            <a:ext cx="7810023" cy="523220"/>
          </a:xfrm>
          <a:prstGeom prst="rect">
            <a:avLst/>
          </a:prstGeom>
          <a:noFill/>
        </p:spPr>
        <p:txBody>
          <a:bodyPr wrap="none" rtlCol="0">
            <a:spAutoFit/>
          </a:bodyPr>
          <a:lstStyle/>
          <a:p>
            <a:pPr marL="342900" indent="-342900">
              <a:buAutoNum type="arabicPeriod"/>
            </a:pPr>
            <a:r>
              <a:rPr lang="en-IN" sz="1400" dirty="0"/>
              <a:t>This is taken from the Credit Checks CMD_190305 sheet itself. The changes have been </a:t>
            </a:r>
            <a:r>
              <a:rPr lang="en-IN" sz="1400" dirty="0">
                <a:solidFill>
                  <a:schemeClr val="accent2">
                    <a:lumMod val="75000"/>
                  </a:schemeClr>
                </a:solidFill>
              </a:rPr>
              <a:t>highlighted</a:t>
            </a:r>
            <a:r>
              <a:rPr lang="en-IN" sz="1400" dirty="0"/>
              <a:t>.</a:t>
            </a:r>
          </a:p>
          <a:p>
            <a:pPr marL="342900" indent="-342900">
              <a:buAutoNum type="arabicPeriod"/>
            </a:pPr>
            <a:r>
              <a:rPr lang="en-IN" sz="1400" dirty="0"/>
              <a:t>Sales Credit Measure B will be used for Exposure calculations.</a:t>
            </a:r>
            <a:endParaRPr lang="en-US" sz="1400" dirty="0"/>
          </a:p>
        </p:txBody>
      </p:sp>
    </p:spTree>
    <p:extLst>
      <p:ext uri="{BB962C8B-B14F-4D97-AF65-F5344CB8AC3E}">
        <p14:creationId xmlns:p14="http://schemas.microsoft.com/office/powerpoint/2010/main" val="228960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DF84D91-4BDE-49E6-B51F-86FF906D4BEA}"/>
              </a:ext>
            </a:extLst>
          </p:cNvPr>
          <p:cNvSpPr txBox="1">
            <a:spLocks/>
          </p:cNvSpPr>
          <p:nvPr/>
        </p:nvSpPr>
        <p:spPr>
          <a:xfrm>
            <a:off x="153480" y="858242"/>
            <a:ext cx="11850189" cy="5141516"/>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vert="horz" lIns="180000" tIns="45720" rIns="180000" bIns="14400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1400" b="1" dirty="0">
                <a:ln w="0"/>
                <a:solidFill>
                  <a:schemeClr val="tx1"/>
                </a:solidFill>
                <a:effectLst>
                  <a:outerShdw blurRad="38100" dist="19050" dir="2700000" algn="tl" rotWithShape="0">
                    <a:schemeClr val="dk1">
                      <a:alpha val="40000"/>
                    </a:schemeClr>
                  </a:outerShdw>
                </a:effectLst>
              </a:rPr>
              <a:t>Bulk (PBS)</a:t>
            </a:r>
          </a:p>
          <a:p>
            <a:r>
              <a:rPr lang="en-IN" sz="1400" b="1" dirty="0">
                <a:ln w="0"/>
                <a:solidFill>
                  <a:schemeClr val="tx1"/>
                </a:solidFill>
                <a:effectLst>
                  <a:outerShdw blurRad="38100" dist="19050" dir="2700000" algn="tl" rotWithShape="0">
                    <a:schemeClr val="dk1">
                      <a:alpha val="40000"/>
                    </a:schemeClr>
                  </a:outerShdw>
                </a:effectLst>
              </a:rPr>
              <a:t>Planned Bulk</a:t>
            </a:r>
          </a:p>
          <a:p>
            <a:r>
              <a:rPr lang="en-IN" sz="1400" b="1" dirty="0">
                <a:ln w="0"/>
                <a:solidFill>
                  <a:schemeClr val="tx1"/>
                </a:solidFill>
                <a:effectLst>
                  <a:outerShdw blurRad="38100" dist="19050" dir="2700000" algn="tl" rotWithShape="0">
                    <a:schemeClr val="dk1">
                      <a:alpha val="40000"/>
                    </a:schemeClr>
                  </a:outerShdw>
                </a:effectLst>
              </a:rPr>
              <a:t>Shipment</a:t>
            </a:r>
          </a:p>
        </p:txBody>
      </p:sp>
      <p:cxnSp>
        <p:nvCxnSpPr>
          <p:cNvPr id="49" name="Connector: Elbow 48">
            <a:extLst>
              <a:ext uri="{FF2B5EF4-FFF2-40B4-BE49-F238E27FC236}">
                <a16:creationId xmlns:a16="http://schemas.microsoft.com/office/drawing/2014/main" id="{5F45D2E8-E8A7-4CB1-8EF0-307796894990}"/>
              </a:ext>
            </a:extLst>
          </p:cNvPr>
          <p:cNvCxnSpPr>
            <a:cxnSpLocks/>
            <a:stCxn id="35" idx="2"/>
            <a:endCxn id="29" idx="2"/>
          </p:cNvCxnSpPr>
          <p:nvPr/>
        </p:nvCxnSpPr>
        <p:spPr>
          <a:xfrm rot="5400000" flipH="1">
            <a:off x="7653599" y="1132458"/>
            <a:ext cx="163191" cy="6519055"/>
          </a:xfrm>
          <a:prstGeom prst="bentConnector3">
            <a:avLst>
              <a:gd name="adj1" fmla="val -14008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153481" y="41922"/>
            <a:ext cx="11850190" cy="547798"/>
          </a:xfrm>
        </p:spPr>
        <p:style>
          <a:lnRef idx="0">
            <a:schemeClr val="accent5"/>
          </a:lnRef>
          <a:fillRef idx="3">
            <a:schemeClr val="accent5"/>
          </a:fillRef>
          <a:effectRef idx="3">
            <a:schemeClr val="accent5"/>
          </a:effectRef>
          <a:fontRef idx="minor">
            <a:schemeClr val="lt1"/>
          </a:fontRef>
        </p:style>
        <p:txBody>
          <a:bodyPr anchor="ctr">
            <a:normAutofit fontScale="90000"/>
          </a:bodyPr>
          <a:lstStyle/>
          <a:p>
            <a:r>
              <a:rPr lang="en-IN" dirty="0"/>
              <a:t>Credit Risk Check Flow for Bulk (PBS)</a:t>
            </a:r>
          </a:p>
        </p:txBody>
      </p:sp>
      <p:sp>
        <p:nvSpPr>
          <p:cNvPr id="25" name="Title 1">
            <a:extLst>
              <a:ext uri="{FF2B5EF4-FFF2-40B4-BE49-F238E27FC236}">
                <a16:creationId xmlns:a16="http://schemas.microsoft.com/office/drawing/2014/main" id="{24ED5173-7325-4007-9893-A56347F80713}"/>
              </a:ext>
            </a:extLst>
          </p:cNvPr>
          <p:cNvSpPr txBox="1">
            <a:spLocks/>
          </p:cNvSpPr>
          <p:nvPr/>
        </p:nvSpPr>
        <p:spPr>
          <a:xfrm>
            <a:off x="10074965" y="2098923"/>
            <a:ext cx="1839514" cy="368887"/>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Status updated to Linked/Pre Loading Complete </a:t>
            </a:r>
          </a:p>
        </p:txBody>
      </p:sp>
      <p:cxnSp>
        <p:nvCxnSpPr>
          <p:cNvPr id="27" name="Straight Connector 26">
            <a:extLst>
              <a:ext uri="{FF2B5EF4-FFF2-40B4-BE49-F238E27FC236}">
                <a16:creationId xmlns:a16="http://schemas.microsoft.com/office/drawing/2014/main" id="{03E3A6BB-B232-4296-9957-1A2E21ABAF0C}"/>
              </a:ext>
            </a:extLst>
          </p:cNvPr>
          <p:cNvCxnSpPr>
            <a:cxnSpLocks/>
          </p:cNvCxnSpPr>
          <p:nvPr/>
        </p:nvCxnSpPr>
        <p:spPr>
          <a:xfrm>
            <a:off x="1345096" y="858242"/>
            <a:ext cx="0" cy="5141516"/>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sp>
        <p:nvSpPr>
          <p:cNvPr id="32" name="Title 1">
            <a:extLst>
              <a:ext uri="{FF2B5EF4-FFF2-40B4-BE49-F238E27FC236}">
                <a16:creationId xmlns:a16="http://schemas.microsoft.com/office/drawing/2014/main" id="{0FE2E3BA-02A8-458D-9A1E-478A3FB02ED0}"/>
              </a:ext>
            </a:extLst>
          </p:cNvPr>
          <p:cNvSpPr txBox="1">
            <a:spLocks/>
          </p:cNvSpPr>
          <p:nvPr/>
        </p:nvSpPr>
        <p:spPr>
          <a:xfrm>
            <a:off x="1650406" y="1055078"/>
            <a:ext cx="1545302" cy="2373922"/>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rmAutofit fontScale="97500"/>
          </a:bodyPr>
          <a:lstStyle>
            <a:lvl1pPr algn="l" defTabSz="914400" rtl="0" eaLnBrk="1" latinLnBrk="0" hangingPunct="1">
              <a:lnSpc>
                <a:spcPct val="90000"/>
              </a:lnSpc>
              <a:spcBef>
                <a:spcPct val="0"/>
              </a:spcBef>
              <a:buNone/>
              <a:defRPr sz="3400" b="0" kern="120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lnSpc>
                <a:spcPct val="100000"/>
              </a:lnSpc>
            </a:pPr>
            <a:r>
              <a:rPr lang="en-IN" sz="1200" dirty="0">
                <a:solidFill>
                  <a:schemeClr val="tx1"/>
                </a:solidFill>
              </a:rPr>
              <a:t>TA Clicks on PBS</a:t>
            </a:r>
          </a:p>
          <a:p>
            <a:pPr algn="ctr">
              <a:lnSpc>
                <a:spcPct val="100000"/>
              </a:lnSpc>
            </a:pPr>
            <a:r>
              <a:rPr lang="en-IN" sz="1200" dirty="0">
                <a:solidFill>
                  <a:schemeClr val="tx1"/>
                </a:solidFill>
              </a:rPr>
              <a:t>“Linkage of </a:t>
            </a:r>
          </a:p>
          <a:p>
            <a:pPr algn="ctr">
              <a:lnSpc>
                <a:spcPct val="100000"/>
              </a:lnSpc>
            </a:pPr>
            <a:r>
              <a:rPr lang="en-IN" sz="1200" dirty="0">
                <a:solidFill>
                  <a:schemeClr val="tx1"/>
                </a:solidFill>
              </a:rPr>
              <a:t>Contract Item”</a:t>
            </a:r>
          </a:p>
          <a:p>
            <a:pPr algn="ctr">
              <a:lnSpc>
                <a:spcPct val="100000"/>
              </a:lnSpc>
            </a:pPr>
            <a:r>
              <a:rPr lang="en-IN" sz="1200" dirty="0">
                <a:solidFill>
                  <a:schemeClr val="tx1"/>
                </a:solidFill>
              </a:rPr>
              <a:t>Or </a:t>
            </a:r>
          </a:p>
          <a:p>
            <a:pPr algn="ctr">
              <a:lnSpc>
                <a:spcPct val="100000"/>
              </a:lnSpc>
            </a:pPr>
            <a:r>
              <a:rPr lang="en-IN" sz="1200" dirty="0">
                <a:solidFill>
                  <a:schemeClr val="tx1"/>
                </a:solidFill>
              </a:rPr>
              <a:t>“Finalize of B/L Splits”</a:t>
            </a:r>
          </a:p>
        </p:txBody>
      </p:sp>
      <p:sp>
        <p:nvSpPr>
          <p:cNvPr id="35" name="Title 1">
            <a:extLst>
              <a:ext uri="{FF2B5EF4-FFF2-40B4-BE49-F238E27FC236}">
                <a16:creationId xmlns:a16="http://schemas.microsoft.com/office/drawing/2014/main" id="{E13243F5-47D1-43D2-A915-107ED9548F1D}"/>
              </a:ext>
            </a:extLst>
          </p:cNvPr>
          <p:cNvSpPr txBox="1">
            <a:spLocks/>
          </p:cNvSpPr>
          <p:nvPr/>
        </p:nvSpPr>
        <p:spPr>
          <a:xfrm>
            <a:off x="10074964" y="3311309"/>
            <a:ext cx="1839516" cy="1162271"/>
          </a:xfrm>
          <a:prstGeom prst="rect">
            <a:avLst/>
          </a:prstGeom>
        </p:spPr>
        <p:style>
          <a:lnRef idx="1">
            <a:schemeClr val="accent2"/>
          </a:lnRef>
          <a:fillRef idx="2">
            <a:schemeClr val="accent2"/>
          </a:fillRef>
          <a:effectRef idx="1">
            <a:schemeClr val="accent2"/>
          </a:effectRef>
          <a:fontRef idx="minor">
            <a:schemeClr val="dk1"/>
          </a:fontRef>
        </p:style>
        <p:txBody>
          <a:bodyPr vert="horz" lIns="0" tIns="0" rIns="0" bIns="0" rtlCol="0" anchor="ctr">
            <a:normAutofit fontScale="97500"/>
          </a:bodyPr>
          <a:lstStyle>
            <a:defPPr>
              <a:defRPr lang="en-US"/>
            </a:defPPr>
            <a:lvl1pPr algn="ctr">
              <a:lnSpc>
                <a:spcPct val="100000"/>
              </a:lnSpc>
              <a:spcBef>
                <a:spcPct val="0"/>
              </a:spcBef>
              <a:buNone/>
              <a:defRPr sz="1200" b="0">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solidFill>
                  <a:schemeClr val="tx1"/>
                </a:solidFill>
              </a:rPr>
              <a:t>Status updated to </a:t>
            </a:r>
          </a:p>
          <a:p>
            <a:r>
              <a:rPr lang="en-IN" dirty="0">
                <a:solidFill>
                  <a:schemeClr val="tx1"/>
                </a:solidFill>
              </a:rPr>
              <a:t>“Pending Authorization”.</a:t>
            </a:r>
          </a:p>
          <a:p>
            <a:r>
              <a:rPr lang="en-IN" dirty="0">
                <a:solidFill>
                  <a:schemeClr val="tx1"/>
                </a:solidFill>
              </a:rPr>
              <a:t>TA cannot proceed for this Activity.</a:t>
            </a:r>
          </a:p>
        </p:txBody>
      </p:sp>
      <p:sp>
        <p:nvSpPr>
          <p:cNvPr id="36" name="Title 1">
            <a:extLst>
              <a:ext uri="{FF2B5EF4-FFF2-40B4-BE49-F238E27FC236}">
                <a16:creationId xmlns:a16="http://schemas.microsoft.com/office/drawing/2014/main" id="{E3488C9B-99F3-410F-A051-75119D94EBD2}"/>
              </a:ext>
            </a:extLst>
          </p:cNvPr>
          <p:cNvSpPr txBox="1">
            <a:spLocks/>
          </p:cNvSpPr>
          <p:nvPr/>
        </p:nvSpPr>
        <p:spPr>
          <a:xfrm>
            <a:off x="10074964" y="2784214"/>
            <a:ext cx="1839515" cy="426524"/>
          </a:xfrm>
          <a:prstGeom prst="rect">
            <a:avLst/>
          </a:prstGeom>
        </p:spPr>
        <p:style>
          <a:lnRef idx="1">
            <a:schemeClr val="accent6"/>
          </a:lnRef>
          <a:fillRef idx="2">
            <a:schemeClr val="accent6"/>
          </a:fillRef>
          <a:effectRef idx="1">
            <a:schemeClr val="accent6"/>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Status updated to Linked/Pre Loading Complete</a:t>
            </a:r>
          </a:p>
        </p:txBody>
      </p:sp>
      <p:cxnSp>
        <p:nvCxnSpPr>
          <p:cNvPr id="41" name="Straight Arrow Connector 40">
            <a:extLst>
              <a:ext uri="{FF2B5EF4-FFF2-40B4-BE49-F238E27FC236}">
                <a16:creationId xmlns:a16="http://schemas.microsoft.com/office/drawing/2014/main" id="{05EFA571-5EF3-45D2-AC19-48CA91EBF2F5}"/>
              </a:ext>
            </a:extLst>
          </p:cNvPr>
          <p:cNvCxnSpPr>
            <a:cxnSpLocks/>
            <a:stCxn id="32" idx="3"/>
          </p:cNvCxnSpPr>
          <p:nvPr/>
        </p:nvCxnSpPr>
        <p:spPr>
          <a:xfrm>
            <a:off x="3195708" y="2242039"/>
            <a:ext cx="2456210" cy="216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Title 1">
            <a:extLst>
              <a:ext uri="{FF2B5EF4-FFF2-40B4-BE49-F238E27FC236}">
                <a16:creationId xmlns:a16="http://schemas.microsoft.com/office/drawing/2014/main" id="{85EF8602-49AD-47F7-9E0F-AAB860CCBC5D}"/>
              </a:ext>
            </a:extLst>
          </p:cNvPr>
          <p:cNvSpPr txBox="1">
            <a:spLocks/>
          </p:cNvSpPr>
          <p:nvPr/>
        </p:nvSpPr>
        <p:spPr>
          <a:xfrm>
            <a:off x="3602069" y="2049134"/>
            <a:ext cx="1747194" cy="320437"/>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Credit Check Request Initiated</a:t>
            </a:r>
          </a:p>
        </p:txBody>
      </p:sp>
      <p:cxnSp>
        <p:nvCxnSpPr>
          <p:cNvPr id="10" name="Connector: Elbow 9">
            <a:extLst>
              <a:ext uri="{FF2B5EF4-FFF2-40B4-BE49-F238E27FC236}">
                <a16:creationId xmlns:a16="http://schemas.microsoft.com/office/drawing/2014/main" id="{FB221259-E7B4-41E1-A6F8-F8139493DFA1}"/>
              </a:ext>
            </a:extLst>
          </p:cNvPr>
          <p:cNvCxnSpPr>
            <a:cxnSpLocks/>
            <a:stCxn id="26" idx="3"/>
            <a:endCxn id="25" idx="1"/>
          </p:cNvCxnSpPr>
          <p:nvPr/>
        </p:nvCxnSpPr>
        <p:spPr>
          <a:xfrm>
            <a:off x="7399117" y="2263640"/>
            <a:ext cx="2675848" cy="197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01DD338-CA7D-461D-8908-42410ECECFE3}"/>
              </a:ext>
            </a:extLst>
          </p:cNvPr>
          <p:cNvCxnSpPr>
            <a:cxnSpLocks/>
            <a:stCxn id="26" idx="2"/>
            <a:endCxn id="36" idx="1"/>
          </p:cNvCxnSpPr>
          <p:nvPr/>
        </p:nvCxnSpPr>
        <p:spPr>
          <a:xfrm rot="16200000" flipH="1">
            <a:off x="8174111" y="1096623"/>
            <a:ext cx="252260" cy="35494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394ED32-0ADF-4460-8C19-34E80770820A}"/>
              </a:ext>
            </a:extLst>
          </p:cNvPr>
          <p:cNvCxnSpPr>
            <a:cxnSpLocks/>
            <a:stCxn id="26" idx="2"/>
            <a:endCxn id="35" idx="1"/>
          </p:cNvCxnSpPr>
          <p:nvPr/>
        </p:nvCxnSpPr>
        <p:spPr>
          <a:xfrm rot="16200000" flipH="1">
            <a:off x="7726627" y="1544107"/>
            <a:ext cx="1147229" cy="35494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6C8F38D-149A-4B1D-A2AB-47F33F6E929E}"/>
              </a:ext>
            </a:extLst>
          </p:cNvPr>
          <p:cNvSpPr txBox="1"/>
          <p:nvPr/>
        </p:nvSpPr>
        <p:spPr>
          <a:xfrm>
            <a:off x="7374927" y="2037293"/>
            <a:ext cx="993913" cy="276999"/>
          </a:xfrm>
          <a:prstGeom prst="rect">
            <a:avLst/>
          </a:prstGeom>
          <a:noFill/>
        </p:spPr>
        <p:txBody>
          <a:bodyPr wrap="square" rtlCol="0">
            <a:spAutoFit/>
          </a:bodyPr>
          <a:lstStyle/>
          <a:p>
            <a:r>
              <a:rPr lang="en-IN" sz="1200" dirty="0"/>
              <a:t>Success</a:t>
            </a:r>
            <a:endParaRPr lang="en-US" sz="1200" dirty="0"/>
          </a:p>
        </p:txBody>
      </p:sp>
      <p:sp>
        <p:nvSpPr>
          <p:cNvPr id="46" name="TextBox 45">
            <a:extLst>
              <a:ext uri="{FF2B5EF4-FFF2-40B4-BE49-F238E27FC236}">
                <a16:creationId xmlns:a16="http://schemas.microsoft.com/office/drawing/2014/main" id="{D0D170A7-63DF-4060-B82B-6153CBA8B11D}"/>
              </a:ext>
            </a:extLst>
          </p:cNvPr>
          <p:cNvSpPr txBox="1"/>
          <p:nvPr/>
        </p:nvSpPr>
        <p:spPr>
          <a:xfrm>
            <a:off x="6513849" y="2744305"/>
            <a:ext cx="993913" cy="276999"/>
          </a:xfrm>
          <a:prstGeom prst="rect">
            <a:avLst/>
          </a:prstGeom>
          <a:noFill/>
        </p:spPr>
        <p:txBody>
          <a:bodyPr wrap="square" rtlCol="0">
            <a:spAutoFit/>
          </a:bodyPr>
          <a:lstStyle/>
          <a:p>
            <a:r>
              <a:rPr lang="en-IN" sz="1200" dirty="0"/>
              <a:t>Soft Block</a:t>
            </a:r>
            <a:endParaRPr lang="en-US" sz="1200" dirty="0"/>
          </a:p>
        </p:txBody>
      </p:sp>
      <p:sp>
        <p:nvSpPr>
          <p:cNvPr id="47" name="TextBox 46">
            <a:extLst>
              <a:ext uri="{FF2B5EF4-FFF2-40B4-BE49-F238E27FC236}">
                <a16:creationId xmlns:a16="http://schemas.microsoft.com/office/drawing/2014/main" id="{CD92F5A0-7F1F-4052-862B-F970E9FAA679}"/>
              </a:ext>
            </a:extLst>
          </p:cNvPr>
          <p:cNvSpPr txBox="1"/>
          <p:nvPr/>
        </p:nvSpPr>
        <p:spPr>
          <a:xfrm>
            <a:off x="6525517" y="3606451"/>
            <a:ext cx="993913" cy="276999"/>
          </a:xfrm>
          <a:prstGeom prst="rect">
            <a:avLst/>
          </a:prstGeom>
          <a:noFill/>
        </p:spPr>
        <p:txBody>
          <a:bodyPr wrap="square" rtlCol="0">
            <a:spAutoFit/>
          </a:bodyPr>
          <a:lstStyle/>
          <a:p>
            <a:r>
              <a:rPr lang="en-IN" sz="1200" dirty="0"/>
              <a:t>Hard Block</a:t>
            </a:r>
            <a:endParaRPr lang="en-US" sz="1200" dirty="0"/>
          </a:p>
        </p:txBody>
      </p:sp>
      <p:sp>
        <p:nvSpPr>
          <p:cNvPr id="29" name="Title 1">
            <a:extLst>
              <a:ext uri="{FF2B5EF4-FFF2-40B4-BE49-F238E27FC236}">
                <a16:creationId xmlns:a16="http://schemas.microsoft.com/office/drawing/2014/main" id="{0D5209E1-405F-43E1-9590-EF2265C6AD36}"/>
              </a:ext>
            </a:extLst>
          </p:cNvPr>
          <p:cNvSpPr txBox="1">
            <a:spLocks/>
          </p:cNvSpPr>
          <p:nvPr/>
        </p:nvSpPr>
        <p:spPr>
          <a:xfrm>
            <a:off x="3367034" y="3547227"/>
            <a:ext cx="2217265" cy="763162"/>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Once CMD has approved it,</a:t>
            </a:r>
          </a:p>
          <a:p>
            <a:pPr algn="ctr"/>
            <a:r>
              <a:rPr lang="en-IN" sz="1200" b="0" dirty="0">
                <a:solidFill>
                  <a:schemeClr val="tx1"/>
                </a:solidFill>
              </a:rPr>
              <a:t>TA can redo the Operation</a:t>
            </a:r>
          </a:p>
        </p:txBody>
      </p:sp>
      <p:cxnSp>
        <p:nvCxnSpPr>
          <p:cNvPr id="30" name="Connector: Elbow 29">
            <a:extLst>
              <a:ext uri="{FF2B5EF4-FFF2-40B4-BE49-F238E27FC236}">
                <a16:creationId xmlns:a16="http://schemas.microsoft.com/office/drawing/2014/main" id="{29BE15A5-8426-411A-B1FF-5E6407D731F2}"/>
              </a:ext>
            </a:extLst>
          </p:cNvPr>
          <p:cNvCxnSpPr>
            <a:cxnSpLocks/>
            <a:stCxn id="29" idx="0"/>
            <a:endCxn id="28" idx="2"/>
          </p:cNvCxnSpPr>
          <p:nvPr/>
        </p:nvCxnSpPr>
        <p:spPr>
          <a:xfrm rot="16200000" flipV="1">
            <a:off x="3886839" y="2958398"/>
            <a:ext cx="1177656"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id="{272BBE82-E133-465D-8B18-18C1E964E9CD}"/>
              </a:ext>
            </a:extLst>
          </p:cNvPr>
          <p:cNvSpPr/>
          <p:nvPr/>
        </p:nvSpPr>
        <p:spPr>
          <a:xfrm>
            <a:off x="5651918" y="1782064"/>
            <a:ext cx="1747199" cy="963152"/>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dirty="0">
                <a:solidFill>
                  <a:schemeClr val="tx1"/>
                </a:solidFill>
              </a:rPr>
              <a:t>Credit Risk App - Result</a:t>
            </a:r>
            <a:endParaRPr lang="en-US" sz="1200" dirty="0">
              <a:solidFill>
                <a:schemeClr val="tx1"/>
              </a:solidFill>
            </a:endParaRPr>
          </a:p>
        </p:txBody>
      </p:sp>
      <p:sp>
        <p:nvSpPr>
          <p:cNvPr id="24" name="Title 1">
            <a:extLst>
              <a:ext uri="{FF2B5EF4-FFF2-40B4-BE49-F238E27FC236}">
                <a16:creationId xmlns:a16="http://schemas.microsoft.com/office/drawing/2014/main" id="{8BC08E1D-0D0A-4B33-81E8-D5E86B5373F1}"/>
              </a:ext>
            </a:extLst>
          </p:cNvPr>
          <p:cNvSpPr txBox="1">
            <a:spLocks/>
          </p:cNvSpPr>
          <p:nvPr/>
        </p:nvSpPr>
        <p:spPr>
          <a:xfrm>
            <a:off x="5559704" y="4395965"/>
            <a:ext cx="2632677" cy="946015"/>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200" b="0" dirty="0">
                <a:solidFill>
                  <a:schemeClr val="tx1"/>
                </a:solidFill>
              </a:rPr>
              <a:t>TA inform the Limit Ref. No. to CMD </a:t>
            </a:r>
            <a:r>
              <a:rPr lang="en-IN" sz="1200" b="0" u="sng" dirty="0">
                <a:solidFill>
                  <a:schemeClr val="tx1"/>
                </a:solidFill>
              </a:rPr>
              <a:t>outside of Eka.</a:t>
            </a:r>
          </a:p>
        </p:txBody>
      </p:sp>
      <p:sp>
        <p:nvSpPr>
          <p:cNvPr id="31" name="Title 1">
            <a:extLst>
              <a:ext uri="{FF2B5EF4-FFF2-40B4-BE49-F238E27FC236}">
                <a16:creationId xmlns:a16="http://schemas.microsoft.com/office/drawing/2014/main" id="{8E9D29AC-BD96-4D22-9A32-26FE80F766B8}"/>
              </a:ext>
            </a:extLst>
          </p:cNvPr>
          <p:cNvSpPr txBox="1">
            <a:spLocks/>
          </p:cNvSpPr>
          <p:nvPr/>
        </p:nvSpPr>
        <p:spPr>
          <a:xfrm>
            <a:off x="7409362" y="2792820"/>
            <a:ext cx="2539428" cy="477096"/>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rmAutofit fontScale="97500"/>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1000" b="0" dirty="0">
                <a:solidFill>
                  <a:schemeClr val="tx1"/>
                </a:solidFill>
              </a:rPr>
              <a:t>Warning message with details “Counterparty has insufficient credit of EUR 5,000.00. Limit raised request no: LM-REF-1”</a:t>
            </a:r>
          </a:p>
        </p:txBody>
      </p:sp>
      <p:sp>
        <p:nvSpPr>
          <p:cNvPr id="33" name="Title 1">
            <a:extLst>
              <a:ext uri="{FF2B5EF4-FFF2-40B4-BE49-F238E27FC236}">
                <a16:creationId xmlns:a16="http://schemas.microsoft.com/office/drawing/2014/main" id="{4D4465BA-5B86-4158-BC0E-7AED6961F135}"/>
              </a:ext>
            </a:extLst>
          </p:cNvPr>
          <p:cNvSpPr txBox="1">
            <a:spLocks/>
          </p:cNvSpPr>
          <p:nvPr/>
        </p:nvSpPr>
        <p:spPr>
          <a:xfrm>
            <a:off x="7409362" y="3547227"/>
            <a:ext cx="2539428" cy="702203"/>
          </a:xfrm>
          <a:prstGeom prst="rect">
            <a:avLst/>
          </a:prstGeom>
        </p:spPr>
        <p:style>
          <a:lnRef idx="1">
            <a:schemeClr val="accent1"/>
          </a:lnRef>
          <a:fillRef idx="2">
            <a:schemeClr val="accent1"/>
          </a:fillRef>
          <a:effectRef idx="1">
            <a:schemeClr val="accent1"/>
          </a:effectRef>
          <a:fontRef idx="minor">
            <a:schemeClr val="dk1"/>
          </a:fontRef>
        </p:style>
        <p:txBody>
          <a:bodyPr vert="horz" lIns="0" tIns="0" rIns="0" bIns="0" rtlCol="0" anchor="ctr">
            <a:noAutofit/>
          </a:bodyPr>
          <a:lstStyle>
            <a:defPPr>
              <a:defRPr lang="en-US"/>
            </a:defPPr>
            <a:lvl1pPr>
              <a:lnSpc>
                <a:spcPct val="100000"/>
              </a:lnSpc>
              <a:spcBef>
                <a:spcPct val="0"/>
              </a:spcBef>
              <a:buNone/>
              <a:defRPr sz="1400" b="1">
                <a:solidFill>
                  <a:schemeClr val="bg1"/>
                </a:solidFill>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IN" sz="900" b="0" dirty="0">
                <a:solidFill>
                  <a:schemeClr val="tx1"/>
                </a:solidFill>
              </a:rPr>
              <a:t>Error message  “</a:t>
            </a:r>
            <a:r>
              <a:rPr lang="en-IN" sz="1000" b="0" dirty="0">
                <a:solidFill>
                  <a:schemeClr val="tx1"/>
                </a:solidFill>
              </a:rPr>
              <a:t>Counterparty has insufficient credit of EUR 5,000.00. Limit raised request no: LM-REF-1. Kindly retry once approved. Contract is Saved As Draft.”</a:t>
            </a:r>
            <a:endParaRPr lang="en-IN" sz="900" b="0" dirty="0">
              <a:solidFill>
                <a:schemeClr val="tx1"/>
              </a:solidFill>
            </a:endParaRPr>
          </a:p>
        </p:txBody>
      </p:sp>
    </p:spTree>
    <p:extLst>
      <p:ext uri="{BB962C8B-B14F-4D97-AF65-F5344CB8AC3E}">
        <p14:creationId xmlns:p14="http://schemas.microsoft.com/office/powerpoint/2010/main" val="42914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5674434-6581-4A87-9240-24B486150A9C}"/>
              </a:ext>
            </a:extLst>
          </p:cNvPr>
          <p:cNvSpPr>
            <a:spLocks noGrp="1"/>
          </p:cNvSpPr>
          <p:nvPr>
            <p:ph type="ctrTitle"/>
          </p:nvPr>
        </p:nvSpPr>
        <p:spPr>
          <a:xfrm>
            <a:off x="0" y="0"/>
            <a:ext cx="12192000" cy="472619"/>
          </a:xfrm>
        </p:spPr>
        <p:style>
          <a:lnRef idx="0">
            <a:schemeClr val="accent5"/>
          </a:lnRef>
          <a:fillRef idx="3">
            <a:schemeClr val="accent5"/>
          </a:fillRef>
          <a:effectRef idx="3">
            <a:schemeClr val="accent5"/>
          </a:effectRef>
          <a:fontRef idx="minor">
            <a:schemeClr val="lt1"/>
          </a:fontRef>
        </p:style>
        <p:txBody>
          <a:bodyPr anchor="ctr">
            <a:noAutofit/>
          </a:bodyPr>
          <a:lstStyle/>
          <a:p>
            <a:r>
              <a:rPr lang="en-IN" sz="2400" dirty="0"/>
              <a:t>Credit Risk Check Calculation Steps for Bulk</a:t>
            </a:r>
          </a:p>
        </p:txBody>
      </p:sp>
      <p:graphicFrame>
        <p:nvGraphicFramePr>
          <p:cNvPr id="4" name="Table 3">
            <a:extLst>
              <a:ext uri="{FF2B5EF4-FFF2-40B4-BE49-F238E27FC236}">
                <a16:creationId xmlns:a16="http://schemas.microsoft.com/office/drawing/2014/main" id="{3F237BCC-4529-4FF8-B248-AD6E0A17E25A}"/>
              </a:ext>
            </a:extLst>
          </p:cNvPr>
          <p:cNvGraphicFramePr>
            <a:graphicFrameLocks noGrp="1"/>
          </p:cNvGraphicFramePr>
          <p:nvPr/>
        </p:nvGraphicFramePr>
        <p:xfrm>
          <a:off x="119270" y="996899"/>
          <a:ext cx="11733168" cy="4232588"/>
        </p:xfrm>
        <a:graphic>
          <a:graphicData uri="http://schemas.openxmlformats.org/drawingml/2006/table">
            <a:tbl>
              <a:tblPr>
                <a:tableStyleId>{5C22544A-7EE6-4342-B048-85BDC9FD1C3A}</a:tableStyleId>
              </a:tblPr>
              <a:tblGrid>
                <a:gridCol w="760130">
                  <a:extLst>
                    <a:ext uri="{9D8B030D-6E8A-4147-A177-3AD203B41FA5}">
                      <a16:colId xmlns:a16="http://schemas.microsoft.com/office/drawing/2014/main" val="2576336697"/>
                    </a:ext>
                  </a:extLst>
                </a:gridCol>
                <a:gridCol w="4076913">
                  <a:extLst>
                    <a:ext uri="{9D8B030D-6E8A-4147-A177-3AD203B41FA5}">
                      <a16:colId xmlns:a16="http://schemas.microsoft.com/office/drawing/2014/main" val="1238932213"/>
                    </a:ext>
                  </a:extLst>
                </a:gridCol>
                <a:gridCol w="1603514">
                  <a:extLst>
                    <a:ext uri="{9D8B030D-6E8A-4147-A177-3AD203B41FA5}">
                      <a16:colId xmlns:a16="http://schemas.microsoft.com/office/drawing/2014/main" val="359216354"/>
                    </a:ext>
                  </a:extLst>
                </a:gridCol>
                <a:gridCol w="821634">
                  <a:extLst>
                    <a:ext uri="{9D8B030D-6E8A-4147-A177-3AD203B41FA5}">
                      <a16:colId xmlns:a16="http://schemas.microsoft.com/office/drawing/2014/main" val="3093548838"/>
                    </a:ext>
                  </a:extLst>
                </a:gridCol>
                <a:gridCol w="4470977">
                  <a:extLst>
                    <a:ext uri="{9D8B030D-6E8A-4147-A177-3AD203B41FA5}">
                      <a16:colId xmlns:a16="http://schemas.microsoft.com/office/drawing/2014/main" val="3173687176"/>
                    </a:ext>
                  </a:extLst>
                </a:gridCol>
              </a:tblGrid>
              <a:tr h="303040">
                <a:tc>
                  <a:txBody>
                    <a:bodyPr/>
                    <a:lstStyle/>
                    <a:p>
                      <a:pPr algn="r" fontAlgn="t"/>
                      <a:r>
                        <a:rPr lang="en-IN" sz="1800" b="1" i="0" u="none" strike="noStrike" dirty="0">
                          <a:solidFill>
                            <a:schemeClr val="bg1"/>
                          </a:solidFill>
                          <a:effectLst/>
                          <a:latin typeface="Calibri" panose="020F0502020204030204" pitchFamily="34" charset="0"/>
                        </a:rPr>
                        <a:t>S.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Condition</a:t>
                      </a: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Yes</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If No</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tc>
                  <a:txBody>
                    <a:bodyPr/>
                    <a:lstStyle/>
                    <a:p>
                      <a:pPr algn="l" fontAlgn="t"/>
                      <a:r>
                        <a:rPr lang="en-IN" sz="1800" b="1" i="0" u="none" strike="noStrike" dirty="0">
                          <a:solidFill>
                            <a:schemeClr val="bg1"/>
                          </a:solidFill>
                          <a:effectLst/>
                          <a:latin typeface="Calibri" panose="020F0502020204030204" pitchFamily="34" charset="0"/>
                        </a:rPr>
                        <a:t>Result Behaviour</a:t>
                      </a:r>
                      <a:endParaRPr lang="en-US" sz="1800" b="1" i="0" u="none" strike="noStrike" dirty="0">
                        <a:solidFill>
                          <a:schemeClr val="bg1"/>
                        </a:solidFill>
                        <a:effectLst/>
                        <a:latin typeface="Calibri" panose="020F0502020204030204" pitchFamily="34" charset="0"/>
                      </a:endParaRPr>
                    </a:p>
                  </a:txBody>
                  <a:tcPr marL="7073" marR="7073" marT="7073" marB="0">
                    <a:solidFill>
                      <a:schemeClr val="accent1"/>
                    </a:solidFill>
                  </a:tcPr>
                </a:tc>
                <a:extLst>
                  <a:ext uri="{0D108BD9-81ED-4DB2-BD59-A6C34878D82A}">
                    <a16:rowId xmlns:a16="http://schemas.microsoft.com/office/drawing/2014/main" val="3252586543"/>
                  </a:ext>
                </a:extLst>
              </a:tr>
              <a:tr h="320784">
                <a:tc>
                  <a:txBody>
                    <a:bodyPr/>
                    <a:lstStyle/>
                    <a:p>
                      <a:pPr algn="r" fontAlgn="t"/>
                      <a:r>
                        <a:rPr lang="en-US" sz="1400" u="none" strike="noStrike" dirty="0">
                          <a:effectLst/>
                        </a:rPr>
                        <a:t>C1</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Status = Inactive or non existing</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C2</a:t>
                      </a:r>
                    </a:p>
                  </a:txBody>
                  <a:tcPr marL="9525" marR="9525" marT="9525" marB="0"/>
                </a:tc>
                <a:tc>
                  <a:txBody>
                    <a:bodyPr/>
                    <a:lstStyle/>
                    <a:p>
                      <a:pPr algn="l" fontAlgn="t"/>
                      <a:r>
                        <a:rPr lang="en-IN" sz="1400" b="0" i="0" u="none" strike="noStrike" dirty="0">
                          <a:solidFill>
                            <a:srgbClr val="000000"/>
                          </a:solidFill>
                          <a:effectLst/>
                          <a:latin typeface="Calibri" panose="020F0502020204030204" pitchFamily="34" charset="0"/>
                        </a:rPr>
                        <a:t>If CP is Inactive or non-existing, User will not be allowed to proceed for Planning.</a:t>
                      </a:r>
                      <a:endParaRPr lang="en-US" sz="1400" b="0" i="0" u="none" strike="noStrike" dirty="0">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3571575206"/>
                  </a:ext>
                </a:extLst>
              </a:tr>
              <a:tr h="214801">
                <a:tc>
                  <a:txBody>
                    <a:bodyPr/>
                    <a:lstStyle/>
                    <a:p>
                      <a:pPr algn="r" fontAlgn="t"/>
                      <a:r>
                        <a:rPr lang="en-US" sz="1400" u="none" strike="noStrike" dirty="0">
                          <a:effectLst/>
                        </a:rPr>
                        <a:t>C2</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OR Ref = matched with OR list &amp; status = "Approved" &amp; Type = "Own Risk Contract (Full Term)"</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C8</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C3</a:t>
                      </a:r>
                    </a:p>
                  </a:txBody>
                  <a:tcPr marL="9525" marR="9525" marT="9525" marB="0"/>
                </a:tc>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7073" marR="7073" marT="7073" marB="0"/>
                </a:tc>
                <a:extLst>
                  <a:ext uri="{0D108BD9-81ED-4DB2-BD59-A6C34878D82A}">
                    <a16:rowId xmlns:a16="http://schemas.microsoft.com/office/drawing/2014/main" val="2694834695"/>
                  </a:ext>
                </a:extLst>
              </a:tr>
              <a:tr h="560979">
                <a:tc>
                  <a:txBody>
                    <a:bodyPr/>
                    <a:lstStyle/>
                    <a:p>
                      <a:pPr algn="r" fontAlgn="t"/>
                      <a:r>
                        <a:rPr lang="en-US" sz="1400" u="none" strike="noStrike" dirty="0">
                          <a:effectLst/>
                        </a:rPr>
                        <a:t>C3</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b="0" i="0" u="none" strike="noStrike" dirty="0">
                          <a:solidFill>
                            <a:srgbClr val="000000"/>
                          </a:solidFill>
                          <a:effectLst/>
                          <a:latin typeface="Calibri" panose="020F0502020204030204" pitchFamily="34" charset="0"/>
                        </a:rPr>
                        <a:t>If Status = Delivery Stop</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a:solidFill>
                            <a:schemeClr val="tx1"/>
                          </a:solidFill>
                          <a:effectLst/>
                          <a:latin typeface="Calibri" panose="020F0502020204030204" pitchFamily="34" charset="0"/>
                        </a:rPr>
                        <a:t>Go To C4</a:t>
                      </a:r>
                    </a:p>
                  </a:txBody>
                  <a:tcPr marL="9525" marR="9525" marT="9525" marB="0"/>
                </a:tc>
                <a:tc rowSpan="2">
                  <a:txBody>
                    <a:bodyPr/>
                    <a:lstStyle/>
                    <a:p>
                      <a:pPr algn="l" fontAlgn="t"/>
                      <a:r>
                        <a:rPr lang="en-IN" sz="1400" u="none" strike="noStrike" dirty="0">
                          <a:solidFill>
                            <a:schemeClr val="accent2">
                              <a:lumMod val="75000"/>
                            </a:schemeClr>
                          </a:solidFill>
                          <a:effectLst/>
                        </a:rPr>
                        <a:t>PBS Status will be "Pending Authorization". </a:t>
                      </a:r>
                    </a:p>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solidFill>
                            <a:schemeClr val="accent2">
                              <a:lumMod val="75000"/>
                            </a:schemeClr>
                          </a:solidFill>
                          <a:effectLst/>
                          <a:latin typeface="Calibri" panose="020F0502020204030204" pitchFamily="34" charset="0"/>
                        </a:rPr>
                        <a:t>TA can see the Credit Check output in a Report for the corresponding PBS ref. no.</a:t>
                      </a:r>
                    </a:p>
                    <a:p>
                      <a:pPr algn="l" fontAlgn="t"/>
                      <a:r>
                        <a:rPr lang="en-IN" sz="1400" u="none" strike="noStrike" dirty="0">
                          <a:solidFill>
                            <a:schemeClr val="accent2">
                              <a:lumMod val="75000"/>
                            </a:schemeClr>
                          </a:solidFill>
                          <a:effectLst/>
                        </a:rPr>
                        <a:t>TA cannot move to do Planning.</a:t>
                      </a:r>
                    </a:p>
                    <a:p>
                      <a:pPr algn="l" fontAlgn="t"/>
                      <a:r>
                        <a:rPr lang="en-IN" sz="1400" u="none" strike="noStrike" dirty="0">
                          <a:solidFill>
                            <a:schemeClr val="accent2">
                              <a:lumMod val="75000"/>
                            </a:schemeClr>
                          </a:solidFill>
                          <a:effectLst/>
                        </a:rPr>
                        <a:t>Await CMD to make the Limit raised active.</a:t>
                      </a:r>
                    </a:p>
                  </a:txBody>
                  <a:tcPr marL="7073" marR="7073" marT="7073" marB="0"/>
                </a:tc>
                <a:extLst>
                  <a:ext uri="{0D108BD9-81ED-4DB2-BD59-A6C34878D82A}">
                    <a16:rowId xmlns:a16="http://schemas.microsoft.com/office/drawing/2014/main" val="2428920171"/>
                  </a:ext>
                </a:extLst>
              </a:tr>
              <a:tr h="560979">
                <a:tc>
                  <a:txBody>
                    <a:bodyPr/>
                    <a:lstStyle/>
                    <a:p>
                      <a:pPr algn="r" fontAlgn="t"/>
                      <a:r>
                        <a:rPr lang="en-US" sz="1400" u="none" strike="noStrike" dirty="0">
                          <a:effectLst/>
                        </a:rPr>
                        <a:t>C4</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b="0" i="0" u="none" strike="noStrike" dirty="0">
                          <a:solidFill>
                            <a:srgbClr val="000000"/>
                          </a:solidFill>
                          <a:effectLst/>
                          <a:latin typeface="Calibri" panose="020F0502020204030204" pitchFamily="34" charset="0"/>
                        </a:rPr>
                        <a:t>If Status = Automatic Suspension</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Hard Block</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C5</a:t>
                      </a:r>
                    </a:p>
                  </a:txBody>
                  <a:tcPr marL="9525" marR="9525" marT="9525" marB="0"/>
                </a:tc>
                <a:tc vMerge="1">
                  <a:txBody>
                    <a:bodyPr/>
                    <a:lstStyle/>
                    <a:p>
                      <a:pPr algn="l" fontAlgn="t"/>
                      <a:endParaRPr lang="en-IN" sz="1400" b="0" i="0" u="none" strike="noStrike" dirty="0">
                        <a:solidFill>
                          <a:schemeClr val="accent2">
                            <a:lumMod val="75000"/>
                          </a:schemeClr>
                        </a:solidFill>
                        <a:effectLst/>
                        <a:latin typeface="Calibri" panose="020F0502020204030204" pitchFamily="34" charset="0"/>
                      </a:endParaRPr>
                    </a:p>
                  </a:txBody>
                  <a:tcPr marL="7073" marR="7073" marT="7073" marB="0"/>
                </a:tc>
                <a:extLst>
                  <a:ext uri="{0D108BD9-81ED-4DB2-BD59-A6C34878D82A}">
                    <a16:rowId xmlns:a16="http://schemas.microsoft.com/office/drawing/2014/main" val="282092882"/>
                  </a:ext>
                </a:extLst>
              </a:tr>
              <a:tr h="601484">
                <a:tc>
                  <a:txBody>
                    <a:bodyPr/>
                    <a:lstStyle/>
                    <a:p>
                      <a:pPr algn="r" fontAlgn="t"/>
                      <a:r>
                        <a:rPr lang="en-US" sz="1400" u="none" strike="noStrike" dirty="0">
                          <a:effectLst/>
                        </a:rPr>
                        <a:t>C5</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Credit = Insufficient &amp; Payment Term = LC</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Warning, afterwards Go To C8</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C6</a:t>
                      </a:r>
                    </a:p>
                  </a:txBody>
                  <a:tcPr marL="9525" marR="9525" marT="9525" marB="0"/>
                </a:tc>
                <a:tc rowSpan="3">
                  <a:txBody>
                    <a:bodyPr/>
                    <a:lstStyle/>
                    <a:p>
                      <a:pPr algn="l" fontAlgn="t"/>
                      <a:r>
                        <a:rPr lang="en-IN" sz="1400" b="0" i="0" u="none" strike="noStrike" dirty="0">
                          <a:solidFill>
                            <a:schemeClr val="accent2">
                              <a:lumMod val="75000"/>
                            </a:schemeClr>
                          </a:solidFill>
                          <a:effectLst/>
                          <a:latin typeface="Calibri" panose="020F0502020204030204" pitchFamily="34" charset="0"/>
                        </a:rPr>
                        <a:t>PBS Status will be moved to "Planned“.</a:t>
                      </a:r>
                    </a:p>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u="none" strike="noStrike" dirty="0">
                          <a:solidFill>
                            <a:schemeClr val="accent2">
                              <a:lumMod val="75000"/>
                            </a:schemeClr>
                          </a:solidFill>
                          <a:effectLst/>
                          <a:latin typeface="Calibri" panose="020F0502020204030204" pitchFamily="34" charset="0"/>
                        </a:rPr>
                        <a:t>TA can see the Credit Check output in a Report for the corresponding PBS ref. no.</a:t>
                      </a:r>
                    </a:p>
                  </a:txBody>
                  <a:tcPr marL="7073" marR="7073" marT="7073" marB="0" anchor="ctr"/>
                </a:tc>
                <a:extLst>
                  <a:ext uri="{0D108BD9-81ED-4DB2-BD59-A6C34878D82A}">
                    <a16:rowId xmlns:a16="http://schemas.microsoft.com/office/drawing/2014/main" val="1444257386"/>
                  </a:ext>
                </a:extLst>
              </a:tr>
              <a:tr h="530087">
                <a:tc>
                  <a:txBody>
                    <a:bodyPr/>
                    <a:lstStyle/>
                    <a:p>
                      <a:pPr algn="r" fontAlgn="t"/>
                      <a:r>
                        <a:rPr lang="en-US" sz="1400" u="none" strike="noStrike" dirty="0">
                          <a:effectLst/>
                        </a:rPr>
                        <a:t>C6</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Credit = Insufficient &amp; Payment Term = PP</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Warning, afterwards Go To C8</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C7</a:t>
                      </a:r>
                    </a:p>
                  </a:txBody>
                  <a:tcPr marL="9525" marR="9525" marT="9525" marB="0"/>
                </a:tc>
                <a:tc vMerge="1">
                  <a:txBody>
                    <a:bodyPr/>
                    <a:lstStyle/>
                    <a:p>
                      <a:pPr algn="l" fontAlgn="t"/>
                      <a:endParaRPr lang="en-IN" sz="1400" b="0" i="0" u="none" strike="noStrike" dirty="0">
                        <a:solidFill>
                          <a:schemeClr val="accent2">
                            <a:lumMod val="75000"/>
                          </a:schemeClr>
                        </a:solidFill>
                        <a:effectLst/>
                        <a:latin typeface="Calibri" panose="020F0502020204030204" pitchFamily="34" charset="0"/>
                      </a:endParaRPr>
                    </a:p>
                  </a:txBody>
                  <a:tcPr marL="7073" marR="7073" marT="7073" marB="0"/>
                </a:tc>
                <a:extLst>
                  <a:ext uri="{0D108BD9-81ED-4DB2-BD59-A6C34878D82A}">
                    <a16:rowId xmlns:a16="http://schemas.microsoft.com/office/drawing/2014/main" val="706728858"/>
                  </a:ext>
                </a:extLst>
              </a:tr>
              <a:tr h="583096">
                <a:tc>
                  <a:txBody>
                    <a:bodyPr/>
                    <a:lstStyle/>
                    <a:p>
                      <a:pPr algn="r" fontAlgn="t"/>
                      <a:r>
                        <a:rPr lang="en-US" sz="1400" u="none" strike="noStrike" dirty="0">
                          <a:effectLst/>
                        </a:rPr>
                        <a:t>C7</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IN" sz="1400" b="0" i="0" u="none" strike="noStrike" dirty="0">
                          <a:solidFill>
                            <a:srgbClr val="000000"/>
                          </a:solidFill>
                          <a:effectLst/>
                          <a:latin typeface="Calibri" panose="020F0502020204030204" pitchFamily="34" charset="0"/>
                        </a:rPr>
                        <a:t>If Credit = Insufficient &amp; Payment Term = other</a:t>
                      </a:r>
                    </a:p>
                  </a:txBody>
                  <a:tcPr marL="9525" marR="9525" marT="9525" marB="0"/>
                </a:tc>
                <a:tc>
                  <a:txBody>
                    <a:bodyPr/>
                    <a:lstStyle/>
                    <a:p>
                      <a:pPr algn="l" fontAlgn="t"/>
                      <a:r>
                        <a:rPr lang="en-IN" sz="1400" b="0" i="0" u="none" strike="noStrike" dirty="0">
                          <a:solidFill>
                            <a:schemeClr val="tx1"/>
                          </a:solidFill>
                          <a:effectLst/>
                          <a:latin typeface="Calibri" panose="020F0502020204030204" pitchFamily="34" charset="0"/>
                        </a:rPr>
                        <a:t>Warning, afterwards Go To C8</a:t>
                      </a:r>
                    </a:p>
                  </a:txBody>
                  <a:tcPr marL="9525" marR="9525" marT="9525" marB="0"/>
                </a:tc>
                <a:tc>
                  <a:txBody>
                    <a:bodyPr/>
                    <a:lstStyle/>
                    <a:p>
                      <a:pPr algn="l" fontAlgn="t"/>
                      <a:r>
                        <a:rPr lang="en-US" sz="1400" b="0" i="0" u="none" strike="noStrike" dirty="0">
                          <a:solidFill>
                            <a:schemeClr val="tx1"/>
                          </a:solidFill>
                          <a:effectLst/>
                          <a:latin typeface="Calibri" panose="020F0502020204030204" pitchFamily="34" charset="0"/>
                        </a:rPr>
                        <a:t>Go To C8</a:t>
                      </a:r>
                    </a:p>
                  </a:txBody>
                  <a:tcPr marL="9525" marR="9525" marT="9525" marB="0"/>
                </a:tc>
                <a:tc vMerge="1">
                  <a:txBody>
                    <a:bodyPr/>
                    <a:lstStyle/>
                    <a:p>
                      <a:pPr algn="l" fontAlgn="t"/>
                      <a:endParaRPr lang="en-IN" sz="1400" b="0" i="0" u="none" strike="noStrike" dirty="0">
                        <a:solidFill>
                          <a:schemeClr val="accent2">
                            <a:lumMod val="75000"/>
                          </a:schemeClr>
                        </a:solidFill>
                        <a:effectLst/>
                        <a:latin typeface="Calibri" panose="020F0502020204030204" pitchFamily="34" charset="0"/>
                      </a:endParaRPr>
                    </a:p>
                  </a:txBody>
                  <a:tcPr marL="7073" marR="7073" marT="7073" marB="0"/>
                </a:tc>
                <a:extLst>
                  <a:ext uri="{0D108BD9-81ED-4DB2-BD59-A6C34878D82A}">
                    <a16:rowId xmlns:a16="http://schemas.microsoft.com/office/drawing/2014/main" val="171548297"/>
                  </a:ext>
                </a:extLst>
              </a:tr>
              <a:tr h="214801">
                <a:tc>
                  <a:txBody>
                    <a:bodyPr/>
                    <a:lstStyle/>
                    <a:p>
                      <a:pPr algn="r" fontAlgn="t"/>
                      <a:r>
                        <a:rPr lang="en-US" sz="1400" u="none" strike="noStrike" dirty="0">
                          <a:effectLst/>
                        </a:rPr>
                        <a:t>C8</a:t>
                      </a:r>
                      <a:endParaRPr lang="en-US" sz="1400" b="0" i="0" u="none" strike="noStrike" dirty="0">
                        <a:solidFill>
                          <a:srgbClr val="000000"/>
                        </a:solidFill>
                        <a:effectLst/>
                        <a:latin typeface="Calibri" panose="020F0502020204030204" pitchFamily="34" charset="0"/>
                      </a:endParaRPr>
                    </a:p>
                  </a:txBody>
                  <a:tcPr marL="7073" marR="7073" marT="7073" marB="0"/>
                </a:tc>
                <a:tc>
                  <a:txBody>
                    <a:bodyPr/>
                    <a:lstStyle/>
                    <a:p>
                      <a:pPr algn="l" fontAlgn="t"/>
                      <a:r>
                        <a:rPr lang="en-US" sz="1400" b="0" i="0" u="none" strike="noStrike" dirty="0">
                          <a:solidFill>
                            <a:srgbClr val="000000"/>
                          </a:solidFill>
                          <a:effectLst/>
                          <a:latin typeface="Calibri" panose="020F0502020204030204" pitchFamily="34" charset="0"/>
                        </a:rPr>
                        <a:t>Allow Creation of Instructions</a:t>
                      </a:r>
                    </a:p>
                  </a:txBody>
                  <a:tcPr marL="9525" marR="9525" marT="9525" marB="0"/>
                </a:tc>
                <a:tc>
                  <a:txBody>
                    <a:bodyPr/>
                    <a:lstStyle/>
                    <a:p>
                      <a:pPr algn="l" fontAlgn="t"/>
                      <a:r>
                        <a:rPr lang="en-US" sz="1100" b="0" i="0" u="none" strike="noStrike">
                          <a:solidFill>
                            <a:srgbClr val="000000"/>
                          </a:solidFill>
                          <a:effectLst/>
                          <a:latin typeface="Calibri" panose="020F0502020204030204" pitchFamily="34" charset="0"/>
                        </a:rPr>
                        <a:t> </a:t>
                      </a:r>
                    </a:p>
                  </a:txBody>
                  <a:tcPr marL="9525" marR="9525" marT="9525" marB="0"/>
                </a:tc>
                <a:tc>
                  <a:txBody>
                    <a:bodyPr/>
                    <a:lstStyle/>
                    <a:p>
                      <a:pPr algn="l" fontAlgn="t"/>
                      <a:r>
                        <a:rPr lang="en-US" sz="1100" b="0" i="0" u="none" strike="noStrike" dirty="0">
                          <a:solidFill>
                            <a:srgbClr val="000000"/>
                          </a:solidFill>
                          <a:effectLst/>
                          <a:latin typeface="Calibri" panose="020F0502020204030204" pitchFamily="34" charset="0"/>
                        </a:rPr>
                        <a:t> </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u="none" strike="noStrike" dirty="0">
                          <a:solidFill>
                            <a:schemeClr val="accent2">
                              <a:lumMod val="75000"/>
                            </a:schemeClr>
                          </a:solidFill>
                          <a:effectLst/>
                        </a:rPr>
                        <a:t>PBS Status will be moved to "Planned“.</a:t>
                      </a:r>
                    </a:p>
                  </a:txBody>
                  <a:tcPr marL="7073" marR="7073" marT="7073" marB="0"/>
                </a:tc>
                <a:extLst>
                  <a:ext uri="{0D108BD9-81ED-4DB2-BD59-A6C34878D82A}">
                    <a16:rowId xmlns:a16="http://schemas.microsoft.com/office/drawing/2014/main" val="3824486229"/>
                  </a:ext>
                </a:extLst>
              </a:tr>
            </a:tbl>
          </a:graphicData>
        </a:graphic>
      </p:graphicFrame>
      <p:sp>
        <p:nvSpPr>
          <p:cNvPr id="5" name="TextBox 4">
            <a:extLst>
              <a:ext uri="{FF2B5EF4-FFF2-40B4-BE49-F238E27FC236}">
                <a16:creationId xmlns:a16="http://schemas.microsoft.com/office/drawing/2014/main" id="{5BA8A0D5-46E1-4B01-84C9-EB7384DE26A0}"/>
              </a:ext>
            </a:extLst>
          </p:cNvPr>
          <p:cNvSpPr txBox="1"/>
          <p:nvPr/>
        </p:nvSpPr>
        <p:spPr>
          <a:xfrm>
            <a:off x="0" y="473679"/>
            <a:ext cx="7810023" cy="523220"/>
          </a:xfrm>
          <a:prstGeom prst="rect">
            <a:avLst/>
          </a:prstGeom>
          <a:noFill/>
        </p:spPr>
        <p:txBody>
          <a:bodyPr wrap="none" rtlCol="0">
            <a:spAutoFit/>
          </a:bodyPr>
          <a:lstStyle/>
          <a:p>
            <a:pPr marL="342900" indent="-342900">
              <a:buAutoNum type="arabicPeriod"/>
            </a:pPr>
            <a:r>
              <a:rPr lang="en-IN" sz="1400" dirty="0"/>
              <a:t>This is taken from the Credit Checks CMD_190305 sheet itself. The changes have been </a:t>
            </a:r>
            <a:r>
              <a:rPr lang="en-IN" sz="1400" dirty="0">
                <a:solidFill>
                  <a:schemeClr val="accent2">
                    <a:lumMod val="75000"/>
                  </a:schemeClr>
                </a:solidFill>
              </a:rPr>
              <a:t>highlighted</a:t>
            </a:r>
            <a:r>
              <a:rPr lang="en-IN" sz="1400" dirty="0"/>
              <a:t>.</a:t>
            </a:r>
          </a:p>
          <a:p>
            <a:pPr marL="342900" indent="-342900">
              <a:buAutoNum type="arabicPeriod"/>
            </a:pPr>
            <a:r>
              <a:rPr lang="en-IN" sz="1400" dirty="0"/>
              <a:t>Sales Credit Measure B will be used for Exposure calculations.</a:t>
            </a:r>
            <a:endParaRPr lang="en-US" sz="1400" dirty="0"/>
          </a:p>
        </p:txBody>
      </p:sp>
    </p:spTree>
    <p:extLst>
      <p:ext uri="{BB962C8B-B14F-4D97-AF65-F5344CB8AC3E}">
        <p14:creationId xmlns:p14="http://schemas.microsoft.com/office/powerpoint/2010/main" val="1678184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5452</TotalTime>
  <Words>2583</Words>
  <Application>Microsoft Office PowerPoint</Application>
  <PresentationFormat>Widescreen</PresentationFormat>
  <Paragraphs>443</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Narrow</vt:lpstr>
      <vt:lpstr>Calibri</vt:lpstr>
      <vt:lpstr>Calibri Light</vt:lpstr>
      <vt:lpstr>LucidaGrande</vt:lpstr>
      <vt:lpstr>Roboto</vt:lpstr>
      <vt:lpstr>Vijaya</vt:lpstr>
      <vt:lpstr>Wingdings</vt:lpstr>
      <vt:lpstr>Office Theme</vt:lpstr>
      <vt:lpstr>Eka</vt:lpstr>
      <vt:lpstr>Credit Risk Check Flow – For Contract Creation and Drafts</vt:lpstr>
      <vt:lpstr>Credit Risk Check Calculation Steps for Contract Creation</vt:lpstr>
      <vt:lpstr>Credit Risk Check Flow – Contract Modify and Amendment</vt:lpstr>
      <vt:lpstr>Credit Risk Check Calculation Steps for Contract Modify and Amend</vt:lpstr>
      <vt:lpstr>Credit Risk Check Flow for Containers (PCS) &amp; Movement Orders (MO)</vt:lpstr>
      <vt:lpstr>Credit Risk Check Calculation Steps for Containers (PCS)</vt:lpstr>
      <vt:lpstr>Credit Risk Check Flow for Bulk (PBS)</vt:lpstr>
      <vt:lpstr>Credit Risk Check Calculation Steps for Bulk</vt:lpstr>
      <vt:lpstr>Credit Risk Check Flow for Invoice</vt:lpstr>
      <vt:lpstr>Credit Risk Check Calculation Steps for Sale Final Invoice</vt:lpstr>
      <vt:lpstr>Credit Risk Check Calculation Steps for Purchase Contract and Prepayment Invoice </vt:lpstr>
      <vt:lpstr>Credit Risk Check Flow</vt:lpstr>
      <vt:lpstr>Credit Risk Check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Eka</dc:title>
  <dc:creator>Gaurav Shah</dc:creator>
  <cp:lastModifiedBy>Gaurav Shah</cp:lastModifiedBy>
  <cp:revision>42</cp:revision>
  <dcterms:created xsi:type="dcterms:W3CDTF">2019-04-16T04:48:18Z</dcterms:created>
  <dcterms:modified xsi:type="dcterms:W3CDTF">2019-04-23T19:09:53Z</dcterms:modified>
</cp:coreProperties>
</file>