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26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C5AAF51-CFEE-4DB9-9D68-663BB496CD6D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90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27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36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3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72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7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4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9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96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7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120F-6FEC-4F71-9A8C-3B373F272EBB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4C464F-B029-42EF-A270-242002803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3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67" r:id="rId1"/>
    <p:sldLayoutId id="2147486268" r:id="rId2"/>
    <p:sldLayoutId id="2147486269" r:id="rId3"/>
    <p:sldLayoutId id="2147486270" r:id="rId4"/>
    <p:sldLayoutId id="2147486271" r:id="rId5"/>
    <p:sldLayoutId id="2147486272" r:id="rId6"/>
    <p:sldLayoutId id="2147486273" r:id="rId7"/>
    <p:sldLayoutId id="2147486274" r:id="rId8"/>
    <p:sldLayoutId id="2147486275" r:id="rId9"/>
    <p:sldLayoutId id="2147486276" r:id="rId10"/>
    <p:sldLayoutId id="214748627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prj6.c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1A99F8-C9A8-417C-B3FE-30D44830F861}"/>
              </a:ext>
            </a:extLst>
          </p:cNvPr>
          <p:cNvSpPr txBox="1"/>
          <p:nvPr/>
        </p:nvSpPr>
        <p:spPr>
          <a:xfrm>
            <a:off x="2389169" y="0"/>
            <a:ext cx="5815584" cy="2796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ISE </a:t>
            </a:r>
            <a:r>
              <a:rPr lang="en-US" sz="2800" b="1" u="sng" spc="-15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LAB</a:t>
            </a:r>
            <a:r>
              <a:rPr lang="en-US" sz="2800" b="1" u="sng" spc="-15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: </a:t>
            </a:r>
            <a:r>
              <a:rPr lang="en-US" sz="2800" b="1" u="sng" dirty="0">
                <a:ln>
                  <a:noFill/>
                </a:ln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MINI</a:t>
            </a:r>
            <a:r>
              <a:rPr lang="en-US" sz="2800" b="1" u="sng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PROJECT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n>
                  <a:noFill/>
                </a:ln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Save Gotham</a:t>
            </a:r>
            <a:endParaRPr lang="en-IN" sz="2800" b="1" dirty="0">
              <a:ln>
                <a:noFill/>
              </a:ln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lvl="1" algn="ctr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	                                                              </a:t>
            </a:r>
            <a:endParaRPr lang="en-IN" sz="18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    </a:t>
            </a:r>
            <a:endParaRPr lang="en-IN" sz="1050" u="sng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                                                                                                 </a:t>
            </a:r>
            <a:endParaRPr lang="en-IN" sz="105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82A36-1B7B-4B35-9767-7D7A70FE0DB9}"/>
              </a:ext>
            </a:extLst>
          </p:cNvPr>
          <p:cNvSpPr txBox="1"/>
          <p:nvPr/>
        </p:nvSpPr>
        <p:spPr>
          <a:xfrm>
            <a:off x="9419573" y="-61484"/>
            <a:ext cx="4191541" cy="1269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GROUP NUMBER : 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 </a:t>
            </a:r>
            <a:r>
              <a:rPr 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URN  :  1] </a:t>
            </a:r>
            <a:r>
              <a:rPr lang="en-US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20131004  ,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               2] </a:t>
            </a:r>
            <a:r>
              <a:rPr lang="en-US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20131015 .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531C99-0D49-4B94-9233-BCC2096F2DB8}"/>
              </a:ext>
            </a:extLst>
          </p:cNvPr>
          <p:cNvSpPr txBox="1"/>
          <p:nvPr/>
        </p:nvSpPr>
        <p:spPr>
          <a:xfrm>
            <a:off x="371630" y="651354"/>
            <a:ext cx="12145285" cy="326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dirty="0">
              <a:ln>
                <a:noFill/>
              </a:ln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NUMERICAL: INPUT  DATA </a:t>
            </a:r>
            <a:endParaRPr lang="en-US" sz="2000" dirty="0">
              <a:solidFill>
                <a:srgbClr val="00206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dirty="0">
              <a:ln>
                <a:noFill/>
              </a:ln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dirty="0">
              <a:solidFill>
                <a:srgbClr val="7030A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dirty="0">
              <a:solidFill>
                <a:srgbClr val="7030A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 Unicode MS"/>
                <a:cs typeface="Arial Unicode MS"/>
              </a:rPr>
              <a:t>WORKING  OF  PROGRAM 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let  consider  one example :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dirty="0">
              <a:solidFill>
                <a:srgbClr val="7030A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1021BB3-22AC-4F85-A715-4614C9BB6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64721"/>
              </p:ext>
            </p:extLst>
          </p:nvPr>
        </p:nvGraphicFramePr>
        <p:xfrm>
          <a:off x="413357" y="1512198"/>
          <a:ext cx="10059571" cy="1154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2844">
                  <a:extLst>
                    <a:ext uri="{9D8B030D-6E8A-4147-A177-3AD203B41FA5}">
                      <a16:colId xmlns:a16="http://schemas.microsoft.com/office/drawing/2014/main" val="2201424746"/>
                    </a:ext>
                  </a:extLst>
                </a:gridCol>
                <a:gridCol w="5336727">
                  <a:extLst>
                    <a:ext uri="{9D8B030D-6E8A-4147-A177-3AD203B41FA5}">
                      <a16:colId xmlns:a16="http://schemas.microsoft.com/office/drawing/2014/main" val="2469535414"/>
                    </a:ext>
                  </a:extLst>
                </a:gridCol>
              </a:tblGrid>
              <a:tr h="378489">
                <a:tc>
                  <a:txBody>
                    <a:bodyPr/>
                    <a:lstStyle/>
                    <a:p>
                      <a:r>
                        <a:rPr lang="en-US" dirty="0"/>
                        <a:t>1)  Enter the test cases 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49934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r>
                        <a:rPr lang="en-US" dirty="0"/>
                        <a:t> 2) Enter the number of towers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78832"/>
                  </a:ext>
                </a:extLst>
              </a:tr>
              <a:tr h="397355">
                <a:tc>
                  <a:txBody>
                    <a:bodyPr/>
                    <a:lstStyle/>
                    <a:p>
                      <a:r>
                        <a:rPr lang="en-US" dirty="0"/>
                        <a:t> 3) Enter the height of towers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5     7    3    25     60    44        70     150  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7226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9B8E10B-471F-4788-84BD-AF8B99DB7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23488"/>
              </p:ext>
            </p:extLst>
          </p:nvPr>
        </p:nvGraphicFramePr>
        <p:xfrm>
          <a:off x="2302310" y="4585179"/>
          <a:ext cx="643540" cy="1764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43540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9404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29404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1044C3F-847F-4383-A4C2-D9020A456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185024"/>
              </p:ext>
            </p:extLst>
          </p:nvPr>
        </p:nvGraphicFramePr>
        <p:xfrm>
          <a:off x="926926" y="4614139"/>
          <a:ext cx="588723" cy="17799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88723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6376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383031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325677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6376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26376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26376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96DCA33-EFEA-4491-9CFB-B8A79955E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12669"/>
              </p:ext>
            </p:extLst>
          </p:nvPr>
        </p:nvGraphicFramePr>
        <p:xfrm>
          <a:off x="3870542" y="4614140"/>
          <a:ext cx="649548" cy="173528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49548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38841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38841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365661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38841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32655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32655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9C35020-9D3D-4251-BFAB-DB51F12A7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7070"/>
              </p:ext>
            </p:extLst>
          </p:nvPr>
        </p:nvGraphicFramePr>
        <p:xfrm>
          <a:off x="5563014" y="4626769"/>
          <a:ext cx="590665" cy="17352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90665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4DD7CC2-42E9-4799-963F-4327B389A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93382"/>
              </p:ext>
            </p:extLst>
          </p:nvPr>
        </p:nvGraphicFramePr>
        <p:xfrm>
          <a:off x="10241967" y="4622836"/>
          <a:ext cx="613393" cy="17392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13393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9625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328378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29842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28510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28510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02A777-A09F-4D8F-A798-FAE5C850A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64111"/>
              </p:ext>
            </p:extLst>
          </p:nvPr>
        </p:nvGraphicFramePr>
        <p:xfrm>
          <a:off x="8600563" y="4639974"/>
          <a:ext cx="590665" cy="167915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90665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9248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28265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72958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272958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272958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159CDF4-87D3-4B82-980A-B1F688909F87}"/>
              </a:ext>
            </a:extLst>
          </p:cNvPr>
          <p:cNvSpPr txBox="1"/>
          <p:nvPr/>
        </p:nvSpPr>
        <p:spPr>
          <a:xfrm>
            <a:off x="298703" y="6383179"/>
            <a:ext cx="11893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     push  5             pop 5                 push 7                push 3          pop  3    </a:t>
            </a:r>
            <a:endParaRPr lang="en-IN" sz="2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A48E7E-EB73-4F85-88F7-2C51A39808A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26926" y="4283627"/>
            <a:ext cx="294361" cy="33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571278-35B5-413B-A17A-0B250F4DEE1A}"/>
              </a:ext>
            </a:extLst>
          </p:cNvPr>
          <p:cNvCxnSpPr>
            <a:cxnSpLocks/>
          </p:cNvCxnSpPr>
          <p:nvPr/>
        </p:nvCxnSpPr>
        <p:spPr>
          <a:xfrm flipV="1">
            <a:off x="2700434" y="4320328"/>
            <a:ext cx="245416" cy="19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3932CC-3660-4558-97D1-54AF32A74F64}"/>
              </a:ext>
            </a:extLst>
          </p:cNvPr>
          <p:cNvCxnSpPr>
            <a:cxnSpLocks/>
          </p:cNvCxnSpPr>
          <p:nvPr/>
        </p:nvCxnSpPr>
        <p:spPr>
          <a:xfrm>
            <a:off x="3928363" y="4349460"/>
            <a:ext cx="266953" cy="33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ECB2FB-FC56-4012-A1B2-436F17A13834}"/>
              </a:ext>
            </a:extLst>
          </p:cNvPr>
          <p:cNvCxnSpPr>
            <a:cxnSpLocks/>
          </p:cNvCxnSpPr>
          <p:nvPr/>
        </p:nvCxnSpPr>
        <p:spPr>
          <a:xfrm>
            <a:off x="10339451" y="4417522"/>
            <a:ext cx="266953" cy="33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87479A-B0AE-452D-A66E-DA4F80014020}"/>
              </a:ext>
            </a:extLst>
          </p:cNvPr>
          <p:cNvCxnSpPr>
            <a:cxnSpLocks/>
          </p:cNvCxnSpPr>
          <p:nvPr/>
        </p:nvCxnSpPr>
        <p:spPr>
          <a:xfrm>
            <a:off x="5635037" y="4372094"/>
            <a:ext cx="266953" cy="33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508C95E-E71D-4CDC-93BB-6F173F1D2549}"/>
              </a:ext>
            </a:extLst>
          </p:cNvPr>
          <p:cNvSpPr txBox="1"/>
          <p:nvPr/>
        </p:nvSpPr>
        <p:spPr>
          <a:xfrm>
            <a:off x="298703" y="3940319"/>
            <a:ext cx="11521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 EXPLANATION  :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    5                                                                                3                          7</a:t>
            </a:r>
            <a:endParaRPr lang="en-IN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FB60F8B-0658-4BDD-AA06-11930623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74691"/>
              </p:ext>
            </p:extLst>
          </p:nvPr>
        </p:nvGraphicFramePr>
        <p:xfrm>
          <a:off x="7048213" y="4636655"/>
          <a:ext cx="592664" cy="1725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92664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6204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A7553F71-4EEE-4D09-8F6F-F8209BA88FB5}"/>
              </a:ext>
            </a:extLst>
          </p:cNvPr>
          <p:cNvSpPr txBox="1"/>
          <p:nvPr/>
        </p:nvSpPr>
        <p:spPr>
          <a:xfrm>
            <a:off x="8066762" y="6156543"/>
            <a:ext cx="14793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pop  7             push 25             </a:t>
            </a:r>
            <a:r>
              <a:rPr lang="en-US" sz="28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                </a:t>
            </a:r>
            <a:endParaRPr lang="en-IN" sz="2800" dirty="0">
              <a:solidFill>
                <a:srgbClr val="FFFF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1810F4-EF9D-4CF1-AD9F-BB12CC2560DB}"/>
              </a:ext>
            </a:extLst>
          </p:cNvPr>
          <p:cNvCxnSpPr>
            <a:cxnSpLocks/>
          </p:cNvCxnSpPr>
          <p:nvPr/>
        </p:nvCxnSpPr>
        <p:spPr>
          <a:xfrm flipV="1">
            <a:off x="7430268" y="4394285"/>
            <a:ext cx="245416" cy="19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445B8D-180A-4DBF-8F05-CF20AA0599FE}"/>
              </a:ext>
            </a:extLst>
          </p:cNvPr>
          <p:cNvCxnSpPr>
            <a:cxnSpLocks/>
          </p:cNvCxnSpPr>
          <p:nvPr/>
        </p:nvCxnSpPr>
        <p:spPr>
          <a:xfrm flipV="1">
            <a:off x="8867456" y="4444751"/>
            <a:ext cx="245416" cy="19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B3D050C6-49B5-420F-9572-2B4F8388B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77626"/>
              </p:ext>
            </p:extLst>
          </p:nvPr>
        </p:nvGraphicFramePr>
        <p:xfrm>
          <a:off x="413357" y="3524259"/>
          <a:ext cx="10193047" cy="412184"/>
        </p:xfrm>
        <a:graphic>
          <a:graphicData uri="http://schemas.openxmlformats.org/drawingml/2006/table">
            <a:tbl>
              <a:tblPr firstRow="1" bandRow="1"/>
              <a:tblGrid>
                <a:gridCol w="1025992">
                  <a:extLst>
                    <a:ext uri="{9D8B030D-6E8A-4147-A177-3AD203B41FA5}">
                      <a16:colId xmlns:a16="http://schemas.microsoft.com/office/drawing/2014/main" val="93158973"/>
                    </a:ext>
                  </a:extLst>
                </a:gridCol>
                <a:gridCol w="1450070">
                  <a:extLst>
                    <a:ext uri="{9D8B030D-6E8A-4147-A177-3AD203B41FA5}">
                      <a16:colId xmlns:a16="http://schemas.microsoft.com/office/drawing/2014/main" val="830027944"/>
                    </a:ext>
                  </a:extLst>
                </a:gridCol>
                <a:gridCol w="1436391">
                  <a:extLst>
                    <a:ext uri="{9D8B030D-6E8A-4147-A177-3AD203B41FA5}">
                      <a16:colId xmlns:a16="http://schemas.microsoft.com/office/drawing/2014/main" val="1418857913"/>
                    </a:ext>
                  </a:extLst>
                </a:gridCol>
                <a:gridCol w="1217510">
                  <a:extLst>
                    <a:ext uri="{9D8B030D-6E8A-4147-A177-3AD203B41FA5}">
                      <a16:colId xmlns:a16="http://schemas.microsoft.com/office/drawing/2014/main" val="344316441"/>
                    </a:ext>
                  </a:extLst>
                </a:gridCol>
                <a:gridCol w="1436391">
                  <a:extLst>
                    <a:ext uri="{9D8B030D-6E8A-4147-A177-3AD203B41FA5}">
                      <a16:colId xmlns:a16="http://schemas.microsoft.com/office/drawing/2014/main" val="4185063001"/>
                    </a:ext>
                  </a:extLst>
                </a:gridCol>
                <a:gridCol w="1203831">
                  <a:extLst>
                    <a:ext uri="{9D8B030D-6E8A-4147-A177-3AD203B41FA5}">
                      <a16:colId xmlns:a16="http://schemas.microsoft.com/office/drawing/2014/main" val="275893684"/>
                    </a:ext>
                  </a:extLst>
                </a:gridCol>
                <a:gridCol w="1231191">
                  <a:extLst>
                    <a:ext uri="{9D8B030D-6E8A-4147-A177-3AD203B41FA5}">
                      <a16:colId xmlns:a16="http://schemas.microsoft.com/office/drawing/2014/main" val="2589321984"/>
                    </a:ext>
                  </a:extLst>
                </a:gridCol>
                <a:gridCol w="1191671">
                  <a:extLst>
                    <a:ext uri="{9D8B030D-6E8A-4147-A177-3AD203B41FA5}">
                      <a16:colId xmlns:a16="http://schemas.microsoft.com/office/drawing/2014/main" val="3844266367"/>
                    </a:ext>
                  </a:extLst>
                </a:gridCol>
              </a:tblGrid>
              <a:tr h="412184">
                <a:tc>
                  <a:txBody>
                    <a:bodyPr/>
                    <a:lstStyle/>
                    <a:p>
                      <a:r>
                        <a:rPr lang="en-US" dirty="0"/>
                        <a:t>    5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1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2A7389-0867-4245-AAD2-4F054A79D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54952"/>
              </p:ext>
            </p:extLst>
          </p:nvPr>
        </p:nvGraphicFramePr>
        <p:xfrm>
          <a:off x="5359231" y="326368"/>
          <a:ext cx="601249" cy="178622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01249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4828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8915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39342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31717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24055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2A5FAF-B79F-4D92-854C-9E42300F2C13}"/>
              </a:ext>
            </a:extLst>
          </p:cNvPr>
          <p:cNvSpPr txBox="1"/>
          <p:nvPr/>
        </p:nvSpPr>
        <p:spPr>
          <a:xfrm>
            <a:off x="1128191" y="6363745"/>
            <a:ext cx="12015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</a:t>
            </a:r>
            <a:endParaRPr lang="en-IN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73DC61-10EA-470D-A211-499BCF821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28558"/>
              </p:ext>
            </p:extLst>
          </p:nvPr>
        </p:nvGraphicFramePr>
        <p:xfrm>
          <a:off x="11145061" y="348000"/>
          <a:ext cx="590665" cy="17352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90665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4E3D92-69E4-4465-BFDD-1E831F68F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67106"/>
              </p:ext>
            </p:extLst>
          </p:nvPr>
        </p:nvGraphicFramePr>
        <p:xfrm>
          <a:off x="9745311" y="364492"/>
          <a:ext cx="585442" cy="17023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85442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6676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6676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26676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6676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31761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31761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EF757D-9161-4A78-8CC9-BD5455228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8291"/>
              </p:ext>
            </p:extLst>
          </p:nvPr>
        </p:nvGraphicFramePr>
        <p:xfrm>
          <a:off x="2356778" y="420322"/>
          <a:ext cx="547270" cy="17352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7270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71935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60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762CC67-32C1-4AF9-A50C-E04B5A721D31}"/>
              </a:ext>
            </a:extLst>
          </p:cNvPr>
          <p:cNvSpPr txBox="1"/>
          <p:nvPr/>
        </p:nvSpPr>
        <p:spPr>
          <a:xfrm>
            <a:off x="664302" y="2254576"/>
            <a:ext cx="10863396" cy="196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>
              <a:lnSpc>
                <a:spcPct val="110000"/>
              </a:lnSpc>
              <a:spcAft>
                <a:spcPts val="600"/>
              </a:spcAft>
              <a:tabLst>
                <a:tab pos="624840" algn="l"/>
              </a:tabLst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        </a:t>
            </a:r>
            <a:endParaRPr lang="en-IN" dirty="0">
              <a:latin typeface="Arial" panose="020B0604020202020204" pitchFamily="34" charset="0"/>
            </a:endParaRPr>
          </a:p>
          <a:p>
            <a:pPr fontAlgn="t">
              <a:lnSpc>
                <a:spcPct val="110000"/>
              </a:lnSpc>
              <a:spcAft>
                <a:spcPts val="600"/>
              </a:spcAft>
              <a:tabLst>
                <a:tab pos="62484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IN" dirty="0">
              <a:latin typeface="Arial" panose="020B0604020202020204" pitchFamily="34" charset="0"/>
            </a:endParaRPr>
          </a:p>
          <a:p>
            <a:pPr fontAlgn="t">
              <a:lnSpc>
                <a:spcPct val="110000"/>
              </a:lnSpc>
              <a:spcAft>
                <a:spcPts val="600"/>
              </a:spcAft>
              <a:tabLst>
                <a:tab pos="6248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Arial" panose="020B0604020202020204" pitchFamily="34" charset="0"/>
            </a:endParaRPr>
          </a:p>
          <a:p>
            <a:pPr fontAlgn="t">
              <a:lnSpc>
                <a:spcPct val="110000"/>
              </a:lnSpc>
              <a:spcAft>
                <a:spcPts val="600"/>
              </a:spcAft>
              <a:tabLst>
                <a:tab pos="62484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19BE62A-F07B-48EF-ABAF-FC84A72A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25167"/>
              </p:ext>
            </p:extLst>
          </p:nvPr>
        </p:nvGraphicFramePr>
        <p:xfrm>
          <a:off x="8179253" y="360424"/>
          <a:ext cx="601249" cy="176225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01249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36587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36587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37341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37585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258131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281687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70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D84782A-5147-43E4-8966-B5F80D289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50257"/>
              </p:ext>
            </p:extLst>
          </p:nvPr>
        </p:nvGraphicFramePr>
        <p:xfrm>
          <a:off x="1056062" y="410493"/>
          <a:ext cx="547270" cy="170209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7270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6673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6673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26673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6673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317581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317581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05E3B1-E4EB-4D72-A44F-3965E9AA59AF}"/>
              </a:ext>
            </a:extLst>
          </p:cNvPr>
          <p:cNvCxnSpPr>
            <a:cxnSpLocks/>
          </p:cNvCxnSpPr>
          <p:nvPr/>
        </p:nvCxnSpPr>
        <p:spPr>
          <a:xfrm flipV="1">
            <a:off x="1390389" y="200416"/>
            <a:ext cx="256338" cy="21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57FDB5-2F6F-47B8-A8B5-C066C1222BD4}"/>
              </a:ext>
            </a:extLst>
          </p:cNvPr>
          <p:cNvSpPr txBox="1"/>
          <p:nvPr/>
        </p:nvSpPr>
        <p:spPr>
          <a:xfrm>
            <a:off x="1390389" y="41161"/>
            <a:ext cx="910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                  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CCA4C-D5A2-4335-88DD-C6B57646301E}"/>
              </a:ext>
            </a:extLst>
          </p:cNvPr>
          <p:cNvCxnSpPr>
            <a:cxnSpLocks/>
          </p:cNvCxnSpPr>
          <p:nvPr/>
        </p:nvCxnSpPr>
        <p:spPr>
          <a:xfrm>
            <a:off x="2662771" y="142255"/>
            <a:ext cx="256338" cy="16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BEFA8F-D09A-4730-A3C9-E70B80028AD9}"/>
              </a:ext>
            </a:extLst>
          </p:cNvPr>
          <p:cNvSpPr txBox="1"/>
          <p:nvPr/>
        </p:nvSpPr>
        <p:spPr>
          <a:xfrm>
            <a:off x="2662771" y="61128"/>
            <a:ext cx="923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                  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CD33EA-C925-4542-AB0C-8D8A39E523FD}"/>
              </a:ext>
            </a:extLst>
          </p:cNvPr>
          <p:cNvCxnSpPr>
            <a:cxnSpLocks/>
          </p:cNvCxnSpPr>
          <p:nvPr/>
        </p:nvCxnSpPr>
        <p:spPr>
          <a:xfrm>
            <a:off x="4049684" y="108942"/>
            <a:ext cx="256338" cy="16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B04ADD6-7704-4F37-AB2F-E508304A09AD}"/>
              </a:ext>
            </a:extLst>
          </p:cNvPr>
          <p:cNvSpPr txBox="1"/>
          <p:nvPr/>
        </p:nvSpPr>
        <p:spPr>
          <a:xfrm>
            <a:off x="987979" y="-109318"/>
            <a:ext cx="910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                  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EACDCD-FE63-433F-B277-3C666E0E205F}"/>
              </a:ext>
            </a:extLst>
          </p:cNvPr>
          <p:cNvCxnSpPr>
            <a:cxnSpLocks/>
          </p:cNvCxnSpPr>
          <p:nvPr/>
        </p:nvCxnSpPr>
        <p:spPr>
          <a:xfrm>
            <a:off x="5700768" y="176844"/>
            <a:ext cx="0" cy="2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2397FB-2BB6-46DD-9F46-9E6C2A819C89}"/>
              </a:ext>
            </a:extLst>
          </p:cNvPr>
          <p:cNvSpPr txBox="1"/>
          <p:nvPr/>
        </p:nvSpPr>
        <p:spPr>
          <a:xfrm>
            <a:off x="598221" y="3857707"/>
            <a:ext cx="11836665" cy="2811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OUTPUT : </a:t>
            </a:r>
          </a:p>
          <a:p>
            <a:r>
              <a:rPr lang="en-US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       sum  =  (7 + 25 + 25 +  60 + 70 + 70 + 150 + 0 ) = </a:t>
            </a:r>
            <a:r>
              <a:rPr 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407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n>
                  <a:noFill/>
                </a:ln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Analysis of the solution:</a:t>
            </a:r>
            <a:endParaRPr lang="en-IN" sz="2000" b="1" dirty="0">
              <a:ln>
                <a:noFill/>
              </a:ln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We can solve this problem by using </a:t>
            </a: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two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methods:</a:t>
            </a:r>
            <a:r>
              <a:rPr lang="en-I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 Unicode MS"/>
                <a:cs typeface="Arial Unicode MS"/>
              </a:rPr>
              <a:t>      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1)  </a:t>
            </a: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Using </a:t>
            </a:r>
            <a:r>
              <a:rPr 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nested loops</a:t>
            </a:r>
            <a:r>
              <a:rPr lang="en-IN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 Unicode MS"/>
                <a:cs typeface="Arial Unicode MS"/>
              </a:rPr>
              <a:t>          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2)  </a:t>
            </a: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Using stack </a:t>
            </a:r>
            <a:endParaRPr lang="en-IN" sz="2000" b="1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 But, if we compare complexities of both methods, it is better to use the stack where,</a:t>
            </a:r>
            <a:r>
              <a:rPr lang="en-I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 Unicode MS"/>
                <a:cs typeface="Arial Unicode MS"/>
              </a:rPr>
              <a:t>  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Time complexity is</a:t>
            </a: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: 0(N)    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&amp;    Space complexity is </a:t>
            </a: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: 0(N)  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Link for the code of save Gotham problem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:</a:t>
            </a:r>
            <a:r>
              <a:rPr lang="en-US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 Gotham</a:t>
            </a:r>
            <a:r>
              <a:rPr lang="en-US" dirty="0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                                                                                               </a:t>
            </a: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2</a:t>
            </a:r>
            <a:endParaRPr lang="en-US" sz="3200" dirty="0">
              <a:ln>
                <a:noFill/>
              </a:ln>
              <a:solidFill>
                <a:srgbClr val="FFFF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0D8624-7EDC-49FA-BFD8-823B47F3D375}"/>
              </a:ext>
            </a:extLst>
          </p:cNvPr>
          <p:cNvSpPr txBox="1"/>
          <p:nvPr/>
        </p:nvSpPr>
        <p:spPr>
          <a:xfrm>
            <a:off x="262999" y="2167484"/>
            <a:ext cx="11666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       pop 25             push 60                 push 60              pop 44            pop 60             push 70                pop 70          push 150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4C8991-EBC8-4638-895E-2316DB9DED75}"/>
              </a:ext>
            </a:extLst>
          </p:cNvPr>
          <p:cNvSpPr txBox="1"/>
          <p:nvPr/>
        </p:nvSpPr>
        <p:spPr>
          <a:xfrm>
            <a:off x="1637640" y="8872707"/>
            <a:ext cx="910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                  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60A7B-143C-4483-9640-21463EE0CAD5}"/>
              </a:ext>
            </a:extLst>
          </p:cNvPr>
          <p:cNvSpPr txBox="1"/>
          <p:nvPr/>
        </p:nvSpPr>
        <p:spPr>
          <a:xfrm>
            <a:off x="803510" y="-68402"/>
            <a:ext cx="10079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          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25                                                                          44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              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60                                                70                                                 </a:t>
            </a:r>
            <a:endParaRPr lang="en-IN" b="1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59E24376-741E-4DFC-AC3C-16006E474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42687"/>
              </p:ext>
            </p:extLst>
          </p:nvPr>
        </p:nvGraphicFramePr>
        <p:xfrm>
          <a:off x="3884209" y="423992"/>
          <a:ext cx="587288" cy="171175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87288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16883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8672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28672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8672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34138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44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34138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60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6BB68E0-AB9B-4C69-88FE-AD9834D149AF}"/>
              </a:ext>
            </a:extLst>
          </p:cNvPr>
          <p:cNvCxnSpPr>
            <a:cxnSpLocks/>
          </p:cNvCxnSpPr>
          <p:nvPr/>
        </p:nvCxnSpPr>
        <p:spPr>
          <a:xfrm flipV="1">
            <a:off x="5661764" y="138709"/>
            <a:ext cx="363139" cy="24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B31B63F-8E17-4A43-A561-053359C28DC1}"/>
              </a:ext>
            </a:extLst>
          </p:cNvPr>
          <p:cNvSpPr txBox="1"/>
          <p:nvPr/>
        </p:nvSpPr>
        <p:spPr>
          <a:xfrm>
            <a:off x="598222" y="3684151"/>
            <a:ext cx="11229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                                                                                                                                 </a:t>
            </a:r>
            <a:endParaRPr lang="en-IN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8ABB62EF-F893-43F5-B8D6-6856A5DB9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93672"/>
              </p:ext>
            </p:extLst>
          </p:nvPr>
        </p:nvGraphicFramePr>
        <p:xfrm>
          <a:off x="6681216" y="384152"/>
          <a:ext cx="569857" cy="175159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69857">
                  <a:extLst>
                    <a:ext uri="{9D8B030D-6E8A-4147-A177-3AD203B41FA5}">
                      <a16:colId xmlns:a16="http://schemas.microsoft.com/office/drawing/2014/main" val="3567963661"/>
                    </a:ext>
                  </a:extLst>
                </a:gridCol>
              </a:tblGrid>
              <a:tr h="24665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328791"/>
                  </a:ext>
                </a:extLst>
              </a:tr>
              <a:tr h="24665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20038"/>
                  </a:ext>
                </a:extLst>
              </a:tr>
              <a:tr h="33621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798805"/>
                  </a:ext>
                </a:extLst>
              </a:tr>
              <a:tr h="24665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B050204020402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704690"/>
                  </a:ext>
                </a:extLst>
              </a:tr>
              <a:tr h="29367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32484"/>
                  </a:ext>
                </a:extLst>
              </a:tr>
              <a:tr h="38174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24840" algn="l"/>
                        </a:tabLs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854259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F2C91B-589F-4166-9EDF-921CFE4D3741}"/>
              </a:ext>
            </a:extLst>
          </p:cNvPr>
          <p:cNvCxnSpPr>
            <a:cxnSpLocks/>
          </p:cNvCxnSpPr>
          <p:nvPr/>
        </p:nvCxnSpPr>
        <p:spPr>
          <a:xfrm flipV="1">
            <a:off x="7033089" y="96078"/>
            <a:ext cx="245299" cy="18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A21B1A-2902-46E4-9428-9F6F35A6DF01}"/>
              </a:ext>
            </a:extLst>
          </p:cNvPr>
          <p:cNvCxnSpPr>
            <a:cxnSpLocks/>
          </p:cNvCxnSpPr>
          <p:nvPr/>
        </p:nvCxnSpPr>
        <p:spPr>
          <a:xfrm>
            <a:off x="8179253" y="75348"/>
            <a:ext cx="293676" cy="26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E43FB60-E43B-453A-BA3C-48F61FDDAADE}"/>
              </a:ext>
            </a:extLst>
          </p:cNvPr>
          <p:cNvCxnSpPr>
            <a:cxnSpLocks/>
          </p:cNvCxnSpPr>
          <p:nvPr/>
        </p:nvCxnSpPr>
        <p:spPr>
          <a:xfrm flipV="1">
            <a:off x="10038032" y="105108"/>
            <a:ext cx="242675" cy="25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D1A2E72-0AF3-4F1D-A22F-434F761CC216}"/>
              </a:ext>
            </a:extLst>
          </p:cNvPr>
          <p:cNvCxnSpPr>
            <a:cxnSpLocks/>
          </p:cNvCxnSpPr>
          <p:nvPr/>
        </p:nvCxnSpPr>
        <p:spPr>
          <a:xfrm>
            <a:off x="11067624" y="58767"/>
            <a:ext cx="379838" cy="28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27A9F4-5D62-406E-BBCB-E18415EAB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496680"/>
              </p:ext>
            </p:extLst>
          </p:nvPr>
        </p:nvGraphicFramePr>
        <p:xfrm>
          <a:off x="803510" y="2623072"/>
          <a:ext cx="10584073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7146">
                  <a:extLst>
                    <a:ext uri="{9D8B030D-6E8A-4147-A177-3AD203B41FA5}">
                      <a16:colId xmlns:a16="http://schemas.microsoft.com/office/drawing/2014/main" val="1622180354"/>
                    </a:ext>
                  </a:extLst>
                </a:gridCol>
                <a:gridCol w="5376927">
                  <a:extLst>
                    <a:ext uri="{9D8B030D-6E8A-4147-A177-3AD203B41FA5}">
                      <a16:colId xmlns:a16="http://schemas.microsoft.com/office/drawing/2014/main" val="672857823"/>
                    </a:ext>
                  </a:extLst>
                </a:gridCol>
              </a:tblGrid>
              <a:tr h="1144740">
                <a:tc>
                  <a:txBody>
                    <a:bodyPr/>
                    <a:lstStyle/>
                    <a:p>
                      <a:r>
                        <a:rPr lang="en-US" sz="1800" dirty="0"/>
                        <a:t>    </a:t>
                      </a:r>
                      <a:r>
                        <a:rPr lang="en-IN" sz="1800" b="0" dirty="0"/>
                        <a:t>1)  Next greater (5) :  7</a:t>
                      </a:r>
                    </a:p>
                    <a:p>
                      <a:r>
                        <a:rPr lang="en-IN" sz="1800" b="0" dirty="0"/>
                        <a:t>   2)  Next greater  (3) : 25</a:t>
                      </a:r>
                    </a:p>
                    <a:p>
                      <a:r>
                        <a:rPr lang="en-IN" sz="1800" b="0" dirty="0"/>
                        <a:t>   3)  Next greater  (7) : 25</a:t>
                      </a:r>
                    </a:p>
                    <a:p>
                      <a:r>
                        <a:rPr lang="en-IN" sz="1800" b="0" dirty="0"/>
                        <a:t>   4)  Next greater  (25) : 60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     </a:t>
                      </a:r>
                      <a:r>
                        <a:rPr lang="en-IN" sz="1800" b="0" dirty="0"/>
                        <a:t>5) Next greater ( 60):  70 </a:t>
                      </a:r>
                    </a:p>
                    <a:p>
                      <a:r>
                        <a:rPr lang="en-IN" sz="1800" b="0" dirty="0"/>
                        <a:t>     6) Next greater (44) :   70</a:t>
                      </a:r>
                    </a:p>
                    <a:p>
                      <a:r>
                        <a:rPr lang="en-IN" sz="1800" b="0" dirty="0"/>
                        <a:t>     7)  Next greater (70) : 150</a:t>
                      </a:r>
                    </a:p>
                    <a:p>
                      <a:r>
                        <a:rPr lang="en-IN" sz="1800" b="0" dirty="0"/>
                        <a:t>     8)  Next greater (150) :  </a:t>
                      </a:r>
                      <a:r>
                        <a:rPr lang="en-IN" sz="1800" b="1" u="non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5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82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700</TotalTime>
  <Words>419</Words>
  <Application>Microsoft Office PowerPoint</Application>
  <PresentationFormat>Widescreen</PresentationFormat>
  <Paragraphs>138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</vt:lpstr>
      <vt:lpstr>Gallery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815-Brahma Ghugare</dc:creator>
  <cp:lastModifiedBy>Mrunali Chavan</cp:lastModifiedBy>
  <cp:revision>60</cp:revision>
  <dcterms:created xsi:type="dcterms:W3CDTF">2021-12-11T17:56:54Z</dcterms:created>
  <dcterms:modified xsi:type="dcterms:W3CDTF">2021-12-14T18:23:26Z</dcterms:modified>
</cp:coreProperties>
</file>