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0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2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7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5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5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8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B2C9-909D-476B-B9CE-43252A76991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A93-B847-4CBA-B0DD-026F0E742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95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Churn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69181"/>
            <a:ext cx="9144000" cy="32988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Key Insights &amp; Recommendations for Reducing Churn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06286" y="4506686"/>
            <a:ext cx="33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: A P </a:t>
            </a:r>
            <a:r>
              <a:rPr lang="en-GB" dirty="0" err="1" smtClean="0"/>
              <a:t>Bhadri</a:t>
            </a:r>
            <a:r>
              <a:rPr lang="en-GB" dirty="0" smtClean="0"/>
              <a:t> Narayanan</a:t>
            </a:r>
          </a:p>
          <a:p>
            <a:r>
              <a:rPr lang="en-GB" dirty="0" smtClean="0"/>
              <a:t>Date : 31-08-2024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0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" y="326572"/>
            <a:ext cx="11195434" cy="63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Churn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Churn Rate</a:t>
            </a:r>
            <a:r>
              <a:rPr lang="en-GB" dirty="0" smtClean="0"/>
              <a:t>: 26.8%</a:t>
            </a:r>
          </a:p>
          <a:p>
            <a:r>
              <a:rPr lang="en-GB" b="1" dirty="0" smtClean="0"/>
              <a:t>Focus Areas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Monthly Charges</a:t>
            </a:r>
          </a:p>
          <a:p>
            <a:pPr lvl="1"/>
            <a:r>
              <a:rPr lang="en-GB" dirty="0" smtClean="0"/>
              <a:t>Contract Types</a:t>
            </a:r>
          </a:p>
          <a:p>
            <a:pPr lvl="1"/>
            <a:r>
              <a:rPr lang="en-GB" dirty="0" smtClean="0"/>
              <a:t>Service Combinations</a:t>
            </a:r>
          </a:p>
          <a:p>
            <a:r>
              <a:rPr lang="en-GB" b="1" dirty="0" smtClean="0"/>
              <a:t>Goal</a:t>
            </a:r>
            <a:r>
              <a:rPr lang="en-GB" dirty="0" smtClean="0"/>
              <a:t>: Identify churn drivers and suggest strategies for churn reduction.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7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Findings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65760" y="2274861"/>
            <a:ext cx="11495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High-Risk Contract Types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Month-to-Month Contract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81.91% churn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One-Year Contract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11.68% churn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Two-Year Contract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2.19% churn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Impact of Churn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Data Charges for Churned Customers: </a:t>
            </a:r>
            <a:r>
              <a:rPr lang="en-IN" sz="1800" dirty="0" smtClean="0"/>
              <a:t>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11,670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Revenue Customers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 of Top 5 Customers: </a:t>
            </a:r>
            <a:r>
              <a:rPr lang="en-IN" sz="1800" dirty="0" smtClean="0"/>
              <a:t>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8,634.80 - </a:t>
            </a:r>
            <a:r>
              <a:rPr lang="en-IN" sz="1800" dirty="0" smtClean="0"/>
              <a:t>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8,564.75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6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Age Group Influence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Highest Average Monthly Charges: 25-34 age group (</a:t>
            </a:r>
            <a:r>
              <a:rPr lang="en-IN" dirty="0" smtClean="0"/>
              <a:t>₹</a:t>
            </a:r>
            <a:r>
              <a:rPr lang="en-GB" dirty="0" smtClean="0"/>
              <a:t> 84.75)</a:t>
            </a:r>
          </a:p>
          <a:p>
            <a:pPr lvl="1"/>
            <a:r>
              <a:rPr lang="en-GB" dirty="0" smtClean="0"/>
              <a:t>Lowest Average Monthly Charges: 45-54 age group (</a:t>
            </a:r>
            <a:r>
              <a:rPr lang="en-IN" dirty="0" smtClean="0"/>
              <a:t>₹</a:t>
            </a:r>
            <a:r>
              <a:rPr lang="en-GB" dirty="0" smtClean="0"/>
              <a:t> 77.78)</a:t>
            </a:r>
          </a:p>
          <a:p>
            <a:r>
              <a:rPr lang="en-GB" b="1" dirty="0" smtClean="0"/>
              <a:t>Gender &amp; Marital Status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Married Female Customers: Highest total charges - </a:t>
            </a:r>
            <a:r>
              <a:rPr lang="en-IN" dirty="0" smtClean="0"/>
              <a:t>₹</a:t>
            </a:r>
            <a:r>
              <a:rPr lang="en-GB" dirty="0" smtClean="0"/>
              <a:t>3,859.38</a:t>
            </a:r>
          </a:p>
          <a:p>
            <a:pPr lvl="1"/>
            <a:r>
              <a:rPr lang="en-GB" dirty="0" smtClean="0"/>
              <a:t>Unmarried Male Customers: Lowest total charges - </a:t>
            </a:r>
            <a:r>
              <a:rPr lang="en-IN" dirty="0" smtClean="0"/>
              <a:t>₹</a:t>
            </a:r>
            <a:r>
              <a:rPr lang="en-GB" dirty="0" smtClean="0"/>
              <a:t>1,992.27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4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Combination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High Churn Services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Unlimited Data Only</a:t>
            </a:r>
            <a:r>
              <a:rPr lang="en-GB" dirty="0" smtClean="0"/>
              <a:t>: 383 churned customers</a:t>
            </a:r>
          </a:p>
          <a:p>
            <a:pPr lvl="1"/>
            <a:r>
              <a:rPr lang="en-GB" b="1" dirty="0" smtClean="0"/>
              <a:t>Streaming TV + Unlimited Data</a:t>
            </a:r>
            <a:r>
              <a:rPr lang="en-GB" dirty="0" smtClean="0"/>
              <a:t>: Significant churn rate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Key Insight</a:t>
            </a:r>
            <a:r>
              <a:rPr lang="en-GB" dirty="0" smtClean="0"/>
              <a:t>: Need to reassess the value of certain service bundles.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2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Incentivize Longer Contracts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Offer discounts or loyalty rewards for customers on month-to-month contracts to switch to longer terms.</a:t>
            </a:r>
          </a:p>
          <a:p>
            <a:pPr marL="0" indent="0">
              <a:buNone/>
            </a:pPr>
            <a:r>
              <a:rPr lang="en-GB" b="1" dirty="0" smtClean="0"/>
              <a:t>Target High-Value Customers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Personalized discounts or premium services for high total charge customers.</a:t>
            </a:r>
          </a:p>
          <a:p>
            <a:pPr marL="0" indent="0">
              <a:buNone/>
            </a:pPr>
            <a:r>
              <a:rPr lang="en-GB" b="1" dirty="0" err="1" smtClean="0"/>
              <a:t>Reevaluate</a:t>
            </a:r>
            <a:r>
              <a:rPr lang="en-GB" b="1" dirty="0" smtClean="0"/>
              <a:t> Extra Data Pricing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Revise data package pricing to address customer dissatisfaction and reduce churn.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37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Summary</a:t>
            </a:r>
            <a:r>
              <a:rPr lang="en-GB" dirty="0" smtClean="0"/>
              <a:t>: Addressing key factors such as contract type, high-value customer retention, and service bundles can reduce churn and improve customer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6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Churn Analysis</vt:lpstr>
      <vt:lpstr>PowerPoint Presentation</vt:lpstr>
      <vt:lpstr>Overview of Churn Analysis</vt:lpstr>
      <vt:lpstr>Key Findings</vt:lpstr>
      <vt:lpstr>Demographic Insights</vt:lpstr>
      <vt:lpstr>Service Combination Impact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admin</dc:creator>
  <cp:lastModifiedBy>admin</cp:lastModifiedBy>
  <cp:revision>2</cp:revision>
  <dcterms:created xsi:type="dcterms:W3CDTF">2024-08-30T14:12:20Z</dcterms:created>
  <dcterms:modified xsi:type="dcterms:W3CDTF">2024-08-30T14:15:02Z</dcterms:modified>
</cp:coreProperties>
</file>