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2" r:id="rId5"/>
    <p:sldId id="257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do ten Cate" initials="GtC" lastIdx="1" clrIdx="0">
    <p:extLst>
      <p:ext uri="{19B8F6BF-5375-455C-9EA6-DF929625EA0E}">
        <p15:presenceInfo xmlns:p15="http://schemas.microsoft.com/office/powerpoint/2012/main" userId="12a305ba3ef8e8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52"/>
  </p:normalViewPr>
  <p:slideViewPr>
    <p:cSldViewPr snapToGrid="0" snapToObjects="1">
      <p:cViewPr varScale="1">
        <p:scale>
          <a:sx n="133" d="100"/>
          <a:sy n="133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9T11:19:19.03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9893E-6D54-1B49-A384-25020714CA4B}" type="datetimeFigureOut">
              <a:rPr lang="en-US" smtClean="0"/>
              <a:t>3/29/18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6D2E3-2EFD-F040-BD06-B66BD3647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27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ternet_Protocol" TargetMode="External"/><Relationship Id="rId3" Type="http://schemas.openxmlformats.org/officeDocument/2006/relationships/hyperlink" Target="https://en.wikipedia.org/wiki/Conceptual_model" TargetMode="External"/><Relationship Id="rId7" Type="http://schemas.openxmlformats.org/officeDocument/2006/relationships/hyperlink" Target="https://en.wikipedia.org/wiki/Transmission_Control_Protoco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omputer_network" TargetMode="External"/><Relationship Id="rId5" Type="http://schemas.openxmlformats.org/officeDocument/2006/relationships/hyperlink" Target="https://en.wikipedia.org/wiki/Internet" TargetMode="External"/><Relationship Id="rId4" Type="http://schemas.openxmlformats.org/officeDocument/2006/relationships/hyperlink" Target="https://en.wikipedia.org/wiki/Communications_protocol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yperlinks" TargetMode="External"/><Relationship Id="rId3" Type="http://schemas.openxmlformats.org/officeDocument/2006/relationships/hyperlink" Target="https://en.wikipedia.org/wiki/Application_protocol" TargetMode="External"/><Relationship Id="rId7" Type="http://schemas.openxmlformats.org/officeDocument/2006/relationships/hyperlink" Target="https://en.wikipedia.org/wiki/Hypertex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World_Wide_Web" TargetMode="External"/><Relationship Id="rId5" Type="http://schemas.openxmlformats.org/officeDocument/2006/relationships/hyperlink" Target="https://en.wikipedia.org/wiki/Hypertext_Transfer_Protocol#cite_note-ietf2616-1" TargetMode="External"/><Relationship Id="rId4" Type="http://schemas.openxmlformats.org/officeDocument/2006/relationships/hyperlink" Target="https://en.wikipedia.org/wiki/Hypermedia" TargetMode="External"/><Relationship Id="rId9" Type="http://schemas.openxmlformats.org/officeDocument/2006/relationships/hyperlink" Target="https://en.wikipedia.org/wiki/Node_(networking)" TargetMode="Externa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eb_browsing" TargetMode="External"/><Relationship Id="rId13" Type="http://schemas.openxmlformats.org/officeDocument/2006/relationships/hyperlink" Target="https://en.wikipedia.org/wiki/Website" TargetMode="External"/><Relationship Id="rId3" Type="http://schemas.openxmlformats.org/officeDocument/2006/relationships/hyperlink" Target="https://en.wikipedia.org/wiki/Internet_Engineering_Task_Force" TargetMode="External"/><Relationship Id="rId7" Type="http://schemas.openxmlformats.org/officeDocument/2006/relationships/hyperlink" Target="https://en.wikipedia.org/wiki/Transport_Layer_Security#cite_note-RFC5246-1" TargetMode="External"/><Relationship Id="rId12" Type="http://schemas.openxmlformats.org/officeDocument/2006/relationships/hyperlink" Target="https://en.wikipedia.org/wiki/Voice_over_IP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omputer_network" TargetMode="External"/><Relationship Id="rId11" Type="http://schemas.openxmlformats.org/officeDocument/2006/relationships/hyperlink" Target="https://en.wikipedia.org/wiki/Instant_messaging" TargetMode="External"/><Relationship Id="rId5" Type="http://schemas.openxmlformats.org/officeDocument/2006/relationships/hyperlink" Target="https://en.wikipedia.org/wiki/Communications_security" TargetMode="External"/><Relationship Id="rId15" Type="http://schemas.openxmlformats.org/officeDocument/2006/relationships/hyperlink" Target="https://en.wikipedia.org/wiki/Web_browser" TargetMode="External"/><Relationship Id="rId10" Type="http://schemas.openxmlformats.org/officeDocument/2006/relationships/hyperlink" Target="https://en.wikipedia.org/wiki/Internet_fax" TargetMode="External"/><Relationship Id="rId4" Type="http://schemas.openxmlformats.org/officeDocument/2006/relationships/hyperlink" Target="https://en.wikipedia.org/wiki/Cryptographic_protocol" TargetMode="External"/><Relationship Id="rId9" Type="http://schemas.openxmlformats.org/officeDocument/2006/relationships/hyperlink" Target="https://en.wikipedia.org/wiki/Email" TargetMode="External"/><Relationship Id="rId14" Type="http://schemas.openxmlformats.org/officeDocument/2006/relationships/hyperlink" Target="https://en.wikipedia.org/wiki/Server_(computing)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ctet_(computing)" TargetMode="External"/><Relationship Id="rId13" Type="http://schemas.openxmlformats.org/officeDocument/2006/relationships/hyperlink" Target="https://en.wikipedia.org/wiki/User_Datagram_Protocol" TargetMode="External"/><Relationship Id="rId3" Type="http://schemas.openxmlformats.org/officeDocument/2006/relationships/hyperlink" Target="https://en.wikipedia.org/wiki/Communications_protocol" TargetMode="External"/><Relationship Id="rId7" Type="http://schemas.openxmlformats.org/officeDocument/2006/relationships/hyperlink" Target="https://en.wikipedia.org/wiki/Error_detection_and_correction" TargetMode="External"/><Relationship Id="rId12" Type="http://schemas.openxmlformats.org/officeDocument/2006/relationships/hyperlink" Target="https://en.wikipedia.org/wiki/File_transfer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s://en.wikipedia.org/wiki/Latency_(engineering)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Reliability_(computer_networking)" TargetMode="External"/><Relationship Id="rId11" Type="http://schemas.openxmlformats.org/officeDocument/2006/relationships/hyperlink" Target="https://en.wikipedia.org/wiki/Remote_administration" TargetMode="External"/><Relationship Id="rId5" Type="http://schemas.openxmlformats.org/officeDocument/2006/relationships/hyperlink" Target="https://en.wikipedia.org/wiki/TCP/IP" TargetMode="External"/><Relationship Id="rId15" Type="http://schemas.openxmlformats.org/officeDocument/2006/relationships/hyperlink" Target="https://en.wikipedia.org/wiki/Datagram" TargetMode="External"/><Relationship Id="rId10" Type="http://schemas.openxmlformats.org/officeDocument/2006/relationships/hyperlink" Target="https://en.wikipedia.org/wiki/Email" TargetMode="External"/><Relationship Id="rId4" Type="http://schemas.openxmlformats.org/officeDocument/2006/relationships/hyperlink" Target="https://en.wikipedia.org/wiki/Internet_Protocol" TargetMode="External"/><Relationship Id="rId9" Type="http://schemas.openxmlformats.org/officeDocument/2006/relationships/hyperlink" Target="https://en.wikipedia.org/wiki/World_Wide_Web" TargetMode="External"/><Relationship Id="rId14" Type="http://schemas.openxmlformats.org/officeDocument/2006/relationships/hyperlink" Target="https://en.wikipedia.org/wiki/Connectionless_communication" TargetMode="Externa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ternet" TargetMode="External"/><Relationship Id="rId13" Type="http://schemas.openxmlformats.org/officeDocument/2006/relationships/hyperlink" Target="https://en.wikipedia.org/wiki/Datagram" TargetMode="External"/><Relationship Id="rId18" Type="http://schemas.openxmlformats.org/officeDocument/2006/relationships/hyperlink" Target="https://en.wikipedia.org/wiki/IPv6" TargetMode="External"/><Relationship Id="rId3" Type="http://schemas.openxmlformats.org/officeDocument/2006/relationships/hyperlink" Target="https://en.wikipedia.org/wiki/Communications_protocol" TargetMode="External"/><Relationship Id="rId7" Type="http://schemas.openxmlformats.org/officeDocument/2006/relationships/hyperlink" Target="https://en.wikipedia.org/wiki/Internetwork" TargetMode="External"/><Relationship Id="rId12" Type="http://schemas.openxmlformats.org/officeDocument/2006/relationships/hyperlink" Target="https://en.wikipedia.org/wiki/Encapsulation_(networking)" TargetMode="External"/><Relationship Id="rId17" Type="http://schemas.openxmlformats.org/officeDocument/2006/relationships/hyperlink" Target="https://en.wikipedia.org/wiki/IPv4" TargetMode="External"/><Relationship Id="rId2" Type="http://schemas.openxmlformats.org/officeDocument/2006/relationships/slide" Target="../slides/slide6.xml"/><Relationship Id="rId16" Type="http://schemas.openxmlformats.org/officeDocument/2006/relationships/hyperlink" Target="https://en.wikipedia.org/wiki/Transmission_Control_Protocol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Routing" TargetMode="External"/><Relationship Id="rId11" Type="http://schemas.openxmlformats.org/officeDocument/2006/relationships/hyperlink" Target="https://en.wikipedia.org/wiki/Packet_header" TargetMode="External"/><Relationship Id="rId5" Type="http://schemas.openxmlformats.org/officeDocument/2006/relationships/hyperlink" Target="https://en.wikipedia.org/wiki/Network_packet" TargetMode="External"/><Relationship Id="rId15" Type="http://schemas.openxmlformats.org/officeDocument/2006/relationships/hyperlink" Target="https://en.wikipedia.org/wiki/Bob_Kahn" TargetMode="External"/><Relationship Id="rId10" Type="http://schemas.openxmlformats.org/officeDocument/2006/relationships/hyperlink" Target="https://en.wikipedia.org/wiki/IP_address" TargetMode="External"/><Relationship Id="rId4" Type="http://schemas.openxmlformats.org/officeDocument/2006/relationships/hyperlink" Target="https://en.wikipedia.org/wiki/Internet_protocol_suite" TargetMode="External"/><Relationship Id="rId9" Type="http://schemas.openxmlformats.org/officeDocument/2006/relationships/hyperlink" Target="https://en.wikipedia.org/wiki/Host_(network)" TargetMode="External"/><Relationship Id="rId14" Type="http://schemas.openxmlformats.org/officeDocument/2006/relationships/hyperlink" Target="https://en.wikipedia.org/wiki/Vint_Cer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protocol suite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nceptual model"/>
              </a:rPr>
              <a:t>conceptual model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set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ommunications protocol"/>
              </a:rPr>
              <a:t>communications protocols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used on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Internet"/>
              </a:rPr>
              <a:t>Internet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similar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Computer network"/>
              </a:rPr>
              <a:t>computer networks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commonly known as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TCP/IP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because the foundational protocols in the suite are the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Transmission Control Protocol"/>
              </a:rPr>
              <a:t>Transmission Control Protocol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(TCP) and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nternet Protocol"/>
              </a:rPr>
              <a:t>Internet Protocol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(IP).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6D2E3-2EFD-F040-BD06-B66BD3647F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2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Hypertext Transfer Protocol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pplication protocol"/>
              </a:rPr>
              <a:t>application protocol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distributed, collaborative, 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ypermedia"/>
              </a:rPr>
              <a:t>hypermedia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information systems.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[1]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HTTP is the foundation of data communication for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World Wide Web"/>
              </a:rPr>
              <a:t>World Wide Web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Hypertext"/>
              </a:rPr>
              <a:t>Hypertext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structured text that uses logical links 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yperlinks"/>
              </a:rPr>
              <a:t>hyperlinks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between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Node (networking)"/>
              </a:rPr>
              <a:t>nodes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containing text. HTTP is the protocol to exchange or transfer hypertext.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6D2E3-2EFD-F040-BD06-B66BD3647F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Transport Layer Security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and its predecessor,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 Sockets Layer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which is now prohibited from use by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Internet Engineering Task Force"/>
              </a:rPr>
              <a:t>Internet Engineering Task Force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(IETF) – are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ryptographic protocol"/>
              </a:rPr>
              <a:t>cryptographic protocols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provide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mmunications security"/>
              </a:rPr>
              <a:t>communications security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over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Computer network"/>
              </a:rPr>
              <a:t>computer 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[1]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Several versions of the protocols find widespread use in applications such as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Web browsing"/>
              </a:rPr>
              <a:t>web browsing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Email"/>
              </a:rPr>
              <a:t>email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Internet fax"/>
              </a:rPr>
              <a:t>Internet faxing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Instant messaging"/>
              </a:rPr>
              <a:t>instant messaging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Voice over IP"/>
              </a:rPr>
              <a:t>voice over 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(VoIP).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Website"/>
              </a:rPr>
              <a:t>Websites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able to use TLS to secure all communications between their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Server (computing)"/>
              </a:rPr>
              <a:t>servers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Web browser"/>
              </a:rPr>
              <a:t>web browsers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6D2E3-2EFD-F040-BD06-B66BD3647F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0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Transmission Control Protocol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one of the main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munications protocol"/>
              </a:rPr>
              <a:t>protocols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Internet protocol suite. It originated in the initial network implementation in which it complemented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Internet Protocol"/>
              </a:rPr>
              <a:t>Internet Protocol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(IP). Therefore, the entire suite is commonly referred to as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TCP/IP"/>
              </a:rPr>
              <a:t>TCP/IP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TCP provides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Reliability (computer networking)"/>
              </a:rPr>
              <a:t>reliable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ordered, 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Error detection and correction"/>
              </a:rPr>
              <a:t>error-checked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delivery of a stream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Octet (computing)"/>
              </a:rPr>
              <a:t>octets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(bytes) between applications running on hosts communicating by an IP network. Major Internet applications such as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World Wide Web"/>
              </a:rPr>
              <a:t>World Wide Web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Email"/>
              </a:rPr>
              <a:t>email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Remote administration"/>
              </a:rPr>
              <a:t>remote administration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File transfer"/>
              </a:rPr>
              <a:t>file transfer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rely on TCP. Applications that do not require reliable data stream service may use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User Datagram Protocol"/>
              </a:rPr>
              <a:t>User Datagram Protocol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(UDP), which provides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Connectionless communication"/>
              </a:rPr>
              <a:t>connectionless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Datagram"/>
              </a:rPr>
              <a:t>datagram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emphasizes reduced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 tooltip="Latency (engineering)"/>
              </a:rPr>
              <a:t>latency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over reliability.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6D2E3-2EFD-F040-BD06-B66BD3647F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44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Protocol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the principal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munications protocol"/>
              </a:rPr>
              <a:t>communications protocol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Internet protocol suite"/>
              </a:rPr>
              <a:t>Internet protocol suite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relaying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Network packet"/>
              </a:rPr>
              <a:t>packets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across network boundaries. Its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Routing"/>
              </a:rPr>
              <a:t>routing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enables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Internetwork"/>
              </a:rPr>
              <a:t>internetworking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essentially establishes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nternet"/>
              </a:rPr>
              <a:t>Internet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has the task of delivering packets from the source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Host (network)"/>
              </a:rPr>
              <a:t>host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the destination host solely based on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IP address"/>
              </a:rPr>
              <a:t>IP addresses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Packet header"/>
              </a:rPr>
              <a:t>packet headers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this purpose, IP defines packet structures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Encapsulation (networking)"/>
              </a:rPr>
              <a:t>encapsulate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data to be delivered. It also defines addressing methods that are used to label the datagram with source and destination information.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Historically, IP was the connectionless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Datagram"/>
              </a:rPr>
              <a:t>datagram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service in the original Transmission Control Program introduced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Vint Cerf"/>
              </a:rPr>
              <a:t>Vint Cerf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Bob Kahn"/>
              </a:rPr>
              <a:t>Bob Kahn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1974; the other being the connection-oriented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 tooltip="Transmission Control Protocol"/>
              </a:rPr>
              <a:t>Transmission Control Protocol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(TCP). The Internet protocol suite is therefore often referred to as TCP/IP.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major version of IP,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 tooltip="IPv4"/>
              </a:rPr>
              <a:t>Internet Protocol Version 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(IPv4), is the dominant protocol of the Internet. Its successor 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 tooltip="IPv6"/>
              </a:rPr>
              <a:t>Internet Protocol Version 6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(IPv6).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6D2E3-2EFD-F040-BD06-B66BD3647F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1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ut9EnbFym0" TargetMode="External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watch?v=aor29pGhlFE" TargetMode="External"/><Relationship Id="rId4" Type="http://schemas.openxmlformats.org/officeDocument/2006/relationships/hyperlink" Target="https://www.youtube.com/watch?v=PpsEaqJV_A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UrG7RTWIJa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6CB9-E566-B547-BB10-DE38D24A3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4ED4F-BA4A-7A42-A6A2-CDC963896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OIT-11</a:t>
            </a:r>
          </a:p>
          <a:p>
            <a:r>
              <a:rPr lang="en-US" dirty="0"/>
              <a:t>Gido ten Cate, Bram van Gils, Thijs </a:t>
            </a:r>
            <a:r>
              <a:rPr lang="en-US" dirty="0" err="1"/>
              <a:t>Spapens</a:t>
            </a:r>
            <a:r>
              <a:rPr lang="en-US" dirty="0"/>
              <a:t>, Kieran Marriott</a:t>
            </a:r>
          </a:p>
        </p:txBody>
      </p:sp>
    </p:spTree>
    <p:extLst>
      <p:ext uri="{BB962C8B-B14F-4D97-AF65-F5344CB8AC3E}">
        <p14:creationId xmlns:p14="http://schemas.microsoft.com/office/powerpoint/2010/main" val="99719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E5A4-B844-B543-8663-351A7BB5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protocol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4BAD-39DF-5F47-B4A0-F6627F084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layer – HTTP, </a:t>
            </a:r>
            <a:r>
              <a:rPr lang="en-US" dirty="0">
                <a:hlinkClick r:id="rId3"/>
              </a:rPr>
              <a:t>TLS/SSL</a:t>
            </a:r>
            <a:r>
              <a:rPr lang="en-US" dirty="0"/>
              <a:t>, SSH</a:t>
            </a:r>
          </a:p>
          <a:p>
            <a:r>
              <a:rPr lang="en-US" dirty="0"/>
              <a:t>Transport layer – </a:t>
            </a:r>
            <a:r>
              <a:rPr lang="en-US" dirty="0">
                <a:hlinkClick r:id="rId4"/>
              </a:rPr>
              <a:t>TCP</a:t>
            </a:r>
            <a:r>
              <a:rPr lang="en-US" dirty="0"/>
              <a:t>, UDP</a:t>
            </a:r>
          </a:p>
          <a:p>
            <a:r>
              <a:rPr lang="en-US" dirty="0"/>
              <a:t>Internet layer – </a:t>
            </a:r>
            <a:r>
              <a:rPr lang="en-US" dirty="0">
                <a:hlinkClick r:id="rId4"/>
              </a:rPr>
              <a:t>IP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IPv4 &amp; IPv6</a:t>
            </a:r>
            <a:r>
              <a:rPr lang="en-US" dirty="0"/>
              <a:t>)</a:t>
            </a:r>
          </a:p>
          <a:p>
            <a:r>
              <a:rPr lang="en-US" dirty="0"/>
              <a:t>Link layer MAC(Ethernet &amp; DSL)</a:t>
            </a:r>
          </a:p>
        </p:txBody>
      </p:sp>
      <p:pic>
        <p:nvPicPr>
          <p:cNvPr id="5" name="Picture 4" descr="Encapsulation of application data descending through the layers described in RFC 1122." title="Encapsulation of application data">
            <a:extLst>
              <a:ext uri="{FF2B5EF4-FFF2-40B4-BE49-F238E27FC236}">
                <a16:creationId xmlns:a16="http://schemas.microsoft.com/office/drawing/2014/main" id="{9B5DC028-756C-ED41-9028-73CC4755BF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8628" y="2249487"/>
            <a:ext cx="3688783" cy="230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3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DFC2-FC66-9A4E-8090-F6575A9D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transfer protocol (HTTP)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FBD54-8CEB-9043-9999-47D235464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581194" cy="3541714"/>
          </a:xfrm>
        </p:spPr>
        <p:txBody>
          <a:bodyPr/>
          <a:lstStyle/>
          <a:p>
            <a:r>
              <a:rPr lang="en-US" dirty="0"/>
              <a:t>Application layer</a:t>
            </a:r>
          </a:p>
          <a:p>
            <a:r>
              <a:rPr lang="en-US" dirty="0"/>
              <a:t>Structured Text that uses logical links between nodes containing text</a:t>
            </a:r>
          </a:p>
          <a:p>
            <a:r>
              <a:rPr lang="en-US" dirty="0"/>
              <a:t>GET, HEAD, POST, DELETE</a:t>
            </a:r>
          </a:p>
          <a:p>
            <a:r>
              <a:rPr lang="en-US" dirty="0"/>
              <a:t>HTTP2 Data compression of HTTP Headers</a:t>
            </a:r>
          </a:p>
          <a:p>
            <a:r>
              <a:rPr lang="en-US" dirty="0"/>
              <a:t>Plain text</a:t>
            </a:r>
          </a:p>
        </p:txBody>
      </p:sp>
      <p:pic>
        <p:nvPicPr>
          <p:cNvPr id="6" name="Picture 5" descr="This is the HTTP server response that the server returns back to the client" title="Server response">
            <a:extLst>
              <a:ext uri="{FF2B5EF4-FFF2-40B4-BE49-F238E27FC236}">
                <a16:creationId xmlns:a16="http://schemas.microsoft.com/office/drawing/2014/main" id="{5948452D-26E0-FF40-85D2-1BF65F111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886"/>
          <a:stretch/>
        </p:blipFill>
        <p:spPr>
          <a:xfrm>
            <a:off x="7632072" y="3396506"/>
            <a:ext cx="3793402" cy="3159950"/>
          </a:xfrm>
          <a:prstGeom prst="rect">
            <a:avLst/>
          </a:prstGeom>
        </p:spPr>
      </p:pic>
      <p:pic>
        <p:nvPicPr>
          <p:cNvPr id="8" name="Picture 7" descr="This is the HTTP request that the client sends to the server." title="HTTP Request">
            <a:extLst>
              <a:ext uri="{FF2B5EF4-FFF2-40B4-BE49-F238E27FC236}">
                <a16:creationId xmlns:a16="http://schemas.microsoft.com/office/drawing/2014/main" id="{19DF31D6-48FE-6942-83CD-80095DA97B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68873"/>
          <a:stretch/>
        </p:blipFill>
        <p:spPr>
          <a:xfrm>
            <a:off x="7630483" y="2459130"/>
            <a:ext cx="3794991" cy="5753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0D265B-246B-5C47-B0E7-042B53561B5C}"/>
              </a:ext>
            </a:extLst>
          </p:cNvPr>
          <p:cNvSpPr txBox="1"/>
          <p:nvPr/>
        </p:nvSpPr>
        <p:spPr>
          <a:xfrm>
            <a:off x="7630483" y="2095536"/>
            <a:ext cx="8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338CA8-9117-DD44-8BA2-1B2A2B393505}"/>
              </a:ext>
            </a:extLst>
          </p:cNvPr>
          <p:cNvSpPr txBox="1"/>
          <p:nvPr/>
        </p:nvSpPr>
        <p:spPr>
          <a:xfrm>
            <a:off x="7630483" y="3034464"/>
            <a:ext cx="165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response</a:t>
            </a:r>
          </a:p>
        </p:txBody>
      </p:sp>
    </p:spTree>
    <p:extLst>
      <p:ext uri="{BB962C8B-B14F-4D97-AF65-F5344CB8AC3E}">
        <p14:creationId xmlns:p14="http://schemas.microsoft.com/office/powerpoint/2010/main" val="50804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95FB-E652-C643-BCA4-8F55FBB3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Security Layer (TSL)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DBF27-8F91-7842-944C-DE96E02F2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748276" cy="3541714"/>
          </a:xfrm>
        </p:spPr>
        <p:txBody>
          <a:bodyPr/>
          <a:lstStyle/>
          <a:p>
            <a:r>
              <a:rPr lang="en-US" dirty="0"/>
              <a:t>Application layer</a:t>
            </a:r>
          </a:p>
          <a:p>
            <a:r>
              <a:rPr lang="en-US" dirty="0"/>
              <a:t>Replaced Secure Sockets Layer (SSL) which was outdated and insecure</a:t>
            </a:r>
          </a:p>
          <a:p>
            <a:r>
              <a:rPr lang="en-US" dirty="0"/>
              <a:t>TSL handshake</a:t>
            </a:r>
          </a:p>
        </p:txBody>
      </p:sp>
      <p:pic>
        <p:nvPicPr>
          <p:cNvPr id="5" name="Picture 4" descr="This describes the TLS Handshake. This describes the steps between the client and the other party of how they secure the connection." title="TLS Handshake">
            <a:extLst>
              <a:ext uri="{FF2B5EF4-FFF2-40B4-BE49-F238E27FC236}">
                <a16:creationId xmlns:a16="http://schemas.microsoft.com/office/drawing/2014/main" id="{A4351E67-2A57-594B-A0D7-94FFDCCEB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689" y="2249487"/>
            <a:ext cx="4517678" cy="3775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30A121-9852-1247-A1C2-64AD571E8F3C}"/>
              </a:ext>
            </a:extLst>
          </p:cNvPr>
          <p:cNvSpPr txBox="1"/>
          <p:nvPr/>
        </p:nvSpPr>
        <p:spPr>
          <a:xfrm>
            <a:off x="6889689" y="1912422"/>
            <a:ext cx="156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TLS Handshake</a:t>
            </a:r>
          </a:p>
        </p:txBody>
      </p:sp>
    </p:spTree>
    <p:extLst>
      <p:ext uri="{BB962C8B-B14F-4D97-AF65-F5344CB8AC3E}">
        <p14:creationId xmlns:p14="http://schemas.microsoft.com/office/powerpoint/2010/main" val="298644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7C95-71E4-6F4A-A702-5AC87303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  <a:br>
              <a:rPr lang="en-US" dirty="0"/>
            </a:br>
            <a:r>
              <a:rPr lang="en-US" dirty="0"/>
              <a:t>(TCP)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3613-D76E-BD44-8B9C-8F0B10A40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  <a:p>
            <a:r>
              <a:rPr lang="en-US" dirty="0"/>
              <a:t>Provides a reliable, </a:t>
            </a:r>
            <a:r>
              <a:rPr lang="en-US" dirty="0" err="1"/>
              <a:t>orded</a:t>
            </a:r>
            <a:r>
              <a:rPr lang="en-US" dirty="0"/>
              <a:t>, and error-checked stream of data (octets) between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19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BB96-3D07-994E-9652-0BFA3CEF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Protocol (IP)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AAFB-0B60-BA4E-8AE9-8FC5825FE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layer</a:t>
            </a:r>
          </a:p>
          <a:p>
            <a:r>
              <a:rPr lang="en-US" dirty="0"/>
              <a:t>Delivers packets from the host to the destination based solely on the </a:t>
            </a:r>
            <a:r>
              <a:rPr lang="en-US" dirty="0" err="1"/>
              <a:t>ip</a:t>
            </a:r>
            <a:r>
              <a:rPr lang="en-US" dirty="0"/>
              <a:t> addresses in the packet headers</a:t>
            </a:r>
          </a:p>
          <a:p>
            <a:r>
              <a:rPr lang="en-US" dirty="0"/>
              <a:t>IP Header contains (IP address and other metadata)</a:t>
            </a:r>
          </a:p>
        </p:txBody>
      </p:sp>
    </p:spTree>
    <p:extLst>
      <p:ext uri="{BB962C8B-B14F-4D97-AF65-F5344CB8AC3E}">
        <p14:creationId xmlns:p14="http://schemas.microsoft.com/office/powerpoint/2010/main" val="1406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A0EC-558E-5F41-8D62-4A5FA13C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Control Access (MAC)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7051C-9E66-864F-95C9-2961D4139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065146" cy="3541714"/>
          </a:xfrm>
        </p:spPr>
        <p:txBody>
          <a:bodyPr/>
          <a:lstStyle/>
          <a:p>
            <a:r>
              <a:rPr lang="en-US" dirty="0"/>
              <a:t>Link layer</a:t>
            </a:r>
          </a:p>
          <a:p>
            <a:r>
              <a:rPr lang="en-US" dirty="0" err="1"/>
              <a:t>Adressing</a:t>
            </a:r>
            <a:r>
              <a:rPr lang="en-US" dirty="0"/>
              <a:t> destination stations (individuals or as groups)</a:t>
            </a:r>
          </a:p>
          <a:p>
            <a:r>
              <a:rPr lang="en-US" dirty="0"/>
              <a:t>Media Access Control (MAC </a:t>
            </a:r>
            <a:r>
              <a:rPr lang="en-US" dirty="0" err="1"/>
              <a:t>Adress</a:t>
            </a:r>
            <a:r>
              <a:rPr lang="en-US" dirty="0"/>
              <a:t> )</a:t>
            </a:r>
          </a:p>
          <a:p>
            <a:endParaRPr lang="en-US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E6183DA9-E085-474F-8282-9B86984F7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659" y="2249487"/>
            <a:ext cx="4026752" cy="268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80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130</TotalTime>
  <Words>203</Words>
  <Application>Microsoft Macintosh PowerPoint</Application>
  <PresentationFormat>Widescreen</PresentationFormat>
  <Paragraphs>46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IOT</vt:lpstr>
      <vt:lpstr>Internet protocol suite</vt:lpstr>
      <vt:lpstr>Hypertext transfer protocol (HTTP)</vt:lpstr>
      <vt:lpstr>Transport Security Layer (TSL)</vt:lpstr>
      <vt:lpstr>Transmission Control Protocol (TCP)</vt:lpstr>
      <vt:lpstr>Internet Protocol (IP) </vt:lpstr>
      <vt:lpstr>Medium Control Access (MAC)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Gido ten Cate</dc:creator>
  <cp:lastModifiedBy>Gido ten Cate</cp:lastModifiedBy>
  <cp:revision>18</cp:revision>
  <dcterms:created xsi:type="dcterms:W3CDTF">2018-03-28T08:03:03Z</dcterms:created>
  <dcterms:modified xsi:type="dcterms:W3CDTF">2018-03-29T09:27:34Z</dcterms:modified>
</cp:coreProperties>
</file>