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r0yDQZGWbJ17v+v/Eos428RP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3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3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3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3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gebot">
  <p:cSld name="Angebot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el und Inhalte">
  <p:cSld name="2 Titel und Inhalt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4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60" name="Google Shape;160;p4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4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5" name="Google Shape;165;p43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 2">
  <p:cSld name="Diagramm 2"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4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70" name="Google Shape;170;p4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e beenden">
  <p:cSld name="Folie beende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4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4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5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5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">
  <p:cSld name="Abschnittstite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31" name="Google Shape;31;p3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32" name="Google Shape;32;p3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5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5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Google Shape;54;p35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5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5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3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7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samtes Team">
  <p:cSld name="Gesamtes Team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8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8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8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8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8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8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8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8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8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8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">
  <p:cSld name="Diagram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9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itachse">
  <p:cSld name="Zeitachse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el und Inhalte">
  <p:cSld name="3 Titel und Inhalt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1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1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1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35" name="Google Shape;135;p4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1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pmjs.com/package/sanitize-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i.org/10.1007/s10207-019-00429-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laticon.com/de/kostenlose-icons/schloss-offnen" TargetMode="External"/><Relationship Id="rId4" Type="http://schemas.openxmlformats.org/officeDocument/2006/relationships/hyperlink" Target="https://www.flaticon.com/free-icons/cookie" TargetMode="External"/><Relationship Id="rId5" Type="http://schemas.openxmlformats.org/officeDocument/2006/relationships/hyperlink" Target="https://www.flaticon.com/de/kostenlose-icons/durchlaufze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Notiz-App</a:t>
            </a:r>
            <a:endParaRPr/>
          </a:p>
        </p:txBody>
      </p:sp>
      <p:sp>
        <p:nvSpPr>
          <p:cNvPr id="192" name="Google Shape;192;p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/>
              <a:t>Kurs: Secure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1167492" y="381000"/>
            <a:ext cx="58031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Schwaches Passwort </a:t>
            </a:r>
            <a:endParaRPr/>
          </a:p>
        </p:txBody>
      </p:sp>
      <p:sp>
        <p:nvSpPr>
          <p:cNvPr id="342" name="Google Shape;342;p1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43" name="Google Shape;3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44" name="Google Shape;344;p1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5" name="Google Shape;345;p10"/>
          <p:cNvSpPr txBox="1"/>
          <p:nvPr/>
        </p:nvSpPr>
        <p:spPr>
          <a:xfrm>
            <a:off x="1231509" y="1815464"/>
            <a:ext cx="5030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schwaches Passwort bleibt schwach!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Umfangreiche Listen bei Brute Force Attacken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Starkes Passwort erzwingen!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Keine Klebebandsätze</a:t>
            </a:r>
            <a:r>
              <a:rPr lang="de-DE" sz="2000">
                <a:solidFill>
                  <a:schemeClr val="lt1"/>
                </a:solidFill>
              </a:rPr>
              <a:t>, </a:t>
            </a: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L33t-Speak usw.!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Gut merkbar! (Noch besser, Passwortmanager)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lkendiagramm mit Aufwärtstrend"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643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pf mit Zahnrädern" id="347" name="Google Shape;3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ließen"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145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kendiagramm mit Abwärtstrend" id="349" name="Google Shape;34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9475" y="229210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0"/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Soaring      thoughts       nevermore   fall </a:t>
            </a:r>
            <a:endParaRPr/>
          </a:p>
        </p:txBody>
      </p:sp>
      <p:pic>
        <p:nvPicPr>
          <p:cNvPr descr="Ring" id="351" name="Google Shape;35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4017" y="4366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szenerie" id="352" name="Google Shape;35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2198" y="43225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" id="353" name="Google Shape;35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96076" y="43987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0"/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Verlobung     Zugspitze       Sashimi</a:t>
            </a:r>
            <a:endParaRPr/>
          </a:p>
        </p:txBody>
      </p:sp>
      <p:sp>
        <p:nvSpPr>
          <p:cNvPr id="355" name="Google Shape;355;p10"/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Methode 3: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ZXCVBN</a:t>
            </a:r>
            <a:endParaRPr/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Hilfreiche Rückmeldungen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Schränkt Stil nicht ein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Basiert auf Wahrscheinlichkeit des Knackens, nicht auf Regex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Erkennt Muster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fester Teil von Registrierungsfunktion im 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+ Abfragbare Route</a:t>
            </a:r>
            <a:endParaRPr/>
          </a:p>
        </p:txBody>
      </p:sp>
      <p:sp>
        <p:nvSpPr>
          <p:cNvPr id="362" name="Google Shape;362;p1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63" name="Google Shape;3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64" name="Google Shape;364;p1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Verschlüsselung / Unsicheres Ein/Ausloggen</a:t>
            </a:r>
            <a:endParaRPr/>
          </a:p>
        </p:txBody>
      </p:sp>
      <p:sp>
        <p:nvSpPr>
          <p:cNvPr id="371" name="Google Shape;371;p12"/>
          <p:cNvSpPr txBox="1"/>
          <p:nvPr>
            <p:ph idx="3" type="body"/>
          </p:nvPr>
        </p:nvSpPr>
        <p:spPr>
          <a:xfrm>
            <a:off x="1187990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HTTPS</a:t>
            </a:r>
            <a:endParaRPr/>
          </a:p>
        </p:txBody>
      </p:sp>
      <p:sp>
        <p:nvSpPr>
          <p:cNvPr id="372" name="Google Shape;372;p12"/>
          <p:cNvSpPr txBox="1"/>
          <p:nvPr>
            <p:ph idx="1" type="body"/>
          </p:nvPr>
        </p:nvSpPr>
        <p:spPr>
          <a:xfrm>
            <a:off x="4958603" y="2488340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NGINX Server, der das Frontend hostet, leitet immer auf die HTTPS Seite 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3" name="Google Shape;373;p12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74" name="Google Shape;3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75" name="Google Shape;375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6" name="Google Shape;376;p12"/>
          <p:cNvSpPr txBox="1"/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Express-Session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Prüft Session-Cookies serverseitig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4861845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Umleitung auf HTTPS</a:t>
            </a:r>
            <a:endParaRPr/>
          </a:p>
        </p:txBody>
      </p:sp>
      <p:sp>
        <p:nvSpPr>
          <p:cNvPr id="378" name="Google Shape;378;p12"/>
          <p:cNvSpPr txBox="1"/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Keine Klartextübertragung mehr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Ermöglicht </a:t>
            </a:r>
            <a:r>
              <a:rPr lang="de-DE" sz="2000">
                <a:solidFill>
                  <a:schemeClr val="dk1"/>
                </a:solidFill>
              </a:rPr>
              <a:t>durch NGINX als reverse-proxy zum backend.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464287" y="4396582"/>
            <a:ext cx="2435087" cy="2109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Validierungs</a:t>
            </a:r>
            <a:r>
              <a:rPr lang="de-DE" sz="2400">
                <a:solidFill>
                  <a:schemeClr val="lt1"/>
                </a:solidFill>
              </a:rPr>
              <a:t>-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schritte nach </a:t>
            </a:r>
            <a:r>
              <a:rPr lang="de-DE" sz="2400">
                <a:solidFill>
                  <a:schemeClr val="lt1"/>
                </a:solidFill>
              </a:rPr>
              <a:t>Aufwendigkeit</a:t>
            </a: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staffeln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Nachrichten</a:t>
            </a:r>
            <a:endParaRPr/>
          </a:p>
        </p:txBody>
      </p:sp>
      <p:sp>
        <p:nvSpPr>
          <p:cNvPr id="386" name="Google Shape;386;p13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Anfälligster Teil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Angriffswege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Nutzereingaben (Umgehen des Frontend möglich)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Möglichkeiten der Fehlkonfiguration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Cookies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Sessions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Proxy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Ratelimit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Unverzichtbar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87" name="Google Shape;387;p1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88" name="Google Shape;3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390" name="Google Shape;3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36525"/>
            <a:ext cx="2136006" cy="213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1290804" y="2908957"/>
            <a:ext cx="533639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398" name="Google Shape;398;p14"/>
          <p:cNvSpPr txBox="1"/>
          <p:nvPr>
            <p:ph idx="3" type="body"/>
          </p:nvPr>
        </p:nvSpPr>
        <p:spPr>
          <a:xfrm>
            <a:off x="995001" y="3379791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399" name="Google Shape;399;p14"/>
          <p:cNvSpPr txBox="1"/>
          <p:nvPr>
            <p:ph idx="5" type="body"/>
          </p:nvPr>
        </p:nvSpPr>
        <p:spPr>
          <a:xfrm>
            <a:off x="3381375" y="2841275"/>
            <a:ext cx="2145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fehlerhafte Verschlüsselung</a:t>
            </a:r>
            <a:endParaRPr/>
          </a:p>
        </p:txBody>
      </p:sp>
      <p:sp>
        <p:nvSpPr>
          <p:cNvPr id="400" name="Google Shape;400;p14"/>
          <p:cNvSpPr txBox="1"/>
          <p:nvPr>
            <p:ph idx="6" type="body"/>
          </p:nvPr>
        </p:nvSpPr>
        <p:spPr>
          <a:xfrm>
            <a:off x="3391554" y="348591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401" name="Google Shape;401;p14"/>
          <p:cNvSpPr txBox="1"/>
          <p:nvPr>
            <p:ph idx="8" type="body"/>
          </p:nvPr>
        </p:nvSpPr>
        <p:spPr>
          <a:xfrm>
            <a:off x="6348365" y="28616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Misskonfiguration</a:t>
            </a:r>
            <a:endParaRPr/>
          </a:p>
        </p:txBody>
      </p:sp>
      <p:sp>
        <p:nvSpPr>
          <p:cNvPr id="402" name="Google Shape;402;p14"/>
          <p:cNvSpPr txBox="1"/>
          <p:nvPr>
            <p:ph idx="9" type="body"/>
          </p:nvPr>
        </p:nvSpPr>
        <p:spPr>
          <a:xfrm>
            <a:off x="6194076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3" name="Google Shape;403;p14"/>
          <p:cNvSpPr txBox="1"/>
          <p:nvPr>
            <p:ph idx="14" type="body"/>
          </p:nvPr>
        </p:nvSpPr>
        <p:spPr>
          <a:xfrm>
            <a:off x="9298781" y="290531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Denial of Service</a:t>
            </a:r>
            <a:endParaRPr/>
          </a:p>
        </p:txBody>
      </p:sp>
      <p:sp>
        <p:nvSpPr>
          <p:cNvPr id="404" name="Google Shape;404;p14"/>
          <p:cNvSpPr txBox="1"/>
          <p:nvPr>
            <p:ph idx="15" type="body"/>
          </p:nvPr>
        </p:nvSpPr>
        <p:spPr>
          <a:xfrm>
            <a:off x="9391340" y="336117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5" name="Google Shape;405;p1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06" name="Google Shape;40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07" name="Google Shape;407;p14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408" name="Google Shape;408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105187" y="2008143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4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726692" y="1832411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schlag" id="410" name="Google Shape;4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5123" y="33014"/>
            <a:ext cx="2050792" cy="2050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yrinth" id="411" name="Google Shape;411;p14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6882258" y="1891476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2" name="Google Shape;412;p14"/>
          <p:cNvPicPr preferRelativeResize="0"/>
          <p:nvPr>
            <p:ph idx="16" type="pic"/>
          </p:nvPr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6" y="2335396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3" name="Google Shape;413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9" y="2335397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4" name="Google Shape;414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8" y="2000995"/>
            <a:ext cx="452083" cy="45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5" name="Google Shape;415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5" y="2008143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äkchen" id="416" name="Google Shape;4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4972" y="469853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422" name="Google Shape;422;p15"/>
          <p:cNvSpPr txBox="1"/>
          <p:nvPr>
            <p:ph idx="1" type="body"/>
          </p:nvPr>
        </p:nvSpPr>
        <p:spPr>
          <a:xfrm>
            <a:off x="1167493" y="2087562"/>
            <a:ext cx="9779182" cy="2752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Wenn Nutzer ihren eigenen Code einfügen können.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Bei uns: Markdown, HTML (Kann Javascript verstecken)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HTML-sanitization: unerwünschte Tags entfernen/ escapen</a:t>
            </a:r>
            <a:endParaRPr/>
          </a:p>
        </p:txBody>
      </p:sp>
      <p:sp>
        <p:nvSpPr>
          <p:cNvPr id="423" name="Google Shape;423;p1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24" name="Google Shape;4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25" name="Google Shape;425;p1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6" name="Google Shape;426;p15">
            <a:hlinkClick r:id="rId3"/>
          </p:cNvPr>
          <p:cNvSpPr txBox="1"/>
          <p:nvPr/>
        </p:nvSpPr>
        <p:spPr>
          <a:xfrm>
            <a:off x="2671825" y="5367525"/>
            <a:ext cx="814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Sanitize-</a:t>
            </a:r>
            <a:r>
              <a:rPr lang="de-DE" sz="2400">
                <a:solidFill>
                  <a:schemeClr val="dk1"/>
                </a:solidFill>
              </a:rPr>
              <a:t>html: Schädliche Inhalte wie JavaScript in a-tags werden gefiltert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889961" y="1791018"/>
            <a:ext cx="8412079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de-DE" sz="2000"/>
              <a:t>"Amazon s3 buckets start life completely locked down. […] </a:t>
            </a:r>
            <a:br>
              <a:rPr lang="de-DE" sz="2000"/>
            </a:br>
            <a:r>
              <a:rPr lang="de-DE" sz="2000"/>
              <a:t>So every breach [with them], and it's been billions of records over the last couple years, is because somebody accidentally assigned too permissive a policy […]. </a:t>
            </a:r>
            <a:br>
              <a:rPr lang="de-DE" sz="2000"/>
            </a:br>
            <a:r>
              <a:rPr lang="de-DE" sz="2000"/>
              <a:t>When you're trying to build something its like 'well, we'll just give it more permissions. […]’</a:t>
            </a:r>
            <a:br>
              <a:rPr lang="de-DE" sz="2000"/>
            </a:br>
            <a:r>
              <a:rPr lang="de-DE" sz="2000"/>
              <a:t>And they never lock them down again."</a:t>
            </a:r>
            <a:endParaRPr sz="2000"/>
          </a:p>
        </p:txBody>
      </p:sp>
      <p:sp>
        <p:nvSpPr>
          <p:cNvPr id="433" name="Google Shape;433;p16"/>
          <p:cNvSpPr txBox="1"/>
          <p:nvPr>
            <p:ph idx="1" type="body"/>
          </p:nvPr>
        </p:nvSpPr>
        <p:spPr>
          <a:xfrm>
            <a:off x="1502619" y="543354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“</a:t>
            </a:r>
            <a:endParaRPr/>
          </a:p>
        </p:txBody>
      </p:sp>
      <p:sp>
        <p:nvSpPr>
          <p:cNvPr id="434" name="Google Shape;434;p16"/>
          <p:cNvSpPr txBox="1"/>
          <p:nvPr>
            <p:ph idx="2" type="body"/>
          </p:nvPr>
        </p:nvSpPr>
        <p:spPr>
          <a:xfrm>
            <a:off x="5556250" y="4574039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Mark Nunnikhoven,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Vice President of Cloud</a:t>
            </a:r>
            <a:endParaRPr/>
          </a:p>
        </p:txBody>
      </p:sp>
      <p:sp>
        <p:nvSpPr>
          <p:cNvPr id="435" name="Google Shape;435;p16"/>
          <p:cNvSpPr txBox="1"/>
          <p:nvPr>
            <p:ph idx="3" type="body"/>
          </p:nvPr>
        </p:nvSpPr>
        <p:spPr>
          <a:xfrm>
            <a:off x="9420876" y="342661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”</a:t>
            </a:r>
            <a:endParaRPr/>
          </a:p>
        </p:txBody>
      </p:sp>
      <p:sp>
        <p:nvSpPr>
          <p:cNvPr id="436" name="Google Shape;436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37" name="Google Shape;4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38" name="Google Shape;438;p16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Rate Limiting</a:t>
            </a:r>
            <a:endParaRPr/>
          </a:p>
        </p:txBody>
      </p:sp>
      <p:sp>
        <p:nvSpPr>
          <p:cNvPr id="445" name="Google Shape;445;p17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DOS</a:t>
            </a:r>
            <a:endParaRPr/>
          </a:p>
        </p:txBody>
      </p:sp>
      <p:sp>
        <p:nvSpPr>
          <p:cNvPr id="446" name="Google Shape;446;p17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Verhindert Überlasten des Servers durch Anfragen </a:t>
            </a:r>
            <a:r>
              <a:rPr b="1" lang="de-DE"/>
              <a:t>von derselben </a:t>
            </a:r>
            <a:r>
              <a:rPr lang="de-DE"/>
              <a:t>IP-Adresse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Nur bedingt bis gar nicht hilfreich gegen DDOS</a:t>
            </a:r>
            <a:endParaRPr/>
          </a:p>
        </p:txBody>
      </p:sp>
      <p:sp>
        <p:nvSpPr>
          <p:cNvPr id="447" name="Google Shape;447;p17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Brute Force</a:t>
            </a:r>
            <a:endParaRPr/>
          </a:p>
        </p:txBody>
      </p:sp>
      <p:sp>
        <p:nvSpPr>
          <p:cNvPr id="448" name="Google Shape;448;p17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Angriffe sollen sich nicht mehr lohnen!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Ressource: Zeit</a:t>
            </a:r>
            <a:endParaRPr/>
          </a:p>
        </p:txBody>
      </p:sp>
      <p:sp>
        <p:nvSpPr>
          <p:cNvPr id="449" name="Google Shape;449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50" name="Google Shape;4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51" name="Google Shape;451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52" name="Google Shape;4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23" y="4330507"/>
            <a:ext cx="1337800" cy="1344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3" name="Google Shape;45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24793" y="4948691"/>
            <a:ext cx="499407" cy="49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4" name="Google Shape;454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073204" y="526293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5" name="Google Shape;455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5" y="5735067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6" name="Google Shape;456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198784" y="570381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7" name="Google Shape;457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61491" y="5424425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8" name="Google Shape;458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742634" y="5869579"/>
            <a:ext cx="517654" cy="518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9" name="Google Shape;459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4" y="6050684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0" name="Google Shape;460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235482" y="534480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901" y="5137055"/>
            <a:ext cx="1154826" cy="11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age der Justitia" id="462" name="Google Shape;4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9433" y="-50787"/>
            <a:ext cx="1885122" cy="188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3" name="Google Shape;46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533759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4" name="Google Shape;464;p17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642840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Datenbank</a:t>
            </a:r>
            <a:endParaRPr/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Schaden durch Input verhindern!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Speichert Daten -&gt; Endziel vieler Angreifer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Datenverlust : unschön	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Datenleak : Katastrophe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72" name="Google Shape;472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73" name="Google Shape;4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Geöffneter Ordner" id="475" name="Google Shape;4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038" y="501651"/>
            <a:ext cx="1487575" cy="1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type="title"/>
          </p:nvPr>
        </p:nvSpPr>
        <p:spPr>
          <a:xfrm>
            <a:off x="270075" y="381000"/>
            <a:ext cx="937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Datenbank - PostgreSQL</a:t>
            </a:r>
            <a:endParaRPr/>
          </a:p>
        </p:txBody>
      </p:sp>
      <p:sp>
        <p:nvSpPr>
          <p:cNvPr id="482" name="Google Shape;482;p19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83" name="Google Shape;483;p19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84" name="Google Shape;484;p19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488" name="Google Shape;488;p19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5399267" y="2810805"/>
            <a:ext cx="343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Integritätsschutz 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1480686" y="2914851"/>
            <a:ext cx="3436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Objektrelational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Schlanker als z.B. Ora</a:t>
            </a:r>
            <a:r>
              <a:rPr lang="de-DE" sz="1800">
                <a:solidFill>
                  <a:schemeClr val="dk1"/>
                </a:solidFill>
              </a:rPr>
              <a:t>c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5129865" y="4456497"/>
            <a:ext cx="3202469" cy="15017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weiterer Faktor: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Backups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Aufbau</a:t>
            </a:r>
            <a:endParaRPr/>
          </a:p>
        </p:txBody>
      </p:sp>
      <p:sp>
        <p:nvSpPr>
          <p:cNvPr id="199" name="Google Shape;199;p2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Frameworks &amp; Entwurf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SQL-Injections</a:t>
            </a:r>
            <a:endParaRPr/>
          </a:p>
        </p:txBody>
      </p:sp>
      <p:sp>
        <p:nvSpPr>
          <p:cNvPr id="499" name="Google Shape;499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00" name="Google Shape;50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01" name="Google Shape;501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2" name="Google Shape;502;p20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 bereits im Backend schützen!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Art des Client von Bedeutung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Account des BE mit minimalen Berechtigungen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Falls der Angreifer doch Zugriff kriegt…</a:t>
            </a:r>
            <a:endParaRPr/>
          </a:p>
        </p:txBody>
      </p:sp>
      <p:sp>
        <p:nvSpPr>
          <p:cNvPr id="509" name="Google Shape;509;p2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10" name="Google Shape;51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11" name="Google Shape;511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2" name="Google Shape;512;p21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Passworthashing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Achtung: Übliche Hashalgorithmen nicht unbedingt geeignet!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Ziel: So teuer wie möglich sein!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Argon2id</a:t>
            </a:r>
            <a:endParaRPr/>
          </a:p>
        </p:txBody>
      </p:sp>
      <p:sp>
        <p:nvSpPr>
          <p:cNvPr id="518" name="Google Shape;518;p22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Sieger der Password Hashing Competition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Von Owasp empfohlen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Einstellbarer CPU und Speicheraufwand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+ automatisch erstellter, zufälliger Salt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Nachschauen und Regenbogentabellen sollen sich nicht mehr lohnen!</a:t>
            </a:r>
            <a:endParaRPr/>
          </a:p>
        </p:txBody>
      </p:sp>
      <p:sp>
        <p:nvSpPr>
          <p:cNvPr id="519" name="Google Shape;519;p2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20" name="Google Shape;5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21" name="Google Shape;521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Rechtliches</a:t>
            </a:r>
            <a:endParaRPr/>
          </a:p>
        </p:txBody>
      </p:sp>
      <p:sp>
        <p:nvSpPr>
          <p:cNvPr id="528" name="Google Shape;528;p23"/>
          <p:cNvSpPr txBox="1"/>
          <p:nvPr>
            <p:ph idx="1" type="body"/>
          </p:nvPr>
        </p:nvSpPr>
        <p:spPr>
          <a:xfrm>
            <a:off x="1167492" y="2335696"/>
            <a:ext cx="9779183" cy="4020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Nur essentielle Cookies verwendet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Zustimmung nötig, aber Aufklärung über die Nutzung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Impressum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Deutsch und Englisch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Datenleak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Datenschutzaufsichtsbehörde informieren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E-Mails -&gt; Benachrichtigung über Landing Page</a:t>
            </a:r>
            <a:endParaRPr/>
          </a:p>
        </p:txBody>
      </p:sp>
      <p:sp>
        <p:nvSpPr>
          <p:cNvPr id="529" name="Google Shape;529;p2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30" name="Google Shape;53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31" name="Google Shape;531;p2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Handschellen" id="532" name="Google Shape;5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028" y="589277"/>
            <a:ext cx="1244025" cy="1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CI &amp; Deployment</a:t>
            </a:r>
            <a:endParaRPr/>
          </a:p>
        </p:txBody>
      </p:sp>
      <p:sp>
        <p:nvSpPr>
          <p:cNvPr id="539" name="Google Shape;539;p2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Testen, Einstellen, Testen…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Continuous Integration </a:t>
            </a:r>
            <a:endParaRPr/>
          </a:p>
        </p:txBody>
      </p:sp>
      <p:sp>
        <p:nvSpPr>
          <p:cNvPr id="546" name="Google Shape;546;p2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GitHub Actions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Backendtests für node Versionen 18.x, 16.x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Dependency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Snyk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CodeQL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Hound (noch nicht eingestellt)</a:t>
            </a:r>
            <a:endParaRPr/>
          </a:p>
        </p:txBody>
      </p:sp>
      <p:sp>
        <p:nvSpPr>
          <p:cNvPr id="547" name="Google Shape;547;p2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48" name="Google Shape;5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49" name="Google Shape;549;p2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Robot" id="550" name="Google Shape;5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2244" y="2488096"/>
            <a:ext cx="1497496" cy="149749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5"/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Dependabot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Weitere Maßnahmen</a:t>
            </a:r>
            <a:endParaRPr/>
          </a:p>
        </p:txBody>
      </p:sp>
      <p:sp>
        <p:nvSpPr>
          <p:cNvPr id="558" name="Google Shape;558;p2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Notwendigkeits- und Sicherheitsanalyse für Dependencies in der Dokumentation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Security Policy (ohne echte Mailadresse)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Branch Protection -&gt; Development, Aktualitätscheck, Approval nötig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.env nicht im Repo (nur .testenv) -&gt; kann nicht ausversehen genutzt werden</a:t>
            </a:r>
            <a:endParaRPr/>
          </a:p>
        </p:txBody>
      </p:sp>
      <p:sp>
        <p:nvSpPr>
          <p:cNvPr id="559" name="Google Shape;559;p2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60" name="Google Shape;5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61" name="Google Shape;561;p2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In einer perfekten Welt</a:t>
            </a:r>
            <a:endParaRPr/>
          </a:p>
        </p:txBody>
      </p:sp>
      <p:sp>
        <p:nvSpPr>
          <p:cNvPr id="568" name="Google Shape;568;p27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Was sich noch ergänzen ließe, wenn man Zeit/Geld hätte…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Ideen und Verbesserungen</a:t>
            </a:r>
            <a:endParaRPr/>
          </a:p>
        </p:txBody>
      </p:sp>
      <p:sp>
        <p:nvSpPr>
          <p:cNvPr id="575" name="Google Shape;575;p28"/>
          <p:cNvSpPr txBox="1"/>
          <p:nvPr>
            <p:ph idx="1" type="body"/>
          </p:nvPr>
        </p:nvSpPr>
        <p:spPr>
          <a:xfrm>
            <a:off x="471638" y="2528203"/>
            <a:ext cx="11203805" cy="342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Hardware Security Module für Secrets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Pepper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Unterstützen von Passwortänderung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Ersatzseite/Server falls Ausfall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accent1"/>
                </a:solidFill>
              </a:rPr>
              <a:t>Pen-Tests, Pen-Tests, Pen-Tests!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Live-Feedback bei Passworteingabe im Registerfeld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Loggen: Belastung, Auslastung, zerstörerische Benutzergruppen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Sperren von Nutzeraccounts ermöglichen</a:t>
            </a:r>
            <a:endParaRPr/>
          </a:p>
        </p:txBody>
      </p:sp>
      <p:sp>
        <p:nvSpPr>
          <p:cNvPr id="576" name="Google Shape;576;p2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77" name="Google Shape;5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78" name="Google Shape;578;p2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Fragen?</a:t>
            </a:r>
            <a:endParaRPr/>
          </a:p>
        </p:txBody>
      </p:sp>
      <p:sp>
        <p:nvSpPr>
          <p:cNvPr id="585" name="Google Shape;585;p29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Gleich 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Frontend - Vue</a:t>
            </a:r>
            <a:endParaRPr/>
          </a:p>
        </p:txBody>
      </p:sp>
      <p:sp>
        <p:nvSpPr>
          <p:cNvPr id="206" name="Google Shape;206;p3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07" name="Google Shape;207;p3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08" name="Google Shape;208;p3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3">
            <a:alphaModFix/>
          </a:blip>
          <a:srcRect b="0" l="6746" r="6746" t="0"/>
          <a:stretch/>
        </p:blipFill>
        <p:spPr>
          <a:xfrm>
            <a:off x="810741" y="727642"/>
            <a:ext cx="1355271" cy="12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Clientseitig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View-orientiert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Virtual D</a:t>
            </a:r>
            <a:r>
              <a:rPr lang="de-DE" sz="2400">
                <a:solidFill>
                  <a:schemeClr val="dk1"/>
                </a:solidFill>
              </a:rPr>
              <a:t>OM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Filtert Input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Fulltime Contributor in Bereitschaft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Escaping content (HTML, Attributebindings, &lt;style&gt;)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Passwort-Studie</a:t>
            </a:r>
            <a:endParaRPr/>
          </a:p>
        </p:txBody>
      </p:sp>
      <p:sp>
        <p:nvSpPr>
          <p:cNvPr id="592" name="Google Shape;592;p30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Yıldırım, M., Mackie, I. Encouraging users to improve password security and memorability. </a:t>
            </a:r>
            <a:r>
              <a:rPr i="1" lang="de-DE"/>
              <a:t>Int. J. Inf. Secur.</a:t>
            </a:r>
            <a:r>
              <a:rPr lang="de-DE"/>
              <a:t> </a:t>
            </a:r>
            <a:r>
              <a:rPr b="1" lang="de-DE"/>
              <a:t>18, </a:t>
            </a:r>
            <a:r>
              <a:rPr lang="de-DE"/>
              <a:t>741–759 (2019).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https://doi.org/10.1007/s10207-019-00429-y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https://rdcu.be/cSuFc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94" name="Google Shape;5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95" name="Google Shape;595;p3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Bildquellen</a:t>
            </a:r>
            <a:endParaRPr/>
          </a:p>
        </p:txBody>
      </p:sp>
      <p:sp>
        <p:nvSpPr>
          <p:cNvPr id="602" name="Google Shape;602;p31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„Schloss öffnen Icons“ erstellt von Ehtisham Abid – Flaticon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https://www.flaticon.com/de/kostenlose-icons/schloss-offnen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“Cookie icons” erstellt von Smashicons - Flaticon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https://www.flaticon.com/free-icons/cookie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„durchlaufzeit Icons“ erstellt von Aranagraphics - Flaticon </a:t>
            </a:r>
            <a:r>
              <a:rPr lang="de-DE" u="sng">
                <a:solidFill>
                  <a:schemeClr val="hlink"/>
                </a:solidFill>
                <a:hlinkClick r:id="rId5"/>
              </a:rPr>
              <a:t>https://www.flaticon.com/de/kostenlose-icons/durchlaufzeit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&lt;a href="https://www.flaticon.com/de/kostenlose-icons/abgelehnt" title="abgelehnt Icons"&gt;Abgelehnt Icons erstellt von Slidicon - Flaticon&lt;/a&gt;</a:t>
            </a:r>
            <a:endParaRPr/>
          </a:p>
        </p:txBody>
      </p:sp>
      <p:sp>
        <p:nvSpPr>
          <p:cNvPr id="603" name="Google Shape;603;p3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604" name="Google Shape;60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605" name="Google Shape;605;p3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Backend - Express</a:t>
            </a:r>
            <a:endParaRPr/>
          </a:p>
        </p:txBody>
      </p:sp>
      <p:sp>
        <p:nvSpPr>
          <p:cNvPr id="220" name="Google Shape;220;p4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21" name="Google Shape;221;p4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22" name="Google Shape;222;p4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Node.js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 zu erlernen / den Programmie</a:t>
            </a:r>
            <a:r>
              <a:rPr lang="de-DE" sz="2400">
                <a:solidFill>
                  <a:schemeClr val="dk1"/>
                </a:solidFill>
              </a:rPr>
              <a:t>rern</a:t>
            </a: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vertraut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Einfacherer Code -&gt; sicherere Anwendung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Viele verträgliche Sicherheitspackages als Middleware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Besonders zu schützen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2814214" y="2111757"/>
            <a:ext cx="4357408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Frontend &lt;-&gt; Backend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Datenbankinhalte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Sessions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Uns selbst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36" name="Google Shape;2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37" name="Google Shape;237;p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2" y="19308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chellen"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492" y="46574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öffneter Ordner" id="240" name="Google Shape;2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492" y="28452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41" name="Google Shape;2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7492" y="368639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Sessions</a:t>
            </a:r>
            <a:endParaRPr/>
          </a:p>
        </p:txBody>
      </p:sp>
      <p:sp>
        <p:nvSpPr>
          <p:cNvPr id="248" name="Google Shape;248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49" name="Google Shape;2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50" name="Google Shape;250;p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Mitarbeiterausweis"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070" y="381000"/>
            <a:ext cx="1507671" cy="15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Grundlage für Userkonten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Privat- / öffentlich-Trennung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Notizautoren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Rechte zur Veränderung / Lösung von Notizen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1485775" y="3941825"/>
            <a:ext cx="719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60" name="Google Shape;260;p7"/>
          <p:cNvSpPr txBox="1"/>
          <p:nvPr>
            <p:ph idx="3" type="body"/>
          </p:nvPr>
        </p:nvSpPr>
        <p:spPr>
          <a:xfrm>
            <a:off x="1189976" y="4567997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261" name="Google Shape;261;p7"/>
          <p:cNvSpPr txBox="1"/>
          <p:nvPr>
            <p:ph idx="5" type="body"/>
          </p:nvPr>
        </p:nvSpPr>
        <p:spPr>
          <a:xfrm>
            <a:off x="3760789" y="4044464"/>
            <a:ext cx="2203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Schwaches Passwort</a:t>
            </a:r>
            <a:endParaRPr/>
          </a:p>
        </p:txBody>
      </p:sp>
      <p:sp>
        <p:nvSpPr>
          <p:cNvPr id="262" name="Google Shape;262;p7"/>
          <p:cNvSpPr txBox="1"/>
          <p:nvPr>
            <p:ph idx="6" type="body"/>
          </p:nvPr>
        </p:nvSpPr>
        <p:spPr>
          <a:xfrm>
            <a:off x="3804586" y="4553448"/>
            <a:ext cx="1710689" cy="30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A04: Insecure Design</a:t>
            </a:r>
            <a:endParaRPr/>
          </a:p>
        </p:txBody>
      </p:sp>
      <p:sp>
        <p:nvSpPr>
          <p:cNvPr id="263" name="Google Shape;263;p7"/>
          <p:cNvSpPr txBox="1"/>
          <p:nvPr>
            <p:ph idx="8" type="body"/>
          </p:nvPr>
        </p:nvSpPr>
        <p:spPr>
          <a:xfrm>
            <a:off x="6173175" y="4103875"/>
            <a:ext cx="2971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Unsicherer Ein/Auslog-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Mechanismus</a:t>
            </a:r>
            <a:endParaRPr/>
          </a:p>
        </p:txBody>
      </p:sp>
      <p:sp>
        <p:nvSpPr>
          <p:cNvPr id="264" name="Google Shape;264;p7"/>
          <p:cNvSpPr txBox="1"/>
          <p:nvPr>
            <p:ph idx="9" type="body"/>
          </p:nvPr>
        </p:nvSpPr>
        <p:spPr>
          <a:xfrm>
            <a:off x="6791360" y="4451572"/>
            <a:ext cx="1828049" cy="43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A07: Identification and Authorization Failure</a:t>
            </a:r>
            <a:endParaRPr/>
          </a:p>
        </p:txBody>
      </p:sp>
      <p:sp>
        <p:nvSpPr>
          <p:cNvPr id="265" name="Google Shape;265;p7"/>
          <p:cNvSpPr txBox="1"/>
          <p:nvPr>
            <p:ph idx="14" type="body"/>
          </p:nvPr>
        </p:nvSpPr>
        <p:spPr>
          <a:xfrm>
            <a:off x="9462300" y="3882225"/>
            <a:ext cx="2060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schwache Verschlüsselung</a:t>
            </a:r>
            <a:endParaRPr/>
          </a:p>
        </p:txBody>
      </p:sp>
      <p:sp>
        <p:nvSpPr>
          <p:cNvPr id="266" name="Google Shape;266;p7"/>
          <p:cNvSpPr txBox="1"/>
          <p:nvPr>
            <p:ph idx="15" type="body"/>
          </p:nvPr>
        </p:nvSpPr>
        <p:spPr>
          <a:xfrm>
            <a:off x="9395034" y="4567997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267" name="Google Shape;267;p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68" name="Google Shape;2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270" name="Google Shape;27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300162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4101721" y="2976732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7544" y="416630"/>
            <a:ext cx="1501761" cy="1501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en von rechts nach links" id="273" name="Google Shape;273;p7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7114823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9722144" y="2975766"/>
            <a:ext cx="1116419" cy="90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81" name="Google Shape;281;p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82" name="Google Shape;2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83" name="Google Shape;283;p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4" name="Google Shape;284;p8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Cross-Site</a:t>
            </a:r>
            <a:r>
              <a:rPr lang="de-DE" sz="1800"/>
              <a:t> Request Forgery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Browser speichert 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Link löst eine zustandsändernde Anfrage aus</a:t>
            </a:r>
            <a:endParaRPr/>
          </a:p>
        </p:txBody>
      </p:sp>
      <p:pic>
        <p:nvPicPr>
          <p:cNvPr descr="Detektiv(in)" id="285" name="Google Shape;2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286" name="Google Shape;2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5366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288" name="Google Shape;2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89" name="Google Shape;28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8"/>
          <p:cNvCxnSpPr>
            <a:stCxn id="285" idx="3"/>
            <a:endCxn id="286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8"/>
          <p:cNvCxnSpPr>
            <a:stCxn id="286" idx="0"/>
            <a:endCxn id="288" idx="2"/>
          </p:cNvCxnSpPr>
          <p:nvPr/>
        </p:nvCxnSpPr>
        <p:spPr>
          <a:xfrm rot="10800000">
            <a:off x="10272271" y="2619658"/>
            <a:ext cx="0" cy="2234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8"/>
          <p:cNvCxnSpPr>
            <a:stCxn id="288" idx="1"/>
            <a:endCxn id="285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8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296" name="Google Shape;29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3895" y="2665860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97" name="Google Shape;29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86066" y="3245988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7563" y="3632899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8"/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Voraussetzungen: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ist bereits eingeloggt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klickt auf manipulierten Link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Angreifer kennt Nachrichtenstruktur</a:t>
            </a:r>
            <a:endParaRPr/>
          </a:p>
        </p:txBody>
      </p:sp>
      <p:pic>
        <p:nvPicPr>
          <p:cNvPr descr="Einkaufswagen" id="300" name="Google Shape;3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69407" y="1219271"/>
            <a:ext cx="516835" cy="5168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8"/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CSRF-Token</a:t>
            </a:r>
            <a:endParaRPr/>
          </a:p>
        </p:txBody>
      </p:sp>
      <p:sp>
        <p:nvSpPr>
          <p:cNvPr id="308" name="Google Shape;308;p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09" name="Google Shape;30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Zusätzlich zu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i.d.R. zufällig erstellter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Nicht permanent im Browser gespeichert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Verschiedene Möglichkeiten: Header, Body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Package: CSURF</a:t>
            </a:r>
            <a:endParaRPr/>
          </a:p>
        </p:txBody>
      </p:sp>
      <p:pic>
        <p:nvPicPr>
          <p:cNvPr descr="Detektiv(in)" id="312" name="Google Shape;3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313" name="Google Shape;3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2281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315" name="Google Shape;31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16" name="Google Shape;31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9"/>
          <p:cNvCxnSpPr>
            <a:stCxn id="312" idx="3"/>
            <a:endCxn id="313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9"/>
          <p:cNvCxnSpPr/>
          <p:nvPr/>
        </p:nvCxnSpPr>
        <p:spPr>
          <a:xfrm rot="10800000">
            <a:off x="9927968" y="2619565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9"/>
          <p:cNvCxnSpPr>
            <a:stCxn id="315" idx="1"/>
            <a:endCxn id="312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9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323" name="Google Shape;32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50266" y="3529805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24" name="Google Shape;32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12535" y="3265716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2535" y="3809567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27" name="Google Shape;327;p9"/>
          <p:cNvCxnSpPr/>
          <p:nvPr/>
        </p:nvCxnSpPr>
        <p:spPr>
          <a:xfrm rot="10800000">
            <a:off x="10982137" y="2682847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9"/>
          <p:cNvCxnSpPr/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Webdesign" id="329" name="Google Shape;32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65837" y="31424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0" name="Google Shape;33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40082" y="3552294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31" name="Google Shape;33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64749" y="3134589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2" name="Google Shape;33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78593" y="35431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9204" y="4011311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6540" y="4043547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5" name="Google Shape;33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0645" y="599906"/>
            <a:ext cx="1495431" cy="149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2022-07-26T11:32:28Z</dcterms:created>
  <dc:creator>Antonia Strack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