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9" r:id="rId6"/>
    <p:sldId id="271" r:id="rId7"/>
    <p:sldId id="278" r:id="rId8"/>
    <p:sldId id="257" r:id="rId9"/>
    <p:sldId id="277" r:id="rId10"/>
    <p:sldId id="279" r:id="rId11"/>
    <p:sldId id="261" r:id="rId12"/>
    <p:sldId id="281" r:id="rId13"/>
    <p:sldId id="270" r:id="rId14"/>
    <p:sldId id="283" r:id="rId15"/>
    <p:sldId id="266" r:id="rId16"/>
    <p:sldId id="258" r:id="rId17"/>
    <p:sldId id="269" r:id="rId18"/>
    <p:sldId id="284" r:id="rId19"/>
    <p:sldId id="273" r:id="rId20"/>
    <p:sldId id="265" r:id="rId21"/>
    <p:sldId id="285" r:id="rId22"/>
    <p:sldId id="286" r:id="rId23"/>
    <p:sldId id="260" r:id="rId24"/>
    <p:sldId id="287" r:id="rId25"/>
    <p:sldId id="288" r:id="rId26"/>
    <p:sldId id="290" r:id="rId27"/>
    <p:sldId id="289" r:id="rId28"/>
    <p:sldId id="267" r:id="rId29"/>
    <p:sldId id="291" r:id="rId30"/>
    <p:sldId id="275" r:id="rId31"/>
    <p:sldId id="276" r:id="rId32"/>
    <p:sldId id="282" r:id="rId3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  <p:cmAuthor id="5" name="Antonia Strack" initials="AS" lastIdx="1" clrIdx="4">
    <p:extLst>
      <p:ext uri="{19B8F6BF-5375-455C-9EA6-DF929625EA0E}">
        <p15:presenceInfo xmlns:p15="http://schemas.microsoft.com/office/powerpoint/2012/main" userId="6731ffb2bbf56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F1A7A-3842-4B7C-96B6-55ECA92777D5}" v="16" dt="2022-07-26T15:41:0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A84044-B201-48C3-AF77-B0F9F6F2F3CD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BFEA-88DF-40B1-8B54-9BB681A15D49}" type="datetime1">
              <a:rPr lang="de-DE" smtClean="0"/>
              <a:pPr/>
              <a:t>27.07.2022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1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80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31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6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5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79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3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166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7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0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0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0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5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4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95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19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3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8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7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93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7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2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6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5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itach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EFE74CB-2556-430E-8DC1-2C3D8384F67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00AC42E-4509-4DF7-9025-799910AD3D40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72838DFA-8ED2-4937-851A-1821D2CC16B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lie be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1C72491-393D-4E30-AFD7-FCE86B79972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B19E71E-5F4A-4163-B533-C7787ED0929C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00E6C16-9FA1-457F-A9A7-48BB20361DAF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0447EAD-5805-43F0-A046-C5402BA51ABD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554CDD1-E0EB-45C8-8C02-BFB73FC288F6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412CF3A-3791-4C85-BC44-FF339AC7BB44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amtes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3" name="Bildplatzhalt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6" name="Bildplatzhalt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7" name="Textplatzhalt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8" name="Textplatzhalt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9" name="Bildplatzhalt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0" name="Textplatzhalt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1" name="Textplatzhalt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2" name="Bildplatzhalt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3" name="Textplatzhalt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5" name="Bildplatzhalt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6" name="Textplatzhalt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7" name="Textplatzhalt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8" name="Bildplatzhalt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9" name="Textplatzhalt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0" name="Textplatzhalt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1" name="Bildplatzhalt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2" name="Textplatzhalt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3" name="Textplatzhalt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4094C297-EF12-4AA6-873C-51EF33C1E1CB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F9C7CC40-430C-4829-88B3-3CA768D4B332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10.pn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.svg"/><Relationship Id="rId9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anitize-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61.sv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07-019-00429-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de/kostenlose-icons/schloss-offne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flaticon.com/de/kostenlose-icons/durchlaufzeit" TargetMode="External"/><Relationship Id="rId4" Type="http://schemas.openxmlformats.org/officeDocument/2006/relationships/hyperlink" Target="https://www.flaticon.com/free-icons/cooki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de-DE" dirty="0"/>
              <a:t>Notiz-App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de-DE" dirty="0"/>
              <a:t>Kurs: Secure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5803151" cy="1325563"/>
          </a:xfrm>
        </p:spPr>
        <p:txBody>
          <a:bodyPr rtlCol="0"/>
          <a:lstStyle/>
          <a:p>
            <a:pPr rtl="0"/>
            <a:r>
              <a:rPr lang="de-DE" dirty="0"/>
              <a:t>Schwaches Passwort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9DBE9E1-B0AF-476D-A844-4BD0A8A2441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EDF43C-858F-0134-B9E8-74BBF6788ACA}"/>
              </a:ext>
            </a:extLst>
          </p:cNvPr>
          <p:cNvSpPr txBox="1"/>
          <p:nvPr/>
        </p:nvSpPr>
        <p:spPr>
          <a:xfrm>
            <a:off x="1231509" y="1815464"/>
            <a:ext cx="50301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Ein schwaches Passwort bleibt schwach!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Umfangreiche Listen bei Brute Force Attacken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Starkes Passwort erzwingen!  </a:t>
            </a:r>
          </a:p>
          <a:p>
            <a:r>
              <a:rPr lang="de-DE" sz="2000" dirty="0">
                <a:solidFill>
                  <a:schemeClr val="bg1"/>
                </a:solidFill>
              </a:rPr>
              <a:t>Keine Klebebandansätze (L33t </a:t>
            </a:r>
            <a:r>
              <a:rPr lang="de-DE" sz="2000" dirty="0" err="1">
                <a:solidFill>
                  <a:schemeClr val="bg1"/>
                </a:solidFill>
              </a:rPr>
              <a:t>usw</a:t>
            </a:r>
            <a:r>
              <a:rPr lang="de-DE" sz="2000" dirty="0">
                <a:solidFill>
                  <a:schemeClr val="bg1"/>
                </a:solidFill>
              </a:rPr>
              <a:t>)!</a:t>
            </a:r>
          </a:p>
          <a:p>
            <a:r>
              <a:rPr lang="de-DE" sz="2000" dirty="0">
                <a:solidFill>
                  <a:schemeClr val="bg1"/>
                </a:solidFill>
              </a:rPr>
              <a:t>Gut merkbar! (Noch besser, Passwortmanager)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9" name="Grafik 8" descr="Balkendiagramm mit Aufwärtstrend">
            <a:extLst>
              <a:ext uri="{FF2B5EF4-FFF2-40B4-BE49-F238E27FC236}">
                <a16:creationId xmlns:a16="http://schemas.microsoft.com/office/drawing/2014/main" id="{500EE93E-0538-68E5-7408-3EB96DFB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643" y="2295939"/>
            <a:ext cx="914400" cy="914400"/>
          </a:xfrm>
          <a:prstGeom prst="rect">
            <a:avLst/>
          </a:prstGeom>
        </p:spPr>
      </p:pic>
      <p:pic>
        <p:nvPicPr>
          <p:cNvPr id="13" name="Grafik 12" descr="Kopf mit Zahnrädern">
            <a:extLst>
              <a:ext uri="{FF2B5EF4-FFF2-40B4-BE49-F238E27FC236}">
                <a16:creationId xmlns:a16="http://schemas.microsoft.com/office/drawing/2014/main" id="{7574D45F-024A-91AE-FCFC-3F2125C5F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2295939"/>
            <a:ext cx="914400" cy="914400"/>
          </a:xfrm>
          <a:prstGeom prst="rect">
            <a:avLst/>
          </a:prstGeom>
        </p:spPr>
      </p:pic>
      <p:pic>
        <p:nvPicPr>
          <p:cNvPr id="15" name="Grafik 14" descr="Schließen">
            <a:extLst>
              <a:ext uri="{FF2B5EF4-FFF2-40B4-BE49-F238E27FC236}">
                <a16:creationId xmlns:a16="http://schemas.microsoft.com/office/drawing/2014/main" id="{D0A8287A-75FF-7AA7-EA7F-9E5717668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5145" y="2295939"/>
            <a:ext cx="914400" cy="914400"/>
          </a:xfrm>
          <a:prstGeom prst="rect">
            <a:avLst/>
          </a:prstGeom>
        </p:spPr>
      </p:pic>
      <p:pic>
        <p:nvPicPr>
          <p:cNvPr id="17" name="Grafik 16" descr="Balkendiagramm mit Abwärtstrend">
            <a:extLst>
              <a:ext uri="{FF2B5EF4-FFF2-40B4-BE49-F238E27FC236}">
                <a16:creationId xmlns:a16="http://schemas.microsoft.com/office/drawing/2014/main" id="{C8BCFCEA-A607-0184-B84B-E9EFE61A1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9475" y="2292108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F062EC3-8C10-82E4-BBFA-CF7EFC16EBB1}"/>
              </a:ext>
            </a:extLst>
          </p:cNvPr>
          <p:cNvSpPr txBox="1"/>
          <p:nvPr/>
        </p:nvSpPr>
        <p:spPr>
          <a:xfrm>
            <a:off x="6970643" y="3429000"/>
            <a:ext cx="45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Soaring</a:t>
            </a:r>
            <a:r>
              <a:rPr lang="de-DE" dirty="0">
                <a:solidFill>
                  <a:schemeClr val="bg1"/>
                </a:solidFill>
              </a:rPr>
              <a:t>      </a:t>
            </a:r>
            <a:r>
              <a:rPr lang="de-DE" dirty="0" err="1">
                <a:solidFill>
                  <a:schemeClr val="bg1"/>
                </a:solidFill>
              </a:rPr>
              <a:t>thoughts</a:t>
            </a:r>
            <a:r>
              <a:rPr lang="de-DE" dirty="0">
                <a:solidFill>
                  <a:schemeClr val="bg1"/>
                </a:solidFill>
              </a:rPr>
              <a:t>       </a:t>
            </a:r>
            <a:r>
              <a:rPr lang="de-DE" dirty="0" err="1">
                <a:solidFill>
                  <a:schemeClr val="bg1"/>
                </a:solidFill>
              </a:rPr>
              <a:t>nevermore</a:t>
            </a:r>
            <a:r>
              <a:rPr lang="de-DE" dirty="0">
                <a:solidFill>
                  <a:schemeClr val="bg1"/>
                </a:solidFill>
              </a:rPr>
              <a:t>   fall </a:t>
            </a:r>
          </a:p>
        </p:txBody>
      </p:sp>
      <p:pic>
        <p:nvPicPr>
          <p:cNvPr id="20" name="Grafik 19" descr="Ring">
            <a:extLst>
              <a:ext uri="{FF2B5EF4-FFF2-40B4-BE49-F238E27FC236}">
                <a16:creationId xmlns:a16="http://schemas.microsoft.com/office/drawing/2014/main" id="{616579E0-22E8-D768-0AAD-05488F5A51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4017" y="4366675"/>
            <a:ext cx="914400" cy="914400"/>
          </a:xfrm>
          <a:prstGeom prst="rect">
            <a:avLst/>
          </a:prstGeom>
        </p:spPr>
      </p:pic>
      <p:pic>
        <p:nvPicPr>
          <p:cNvPr id="22" name="Grafik 21" descr="Highwayszenerie">
            <a:extLst>
              <a:ext uri="{FF2B5EF4-FFF2-40B4-BE49-F238E27FC236}">
                <a16:creationId xmlns:a16="http://schemas.microsoft.com/office/drawing/2014/main" id="{00A92C80-8B89-8CF4-C365-7DF408E70E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2198" y="4322556"/>
            <a:ext cx="914400" cy="914400"/>
          </a:xfrm>
          <a:prstGeom prst="rect">
            <a:avLst/>
          </a:prstGeom>
        </p:spPr>
      </p:pic>
      <p:pic>
        <p:nvPicPr>
          <p:cNvPr id="24" name="Grafik 23" descr="Sushi">
            <a:extLst>
              <a:ext uri="{FF2B5EF4-FFF2-40B4-BE49-F238E27FC236}">
                <a16:creationId xmlns:a16="http://schemas.microsoft.com/office/drawing/2014/main" id="{34543567-34BB-6DDB-BB1D-20E64661BB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96076" y="4398758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0BE5E51D-47D3-C490-3E0F-09FDD958DA83}"/>
              </a:ext>
            </a:extLst>
          </p:cNvPr>
          <p:cNvSpPr txBox="1"/>
          <p:nvPr/>
        </p:nvSpPr>
        <p:spPr>
          <a:xfrm>
            <a:off x="6970643" y="5387009"/>
            <a:ext cx="38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Verlobung     Zugspitze       Sashimi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C13DFFA-9B16-3901-4728-2E3321DCDF45}"/>
              </a:ext>
            </a:extLst>
          </p:cNvPr>
          <p:cNvSpPr txBox="1"/>
          <p:nvPr/>
        </p:nvSpPr>
        <p:spPr>
          <a:xfrm>
            <a:off x="7961433" y="1365810"/>
            <a:ext cx="224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>
                <a:solidFill>
                  <a:schemeClr val="bg1"/>
                </a:solidFill>
              </a:rPr>
              <a:t>Methode 3: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23DE0-049F-5517-1136-5FF789CA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ZXCVBN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36F6B-3E9B-B0C6-2892-DD2EF3D6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Hilfreiche Rückmeldungen</a:t>
            </a:r>
          </a:p>
          <a:p>
            <a:r>
              <a:rPr lang="de-DE" dirty="0"/>
              <a:t>Schränkt Stil nicht ein</a:t>
            </a:r>
          </a:p>
          <a:p>
            <a:r>
              <a:rPr lang="de-DE" dirty="0"/>
              <a:t>Basiert auf Wahrscheinlichkeit des Knackens, nicht auf </a:t>
            </a:r>
            <a:r>
              <a:rPr lang="de-DE" dirty="0" err="1"/>
              <a:t>Regex</a:t>
            </a:r>
            <a:endParaRPr lang="de-DE" dirty="0"/>
          </a:p>
          <a:p>
            <a:r>
              <a:rPr lang="de-DE" dirty="0"/>
              <a:t>Erkennt Muster</a:t>
            </a:r>
          </a:p>
          <a:p>
            <a:endParaRPr lang="de-DE" dirty="0"/>
          </a:p>
          <a:p>
            <a:r>
              <a:rPr lang="de-DE" dirty="0"/>
              <a:t>-&gt; fester Teil von Registerfunktion im BE</a:t>
            </a:r>
          </a:p>
          <a:p>
            <a:r>
              <a:rPr lang="de-DE" dirty="0"/>
              <a:t>-&gt; + Abfragbare Route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DD38D-8738-2F84-2233-04B6E08BAD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8EFE74CB-2556-430E-8DC1-2C3D8384F679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2006A-9C5F-80B0-515E-FE2280DD9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noProof="0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3253-BA4C-AEED-C8C7-5ACE491CC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38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52124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Verschlüsselung / Unsicheres Ein/Ausloggen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87990" y="2003804"/>
            <a:ext cx="3173278" cy="522514"/>
          </a:xfrm>
        </p:spPr>
        <p:txBody>
          <a:bodyPr rtlCol="0"/>
          <a:lstStyle/>
          <a:p>
            <a:pPr rtl="0"/>
            <a:r>
              <a:rPr lang="de-DE" dirty="0"/>
              <a:t>HTTPS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603" y="2488340"/>
            <a:ext cx="2871110" cy="31762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Solange Frontend verwendet, HTTP erzwungen.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2BE20286-B243-4109-8643-F3B35AA11FD5}" type="datetime1">
              <a:rPr lang="de-DE" smtClean="0"/>
              <a:t>27.07.2022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91CE67E9-8305-00BF-7F1F-11A42BF852BD}"/>
              </a:ext>
            </a:extLst>
          </p:cNvPr>
          <p:cNvSpPr txBox="1">
            <a:spLocks/>
          </p:cNvSpPr>
          <p:nvPr/>
        </p:nvSpPr>
        <p:spPr>
          <a:xfrm>
            <a:off x="8535700" y="2003804"/>
            <a:ext cx="2871110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/>
              <a:t>Express-Session</a:t>
            </a:r>
          </a:p>
          <a:p>
            <a:endParaRPr lang="de-DE" dirty="0"/>
          </a:p>
          <a:p>
            <a:r>
              <a:rPr lang="de-DE" dirty="0"/>
              <a:t>Prüft Session-Cookies serverseitig</a:t>
            </a:r>
          </a:p>
          <a:p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3D47D452-0DD3-DBC1-89C0-1F10EA3A7DF8}"/>
              </a:ext>
            </a:extLst>
          </p:cNvPr>
          <p:cNvSpPr txBox="1">
            <a:spLocks/>
          </p:cNvSpPr>
          <p:nvPr/>
        </p:nvSpPr>
        <p:spPr>
          <a:xfrm>
            <a:off x="4861845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Umleitung auf HTTPS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4D4DE011-2923-EA39-5827-4A54087619FE}"/>
              </a:ext>
            </a:extLst>
          </p:cNvPr>
          <p:cNvSpPr txBox="1">
            <a:spLocks/>
          </p:cNvSpPr>
          <p:nvPr/>
        </p:nvSpPr>
        <p:spPr>
          <a:xfrm>
            <a:off x="1319891" y="2678718"/>
            <a:ext cx="2871110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Keine Klartextübertragung mehr</a:t>
            </a:r>
          </a:p>
          <a:p>
            <a:endParaRPr lang="de-DE"/>
          </a:p>
          <a:p>
            <a:r>
              <a:rPr lang="de-DE"/>
              <a:t>Ermöglicht Übertragung von Passwort und Nutzernamen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AF37540-68FE-9918-3259-A376BDFCABE2}"/>
              </a:ext>
            </a:extLst>
          </p:cNvPr>
          <p:cNvSpPr/>
          <p:nvPr/>
        </p:nvSpPr>
        <p:spPr>
          <a:xfrm>
            <a:off x="7464287" y="4396582"/>
            <a:ext cx="2435087" cy="210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Validierungs-schritte nach </a:t>
            </a:r>
            <a:r>
              <a:rPr lang="de-DE" sz="2400" dirty="0" err="1"/>
              <a:t>Aufwändigkeit</a:t>
            </a:r>
            <a:r>
              <a:rPr lang="de-DE" sz="2400" dirty="0"/>
              <a:t> staffeln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Nachrichten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8564"/>
            <a:ext cx="9779183" cy="400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Anfälligster Teil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Viele Angriffswege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Nutzereingaben (Umgehen des Frontend möglich)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Viele Möglichkeiten der Fehlkonfiguration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Cookies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Sessions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Proxy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Ratelimit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Unverzichtbar</a:t>
            </a:r>
          </a:p>
          <a:p>
            <a:pPr lvl="2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13</a:t>
            </a:fld>
            <a:endParaRPr lang="de-DE"/>
          </a:p>
        </p:txBody>
      </p:sp>
      <p:pic>
        <p:nvPicPr>
          <p:cNvPr id="7" name="Grafik 6" descr="Umschlag">
            <a:extLst>
              <a:ext uri="{FF2B5EF4-FFF2-40B4-BE49-F238E27FC236}">
                <a16:creationId xmlns:a16="http://schemas.microsoft.com/office/drawing/2014/main" id="{97023D8B-4585-0DEB-2818-02232F4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600" y="136525"/>
            <a:ext cx="2136006" cy="21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de-DE" dirty="0"/>
              <a:t>                    Gefahren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0804" y="2908957"/>
            <a:ext cx="533639" cy="347662"/>
          </a:xfrm>
        </p:spPr>
        <p:txBody>
          <a:bodyPr rtlCol="0"/>
          <a:lstStyle/>
          <a:p>
            <a:pPr algn="ctr" rtl="0"/>
            <a:r>
              <a:rPr lang="de-DE" dirty="0"/>
              <a:t>XSS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001" y="3379791"/>
            <a:ext cx="1125244" cy="347662"/>
          </a:xfrm>
        </p:spPr>
        <p:txBody>
          <a:bodyPr rtlCol="0"/>
          <a:lstStyle/>
          <a:p>
            <a:pPr algn="ctr" rtl="0"/>
            <a:r>
              <a:rPr lang="de-DE" dirty="0"/>
              <a:t>A03: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76593" y="2841268"/>
            <a:ext cx="1955581" cy="526894"/>
          </a:xfrm>
        </p:spPr>
        <p:txBody>
          <a:bodyPr rtlCol="0"/>
          <a:lstStyle/>
          <a:p>
            <a:pPr algn="ctr" rtl="0"/>
            <a:r>
              <a:rPr lang="de-DE" dirty="0"/>
              <a:t>Keine / fehlerhafte Verschlüsselung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91554" y="3485918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A02: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5" y="2861611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 err="1"/>
              <a:t>Misskonfiguration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4076" y="3379791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A05: Security </a:t>
            </a:r>
            <a:r>
              <a:rPr lang="de-DE" dirty="0" err="1"/>
              <a:t>Misconfiguration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98781" y="2905312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 err="1"/>
              <a:t>Denial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1340" y="3361170"/>
            <a:ext cx="2281237" cy="347662"/>
          </a:xfrm>
        </p:spPr>
        <p:txBody>
          <a:bodyPr rtlCol="0"/>
          <a:lstStyle/>
          <a:p>
            <a:pPr algn="ctr" rtl="0"/>
            <a:r>
              <a:rPr lang="de-DE" dirty="0"/>
              <a:t>A05: Security </a:t>
            </a:r>
            <a:r>
              <a:rPr lang="de-DE" dirty="0" err="1"/>
              <a:t>Misconfiguration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72820E1-F68E-4E81-9672-D2548A016A45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14</a:t>
            </a:fld>
            <a:endParaRPr lang="de-DE"/>
          </a:p>
        </p:txBody>
      </p:sp>
      <p:pic>
        <p:nvPicPr>
          <p:cNvPr id="11" name="Bildplatzhalter 10" descr="Pinsel">
            <a:extLst>
              <a:ext uri="{FF2B5EF4-FFF2-40B4-BE49-F238E27FC236}">
                <a16:creationId xmlns:a16="http://schemas.microsoft.com/office/drawing/2014/main" id="{DA070A6C-A28F-7DDC-BDBF-C6943375E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" r="88"/>
          <a:stretch>
            <a:fillRect/>
          </a:stretch>
        </p:blipFill>
        <p:spPr>
          <a:xfrm>
            <a:off x="1105187" y="2008143"/>
            <a:ext cx="904875" cy="906462"/>
          </a:xfrm>
        </p:spPr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30A99AA7-E925-59A3-17BF-B63050186D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3726692" y="1832411"/>
            <a:ext cx="1116418" cy="906463"/>
          </a:xfrm>
        </p:spPr>
      </p:pic>
      <p:pic>
        <p:nvPicPr>
          <p:cNvPr id="44" name="Grafik 43" descr="Umschlag">
            <a:extLst>
              <a:ext uri="{FF2B5EF4-FFF2-40B4-BE49-F238E27FC236}">
                <a16:creationId xmlns:a16="http://schemas.microsoft.com/office/drawing/2014/main" id="{3A338580-52B3-5882-09FA-DA5B0B2FE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5123" y="33014"/>
            <a:ext cx="2050792" cy="2050792"/>
          </a:xfrm>
          <a:prstGeom prst="rect">
            <a:avLst/>
          </a:prstGeom>
        </p:spPr>
      </p:pic>
      <p:pic>
        <p:nvPicPr>
          <p:cNvPr id="49" name="Bildplatzhalter 48" descr="Labyrinth">
            <a:extLst>
              <a:ext uri="{FF2B5EF4-FFF2-40B4-BE49-F238E27FC236}">
                <a16:creationId xmlns:a16="http://schemas.microsoft.com/office/drawing/2014/main" id="{EFED4D55-1863-C053-E843-873D67A2EAA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8" r="88"/>
          <a:stretch>
            <a:fillRect/>
          </a:stretch>
        </p:blipFill>
        <p:spPr>
          <a:xfrm>
            <a:off x="6882258" y="1891476"/>
            <a:ext cx="904875" cy="906462"/>
          </a:xfrm>
          <a:prstGeom prst="rect">
            <a:avLst/>
          </a:prstGeom>
        </p:spPr>
      </p:pic>
      <p:pic>
        <p:nvPicPr>
          <p:cNvPr id="30" name="Bildplatzhalter 29" descr="Kommentar Feuer mit einfarbiger Füllung">
            <a:extLst>
              <a:ext uri="{FF2B5EF4-FFF2-40B4-BE49-F238E27FC236}">
                <a16:creationId xmlns:a16="http://schemas.microsoft.com/office/drawing/2014/main" id="{B47DA5A0-78DD-7D97-5831-2CE7A09CA76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079876" y="2335396"/>
            <a:ext cx="452082" cy="452409"/>
          </a:xfrm>
        </p:spPr>
      </p:pic>
      <p:pic>
        <p:nvPicPr>
          <p:cNvPr id="45" name="Bildplatzhalter 29" descr="Kommentar Feuer mit einfarbiger Füllung">
            <a:extLst>
              <a:ext uri="{FF2B5EF4-FFF2-40B4-BE49-F238E27FC236}">
                <a16:creationId xmlns:a16="http://schemas.microsoft.com/office/drawing/2014/main" id="{694959D2-16E4-0B53-2E74-53AD5157B6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531959" y="2335397"/>
            <a:ext cx="452082" cy="452409"/>
          </a:xfrm>
          <a:prstGeom prst="rect">
            <a:avLst/>
          </a:prstGeom>
        </p:spPr>
      </p:pic>
      <p:pic>
        <p:nvPicPr>
          <p:cNvPr id="46" name="Bildplatzhalter 29" descr="Kommentar Feuer mit einfarbiger Füllung">
            <a:extLst>
              <a:ext uri="{FF2B5EF4-FFF2-40B4-BE49-F238E27FC236}">
                <a16:creationId xmlns:a16="http://schemas.microsoft.com/office/drawing/2014/main" id="{41B42318-CA3D-B00D-22BC-995DEFFFA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531958" y="2000995"/>
            <a:ext cx="452083" cy="452410"/>
          </a:xfrm>
          <a:prstGeom prst="rect">
            <a:avLst/>
          </a:prstGeom>
        </p:spPr>
      </p:pic>
      <p:pic>
        <p:nvPicPr>
          <p:cNvPr id="47" name="Bildplatzhalter 29" descr="Kommentar Feuer mit einfarbiger Füllung">
            <a:extLst>
              <a:ext uri="{FF2B5EF4-FFF2-40B4-BE49-F238E27FC236}">
                <a16:creationId xmlns:a16="http://schemas.microsoft.com/office/drawing/2014/main" id="{938686C8-8123-CA49-70A3-CA1A1D67EA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8" r="88"/>
          <a:stretch>
            <a:fillRect/>
          </a:stretch>
        </p:blipFill>
        <p:spPr>
          <a:xfrm>
            <a:off x="10079875" y="2008143"/>
            <a:ext cx="426009" cy="426316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2D3B6F54-FE1C-357D-2D71-F42AAF6E5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4972" y="4698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2096-9DE2-574B-A9D6-6967EC79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EF1E1-4B82-155F-2406-4D04B194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2"/>
            <a:ext cx="9779182" cy="2752796"/>
          </a:xfrm>
        </p:spPr>
        <p:txBody>
          <a:bodyPr/>
          <a:lstStyle/>
          <a:p>
            <a:r>
              <a:rPr lang="de-DE" dirty="0"/>
              <a:t>Wenn Nutzer eigenen Code einfügen kann.</a:t>
            </a:r>
          </a:p>
          <a:p>
            <a:endParaRPr lang="de-DE" dirty="0"/>
          </a:p>
          <a:p>
            <a:r>
              <a:rPr lang="de-DE" dirty="0"/>
              <a:t>Bei uns: </a:t>
            </a:r>
            <a:r>
              <a:rPr lang="de-DE" dirty="0" err="1"/>
              <a:t>Markdown</a:t>
            </a:r>
            <a:r>
              <a:rPr lang="de-DE" dirty="0"/>
              <a:t>, HTML (Kann </a:t>
            </a:r>
            <a:r>
              <a:rPr lang="de-DE" dirty="0" err="1"/>
              <a:t>Javascript</a:t>
            </a:r>
            <a:r>
              <a:rPr lang="de-DE" dirty="0"/>
              <a:t> verstecken)</a:t>
            </a:r>
          </a:p>
          <a:p>
            <a:endParaRPr lang="de-DE" dirty="0"/>
          </a:p>
          <a:p>
            <a:r>
              <a:rPr lang="de-DE" dirty="0"/>
              <a:t>HTML-</a:t>
            </a:r>
            <a:r>
              <a:rPr lang="de-DE" dirty="0" err="1"/>
              <a:t>sanitization</a:t>
            </a:r>
            <a:r>
              <a:rPr lang="de-DE" dirty="0"/>
              <a:t>: unerwünschte Tags entfernen/ </a:t>
            </a:r>
            <a:r>
              <a:rPr lang="de-DE" dirty="0" err="1"/>
              <a:t>escapen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0D943-4B32-63EB-A507-F78D1B1B3A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D00E6C16-9FA1-457F-A9A7-48BB20361DAF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93718-C35C-3FF7-59ED-5DD5E40C9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dirty="0"/>
              <a:t>Secure Software Engineering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9EDB0-EDA4-03AA-6D9E-DF71662C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7" name="Textfeld 6">
            <a:hlinkClick r:id="rId2"/>
            <a:extLst>
              <a:ext uri="{FF2B5EF4-FFF2-40B4-BE49-F238E27FC236}">
                <a16:creationId xmlns:a16="http://schemas.microsoft.com/office/drawing/2014/main" id="{792CE508-7381-058D-F555-50FF8BFF804B}"/>
              </a:ext>
            </a:extLst>
          </p:cNvPr>
          <p:cNvSpPr txBox="1"/>
          <p:nvPr/>
        </p:nvSpPr>
        <p:spPr>
          <a:xfrm>
            <a:off x="4743450" y="5367521"/>
            <a:ext cx="298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Sanitize-url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7200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"Amazon s3 buckets start life completely locked down. […] </a:t>
            </a:r>
            <a:br>
              <a:rPr lang="en-US" sz="2000" dirty="0"/>
            </a:br>
            <a:r>
              <a:rPr lang="en-US" sz="2000" dirty="0"/>
              <a:t>So every breach [with them], and it's been billions of records over the last couple years, is because somebody accidentally assigned too permissive a policy […]. </a:t>
            </a:r>
            <a:br>
              <a:rPr lang="en-US" sz="2000" dirty="0"/>
            </a:br>
            <a:r>
              <a:rPr lang="en-US" sz="2000" dirty="0"/>
              <a:t>When you're trying to build something its like 'well, we'll just give it more permissions. […]’</a:t>
            </a:r>
            <a:br>
              <a:rPr lang="en-US" sz="2000" dirty="0"/>
            </a:br>
            <a:r>
              <a:rPr lang="en-US" sz="2000" dirty="0"/>
              <a:t>And they never lock them down again."</a:t>
            </a:r>
            <a:endParaRPr lang="de-DE" sz="2000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de-DE" dirty="0"/>
              <a:t>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de-DE" dirty="0"/>
              <a:t>Mark </a:t>
            </a:r>
            <a:r>
              <a:rPr lang="de-DE" dirty="0" err="1"/>
              <a:t>Nunnikhoven</a:t>
            </a:r>
            <a:r>
              <a:rPr lang="de-DE" dirty="0"/>
              <a:t>, </a:t>
            </a:r>
          </a:p>
          <a:p>
            <a:pPr rtl="0"/>
            <a:r>
              <a:rPr lang="de-DE" dirty="0" err="1"/>
              <a:t>Vice</a:t>
            </a:r>
            <a:r>
              <a:rPr lang="de-DE" dirty="0"/>
              <a:t> </a:t>
            </a:r>
            <a:r>
              <a:rPr lang="de-DE" dirty="0" err="1"/>
              <a:t>President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Cloud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de-DE" dirty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9F8509-9C3D-4E85-AF12-6EC4D91EAB7C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Rate </a:t>
            </a:r>
            <a:r>
              <a:rPr lang="de-DE" dirty="0" err="1"/>
              <a:t>Limiting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de-DE" dirty="0"/>
              <a:t>Gegen DOS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Verhindert Überlasten des Servers durch Anfragen </a:t>
            </a:r>
            <a:r>
              <a:rPr lang="de-DE" b="1" dirty="0"/>
              <a:t>von derselben </a:t>
            </a:r>
            <a:r>
              <a:rPr lang="de-DE" dirty="0"/>
              <a:t>IP-Adresse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Nur bedingt bis gar nicht hilfreich gegen DDOS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de-DE" dirty="0"/>
              <a:t>Gegen Brute Force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Angriffe sollen sich nicht mehr lohnen!</a:t>
            </a:r>
          </a:p>
          <a:p>
            <a:pPr rtl="0"/>
            <a:r>
              <a:rPr lang="de-DE" dirty="0"/>
              <a:t>Ressource: Zeit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C0F8C7-B062-7C9A-5B12-BDDB15E1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23" y="4330507"/>
            <a:ext cx="1337800" cy="1344362"/>
          </a:xfrm>
          <a:prstGeom prst="rect">
            <a:avLst/>
          </a:prstGeom>
        </p:spPr>
      </p:pic>
      <p:pic>
        <p:nvPicPr>
          <p:cNvPr id="14" name="Bildplatzhalter 29" descr="Kommentar Feuer mit einfarbiger Füllung">
            <a:extLst>
              <a:ext uri="{FF2B5EF4-FFF2-40B4-BE49-F238E27FC236}">
                <a16:creationId xmlns:a16="http://schemas.microsoft.com/office/drawing/2014/main" id="{F8D3F3B8-A5DA-847D-2270-339BE63C2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624793" y="4948691"/>
            <a:ext cx="499407" cy="499767"/>
          </a:xfrm>
          <a:prstGeom prst="rect">
            <a:avLst/>
          </a:prstGeom>
        </p:spPr>
      </p:pic>
      <p:pic>
        <p:nvPicPr>
          <p:cNvPr id="15" name="Bildplatzhalter 29" descr="Kommentar Feuer mit einfarbiger Füllung">
            <a:extLst>
              <a:ext uri="{FF2B5EF4-FFF2-40B4-BE49-F238E27FC236}">
                <a16:creationId xmlns:a16="http://schemas.microsoft.com/office/drawing/2014/main" id="{84AE8778-4365-FAD5-311C-8B2BBD795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073204" y="5262930"/>
            <a:ext cx="426009" cy="426316"/>
          </a:xfrm>
          <a:prstGeom prst="rect">
            <a:avLst/>
          </a:prstGeom>
        </p:spPr>
      </p:pic>
      <p:pic>
        <p:nvPicPr>
          <p:cNvPr id="16" name="Bildplatzhalter 29" descr="Kommentar Feuer mit einfarbiger Füllung">
            <a:extLst>
              <a:ext uri="{FF2B5EF4-FFF2-40B4-BE49-F238E27FC236}">
                <a16:creationId xmlns:a16="http://schemas.microsoft.com/office/drawing/2014/main" id="{38273D0D-6CB5-A9E4-6DB1-C3252E3AD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215995" y="5735067"/>
            <a:ext cx="426009" cy="426316"/>
          </a:xfrm>
          <a:prstGeom prst="rect">
            <a:avLst/>
          </a:prstGeom>
        </p:spPr>
      </p:pic>
      <p:pic>
        <p:nvPicPr>
          <p:cNvPr id="17" name="Bildplatzhalter 29" descr="Kommentar Feuer mit einfarbiger Füllung">
            <a:extLst>
              <a:ext uri="{FF2B5EF4-FFF2-40B4-BE49-F238E27FC236}">
                <a16:creationId xmlns:a16="http://schemas.microsoft.com/office/drawing/2014/main" id="{686220AC-45F0-5891-9E8B-7746DF65A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198784" y="5703810"/>
            <a:ext cx="426009" cy="426316"/>
          </a:xfrm>
          <a:prstGeom prst="rect">
            <a:avLst/>
          </a:prstGeom>
        </p:spPr>
      </p:pic>
      <p:pic>
        <p:nvPicPr>
          <p:cNvPr id="18" name="Bildplatzhalter 29" descr="Kommentar Feuer mit einfarbiger Füllung">
            <a:extLst>
              <a:ext uri="{FF2B5EF4-FFF2-40B4-BE49-F238E27FC236}">
                <a16:creationId xmlns:a16="http://schemas.microsoft.com/office/drawing/2014/main" id="{C0B48983-8C12-8E69-8BB8-3FFAC98E1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661491" y="5424425"/>
            <a:ext cx="426009" cy="426316"/>
          </a:xfrm>
          <a:prstGeom prst="rect">
            <a:avLst/>
          </a:prstGeom>
        </p:spPr>
      </p:pic>
      <p:pic>
        <p:nvPicPr>
          <p:cNvPr id="19" name="Bildplatzhalter 29" descr="Kommentar Feuer mit einfarbiger Füllung">
            <a:extLst>
              <a:ext uri="{FF2B5EF4-FFF2-40B4-BE49-F238E27FC236}">
                <a16:creationId xmlns:a16="http://schemas.microsoft.com/office/drawing/2014/main" id="{370E7A23-5DF6-0ADA-9085-02303BFB8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742634" y="5869579"/>
            <a:ext cx="517654" cy="518027"/>
          </a:xfrm>
          <a:prstGeom prst="rect">
            <a:avLst/>
          </a:prstGeom>
        </p:spPr>
      </p:pic>
      <p:pic>
        <p:nvPicPr>
          <p:cNvPr id="20" name="Bildplatzhalter 29" descr="Kommentar Feuer mit einfarbiger Füllung">
            <a:extLst>
              <a:ext uri="{FF2B5EF4-FFF2-40B4-BE49-F238E27FC236}">
                <a16:creationId xmlns:a16="http://schemas.microsoft.com/office/drawing/2014/main" id="{A18A2BEF-046B-4580-1D5C-A02BCBEC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3215994" y="6050684"/>
            <a:ext cx="426009" cy="426316"/>
          </a:xfrm>
          <a:prstGeom prst="rect">
            <a:avLst/>
          </a:prstGeom>
        </p:spPr>
      </p:pic>
      <p:pic>
        <p:nvPicPr>
          <p:cNvPr id="21" name="Bildplatzhalter 29" descr="Kommentar Feuer mit einfarbiger Füllung">
            <a:extLst>
              <a:ext uri="{FF2B5EF4-FFF2-40B4-BE49-F238E27FC236}">
                <a16:creationId xmlns:a16="http://schemas.microsoft.com/office/drawing/2014/main" id="{343AE2D0-09A9-1E21-6CD6-AEF938BE3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2235482" y="5344800"/>
            <a:ext cx="426009" cy="4263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596FC38-31A0-CD4A-D3D6-A7666DD10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901" y="5137055"/>
            <a:ext cx="1154826" cy="1154826"/>
          </a:xfrm>
          <a:prstGeom prst="rect">
            <a:avLst/>
          </a:prstGeom>
        </p:spPr>
      </p:pic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CC63820-3766-C8C2-489E-A241FF1A0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9433" y="-50787"/>
            <a:ext cx="1885122" cy="1885122"/>
          </a:xfrm>
          <a:prstGeom prst="rect">
            <a:avLst/>
          </a:prstGeom>
        </p:spPr>
      </p:pic>
      <p:pic>
        <p:nvPicPr>
          <p:cNvPr id="24" name="Bildplatzhalter 29" descr="Kommentar Feuer mit einfarbiger Füllung">
            <a:extLst>
              <a:ext uri="{FF2B5EF4-FFF2-40B4-BE49-F238E27FC236}">
                <a16:creationId xmlns:a16="http://schemas.microsoft.com/office/drawing/2014/main" id="{9C6BDC02-7D8B-7822-986F-37EB934CB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" r="88"/>
          <a:stretch>
            <a:fillRect/>
          </a:stretch>
        </p:blipFill>
        <p:spPr>
          <a:xfrm>
            <a:off x="5337591" y="678616"/>
            <a:ext cx="426009" cy="426316"/>
          </a:xfrm>
          <a:prstGeom prst="rect">
            <a:avLst/>
          </a:prstGeom>
        </p:spPr>
      </p:pic>
      <p:pic>
        <p:nvPicPr>
          <p:cNvPr id="25" name="Bildplatzhalter 29" descr="Kommentar Feuer mit einfarbiger Füllung">
            <a:extLst>
              <a:ext uri="{FF2B5EF4-FFF2-40B4-BE49-F238E27FC236}">
                <a16:creationId xmlns:a16="http://schemas.microsoft.com/office/drawing/2014/main" id="{AD70150F-25C9-10C2-04DE-805B3696F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8" r="88"/>
          <a:stretch>
            <a:fillRect/>
          </a:stretch>
        </p:blipFill>
        <p:spPr>
          <a:xfrm>
            <a:off x="6428401" y="678616"/>
            <a:ext cx="426009" cy="4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8564"/>
            <a:ext cx="9779183" cy="4007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Schaden durch Input verhindern!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Speichert Daten -&gt; Endziel vieler Angreifer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Datenverlust : unschön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Datenleak</a:t>
            </a:r>
            <a:r>
              <a:rPr lang="de-DE" dirty="0">
                <a:solidFill>
                  <a:schemeClr val="bg1"/>
                </a:solidFill>
              </a:rPr>
              <a:t> : Katastrophe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18</a:t>
            </a:fld>
            <a:endParaRPr lang="de-DE"/>
          </a:p>
        </p:txBody>
      </p:sp>
      <p:pic>
        <p:nvPicPr>
          <p:cNvPr id="8" name="Grafik 7" descr="Geöffneter Ordner">
            <a:extLst>
              <a:ext uri="{FF2B5EF4-FFF2-40B4-BE49-F238E27FC236}">
                <a16:creationId xmlns:a16="http://schemas.microsoft.com/office/drawing/2014/main" id="{7EDE5703-BDDE-65D0-B4AD-5219781C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0038" y="501651"/>
            <a:ext cx="1487575" cy="14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Datenbank - PostgreSQL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19</a:t>
            </a:fld>
            <a:endParaRPr lang="de-DE"/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E64F062-4946-3C25-23B8-4A56B96F1268}"/>
              </a:ext>
            </a:extLst>
          </p:cNvPr>
          <p:cNvSpPr txBox="1">
            <a:spLocks/>
          </p:cNvSpPr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2EA967-77E1-F33A-0FED-CC3D5BAE6C90}"/>
              </a:ext>
            </a:extLst>
          </p:cNvPr>
          <p:cNvSpPr txBox="1"/>
          <p:nvPr/>
        </p:nvSpPr>
        <p:spPr>
          <a:xfrm>
            <a:off x="5399267" y="2810805"/>
            <a:ext cx="34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Integritätsschutz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9F55D1-4A6E-FCA4-76A2-E40433D9E820}"/>
              </a:ext>
            </a:extLst>
          </p:cNvPr>
          <p:cNvSpPr txBox="1"/>
          <p:nvPr/>
        </p:nvSpPr>
        <p:spPr>
          <a:xfrm>
            <a:off x="1480686" y="2914851"/>
            <a:ext cx="343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Objektrelational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Schlanker als </a:t>
            </a:r>
            <a:r>
              <a:rPr lang="de-DE" dirty="0" err="1"/>
              <a:t>zB</a:t>
            </a:r>
            <a:r>
              <a:rPr lang="de-DE" dirty="0"/>
              <a:t> Orakle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OpenSource</a:t>
            </a:r>
            <a:r>
              <a:rPr lang="de-DE" dirty="0"/>
              <a:t>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F4C4D9D-620B-858C-C423-7C5F32C5D524}"/>
              </a:ext>
            </a:extLst>
          </p:cNvPr>
          <p:cNvSpPr/>
          <p:nvPr/>
        </p:nvSpPr>
        <p:spPr>
          <a:xfrm>
            <a:off x="5129865" y="4456497"/>
            <a:ext cx="3202469" cy="1501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 </a:t>
            </a:r>
            <a:r>
              <a:rPr lang="de-DE" dirty="0" err="1"/>
              <a:t>weitererführender</a:t>
            </a:r>
            <a:r>
              <a:rPr lang="de-DE" dirty="0"/>
              <a:t> Faktor:</a:t>
            </a:r>
          </a:p>
          <a:p>
            <a:pPr algn="ctr"/>
            <a:r>
              <a:rPr lang="de-DE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27017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Aufbau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Frameworks &amp; Entwurf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SQL-</a:t>
            </a:r>
            <a:r>
              <a:rPr lang="de-DE" dirty="0" err="1"/>
              <a:t>Injections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FA45286-4800-44F3-8EAF-06FE34EADB7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20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2F1D9C3-BBC1-064B-135A-37E88543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bereits im Backend schützen!</a:t>
            </a:r>
          </a:p>
          <a:p>
            <a:endParaRPr lang="de-DE" dirty="0"/>
          </a:p>
          <a:p>
            <a:r>
              <a:rPr lang="de-DE" dirty="0"/>
              <a:t>Art des Client von Bedeutung</a:t>
            </a:r>
          </a:p>
          <a:p>
            <a:endParaRPr lang="de-DE" dirty="0"/>
          </a:p>
          <a:p>
            <a:r>
              <a:rPr lang="de-DE" dirty="0"/>
              <a:t>Account des BE mit minimalen Berechtigungen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Falls der Angreifer doch Zugriff kriegt…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FA45286-4800-44F3-8EAF-06FE34EADB77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21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2F1D9C3-BBC1-064B-135A-37E88543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Passworthashing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Achtung: Übliche Hashalgorithmen nicht unbedingt geeignet!</a:t>
            </a:r>
          </a:p>
          <a:p>
            <a:endParaRPr lang="de-DE" dirty="0"/>
          </a:p>
          <a:p>
            <a:r>
              <a:rPr lang="de-DE" dirty="0"/>
              <a:t>Ziel: So teuer wie möglich sein!</a:t>
            </a:r>
          </a:p>
        </p:txBody>
      </p:sp>
    </p:spTree>
    <p:extLst>
      <p:ext uri="{BB962C8B-B14F-4D97-AF65-F5344CB8AC3E}">
        <p14:creationId xmlns:p14="http://schemas.microsoft.com/office/powerpoint/2010/main" val="66241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F26AD-349C-0628-8C90-1BFDAF69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Argon2id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2EEF7-2962-89C1-27AD-53D05EA7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Sieger der Password </a:t>
            </a:r>
            <a:r>
              <a:rPr lang="de-DE" dirty="0" err="1"/>
              <a:t>Hashing</a:t>
            </a:r>
            <a:r>
              <a:rPr lang="de-DE" dirty="0"/>
              <a:t>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Von </a:t>
            </a:r>
            <a:r>
              <a:rPr lang="de-DE" dirty="0" err="1"/>
              <a:t>Owasp</a:t>
            </a:r>
            <a:r>
              <a:rPr lang="de-DE" dirty="0"/>
              <a:t> empfohlen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Einstellbarer CPU und Speicheraufwand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+ automatisch erstellter, zufälliger Salt</a:t>
            </a:r>
          </a:p>
          <a:p>
            <a:endParaRPr lang="de-DE" dirty="0"/>
          </a:p>
          <a:p>
            <a:r>
              <a:rPr lang="de-DE" dirty="0"/>
              <a:t>-&gt; Nachschauen und Regenbogentabellen sollen sich nicht mehr lohnen!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DC5C8-088B-03A4-EFE6-4CFF288F8D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F0447EAD-5805-43F0-A046-C5402BA51ABD}" type="datetime1">
              <a:rPr lang="de-DE" noProof="0" smtClean="0"/>
              <a:t>27.07.2022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CAD4B-277D-8958-C4C2-04ADEC444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6A5637-73FA-EFCC-A55A-C5364579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056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Rechtliches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35696"/>
            <a:ext cx="9779183" cy="40206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de-DE" dirty="0"/>
              <a:t>Nur essentielle Cookies verwendet </a:t>
            </a:r>
          </a:p>
          <a:p>
            <a:pPr rtl="0"/>
            <a:r>
              <a:rPr lang="de-DE" dirty="0"/>
              <a:t>		-&gt; keine Zustimmung nötig, aber Aufklärung</a:t>
            </a:r>
          </a:p>
          <a:p>
            <a:pPr rtl="0"/>
            <a:r>
              <a:rPr lang="de-DE" dirty="0"/>
              <a:t>Impressum</a:t>
            </a:r>
          </a:p>
          <a:p>
            <a:pPr rtl="0"/>
            <a:r>
              <a:rPr lang="de-DE" dirty="0"/>
              <a:t>		-&gt; Englisch und Deutsch</a:t>
            </a:r>
          </a:p>
          <a:p>
            <a:pPr rtl="0"/>
            <a:r>
              <a:rPr lang="de-DE" dirty="0" err="1"/>
              <a:t>Datenleak</a:t>
            </a:r>
            <a:endParaRPr lang="de-DE" dirty="0"/>
          </a:p>
          <a:p>
            <a:pPr rtl="0"/>
            <a:r>
              <a:rPr lang="de-DE" dirty="0"/>
              <a:t>		-&gt; Datenschutzaufsichtsbehörde informieren</a:t>
            </a:r>
          </a:p>
          <a:p>
            <a:pPr rtl="0"/>
            <a:r>
              <a:rPr lang="de-DE" dirty="0"/>
              <a:t>		-&gt; da keine Usermails; Benachrichtigung über Landing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43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de-DE" dirty="0"/>
              <a:t>CI &amp;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Testen, Einstellen, Testen…</a:t>
            </a:r>
          </a:p>
        </p:txBody>
      </p:sp>
    </p:spTree>
    <p:extLst>
      <p:ext uri="{BB962C8B-B14F-4D97-AF65-F5344CB8AC3E}">
        <p14:creationId xmlns:p14="http://schemas.microsoft.com/office/powerpoint/2010/main" val="3136408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 err="1"/>
              <a:t>Continous</a:t>
            </a:r>
            <a:r>
              <a:rPr lang="de-DE" dirty="0"/>
              <a:t> Integration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de-DE" dirty="0"/>
              <a:t>GitHub Actions</a:t>
            </a:r>
          </a:p>
          <a:p>
            <a:pPr rtl="0"/>
            <a:r>
              <a:rPr lang="de-DE" dirty="0"/>
              <a:t>	Backendtests 18.x, 16.x</a:t>
            </a:r>
          </a:p>
          <a:p>
            <a:pPr rtl="0"/>
            <a:r>
              <a:rPr lang="de-DE" dirty="0"/>
              <a:t>	</a:t>
            </a:r>
            <a:r>
              <a:rPr lang="de-DE" dirty="0" err="1"/>
              <a:t>Dependency</a:t>
            </a:r>
            <a:r>
              <a:rPr lang="de-DE" dirty="0"/>
              <a:t> Analysis</a:t>
            </a:r>
          </a:p>
          <a:p>
            <a:pPr rtl="0"/>
            <a:r>
              <a:rPr lang="de-DE" dirty="0"/>
              <a:t>	</a:t>
            </a:r>
            <a:r>
              <a:rPr lang="de-DE" dirty="0" err="1"/>
              <a:t>Snyk</a:t>
            </a:r>
            <a:endParaRPr lang="de-DE" dirty="0"/>
          </a:p>
          <a:p>
            <a:pPr rtl="0"/>
            <a:r>
              <a:rPr lang="de-DE" dirty="0"/>
              <a:t>	</a:t>
            </a:r>
            <a:r>
              <a:rPr lang="de-DE" dirty="0" err="1"/>
              <a:t>CodeQL</a:t>
            </a:r>
            <a:endParaRPr lang="de-DE" dirty="0"/>
          </a:p>
          <a:p>
            <a:pPr rtl="0"/>
            <a:r>
              <a:rPr lang="de-DE" dirty="0"/>
              <a:t>	</a:t>
            </a:r>
            <a:r>
              <a:rPr lang="de-DE" dirty="0" err="1"/>
              <a:t>Hound</a:t>
            </a:r>
            <a:r>
              <a:rPr lang="de-DE" dirty="0"/>
              <a:t> (noch nicht eingestellt)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25</a:t>
            </a:fld>
            <a:endParaRPr lang="de-DE"/>
          </a:p>
        </p:txBody>
      </p:sp>
      <p:pic>
        <p:nvPicPr>
          <p:cNvPr id="8" name="Grafik 7" descr="Robot">
            <a:extLst>
              <a:ext uri="{FF2B5EF4-FFF2-40B4-BE49-F238E27FC236}">
                <a16:creationId xmlns:a16="http://schemas.microsoft.com/office/drawing/2014/main" id="{4A5A6A27-1A03-52AB-3E2E-B09BD2F0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2244" y="2488096"/>
            <a:ext cx="1497496" cy="14974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6B6C7F6-B1AA-755E-1F22-B3A50173F632}"/>
              </a:ext>
            </a:extLst>
          </p:cNvPr>
          <p:cNvSpPr txBox="1"/>
          <p:nvPr/>
        </p:nvSpPr>
        <p:spPr>
          <a:xfrm>
            <a:off x="8064533" y="3985592"/>
            <a:ext cx="205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Dependabot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Weitere 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Notwendigkeits- und Sicherheitsanalyse für </a:t>
            </a:r>
            <a:r>
              <a:rPr lang="de-DE" dirty="0" err="1"/>
              <a:t>Dependencies</a:t>
            </a:r>
            <a:r>
              <a:rPr lang="de-DE" dirty="0"/>
              <a:t> in der Dokumentation</a:t>
            </a:r>
          </a:p>
          <a:p>
            <a:pPr rtl="0"/>
            <a:r>
              <a:rPr lang="de-DE" dirty="0"/>
              <a:t>Security Policy (ohne echte Mailadresse)</a:t>
            </a:r>
          </a:p>
          <a:p>
            <a:pPr rtl="0"/>
            <a:r>
              <a:rPr lang="de-DE" dirty="0"/>
              <a:t>Branch </a:t>
            </a:r>
            <a:r>
              <a:rPr lang="de-DE" dirty="0" err="1"/>
              <a:t>Protection</a:t>
            </a:r>
            <a:r>
              <a:rPr lang="de-DE" dirty="0"/>
              <a:t> -&gt; Development, Aktualitätscheck, </a:t>
            </a:r>
            <a:r>
              <a:rPr lang="de-DE" dirty="0" err="1"/>
              <a:t>Approval</a:t>
            </a:r>
            <a:r>
              <a:rPr lang="de-DE" dirty="0"/>
              <a:t> nötig</a:t>
            </a:r>
          </a:p>
          <a:p>
            <a:pPr rtl="0"/>
            <a:r>
              <a:rPr lang="de-DE" dirty="0"/>
              <a:t>.</a:t>
            </a:r>
            <a:r>
              <a:rPr lang="de-DE" dirty="0" err="1"/>
              <a:t>env</a:t>
            </a:r>
            <a:r>
              <a:rPr lang="de-DE" dirty="0"/>
              <a:t> nicht im Repo (nur .</a:t>
            </a:r>
            <a:r>
              <a:rPr lang="de-DE" dirty="0" err="1"/>
              <a:t>testenv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61A52ED-426A-4C9D-930A-4C5C92CB13C1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1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de-DE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Gleich Live Demo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Studien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Yıldırım</a:t>
            </a:r>
            <a:r>
              <a:rPr lang="en-US" dirty="0"/>
              <a:t>, M., Mackie, I. Encouraging users to improve password security and memorability. </a:t>
            </a:r>
            <a:r>
              <a:rPr lang="en-US" i="1" dirty="0"/>
              <a:t>Int. J. Inf. </a:t>
            </a:r>
            <a:r>
              <a:rPr lang="en-US" i="1" dirty="0" err="1"/>
              <a:t>Secur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b="1" dirty="0"/>
              <a:t>18, </a:t>
            </a:r>
            <a:r>
              <a:rPr lang="en-US" dirty="0"/>
              <a:t>741–759 (2019). </a:t>
            </a:r>
            <a:r>
              <a:rPr lang="en-US" dirty="0">
                <a:hlinkClick r:id="rId3"/>
              </a:rPr>
              <a:t>https://doi.org/10.1007/s10207-019-00429-y</a:t>
            </a:r>
            <a:endParaRPr lang="en-US" dirty="0"/>
          </a:p>
          <a:p>
            <a:r>
              <a:rPr lang="de-DE" dirty="0"/>
              <a:t>https://rdcu.be/cSuFc</a:t>
            </a:r>
          </a:p>
          <a:p>
            <a:pPr rtl="0"/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Bildquellen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528203"/>
            <a:ext cx="11203805" cy="2828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de-DE" dirty="0"/>
              <a:t>„Schloss öffnen Icons“ erstellt von </a:t>
            </a:r>
            <a:r>
              <a:rPr lang="de-DE" dirty="0" err="1"/>
              <a:t>Ehtisham</a:t>
            </a:r>
            <a:r>
              <a:rPr lang="de-DE" dirty="0"/>
              <a:t> Abid – </a:t>
            </a:r>
            <a:r>
              <a:rPr lang="de-DE" dirty="0" err="1"/>
              <a:t>Flaticon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https://www.flaticon.com/de/kostenlose-icons/schloss-offnen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en-US" dirty="0"/>
              <a:t>“Cookie icons” </a:t>
            </a:r>
            <a:r>
              <a:rPr lang="en-US" dirty="0" err="1"/>
              <a:t>erstellt</a:t>
            </a:r>
            <a:r>
              <a:rPr lang="en-US" dirty="0"/>
              <a:t> von </a:t>
            </a:r>
            <a:r>
              <a:rPr lang="en-US" dirty="0" err="1"/>
              <a:t>Smashicons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https://www.flaticon.com/free-icons/cookie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de-DE" dirty="0"/>
              <a:t>„</a:t>
            </a:r>
            <a:r>
              <a:rPr lang="de-DE" dirty="0" err="1"/>
              <a:t>durchlaufzeit</a:t>
            </a:r>
            <a:r>
              <a:rPr lang="de-DE" dirty="0"/>
              <a:t> Icons“ erstellt von </a:t>
            </a:r>
            <a:r>
              <a:rPr lang="de-DE" dirty="0" err="1"/>
              <a:t>Aranagraphics</a:t>
            </a:r>
            <a:r>
              <a:rPr lang="de-DE" dirty="0"/>
              <a:t> - </a:t>
            </a:r>
            <a:r>
              <a:rPr lang="de-DE" dirty="0" err="1"/>
              <a:t>Flaticon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https://www.flaticon.com/de/kostenlose-icons/durchlaufzeit</a:t>
            </a:r>
            <a:endParaRPr lang="de-DE" dirty="0"/>
          </a:p>
          <a:p>
            <a:pPr rtl="0"/>
            <a:r>
              <a:rPr lang="de-DE" dirty="0"/>
              <a:t>&lt;a </a:t>
            </a:r>
            <a:r>
              <a:rPr lang="de-DE" dirty="0" err="1"/>
              <a:t>href</a:t>
            </a:r>
            <a:r>
              <a:rPr lang="de-DE" dirty="0"/>
              <a:t>="https://www.flaticon.com/de/kostenlose-icons/abgelehnt" title="abgelehnt Icons"&gt;Abgelehnt Icons erstellt von </a:t>
            </a:r>
            <a:r>
              <a:rPr lang="de-DE" dirty="0" err="1"/>
              <a:t>Slidicon</a:t>
            </a:r>
            <a:r>
              <a:rPr lang="de-DE" dirty="0"/>
              <a:t> - </a:t>
            </a:r>
            <a:r>
              <a:rPr lang="de-DE" dirty="0" err="1"/>
              <a:t>Flaticon</a:t>
            </a:r>
            <a:r>
              <a:rPr lang="de-DE" dirty="0"/>
              <a:t>&lt;/a&gt;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1B94AAA2-D0F1-4CE9-8FD5-D8FF47B718B4}" type="datetime1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Frontend - </a:t>
            </a:r>
            <a:r>
              <a:rPr lang="de-DE" dirty="0" err="1"/>
              <a:t>Vue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46" name="Bildplatzhalter 30">
            <a:extLst>
              <a:ext uri="{FF2B5EF4-FFF2-40B4-BE49-F238E27FC236}">
                <a16:creationId xmlns:a16="http://schemas.microsoft.com/office/drawing/2014/main" id="{C0B6EE66-E1AF-6A6B-09A6-F77E49A5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7" r="6747"/>
          <a:stretch>
            <a:fillRect/>
          </a:stretch>
        </p:blipFill>
        <p:spPr>
          <a:xfrm>
            <a:off x="810741" y="727642"/>
            <a:ext cx="1355271" cy="1201737"/>
          </a:xfrm>
          <a:prstGeom prst="rect">
            <a:avLst/>
          </a:prstGeom>
        </p:spPr>
      </p:pic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Javascript</a:t>
            </a:r>
            <a:r>
              <a:rPr lang="de-DE" sz="2400" dirty="0"/>
              <a:t> Framework</a:t>
            </a:r>
          </a:p>
          <a:p>
            <a:r>
              <a:rPr lang="de-DE" sz="2400" dirty="0"/>
              <a:t>Clientseitig</a:t>
            </a:r>
          </a:p>
          <a:p>
            <a:r>
              <a:rPr lang="de-DE" sz="2400" dirty="0"/>
              <a:t>Single Page</a:t>
            </a:r>
          </a:p>
          <a:p>
            <a:r>
              <a:rPr lang="de-DE" sz="2400" dirty="0"/>
              <a:t>Open Source</a:t>
            </a:r>
          </a:p>
          <a:p>
            <a:r>
              <a:rPr lang="de-DE" sz="2400" dirty="0"/>
              <a:t>View-orientiert</a:t>
            </a:r>
          </a:p>
          <a:p>
            <a:r>
              <a:rPr lang="de-DE" sz="2400" dirty="0"/>
              <a:t>Leichtgewichtig</a:t>
            </a:r>
          </a:p>
          <a:p>
            <a:r>
              <a:rPr lang="de-DE" sz="2400" dirty="0"/>
              <a:t>Nutzt Virtual Dom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Filtert Input</a:t>
            </a:r>
          </a:p>
          <a:p>
            <a:r>
              <a:rPr lang="de-DE" sz="2400" dirty="0"/>
              <a:t>Fulltime </a:t>
            </a:r>
            <a:r>
              <a:rPr lang="de-DE" sz="2400" dirty="0" err="1"/>
              <a:t>Contributor</a:t>
            </a:r>
            <a:r>
              <a:rPr lang="de-DE" sz="2400" dirty="0"/>
              <a:t> in Bereitschaft</a:t>
            </a:r>
          </a:p>
          <a:p>
            <a:r>
              <a:rPr lang="de-DE" sz="2400" dirty="0" err="1"/>
              <a:t>Escaping</a:t>
            </a:r>
            <a:r>
              <a:rPr lang="de-DE" sz="2400" dirty="0"/>
              <a:t> </a:t>
            </a:r>
            <a:r>
              <a:rPr lang="de-DE" sz="2400" dirty="0" err="1"/>
              <a:t>content</a:t>
            </a:r>
            <a:r>
              <a:rPr lang="de-DE" sz="2400" dirty="0"/>
              <a:t> (HTML, </a:t>
            </a:r>
            <a:r>
              <a:rPr lang="de-DE" sz="2400" dirty="0" err="1"/>
              <a:t>Attributebindings</a:t>
            </a:r>
            <a:r>
              <a:rPr lang="de-DE" sz="2400" dirty="0"/>
              <a:t>, &lt;style&gt;)</a:t>
            </a:r>
          </a:p>
          <a:p>
            <a:r>
              <a:rPr lang="de-DE" sz="2400" dirty="0"/>
              <a:t>Einstellung des Supports unwahrscheinlich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de-DE" dirty="0"/>
              <a:t>          Backend - Express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59ACB239-1BAC-4A8C-B99A-07578EB3DF4E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DA531001-4CBB-C110-2BE2-4D7E3034EBB6}"/>
              </a:ext>
            </a:extLst>
          </p:cNvPr>
          <p:cNvSpPr txBox="1">
            <a:spLocks/>
          </p:cNvSpPr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Webframework</a:t>
            </a:r>
          </a:p>
          <a:p>
            <a:r>
              <a:rPr lang="de-DE" sz="2400" dirty="0"/>
              <a:t>Open Source</a:t>
            </a:r>
          </a:p>
          <a:p>
            <a:r>
              <a:rPr lang="de-DE" sz="2400" dirty="0"/>
              <a:t>Leichtgewichtig</a:t>
            </a:r>
          </a:p>
          <a:p>
            <a:r>
              <a:rPr lang="de-DE" sz="2400" dirty="0"/>
              <a:t>Nutzt Node.js</a:t>
            </a:r>
          </a:p>
          <a:p>
            <a:r>
              <a:rPr lang="de-DE" sz="2400" dirty="0"/>
              <a:t>Einfach zu erlernen / den </a:t>
            </a:r>
            <a:r>
              <a:rPr lang="de-DE" sz="2400" dirty="0" err="1"/>
              <a:t>Programmiern</a:t>
            </a:r>
            <a:r>
              <a:rPr lang="de-DE" sz="2400" dirty="0"/>
              <a:t> vertraut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476276DB-B469-CA51-D4AB-1BD8DE4A9B34}"/>
              </a:ext>
            </a:extLst>
          </p:cNvPr>
          <p:cNvSpPr txBox="1">
            <a:spLocks/>
          </p:cNvSpPr>
          <p:nvPr/>
        </p:nvSpPr>
        <p:spPr>
          <a:xfrm>
            <a:off x="1167493" y="2003804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Eigenschaften</a:t>
            </a:r>
          </a:p>
        </p:txBody>
      </p:sp>
      <p:sp>
        <p:nvSpPr>
          <p:cNvPr id="49" name="Inhaltsplatzhalter 8">
            <a:extLst>
              <a:ext uri="{FF2B5EF4-FFF2-40B4-BE49-F238E27FC236}">
                <a16:creationId xmlns:a16="http://schemas.microsoft.com/office/drawing/2014/main" id="{8DAB028D-34EB-EAEE-2B72-8937203F172F}"/>
              </a:ext>
            </a:extLst>
          </p:cNvPr>
          <p:cNvSpPr txBox="1">
            <a:spLocks/>
          </p:cNvSpPr>
          <p:nvPr/>
        </p:nvSpPr>
        <p:spPr>
          <a:xfrm>
            <a:off x="5399267" y="2014352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34B94D60-C445-9BFF-ACB8-F116466FA118}"/>
              </a:ext>
            </a:extLst>
          </p:cNvPr>
          <p:cNvSpPr txBox="1">
            <a:spLocks/>
          </p:cNvSpPr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E64F062-4946-3C25-23B8-4A56B96F1268}"/>
              </a:ext>
            </a:extLst>
          </p:cNvPr>
          <p:cNvSpPr txBox="1">
            <a:spLocks/>
          </p:cNvSpPr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Einfacherer Code -&gt; sicherere Anwendung</a:t>
            </a:r>
          </a:p>
          <a:p>
            <a:r>
              <a:rPr lang="de-DE" sz="2400" dirty="0"/>
              <a:t>Viele verträgliche Sicherheitspackages</a:t>
            </a:r>
          </a:p>
          <a:p>
            <a:r>
              <a:rPr lang="de-DE" sz="2400" dirty="0"/>
              <a:t>Einstellung des Supports unwahrscheinlich</a:t>
            </a:r>
          </a:p>
        </p:txBody>
      </p:sp>
    </p:spTree>
    <p:extLst>
      <p:ext uri="{BB962C8B-B14F-4D97-AF65-F5344CB8AC3E}">
        <p14:creationId xmlns:p14="http://schemas.microsoft.com/office/powerpoint/2010/main" val="20216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Besonders zu schützen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214" y="2111757"/>
            <a:ext cx="4357408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 dirty="0"/>
              <a:t>Frontend &lt;-&gt; Backend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Datenbankinhalte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Sessions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Uns selbst</a:t>
            </a:r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AD5C93F-EE7C-46F8-88DC-8039B85656D2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8" name="Grafik 7" descr="Umschlag">
            <a:extLst>
              <a:ext uri="{FF2B5EF4-FFF2-40B4-BE49-F238E27FC236}">
                <a16:creationId xmlns:a16="http://schemas.microsoft.com/office/drawing/2014/main" id="{3B6BE8A9-932E-5609-E17B-C5F6986A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2" y="1930839"/>
            <a:ext cx="914400" cy="914400"/>
          </a:xfrm>
          <a:prstGeom prst="rect">
            <a:avLst/>
          </a:prstGeom>
        </p:spPr>
      </p:pic>
      <p:pic>
        <p:nvPicPr>
          <p:cNvPr id="10" name="Grafik 9" descr="Handschellen">
            <a:extLst>
              <a:ext uri="{FF2B5EF4-FFF2-40B4-BE49-F238E27FC236}">
                <a16:creationId xmlns:a16="http://schemas.microsoft.com/office/drawing/2014/main" id="{0007B980-3F2D-9E0F-AE6E-B675CDC71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492" y="4657493"/>
            <a:ext cx="914400" cy="914400"/>
          </a:xfrm>
          <a:prstGeom prst="rect">
            <a:avLst/>
          </a:prstGeom>
        </p:spPr>
      </p:pic>
      <p:pic>
        <p:nvPicPr>
          <p:cNvPr id="12" name="Grafik 11" descr="Geöffneter Ordner">
            <a:extLst>
              <a:ext uri="{FF2B5EF4-FFF2-40B4-BE49-F238E27FC236}">
                <a16:creationId xmlns:a16="http://schemas.microsoft.com/office/drawing/2014/main" id="{F627DE49-3987-DE17-FCE5-4CC453A75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7492" y="2845239"/>
            <a:ext cx="914400" cy="914400"/>
          </a:xfrm>
          <a:prstGeom prst="rect">
            <a:avLst/>
          </a:prstGeom>
        </p:spPr>
      </p:pic>
      <p:pic>
        <p:nvPicPr>
          <p:cNvPr id="14" name="Grafik 13" descr="Mitarbeiterausweis">
            <a:extLst>
              <a:ext uri="{FF2B5EF4-FFF2-40B4-BE49-F238E27FC236}">
                <a16:creationId xmlns:a16="http://schemas.microsoft.com/office/drawing/2014/main" id="{27EDD10B-3E90-694F-44B5-F1C1A1DAF1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7492" y="3686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de-DE" dirty="0"/>
              <a:t>                    Sessions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A9DA26E-F1E7-4FBF-97C2-4FE43BB57905}" type="datetime1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8" name="Grafik 7" descr="Mitarbeiterausweis">
            <a:extLst>
              <a:ext uri="{FF2B5EF4-FFF2-40B4-BE49-F238E27FC236}">
                <a16:creationId xmlns:a16="http://schemas.microsoft.com/office/drawing/2014/main" id="{3261E61C-FF35-0C7E-AA21-5881F3B2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1070" y="381000"/>
            <a:ext cx="1507671" cy="1507671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26B7A9-5233-E20F-00DE-B3BAFC41C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Grundlage für Userkonten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Privat- / öffentlich-Trennung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Notizautoren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Rechte zur Veränderung / Lösung von Notizen</a:t>
            </a:r>
          </a:p>
        </p:txBody>
      </p:sp>
    </p:spTree>
    <p:extLst>
      <p:ext uri="{BB962C8B-B14F-4D97-AF65-F5344CB8AC3E}">
        <p14:creationId xmlns:p14="http://schemas.microsoft.com/office/powerpoint/2010/main" val="25038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de-DE" dirty="0"/>
              <a:t>                    Gefahren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5779" y="3941832"/>
            <a:ext cx="533639" cy="347662"/>
          </a:xfrm>
        </p:spPr>
        <p:txBody>
          <a:bodyPr rtlCol="0"/>
          <a:lstStyle/>
          <a:p>
            <a:pPr rtl="0"/>
            <a:r>
              <a:rPr lang="de-DE" dirty="0"/>
              <a:t>CSRF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9976" y="4567997"/>
            <a:ext cx="1125244" cy="347662"/>
          </a:xfrm>
        </p:spPr>
        <p:txBody>
          <a:bodyPr rtlCol="0"/>
          <a:lstStyle/>
          <a:p>
            <a:pPr rtl="0"/>
            <a:r>
              <a:rPr lang="de-DE" dirty="0"/>
              <a:t>A03: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58239" y="3999426"/>
            <a:ext cx="2203381" cy="347663"/>
          </a:xfrm>
        </p:spPr>
        <p:txBody>
          <a:bodyPr rtlCol="0"/>
          <a:lstStyle/>
          <a:p>
            <a:pPr rtl="0"/>
            <a:r>
              <a:rPr lang="de-DE" dirty="0"/>
              <a:t>Schwaches Password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04586" y="4553448"/>
            <a:ext cx="1710689" cy="309265"/>
          </a:xfrm>
        </p:spPr>
        <p:txBody>
          <a:bodyPr rtlCol="0"/>
          <a:lstStyle/>
          <a:p>
            <a:pPr rtl="0"/>
            <a:r>
              <a:rPr lang="de-DE" dirty="0"/>
              <a:t>A04: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89233" y="4103909"/>
            <a:ext cx="2449967" cy="347663"/>
          </a:xfrm>
        </p:spPr>
        <p:txBody>
          <a:bodyPr rtlCol="0"/>
          <a:lstStyle/>
          <a:p>
            <a:pPr algn="ctr" rtl="0"/>
            <a:r>
              <a:rPr lang="de-DE" dirty="0"/>
              <a:t>Unsicherer Ein/Auslog-</a:t>
            </a:r>
          </a:p>
          <a:p>
            <a:pPr algn="ctr" rtl="0"/>
            <a:r>
              <a:rPr lang="de-DE" dirty="0"/>
              <a:t>Mechanismus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91360" y="4451572"/>
            <a:ext cx="1828049" cy="430339"/>
          </a:xfrm>
        </p:spPr>
        <p:txBody>
          <a:bodyPr rtlCol="0"/>
          <a:lstStyle/>
          <a:p>
            <a:pPr rtl="0"/>
            <a:r>
              <a:rPr lang="de-DE" dirty="0"/>
              <a:t>A07: </a:t>
            </a:r>
            <a:r>
              <a:rPr lang="de-DE" dirty="0" err="1"/>
              <a:t>Identification</a:t>
            </a:r>
            <a:r>
              <a:rPr lang="de-DE" dirty="0"/>
              <a:t> and </a:t>
            </a:r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94279" y="3882231"/>
            <a:ext cx="1828048" cy="611986"/>
          </a:xfrm>
        </p:spPr>
        <p:txBody>
          <a:bodyPr rtlCol="0"/>
          <a:lstStyle/>
          <a:p>
            <a:pPr rtl="0"/>
            <a:r>
              <a:rPr lang="de-DE" dirty="0"/>
              <a:t>Keine / schwache Verschlüsselung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95034" y="4567997"/>
            <a:ext cx="2281237" cy="347662"/>
          </a:xfrm>
        </p:spPr>
        <p:txBody>
          <a:bodyPr rtlCol="0"/>
          <a:lstStyle/>
          <a:p>
            <a:pPr rtl="0"/>
            <a:r>
              <a:rPr lang="de-DE" dirty="0"/>
              <a:t>A02: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72820E1-F68E-4E81-9672-D2548A016A45}" type="datetime1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11" name="Bildplatzhalter 10" descr="Pinsel">
            <a:extLst>
              <a:ext uri="{FF2B5EF4-FFF2-40B4-BE49-F238E27FC236}">
                <a16:creationId xmlns:a16="http://schemas.microsoft.com/office/drawing/2014/main" id="{DA070A6C-A28F-7DDC-BDBF-C6943375EE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" r="88"/>
          <a:stretch>
            <a:fillRect/>
          </a:stretch>
        </p:blipFill>
        <p:spPr>
          <a:xfrm>
            <a:off x="1300162" y="2975769"/>
            <a:ext cx="904875" cy="906462"/>
          </a:xfrm>
        </p:spPr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30A99AA7-E925-59A3-17BF-B63050186D2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4101721" y="2976732"/>
            <a:ext cx="1116418" cy="906463"/>
          </a:xfrm>
        </p:spPr>
      </p:pic>
      <p:pic>
        <p:nvPicPr>
          <p:cNvPr id="9" name="Grafik 8" descr="Mitarbeiterausweis">
            <a:extLst>
              <a:ext uri="{FF2B5EF4-FFF2-40B4-BE49-F238E27FC236}">
                <a16:creationId xmlns:a16="http://schemas.microsoft.com/office/drawing/2014/main" id="{54741690-095C-BE19-5CA8-EB8F0B306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7544" y="416630"/>
            <a:ext cx="1501761" cy="1501761"/>
          </a:xfrm>
          <a:prstGeom prst="rect">
            <a:avLst/>
          </a:prstGeom>
        </p:spPr>
      </p:pic>
      <p:pic>
        <p:nvPicPr>
          <p:cNvPr id="28" name="Bildplatzhalter 27" descr="Fragen von rechts nach links">
            <a:extLst>
              <a:ext uri="{FF2B5EF4-FFF2-40B4-BE49-F238E27FC236}">
                <a16:creationId xmlns:a16="http://schemas.microsoft.com/office/drawing/2014/main" id="{AF4E27C8-2342-2B70-8A79-C8C88EA62CC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8" r="88"/>
          <a:stretch>
            <a:fillRect/>
          </a:stretch>
        </p:blipFill>
        <p:spPr>
          <a:xfrm>
            <a:off x="7114823" y="2975769"/>
            <a:ext cx="904875" cy="906462"/>
          </a:xfrm>
          <a:prstGeom prst="rect">
            <a:avLst/>
          </a:prstGeom>
        </p:spPr>
      </p:pic>
      <p:pic>
        <p:nvPicPr>
          <p:cNvPr id="34" name="Bildplatzhalter 32">
            <a:extLst>
              <a:ext uri="{FF2B5EF4-FFF2-40B4-BE49-F238E27FC236}">
                <a16:creationId xmlns:a16="http://schemas.microsoft.com/office/drawing/2014/main" id="{88D1517F-9308-B6F9-5797-31D04B382F23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10050094" y="2938878"/>
            <a:ext cx="1116418" cy="906463"/>
          </a:xfrm>
        </p:spPr>
      </p:pic>
    </p:spTree>
    <p:extLst>
      <p:ext uri="{BB962C8B-B14F-4D97-AF65-F5344CB8AC3E}">
        <p14:creationId xmlns:p14="http://schemas.microsoft.com/office/powerpoint/2010/main" val="42601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CSRF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A0F236D-959E-4FAA-B0EF-625F90023F8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4363B-3DA2-AE6C-53F3-CD68099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6" y="2097186"/>
            <a:ext cx="5572390" cy="3366815"/>
          </a:xfrm>
        </p:spPr>
        <p:txBody>
          <a:bodyPr/>
          <a:lstStyle/>
          <a:p>
            <a:r>
              <a:rPr lang="de-DE" sz="1800" dirty="0"/>
              <a:t>Client Side Request </a:t>
            </a:r>
            <a:r>
              <a:rPr lang="de-DE" sz="1800" dirty="0" err="1"/>
              <a:t>Forgery</a:t>
            </a:r>
            <a:endParaRPr lang="de-DE" sz="1800" dirty="0"/>
          </a:p>
          <a:p>
            <a:r>
              <a:rPr lang="de-DE" sz="1800" dirty="0"/>
              <a:t>Browser speichert Cookie</a:t>
            </a:r>
          </a:p>
          <a:p>
            <a:r>
              <a:rPr lang="de-DE" sz="1800" dirty="0"/>
              <a:t>Link löst eine zustandsändernde Anfrage aus</a:t>
            </a:r>
          </a:p>
        </p:txBody>
      </p:sp>
      <p:pic>
        <p:nvPicPr>
          <p:cNvPr id="14" name="Grafik 13" descr="Detektiv(in)">
            <a:extLst>
              <a:ext uri="{FF2B5EF4-FFF2-40B4-BE49-F238E27FC236}">
                <a16:creationId xmlns:a16="http://schemas.microsoft.com/office/drawing/2014/main" id="{50847E13-014D-0068-3CEE-D4C8537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071" y="4854358"/>
            <a:ext cx="914400" cy="914400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97680764-40FC-A402-F1D8-55DD7532B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071" y="4854358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7861AD-621F-854D-AB8A-F9920229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366" y="5589209"/>
            <a:ext cx="503581" cy="503581"/>
          </a:xfrm>
          <a:prstGeom prst="rect">
            <a:avLst/>
          </a:prstGeom>
        </p:spPr>
      </p:pic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4F1F9622-BE15-5A3C-754A-0EC1EA7E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071" y="1705165"/>
            <a:ext cx="914400" cy="914400"/>
          </a:xfrm>
          <a:prstGeom prst="rect">
            <a:avLst/>
          </a:prstGeom>
        </p:spPr>
      </p:pic>
      <p:pic>
        <p:nvPicPr>
          <p:cNvPr id="22" name="Grafik 21" descr="Webdesign">
            <a:extLst>
              <a:ext uri="{FF2B5EF4-FFF2-40B4-BE49-F238E27FC236}">
                <a16:creationId xmlns:a16="http://schemas.microsoft.com/office/drawing/2014/main" id="{EAEEF30A-60EB-C18C-39BD-B8D18EEBD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669" y="5016052"/>
            <a:ext cx="573157" cy="57315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BBE782-30AD-F1D7-F161-49EB6ED981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053471" y="5311558"/>
            <a:ext cx="276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9A8A25-F552-6A7D-9E4A-C83EDFEA9F88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flipV="1">
            <a:off x="10272271" y="2619565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1FE884-2771-0312-42E0-8D4F9F6282AA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flipH="1">
            <a:off x="6596271" y="2162365"/>
            <a:ext cx="3218800" cy="269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34E9B3-D91B-3419-0F35-658E19437ABF}"/>
              </a:ext>
            </a:extLst>
          </p:cNvPr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AB4E50-CE02-CBC9-78FE-43DA40E169DD}"/>
              </a:ext>
            </a:extLst>
          </p:cNvPr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132A00-40E5-A612-8609-417307844A43}"/>
              </a:ext>
            </a:extLst>
          </p:cNvPr>
          <p:cNvSpPr txBox="1"/>
          <p:nvPr/>
        </p:nvSpPr>
        <p:spPr>
          <a:xfrm>
            <a:off x="11031646" y="336762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4" name="Grafik 33" descr="Webdesign">
            <a:extLst>
              <a:ext uri="{FF2B5EF4-FFF2-40B4-BE49-F238E27FC236}">
                <a16:creationId xmlns:a16="http://schemas.microsoft.com/office/drawing/2014/main" id="{A87DB92E-1A2E-2AC2-9CB7-2C59A2A58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3895" y="2665860"/>
            <a:ext cx="573157" cy="573157"/>
          </a:xfrm>
          <a:prstGeom prst="rect">
            <a:avLst/>
          </a:prstGeom>
        </p:spPr>
      </p:pic>
      <p:pic>
        <p:nvPicPr>
          <p:cNvPr id="35" name="Grafik 34" descr="Webdesign">
            <a:extLst>
              <a:ext uri="{FF2B5EF4-FFF2-40B4-BE49-F238E27FC236}">
                <a16:creationId xmlns:a16="http://schemas.microsoft.com/office/drawing/2014/main" id="{656AC4A6-CFCA-771C-EA31-824C84CB5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6066" y="3245988"/>
            <a:ext cx="573157" cy="57315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1745B7-6558-F612-9ACF-13C50404E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563" y="3632899"/>
            <a:ext cx="503581" cy="503581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2003E6E-5AC9-01AF-FC53-1ACABD42862F}"/>
              </a:ext>
            </a:extLst>
          </p:cNvPr>
          <p:cNvSpPr txBox="1"/>
          <p:nvPr/>
        </p:nvSpPr>
        <p:spPr>
          <a:xfrm>
            <a:off x="2196548" y="3925957"/>
            <a:ext cx="280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Voraussetzungen: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ist bereits eingeloggt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klickt auf manipulierten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Angreifer kennt Nachrichtenstruktur</a:t>
            </a:r>
          </a:p>
        </p:txBody>
      </p:sp>
      <p:pic>
        <p:nvPicPr>
          <p:cNvPr id="39" name="Grafik 38" descr="Einkaufswagen">
            <a:extLst>
              <a:ext uri="{FF2B5EF4-FFF2-40B4-BE49-F238E27FC236}">
                <a16:creationId xmlns:a16="http://schemas.microsoft.com/office/drawing/2014/main" id="{6961C873-B605-6F9F-E5C9-E137353E70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9407" y="1219271"/>
            <a:ext cx="516835" cy="516835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8378422-3A6B-B219-EE30-7F5210444562}"/>
              </a:ext>
            </a:extLst>
          </p:cNvPr>
          <p:cNvSpPr txBox="1"/>
          <p:nvPr/>
        </p:nvSpPr>
        <p:spPr>
          <a:xfrm>
            <a:off x="9927968" y="1152819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         CSRF-Token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A0F236D-959E-4FAA-B0EF-625F90023F8D}" type="datetime1">
              <a:rPr lang="de-DE" smtClean="0"/>
              <a:t>27.07.2022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de-DE" dirty="0"/>
              <a:t>Secure Software Engineering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4363B-3DA2-AE6C-53F3-CD68099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86" y="2097186"/>
            <a:ext cx="5572390" cy="3366815"/>
          </a:xfrm>
        </p:spPr>
        <p:txBody>
          <a:bodyPr/>
          <a:lstStyle/>
          <a:p>
            <a:r>
              <a:rPr lang="de-DE" sz="1800" dirty="0"/>
              <a:t>Zusätzlich zu Session</a:t>
            </a:r>
          </a:p>
          <a:p>
            <a:endParaRPr lang="de-DE" sz="1800" dirty="0"/>
          </a:p>
          <a:p>
            <a:r>
              <a:rPr lang="de-DE" sz="1800" dirty="0"/>
              <a:t>i.d.R. zufällig erstellter String</a:t>
            </a:r>
          </a:p>
          <a:p>
            <a:endParaRPr lang="de-DE" sz="1800" dirty="0"/>
          </a:p>
          <a:p>
            <a:r>
              <a:rPr lang="de-DE" sz="1800" dirty="0"/>
              <a:t>Nicht im Browser gespeichert</a:t>
            </a:r>
          </a:p>
          <a:p>
            <a:endParaRPr lang="de-DE" sz="1800" dirty="0"/>
          </a:p>
          <a:p>
            <a:r>
              <a:rPr lang="de-DE" sz="1800" dirty="0"/>
              <a:t>Verschiedene Möglichkeiten: Header, Body …</a:t>
            </a:r>
          </a:p>
          <a:p>
            <a:endParaRPr lang="de-DE" sz="1800" dirty="0"/>
          </a:p>
          <a:p>
            <a:r>
              <a:rPr lang="de-DE" sz="1800" dirty="0"/>
              <a:t>Package: CSURF</a:t>
            </a:r>
          </a:p>
        </p:txBody>
      </p:sp>
      <p:pic>
        <p:nvPicPr>
          <p:cNvPr id="14" name="Grafik 13" descr="Detektiv(in)">
            <a:extLst>
              <a:ext uri="{FF2B5EF4-FFF2-40B4-BE49-F238E27FC236}">
                <a16:creationId xmlns:a16="http://schemas.microsoft.com/office/drawing/2014/main" id="{50847E13-014D-0068-3CEE-D4C8537A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071" y="4854358"/>
            <a:ext cx="914400" cy="914400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97680764-40FC-A402-F1D8-55DD7532B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071" y="4854358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7861AD-621F-854D-AB8A-F99202298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2281" y="5589209"/>
            <a:ext cx="503581" cy="503581"/>
          </a:xfrm>
          <a:prstGeom prst="rect">
            <a:avLst/>
          </a:prstGeom>
        </p:spPr>
      </p:pic>
      <p:pic>
        <p:nvPicPr>
          <p:cNvPr id="20" name="Grafik 19" descr="Server">
            <a:extLst>
              <a:ext uri="{FF2B5EF4-FFF2-40B4-BE49-F238E27FC236}">
                <a16:creationId xmlns:a16="http://schemas.microsoft.com/office/drawing/2014/main" id="{4F1F9622-BE15-5A3C-754A-0EC1EA7E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5071" y="1705165"/>
            <a:ext cx="914400" cy="914400"/>
          </a:xfrm>
          <a:prstGeom prst="rect">
            <a:avLst/>
          </a:prstGeom>
        </p:spPr>
      </p:pic>
      <p:pic>
        <p:nvPicPr>
          <p:cNvPr id="22" name="Grafik 21" descr="Webdesign">
            <a:extLst>
              <a:ext uri="{FF2B5EF4-FFF2-40B4-BE49-F238E27FC236}">
                <a16:creationId xmlns:a16="http://schemas.microsoft.com/office/drawing/2014/main" id="{EAEEF30A-60EB-C18C-39BD-B8D18EEBD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669" y="5016052"/>
            <a:ext cx="573157" cy="573157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BBE782-30AD-F1D7-F161-49EB6ED98116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053471" y="5311558"/>
            <a:ext cx="276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9A8A25-F552-6A7D-9E4A-C83EDFEA9F88}"/>
              </a:ext>
            </a:extLst>
          </p:cNvPr>
          <p:cNvCxnSpPr>
            <a:cxnSpLocks/>
          </p:cNvCxnSpPr>
          <p:nvPr/>
        </p:nvCxnSpPr>
        <p:spPr>
          <a:xfrm flipV="1">
            <a:off x="9927968" y="2619565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1FE884-2771-0312-42E0-8D4F9F6282AA}"/>
              </a:ext>
            </a:extLst>
          </p:cNvPr>
          <p:cNvCxnSpPr>
            <a:stCxn id="20" idx="1"/>
            <a:endCxn id="14" idx="0"/>
          </p:cNvCxnSpPr>
          <p:nvPr/>
        </p:nvCxnSpPr>
        <p:spPr>
          <a:xfrm flipH="1">
            <a:off x="6596271" y="2162365"/>
            <a:ext cx="3218800" cy="269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34E9B3-D91B-3419-0F35-658E19437ABF}"/>
              </a:ext>
            </a:extLst>
          </p:cNvPr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AB4E50-CE02-CBC9-78FE-43DA40E169DD}"/>
              </a:ext>
            </a:extLst>
          </p:cNvPr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132A00-40E5-A612-8609-417307844A43}"/>
              </a:ext>
            </a:extLst>
          </p:cNvPr>
          <p:cNvSpPr txBox="1"/>
          <p:nvPr/>
        </p:nvSpPr>
        <p:spPr>
          <a:xfrm>
            <a:off x="9353411" y="2803400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pic>
        <p:nvPicPr>
          <p:cNvPr id="34" name="Grafik 33" descr="Webdesign">
            <a:extLst>
              <a:ext uri="{FF2B5EF4-FFF2-40B4-BE49-F238E27FC236}">
                <a16:creationId xmlns:a16="http://schemas.microsoft.com/office/drawing/2014/main" id="{A87DB92E-1A2E-2AC2-9CB7-2C59A2A58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0266" y="3529805"/>
            <a:ext cx="573157" cy="573157"/>
          </a:xfrm>
          <a:prstGeom prst="rect">
            <a:avLst/>
          </a:prstGeom>
        </p:spPr>
      </p:pic>
      <p:pic>
        <p:nvPicPr>
          <p:cNvPr id="35" name="Grafik 34" descr="Webdesign">
            <a:extLst>
              <a:ext uri="{FF2B5EF4-FFF2-40B4-BE49-F238E27FC236}">
                <a16:creationId xmlns:a16="http://schemas.microsoft.com/office/drawing/2014/main" id="{656AC4A6-CFCA-771C-EA31-824C84CB54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12535" y="3265716"/>
            <a:ext cx="573157" cy="57315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B1745B7-6558-F612-9ACF-13C50404E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535" y="3809567"/>
            <a:ext cx="503581" cy="503581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8378422-3A6B-B219-EE30-7F5210444562}"/>
              </a:ext>
            </a:extLst>
          </p:cNvPr>
          <p:cNvSpPr txBox="1"/>
          <p:nvPr/>
        </p:nvSpPr>
        <p:spPr>
          <a:xfrm>
            <a:off x="10138822" y="1064697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6EAE077-FB11-BBDD-911B-76708C40B9A4}"/>
              </a:ext>
            </a:extLst>
          </p:cNvPr>
          <p:cNvCxnSpPr>
            <a:cxnSpLocks/>
          </p:cNvCxnSpPr>
          <p:nvPr/>
        </p:nvCxnSpPr>
        <p:spPr>
          <a:xfrm flipV="1">
            <a:off x="10982137" y="2682847"/>
            <a:ext cx="0" cy="223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4A5E6D-84E2-0D2E-954D-8A3C30A32344}"/>
              </a:ext>
            </a:extLst>
          </p:cNvPr>
          <p:cNvCxnSpPr>
            <a:cxnSpLocks/>
          </p:cNvCxnSpPr>
          <p:nvPr/>
        </p:nvCxnSpPr>
        <p:spPr>
          <a:xfrm>
            <a:off x="10397239" y="2693918"/>
            <a:ext cx="0" cy="221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9" name="Grafik 28" descr="Webdesign">
            <a:extLst>
              <a:ext uri="{FF2B5EF4-FFF2-40B4-BE49-F238E27FC236}">
                <a16:creationId xmlns:a16="http://schemas.microsoft.com/office/drawing/2014/main" id="{FBF52416-7447-5C57-1C4C-0120244D34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5837" y="3142421"/>
            <a:ext cx="573157" cy="573157"/>
          </a:xfrm>
          <a:prstGeom prst="rect">
            <a:avLst/>
          </a:prstGeom>
        </p:spPr>
      </p:pic>
      <p:pic>
        <p:nvPicPr>
          <p:cNvPr id="10" name="Grafik 9" descr="Diplom">
            <a:extLst>
              <a:ext uri="{FF2B5EF4-FFF2-40B4-BE49-F238E27FC236}">
                <a16:creationId xmlns:a16="http://schemas.microsoft.com/office/drawing/2014/main" id="{7396EA10-401E-58B4-D892-EC1AC9E834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82" y="3552294"/>
            <a:ext cx="573157" cy="573157"/>
          </a:xfrm>
          <a:prstGeom prst="rect">
            <a:avLst/>
          </a:prstGeom>
        </p:spPr>
      </p:pic>
      <p:pic>
        <p:nvPicPr>
          <p:cNvPr id="38" name="Grafik 37" descr="Webdesign">
            <a:extLst>
              <a:ext uri="{FF2B5EF4-FFF2-40B4-BE49-F238E27FC236}">
                <a16:creationId xmlns:a16="http://schemas.microsoft.com/office/drawing/2014/main" id="{C1E809BA-B08A-8495-4B1C-9941C64027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64749" y="3134589"/>
            <a:ext cx="573157" cy="573157"/>
          </a:xfrm>
          <a:prstGeom prst="rect">
            <a:avLst/>
          </a:prstGeom>
        </p:spPr>
      </p:pic>
      <p:pic>
        <p:nvPicPr>
          <p:cNvPr id="40" name="Grafik 39" descr="Diplom">
            <a:extLst>
              <a:ext uri="{FF2B5EF4-FFF2-40B4-BE49-F238E27FC236}">
                <a16:creationId xmlns:a16="http://schemas.microsoft.com/office/drawing/2014/main" id="{9323334A-3379-0488-0F20-7C32C78203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78593" y="3543121"/>
            <a:ext cx="573157" cy="57315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E63688C5-960B-D55E-422F-F80904464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204" y="4011311"/>
            <a:ext cx="503581" cy="50358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223CF3F-4B41-691C-DCC7-6FA18D8F7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6540" y="4043547"/>
            <a:ext cx="503581" cy="503581"/>
          </a:xfrm>
          <a:prstGeom prst="rect">
            <a:avLst/>
          </a:prstGeom>
        </p:spPr>
      </p:pic>
      <p:pic>
        <p:nvPicPr>
          <p:cNvPr id="44" name="Grafik 43" descr="Diplom">
            <a:extLst>
              <a:ext uri="{FF2B5EF4-FFF2-40B4-BE49-F238E27FC236}">
                <a16:creationId xmlns:a16="http://schemas.microsoft.com/office/drawing/2014/main" id="{B1D71756-98B8-968E-1639-CC170D24E3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0645" y="599906"/>
            <a:ext cx="1495431" cy="14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0_TF45331398_Win32" id="{06E2FA2A-93AA-4A82-BC5F-6DA2B9CC7383}" vid="{A97C5502-DFBA-4CE6-B402-97798A3C3D0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Universelle Präsentation</Template>
  <TotalTime>0</TotalTime>
  <Words>1006</Words>
  <Application>Microsoft Office PowerPoint</Application>
  <PresentationFormat>Breitbild</PresentationFormat>
  <Paragraphs>323</Paragraphs>
  <Slides>29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Tenorite</vt:lpstr>
      <vt:lpstr>Office-Design</vt:lpstr>
      <vt:lpstr>Notiz-App</vt:lpstr>
      <vt:lpstr>Aufbau</vt:lpstr>
      <vt:lpstr>          Frontend - Vue</vt:lpstr>
      <vt:lpstr>          Backend - Express</vt:lpstr>
      <vt:lpstr>Besonders zu schützen</vt:lpstr>
      <vt:lpstr>                    Sessions</vt:lpstr>
      <vt:lpstr>                    Gefahren</vt:lpstr>
      <vt:lpstr>CSRF</vt:lpstr>
      <vt:lpstr>         CSRF-Token</vt:lpstr>
      <vt:lpstr>Schwaches Passwort </vt:lpstr>
      <vt:lpstr>ZXCVBN</vt:lpstr>
      <vt:lpstr>Verschlüsselung / Unsicheres Ein/Ausloggen</vt:lpstr>
      <vt:lpstr>                    Nachrichten</vt:lpstr>
      <vt:lpstr>                    Gefahren</vt:lpstr>
      <vt:lpstr>XSS</vt:lpstr>
      <vt:lpstr>"Amazon s3 buckets start life completely locked down. […]  So every breach [with them], and it's been billions of records over the last couple years, is because somebody accidentally assigned too permissive a policy […].  When you're trying to build something its like 'well, we'll just give it more permissions. […]’ And they never lock them down again."</vt:lpstr>
      <vt:lpstr>Rate Limiting</vt:lpstr>
      <vt:lpstr>                    Datenbank</vt:lpstr>
      <vt:lpstr>          Datenbank - PostgreSQL</vt:lpstr>
      <vt:lpstr>SQL-Injections</vt:lpstr>
      <vt:lpstr>Falls der Angreifer doch Zugriff kriegt…</vt:lpstr>
      <vt:lpstr>Argon2id</vt:lpstr>
      <vt:lpstr>Rechtliches</vt:lpstr>
      <vt:lpstr>CI &amp; Deployment</vt:lpstr>
      <vt:lpstr>Continous Integration </vt:lpstr>
      <vt:lpstr>Weitere Maßnahmen</vt:lpstr>
      <vt:lpstr>Fragen?</vt:lpstr>
      <vt:lpstr>Studien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Notiz-App</dc:title>
  <dc:creator>Antonia Strack</dc:creator>
  <cp:lastModifiedBy>Antonia Strack</cp:lastModifiedBy>
  <cp:revision>9</cp:revision>
  <dcterms:created xsi:type="dcterms:W3CDTF">2022-07-26T11:32:28Z</dcterms:created>
  <dcterms:modified xsi:type="dcterms:W3CDTF">2022-07-27T16:31:11Z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