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2" r:id="rId7"/>
    <p:sldId id="280" r:id="rId8"/>
    <p:sldId id="281" r:id="rId9"/>
    <p:sldId id="283" r:id="rId10"/>
    <p:sldId id="284" r:id="rId11"/>
    <p:sldId id="285" r:id="rId12"/>
    <p:sldId id="289" r:id="rId13"/>
    <p:sldId id="286" r:id="rId14"/>
    <p:sldId id="287" r:id="rId15"/>
    <p:sldId id="288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2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2870" y="1954853"/>
            <a:ext cx="3485073" cy="242050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An Investigation into the Relationship Between Gender Ideology and Processing of Gendered and Gender-Neutral Titles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2870" y="4375357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Bran Papineau </a:t>
            </a:r>
          </a:p>
          <a:p>
            <a:pPr algn="l"/>
            <a:r>
              <a:rPr lang="en-US" sz="2300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A06A-D57F-4014-B6FA-9C24DB2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Preliminary Results: Experiment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507A386-8B9E-4A42-9B59-42714115AA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489" y="1639733"/>
            <a:ext cx="5562032" cy="34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0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A06A-D57F-4014-B6FA-9C24DB2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Preliminary Results: Experiment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0C0CE8-79FC-4BB3-9CC0-72AC6B222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489" y="1639733"/>
            <a:ext cx="5562032" cy="34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9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A06A-D57F-4014-B6FA-9C24DB2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Preliminary Results: Experiment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AED750-E08B-4B92-8237-133BA14EB4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489" y="1639733"/>
            <a:ext cx="5562032" cy="34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1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465C-5FB4-4FD6-AC0D-2530874E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6447-2390-44BD-9450-0BA827EA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Getting frequency and/or modelled surprisal ratings for each of the terms in context</a:t>
            </a:r>
          </a:p>
          <a:p>
            <a:pPr lvl="2"/>
            <a:r>
              <a:rPr lang="en-US" dirty="0"/>
              <a:t>Please do not ask me about this, I will cry</a:t>
            </a:r>
          </a:p>
          <a:p>
            <a:pPr lvl="1"/>
            <a:r>
              <a:rPr lang="en-US" dirty="0"/>
              <a:t>Re-running mixed-effects models with frequency/surprisal ratings</a:t>
            </a:r>
          </a:p>
          <a:p>
            <a:r>
              <a:rPr lang="en-US" dirty="0"/>
              <a:t>Future Experiments:</a:t>
            </a:r>
          </a:p>
          <a:p>
            <a:pPr lvl="1"/>
            <a:r>
              <a:rPr lang="en-US" dirty="0"/>
              <a:t>Running a production study: “David is a congress___ from Pennsylvania” </a:t>
            </a:r>
          </a:p>
          <a:p>
            <a:pPr lvl="1"/>
            <a:r>
              <a:rPr lang="en-US" dirty="0"/>
              <a:t>Running a second perception study, using the A-MAZE paradigm (Forster et al 2009, Boyce et al 2020)</a:t>
            </a:r>
          </a:p>
        </p:txBody>
      </p:sp>
    </p:spTree>
    <p:extLst>
      <p:ext uri="{BB962C8B-B14F-4D97-AF65-F5344CB8AC3E}">
        <p14:creationId xmlns:p14="http://schemas.microsoft.com/office/powerpoint/2010/main" val="70021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8679-F522-4228-A75F-D27EBC8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7D5D-062B-462F-AD9B-7E620D84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special shout outs to my cohort (Adolfo, Alexia, Sarang, and Tony) – y’all have literally kept me sane this year</a:t>
            </a:r>
          </a:p>
          <a:p>
            <a:r>
              <a:rPr lang="en-US" dirty="0"/>
              <a:t>Thanks to Rob &amp; Judith for managing my QP (and also me)</a:t>
            </a:r>
          </a:p>
          <a:p>
            <a:r>
              <a:rPr lang="en-US" dirty="0"/>
              <a:t>Thanks to Brandon, Leyla, Morgan, and Eva for help with experimental and theoretical help &amp; consultations!</a:t>
            </a:r>
          </a:p>
        </p:txBody>
      </p:sp>
    </p:spTree>
    <p:extLst>
      <p:ext uri="{BB962C8B-B14F-4D97-AF65-F5344CB8AC3E}">
        <p14:creationId xmlns:p14="http://schemas.microsoft.com/office/powerpoint/2010/main" val="274356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4C2C-ABA7-4F2C-B9A7-EB2C5598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B02C-EED6-4D8D-A6BA-2D2C3893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Baber, K. M., &amp; Tucker, C. J. (2006). The social roles questionnaire: A new approach to measuring attitudes toward gender.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Sex Roles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54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(7-8), 459-467.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Boyce, V., Futrell, R., &amp; Levy, R. P. (2020). Maze Made Easy: Better and easier measurement of incremental processing difficulty.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Journal of Memory and Language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111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104082.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Forster, K. I., </a:t>
            </a:r>
            <a:r>
              <a:rPr lang="en-US" b="0" i="0" dirty="0" err="1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Guerrera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C., &amp; Elliot, L. (2009). The maze task: Measuring forced incremental sentence processing time.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Behavior research methods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41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(1), 163-171.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Hilton, K. (2021). 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Gender Bias in Language Perception.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Levy, R. (2008). Expectation-based syntactic comprehension.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Cognition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106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(3), 1126-1177.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Lev-Ari, S. (2015).  Comprehending non-native speakers: Theory and evidence for adjustment in manner of processing, Front. Psychol. </a:t>
            </a:r>
            <a:r>
              <a:rPr lang="en-US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5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1–12.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von der </a:t>
            </a:r>
            <a:r>
              <a:rPr lang="en-US" b="0" i="0" dirty="0" err="1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Malsburg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T., </a:t>
            </a:r>
            <a:r>
              <a:rPr lang="en-US" b="0" i="0" dirty="0" err="1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Poppels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T., &amp; Levy, R. P. (2020). Implicit gender bias in linguistic descriptions for expected events: The Cases of the 2016 United States and 2017 United Kingdom elections.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Psychological science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31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(2), 115-128.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Schertz, J., &amp; Hawthorne, K. (2018). The effect of sentential context on phonetic categorization is modulated by talker accent and exposure.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 Journal of the Acoustical Society of America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143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(3), EL231-EL236.</a:t>
            </a:r>
          </a:p>
        </p:txBody>
      </p:sp>
    </p:spTree>
    <p:extLst>
      <p:ext uri="{BB962C8B-B14F-4D97-AF65-F5344CB8AC3E}">
        <p14:creationId xmlns:p14="http://schemas.microsoft.com/office/powerpoint/2010/main" val="76327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Research Question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Hypothesis </a:t>
            </a:r>
            <a:r>
              <a:rPr lang="en-US" sz="2400"/>
              <a:t>&amp; Background</a:t>
            </a:r>
            <a:endParaRPr lang="en-US" sz="2400" dirty="0"/>
          </a:p>
          <a:p>
            <a:r>
              <a:rPr lang="en-US" sz="2400" dirty="0"/>
              <a:t>Preliminary Results</a:t>
            </a:r>
          </a:p>
          <a:p>
            <a:pPr lvl="1"/>
            <a:r>
              <a:rPr lang="en-US" sz="2200" dirty="0"/>
              <a:t>Norming</a:t>
            </a:r>
          </a:p>
          <a:p>
            <a:pPr lvl="1"/>
            <a:r>
              <a:rPr lang="en-US" sz="2200" dirty="0"/>
              <a:t>Self-Paced Reading Time</a:t>
            </a:r>
          </a:p>
          <a:p>
            <a:r>
              <a:rPr lang="en-US" sz="2400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5B56-68CF-497C-9EC0-AA64C11A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F141-1110-477C-9D36-398915F2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Various sociolinguistic and psycholinguistic studies have found that we rapidly integrate social information both about the speaker and the wider world into phonetic processing; this includes the speakers’ gender, class, race, and L1-speaker status (e.g. Lev-Ari 2015, Schertz &amp; Hawthorne 2018, among others). </a:t>
            </a:r>
          </a:p>
          <a:p>
            <a:r>
              <a:rPr lang="en-US" dirty="0"/>
              <a:t>Despite this, recent preliminary investigations have found that personal ideologies about gender do not impact processing speeds or discourse-interpretations in real-world contexts:</a:t>
            </a:r>
          </a:p>
          <a:p>
            <a:pPr lvl="1"/>
            <a:r>
              <a:rPr lang="en-US" dirty="0"/>
              <a:t>Hilton (2021) found that regardless of individual beliefs, gendered effects of interruption are still observed (e.g. women are considered more rude when interrupting than are men) </a:t>
            </a:r>
          </a:p>
          <a:p>
            <a:pPr lvl="1"/>
            <a:r>
              <a:rPr lang="en-US" dirty="0" err="1"/>
              <a:t>Malsburg</a:t>
            </a:r>
            <a:r>
              <a:rPr lang="en-US" dirty="0"/>
              <a:t> et al (2020) found that regardless of who an individual believed would win the 2016 American and 2017 British elections, the female pronoun </a:t>
            </a:r>
            <a:r>
              <a:rPr lang="en-US" i="1" dirty="0"/>
              <a:t>she</a:t>
            </a:r>
            <a:r>
              <a:rPr lang="en-US" dirty="0"/>
              <a:t> saw no processing advantage (though it showed a production advantage in the British case).</a:t>
            </a:r>
          </a:p>
        </p:txBody>
      </p:sp>
    </p:spTree>
    <p:extLst>
      <p:ext uri="{BB962C8B-B14F-4D97-AF65-F5344CB8AC3E}">
        <p14:creationId xmlns:p14="http://schemas.microsoft.com/office/powerpoint/2010/main" val="310180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10D-98CE-426D-942C-9FFE34DB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FADC-CDD4-4876-964E-409B8B67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individuals with broader conceptions of gender (i.e., those who conceive of gender as a socially-constructed state vs. a biological reality) show slower processing of gender-neutral neologisms with gendered referents?</a:t>
            </a:r>
          </a:p>
          <a:p>
            <a:pPr lvl="1"/>
            <a:r>
              <a:rPr lang="en-US" dirty="0"/>
              <a:t>e.g. </a:t>
            </a:r>
            <a:r>
              <a:rPr lang="en-US" i="1" dirty="0"/>
              <a:t>Sally is a congressperson</a:t>
            </a:r>
          </a:p>
          <a:p>
            <a:r>
              <a:rPr lang="en-US" dirty="0"/>
              <a:t>There are benefits to doing this: it is less explicit than the task in Hilton (2021) and can probe processing at an implicit level, and it takes into account a larger range of critical items than </a:t>
            </a:r>
            <a:r>
              <a:rPr lang="en-US" dirty="0" err="1"/>
              <a:t>Malsburg</a:t>
            </a:r>
            <a:r>
              <a:rPr lang="en-US" dirty="0"/>
              <a:t> et al (2020).</a:t>
            </a:r>
          </a:p>
          <a:p>
            <a:pPr marL="36900" indent="0">
              <a:buNone/>
            </a:pP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93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A9DC-92AA-4C2A-8678-C796C4FD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6F2344-B39C-4F4A-9B13-9E30C77E9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19743"/>
                <a:ext cx="10353762" cy="50543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Surprisal theory (Levy 2007) predicts that words are harder to process (and therefore require more time) when they are more surprising, given their preceding context. This is formalized as a word’s </a:t>
                </a:r>
                <a:r>
                  <a:rPr lang="en-US" b="1" dirty="0"/>
                  <a:t>surprisal value</a:t>
                </a:r>
                <a:r>
                  <a:rPr lang="en-US" dirty="0"/>
                  <a:t>, given a particular context (both sentential and extra-sentential):</a:t>
                </a:r>
              </a:p>
              <a:p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𝑑𝑖𝑓𝑓𝑖𝑐𝑢𝑙𝑡𝑦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context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r>
                  <a:rPr lang="en-US" dirty="0">
                    <a:effectLst/>
                  </a:rPr>
                  <a:t>Therefore, we hypothesize that individuals who ascribe traditional gender ideologies and roles to professions will have increased processing difficulties on the gender-neutral terms, as above, because their priors with regard to gender roles will be stronger than those without such strict ideologies- this should in turn lead to a more surprising context for that term.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6F2344-B39C-4F4A-9B13-9E30C77E9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19743"/>
                <a:ext cx="10353762" cy="50543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F128E-AF7F-4122-81F0-DBDF5A8B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84F0-5953-4718-BD61-4D0A4A74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816223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39 titles normed for gender preference (107 forms)</a:t>
            </a:r>
          </a:p>
          <a:p>
            <a:r>
              <a:rPr lang="en-US" sz="1800" dirty="0"/>
              <a:t>20 titles tested in experiment (54 titles) </a:t>
            </a:r>
          </a:p>
          <a:p>
            <a:r>
              <a:rPr lang="en-US" sz="1800" dirty="0"/>
              <a:t>Self-paced reading task with four conditions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Male name + male title</a:t>
            </a:r>
          </a:p>
          <a:p>
            <a:pPr lvl="1"/>
            <a:r>
              <a:rPr lang="en-US" sz="1600" dirty="0"/>
              <a:t>Male name + neutral title</a:t>
            </a:r>
          </a:p>
          <a:p>
            <a:pPr lvl="1"/>
            <a:r>
              <a:rPr lang="en-US" sz="1600" dirty="0"/>
              <a:t>Female name + female title </a:t>
            </a:r>
          </a:p>
          <a:p>
            <a:pPr lvl="1"/>
            <a:r>
              <a:rPr lang="en-US" sz="1600" dirty="0"/>
              <a:t>Female name + neutral title</a:t>
            </a:r>
          </a:p>
          <a:p>
            <a:r>
              <a:rPr lang="en-US" sz="1800" dirty="0"/>
              <a:t>Attention check questions unrelated to gender </a:t>
            </a:r>
          </a:p>
          <a:p>
            <a:r>
              <a:rPr lang="en-US" sz="1800" dirty="0"/>
              <a:t>Social Role Questionnaire (Baber &amp; Tucker 2006)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EB3C0-A712-423F-8775-7E5474964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562" y="2951049"/>
            <a:ext cx="5676236" cy="197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0EDB2-9B3E-4C58-9908-5490A46B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52" y="1111163"/>
            <a:ext cx="5363162" cy="1972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BAEA7-0E19-4382-A6F7-02D02992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347" y="4923541"/>
            <a:ext cx="1697372" cy="6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7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84F20-8349-4783-9D6D-F2F9599C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Preliminary Results: Norming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C29C70-B0D4-4F73-945E-CB51B14406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515470"/>
            <a:ext cx="6197668" cy="38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D373C8-11CA-4152-A9D5-3FF6DE258FDF}"/>
              </a:ext>
            </a:extLst>
          </p:cNvPr>
          <p:cNvCxnSpPr/>
          <p:nvPr/>
        </p:nvCxnSpPr>
        <p:spPr>
          <a:xfrm>
            <a:off x="6677637" y="2290194"/>
            <a:ext cx="620785" cy="335560"/>
          </a:xfrm>
          <a:prstGeom prst="straightConnector1">
            <a:avLst/>
          </a:prstGeom>
          <a:ln>
            <a:solidFill>
              <a:srgbClr val="E927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5838DA-3111-4B74-A814-E474ED2F82B1}"/>
              </a:ext>
            </a:extLst>
          </p:cNvPr>
          <p:cNvCxnSpPr>
            <a:cxnSpLocks/>
          </p:cNvCxnSpPr>
          <p:nvPr/>
        </p:nvCxnSpPr>
        <p:spPr>
          <a:xfrm flipV="1">
            <a:off x="8481872" y="3731003"/>
            <a:ext cx="67908" cy="47188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84F20-8349-4783-9D6D-F2F9599C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Preliminary Results: Norming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936BAE-2A4F-418A-A463-E485F647C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515470"/>
            <a:ext cx="6197668" cy="38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3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88BDD-99EE-4E5A-BB9A-2D1C5AAA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Preliminary Results: Experiment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81FB99-4DBF-4E02-8A85-FCEDB0E920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489" y="1639733"/>
            <a:ext cx="5562032" cy="34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9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{2300D17B-C0AE-40BE-B454-314D5253ED53}tf55705232_win32</Template>
  <TotalTime>107</TotalTime>
  <Words>900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Goudy Old Style</vt:lpstr>
      <vt:lpstr>Wingdings 2</vt:lpstr>
      <vt:lpstr>SlateVTI</vt:lpstr>
      <vt:lpstr>An Investigation into the Relationship Between Gender Ideology and Processing of Gendered and Gender-Neutral Titles</vt:lpstr>
      <vt:lpstr>Overview</vt:lpstr>
      <vt:lpstr>Background</vt:lpstr>
      <vt:lpstr>Research Question</vt:lpstr>
      <vt:lpstr>Hypothesis</vt:lpstr>
      <vt:lpstr>Methodology</vt:lpstr>
      <vt:lpstr>Preliminary Results: Norming</vt:lpstr>
      <vt:lpstr>Preliminary Results: Norming</vt:lpstr>
      <vt:lpstr>Preliminary Results: Experiment 1</vt:lpstr>
      <vt:lpstr>Preliminary Results: Experiment 1</vt:lpstr>
      <vt:lpstr>Preliminary Results: Experiment 1</vt:lpstr>
      <vt:lpstr>Preliminary Results: Experiment 1</vt:lpstr>
      <vt:lpstr>Next Steps &amp; Future Directions</vt:lpstr>
      <vt:lpstr>Thank you!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into the Relationship Between Gender Ideology and Processing of Gendered and Gender-Neutral Titles</dc:title>
  <dc:creator>Brandon Papineau</dc:creator>
  <cp:lastModifiedBy>Brandon Papineau</cp:lastModifiedBy>
  <cp:revision>10</cp:revision>
  <dcterms:created xsi:type="dcterms:W3CDTF">2021-05-14T20:12:04Z</dcterms:created>
  <dcterms:modified xsi:type="dcterms:W3CDTF">2021-05-19T05:16:13Z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