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319" r:id="rId3"/>
    <p:sldId id="334" r:id="rId4"/>
    <p:sldId id="335" r:id="rId5"/>
    <p:sldId id="333" r:id="rId6"/>
    <p:sldId id="376" r:id="rId7"/>
    <p:sldId id="377" r:id="rId8"/>
    <p:sldId id="378" r:id="rId9"/>
    <p:sldId id="379" r:id="rId10"/>
    <p:sldId id="320" r:id="rId11"/>
    <p:sldId id="336" r:id="rId12"/>
    <p:sldId id="337" r:id="rId13"/>
    <p:sldId id="338" r:id="rId14"/>
    <p:sldId id="341" r:id="rId15"/>
    <p:sldId id="339" r:id="rId16"/>
    <p:sldId id="342" r:id="rId17"/>
    <p:sldId id="345" r:id="rId18"/>
    <p:sldId id="346" r:id="rId19"/>
    <p:sldId id="347" r:id="rId20"/>
    <p:sldId id="348" r:id="rId21"/>
    <p:sldId id="365" r:id="rId22"/>
    <p:sldId id="321" r:id="rId23"/>
    <p:sldId id="366" r:id="rId24"/>
    <p:sldId id="367" r:id="rId25"/>
    <p:sldId id="368" r:id="rId26"/>
    <p:sldId id="380" r:id="rId27"/>
    <p:sldId id="358" r:id="rId28"/>
    <p:sldId id="359" r:id="rId29"/>
    <p:sldId id="360" r:id="rId30"/>
    <p:sldId id="369" r:id="rId31"/>
    <p:sldId id="370" r:id="rId32"/>
    <p:sldId id="361" r:id="rId33"/>
    <p:sldId id="362" r:id="rId34"/>
    <p:sldId id="363" r:id="rId35"/>
    <p:sldId id="364" r:id="rId36"/>
    <p:sldId id="349" r:id="rId37"/>
    <p:sldId id="350" r:id="rId38"/>
    <p:sldId id="325" r:id="rId39"/>
    <p:sldId id="351" r:id="rId40"/>
    <p:sldId id="323" r:id="rId41"/>
    <p:sldId id="326" r:id="rId42"/>
    <p:sldId id="327" r:id="rId43"/>
    <p:sldId id="352" r:id="rId44"/>
    <p:sldId id="353" r:id="rId45"/>
    <p:sldId id="354" r:id="rId46"/>
    <p:sldId id="355" r:id="rId47"/>
    <p:sldId id="356" r:id="rId48"/>
    <p:sldId id="375" r:id="rId49"/>
    <p:sldId id="357" r:id="rId50"/>
    <p:sldId id="371" r:id="rId51"/>
    <p:sldId id="372" r:id="rId52"/>
    <p:sldId id="373" r:id="rId53"/>
    <p:sldId id="374" r:id="rId54"/>
    <p:sldId id="381"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0000"/>
    <a:srgbClr val="5B9BD5"/>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5" autoAdjust="0"/>
    <p:restoredTop sz="80030" autoAdjust="0"/>
  </p:normalViewPr>
  <p:slideViewPr>
    <p:cSldViewPr snapToGrid="0">
      <p:cViewPr varScale="1">
        <p:scale>
          <a:sx n="92" d="100"/>
          <a:sy n="92" d="100"/>
        </p:scale>
        <p:origin x="111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D4A1B8-ACD2-43B9-B9C7-53D798A53F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69DD2C4-C4A9-4DBA-A4DC-EAB7EDD9EAC5}">
      <dgm:prSet phldrT="[文本]" custT="1"/>
      <dgm:spPr>
        <a:solidFill>
          <a:schemeClr val="accent1">
            <a:lumMod val="20000"/>
            <a:lumOff val="80000"/>
          </a:schemeClr>
        </a:solidFill>
      </dgm:spPr>
      <dgm:t>
        <a:bodyPr/>
        <a:lstStyle/>
        <a:p>
          <a:r>
            <a:rPr lang="zh-CN" altLang="en-US" sz="2400" b="1" dirty="0" smtClean="0">
              <a:solidFill>
                <a:srgbClr val="FF0000"/>
              </a:solidFill>
              <a:latin typeface="微软雅黑" pitchFamily="34" charset="-122"/>
              <a:ea typeface="微软雅黑" pitchFamily="34" charset="-122"/>
            </a:rPr>
            <a:t>推荐算法简介</a:t>
          </a:r>
          <a:endParaRPr lang="zh-CN" altLang="en-US" sz="2400" b="1" dirty="0">
            <a:solidFill>
              <a:srgbClr val="FF0000"/>
            </a:solidFill>
            <a:latin typeface="微软雅黑" pitchFamily="34" charset="-122"/>
            <a:ea typeface="微软雅黑" pitchFamily="34" charset="-122"/>
          </a:endParaRPr>
        </a:p>
      </dgm:t>
    </dgm:pt>
    <dgm:pt modelId="{A621BA9A-2EF3-4BE4-AD98-C9D109F64E5B}" type="parTrans" cxnId="{38DA6C2C-4F0D-4FE9-B773-75619E7B071C}">
      <dgm:prSet/>
      <dgm:spPr/>
      <dgm:t>
        <a:bodyPr/>
        <a:lstStyle/>
        <a:p>
          <a:endParaRPr lang="zh-CN" altLang="en-US"/>
        </a:p>
      </dgm:t>
    </dgm:pt>
    <dgm:pt modelId="{3E2001B6-F7CD-4835-8AF0-5F9DE27C463B}" type="sibTrans" cxnId="{38DA6C2C-4F0D-4FE9-B773-75619E7B071C}">
      <dgm:prSet/>
      <dgm:spPr/>
      <dgm:t>
        <a:bodyPr/>
        <a:lstStyle/>
        <a:p>
          <a:endParaRPr lang="zh-CN" altLang="en-US"/>
        </a:p>
      </dgm:t>
    </dgm:pt>
    <dgm:pt modelId="{52671880-EA28-423D-AE08-62ACA5E3DD2B}">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协同过滤算法的介绍</a:t>
          </a:r>
          <a:endParaRPr lang="zh-CN" altLang="en-US" sz="2400" b="1" dirty="0">
            <a:solidFill>
              <a:srgbClr val="002060"/>
            </a:solidFill>
            <a:latin typeface="微软雅黑" pitchFamily="34" charset="-122"/>
            <a:ea typeface="微软雅黑" pitchFamily="34" charset="-122"/>
          </a:endParaRPr>
        </a:p>
      </dgm:t>
    </dgm:pt>
    <dgm:pt modelId="{4203B233-C368-4F41-93C8-8A90CA79E426}" type="parTrans" cxnId="{356C0369-04C1-4419-B49A-FEDDC4169069}">
      <dgm:prSet/>
      <dgm:spPr/>
      <dgm:t>
        <a:bodyPr/>
        <a:lstStyle/>
        <a:p>
          <a:endParaRPr lang="zh-CN" altLang="en-US"/>
        </a:p>
      </dgm:t>
    </dgm:pt>
    <dgm:pt modelId="{C84D1AB2-F822-4E63-8500-2FCA3E1B24E1}" type="sibTrans" cxnId="{356C0369-04C1-4419-B49A-FEDDC4169069}">
      <dgm:prSet/>
      <dgm:spPr/>
      <dgm:t>
        <a:bodyPr/>
        <a:lstStyle/>
        <a:p>
          <a:endParaRPr lang="zh-CN" altLang="en-US"/>
        </a:p>
      </dgm:t>
    </dgm:pt>
    <dgm:pt modelId="{54749D44-6FB4-4517-BECC-1CBCA8E54841}">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基于近邻模型的协同过滤算法</a:t>
          </a:r>
          <a:endParaRPr lang="zh-CN" altLang="en-US" sz="2400" b="1" dirty="0">
            <a:solidFill>
              <a:srgbClr val="002060"/>
            </a:solidFill>
            <a:latin typeface="微软雅黑" pitchFamily="34" charset="-122"/>
            <a:ea typeface="微软雅黑" pitchFamily="34" charset="-122"/>
          </a:endParaRPr>
        </a:p>
      </dgm:t>
    </dgm:pt>
    <dgm:pt modelId="{35514544-F419-4C35-AE9F-CB535093494A}" type="parTrans" cxnId="{996E5620-5CEF-43B9-B864-DD61CE2E3CEB}">
      <dgm:prSet/>
      <dgm:spPr/>
      <dgm:t>
        <a:bodyPr/>
        <a:lstStyle/>
        <a:p>
          <a:endParaRPr lang="zh-CN" altLang="en-US"/>
        </a:p>
      </dgm:t>
    </dgm:pt>
    <dgm:pt modelId="{89D2AA18-EE00-43D5-9C50-AE3B1C1CFC0C}" type="sibTrans" cxnId="{996E5620-5CEF-43B9-B864-DD61CE2E3CEB}">
      <dgm:prSet/>
      <dgm:spPr/>
      <dgm:t>
        <a:bodyPr/>
        <a:lstStyle/>
        <a:p>
          <a:endParaRPr lang="zh-CN" altLang="en-US"/>
        </a:p>
      </dgm:t>
    </dgm:pt>
    <dgm:pt modelId="{43FA6D37-8F2A-470F-93FA-D93647E19487}">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smtClean="0">
              <a:solidFill>
                <a:srgbClr val="002060"/>
              </a:solidFill>
              <a:latin typeface="微软雅黑" pitchFamily="34" charset="-122"/>
              <a:ea typeface="微软雅黑" pitchFamily="34" charset="-122"/>
            </a:rPr>
            <a:t>SVD</a:t>
          </a:r>
          <a:r>
            <a:rPr lang="zh-CN" altLang="en-US" sz="2400" b="1" dirty="0" smtClean="0">
              <a:solidFill>
                <a:srgbClr val="002060"/>
              </a:solidFill>
              <a:latin typeface="微软雅黑" pitchFamily="34" charset="-122"/>
              <a:ea typeface="微软雅黑" pitchFamily="34" charset="-122"/>
            </a:rPr>
            <a:t>矩阵分解的协同过滤算法</a:t>
          </a:r>
          <a:endParaRPr lang="zh-CN" altLang="en-US" sz="2400" b="1" dirty="0">
            <a:solidFill>
              <a:srgbClr val="002060"/>
            </a:solidFill>
            <a:latin typeface="微软雅黑" pitchFamily="34" charset="-122"/>
            <a:ea typeface="微软雅黑" pitchFamily="34" charset="-122"/>
          </a:endParaRPr>
        </a:p>
      </dgm:t>
    </dgm:pt>
    <dgm:pt modelId="{3444E7BB-7E6E-4CB6-B020-DB46F51A2F4A}" type="parTrans" cxnId="{380EF5B8-3298-4789-A1BE-014AAD8F9868}">
      <dgm:prSet/>
      <dgm:spPr/>
      <dgm:t>
        <a:bodyPr/>
        <a:lstStyle/>
        <a:p>
          <a:endParaRPr lang="zh-CN" altLang="en-US"/>
        </a:p>
      </dgm:t>
    </dgm:pt>
    <dgm:pt modelId="{7A8AC3CC-BC1B-4D5D-935D-FC3B6984024B}" type="sibTrans" cxnId="{380EF5B8-3298-4789-A1BE-014AAD8F9868}">
      <dgm:prSet/>
      <dgm:spPr/>
      <dgm:t>
        <a:bodyPr/>
        <a:lstStyle/>
        <a:p>
          <a:endParaRPr lang="zh-CN" altLang="en-US"/>
        </a:p>
      </dgm:t>
    </dgm:pt>
    <dgm:pt modelId="{47F091AB-17B1-472F-A8A8-19C5FDFE813F}">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总结和进一步工作</a:t>
          </a:r>
          <a:endParaRPr lang="zh-CN" altLang="en-US" sz="2400" b="1" dirty="0">
            <a:solidFill>
              <a:srgbClr val="002060"/>
            </a:solidFill>
            <a:latin typeface="微软雅黑" pitchFamily="34" charset="-122"/>
            <a:ea typeface="微软雅黑" pitchFamily="34" charset="-122"/>
          </a:endParaRPr>
        </a:p>
      </dgm:t>
    </dgm:pt>
    <dgm:pt modelId="{ABF542F0-776C-48EE-83EE-9DF0B786355C}" type="parTrans" cxnId="{57D72CA9-3E5B-4900-AAF1-1101E1B5451F}">
      <dgm:prSet/>
      <dgm:spPr/>
      <dgm:t>
        <a:bodyPr/>
        <a:lstStyle/>
        <a:p>
          <a:endParaRPr lang="zh-CN" altLang="en-US"/>
        </a:p>
      </dgm:t>
    </dgm:pt>
    <dgm:pt modelId="{71F50ABE-CCC1-4B80-A19C-BE6B8EA8653F}" type="sibTrans" cxnId="{57D72CA9-3E5B-4900-AAF1-1101E1B5451F}">
      <dgm:prSet/>
      <dgm:spPr/>
      <dgm:t>
        <a:bodyPr/>
        <a:lstStyle/>
        <a:p>
          <a:endParaRPr lang="zh-CN" altLang="en-US"/>
        </a:p>
      </dgm:t>
    </dgm:pt>
    <dgm:pt modelId="{C70D1B15-503A-4AF4-823F-79D9C15D5103}">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err="1" smtClean="0">
              <a:solidFill>
                <a:srgbClr val="002060"/>
              </a:solidFill>
              <a:latin typeface="微软雅黑" pitchFamily="34" charset="-122"/>
              <a:ea typeface="微软雅黑" pitchFamily="34" charset="-122"/>
            </a:rPr>
            <a:t>pLSA</a:t>
          </a:r>
          <a:r>
            <a:rPr lang="zh-CN" altLang="en-US" sz="2400" b="1" dirty="0" smtClean="0">
              <a:solidFill>
                <a:srgbClr val="002060"/>
              </a:solidFill>
              <a:latin typeface="微软雅黑" pitchFamily="34" charset="-122"/>
              <a:ea typeface="微软雅黑" pitchFamily="34" charset="-122"/>
            </a:rPr>
            <a:t>模型的协同过滤算法</a:t>
          </a:r>
          <a:endParaRPr lang="zh-CN" altLang="en-US" sz="2400" b="1" dirty="0">
            <a:solidFill>
              <a:srgbClr val="002060"/>
            </a:solidFill>
            <a:latin typeface="微软雅黑" pitchFamily="34" charset="-122"/>
            <a:ea typeface="微软雅黑" pitchFamily="34" charset="-122"/>
          </a:endParaRPr>
        </a:p>
      </dgm:t>
    </dgm:pt>
    <dgm:pt modelId="{ACD8B258-F627-4CE2-AB86-15E028E1CC0E}" type="parTrans" cxnId="{179C48A3-0757-46B2-9421-08FDF59A63BA}">
      <dgm:prSet/>
      <dgm:spPr/>
      <dgm:t>
        <a:bodyPr/>
        <a:lstStyle/>
        <a:p>
          <a:endParaRPr lang="zh-CN" altLang="en-US"/>
        </a:p>
      </dgm:t>
    </dgm:pt>
    <dgm:pt modelId="{5B69EDBA-A3F2-491C-844E-28592D07BD84}" type="sibTrans" cxnId="{179C48A3-0757-46B2-9421-08FDF59A63BA}">
      <dgm:prSet/>
      <dgm:spPr/>
      <dgm:t>
        <a:bodyPr/>
        <a:lstStyle/>
        <a:p>
          <a:endParaRPr lang="zh-CN" altLang="en-US"/>
        </a:p>
      </dgm:t>
    </dgm:pt>
    <dgm:pt modelId="{2D853F66-A3A9-4222-9D79-F69E41214EC8}" type="pres">
      <dgm:prSet presAssocID="{C3D4A1B8-ACD2-43B9-B9C7-53D798A53FEC}" presName="linear" presStyleCnt="0">
        <dgm:presLayoutVars>
          <dgm:dir/>
          <dgm:animLvl val="lvl"/>
          <dgm:resizeHandles val="exact"/>
        </dgm:presLayoutVars>
      </dgm:prSet>
      <dgm:spPr/>
      <dgm:t>
        <a:bodyPr/>
        <a:lstStyle/>
        <a:p>
          <a:endParaRPr lang="zh-CN" altLang="en-US"/>
        </a:p>
      </dgm:t>
    </dgm:pt>
    <dgm:pt modelId="{757D3197-AAE9-4606-900A-5CE20E0D2481}" type="pres">
      <dgm:prSet presAssocID="{A69DD2C4-C4A9-4DBA-A4DC-EAB7EDD9EAC5}" presName="parentLin" presStyleCnt="0"/>
      <dgm:spPr/>
    </dgm:pt>
    <dgm:pt modelId="{C8467175-7513-4A95-8BEF-A5C11A7217E3}" type="pres">
      <dgm:prSet presAssocID="{A69DD2C4-C4A9-4DBA-A4DC-EAB7EDD9EAC5}" presName="parentLeftMargin" presStyleLbl="node1" presStyleIdx="0" presStyleCnt="6"/>
      <dgm:spPr/>
      <dgm:t>
        <a:bodyPr/>
        <a:lstStyle/>
        <a:p>
          <a:endParaRPr lang="zh-CN" altLang="en-US"/>
        </a:p>
      </dgm:t>
    </dgm:pt>
    <dgm:pt modelId="{B51C5DC1-90EC-4F6A-B68D-0DE110CCB2AD}" type="pres">
      <dgm:prSet presAssocID="{A69DD2C4-C4A9-4DBA-A4DC-EAB7EDD9EAC5}" presName="parentText" presStyleLbl="node1" presStyleIdx="0" presStyleCnt="6">
        <dgm:presLayoutVars>
          <dgm:chMax val="0"/>
          <dgm:bulletEnabled val="1"/>
        </dgm:presLayoutVars>
      </dgm:prSet>
      <dgm:spPr/>
      <dgm:t>
        <a:bodyPr/>
        <a:lstStyle/>
        <a:p>
          <a:endParaRPr lang="zh-CN" altLang="en-US"/>
        </a:p>
      </dgm:t>
    </dgm:pt>
    <dgm:pt modelId="{47297F54-2801-4546-AA69-B8775C290722}" type="pres">
      <dgm:prSet presAssocID="{A69DD2C4-C4A9-4DBA-A4DC-EAB7EDD9EAC5}" presName="negativeSpace" presStyleCnt="0"/>
      <dgm:spPr/>
    </dgm:pt>
    <dgm:pt modelId="{B547F583-7A64-4750-ADE7-C4D8BBE23389}" type="pres">
      <dgm:prSet presAssocID="{A69DD2C4-C4A9-4DBA-A4DC-EAB7EDD9EAC5}" presName="childText" presStyleLbl="conFgAcc1" presStyleIdx="0" presStyleCnt="6">
        <dgm:presLayoutVars>
          <dgm:bulletEnabled val="1"/>
        </dgm:presLayoutVars>
      </dgm:prSet>
      <dgm:spPr/>
    </dgm:pt>
    <dgm:pt modelId="{F50119BA-7C07-4F45-9A8B-566F82A598EB}" type="pres">
      <dgm:prSet presAssocID="{3E2001B6-F7CD-4835-8AF0-5F9DE27C463B}" presName="spaceBetweenRectangles" presStyleCnt="0"/>
      <dgm:spPr/>
    </dgm:pt>
    <dgm:pt modelId="{578C626C-712C-46C0-AE98-1313F1C3AA22}" type="pres">
      <dgm:prSet presAssocID="{52671880-EA28-423D-AE08-62ACA5E3DD2B}" presName="parentLin" presStyleCnt="0"/>
      <dgm:spPr/>
    </dgm:pt>
    <dgm:pt modelId="{30711A67-B501-4175-A00F-D73BACA423C7}" type="pres">
      <dgm:prSet presAssocID="{52671880-EA28-423D-AE08-62ACA5E3DD2B}" presName="parentLeftMargin" presStyleLbl="node1" presStyleIdx="0" presStyleCnt="6"/>
      <dgm:spPr/>
      <dgm:t>
        <a:bodyPr/>
        <a:lstStyle/>
        <a:p>
          <a:endParaRPr lang="zh-CN" altLang="en-US"/>
        </a:p>
      </dgm:t>
    </dgm:pt>
    <dgm:pt modelId="{A8E988B1-E72C-48A2-8064-04686E1CA6B9}" type="pres">
      <dgm:prSet presAssocID="{52671880-EA28-423D-AE08-62ACA5E3DD2B}" presName="parentText" presStyleLbl="node1" presStyleIdx="1" presStyleCnt="6" custScaleX="99487">
        <dgm:presLayoutVars>
          <dgm:chMax val="0"/>
          <dgm:bulletEnabled val="1"/>
        </dgm:presLayoutVars>
      </dgm:prSet>
      <dgm:spPr/>
      <dgm:t>
        <a:bodyPr/>
        <a:lstStyle/>
        <a:p>
          <a:endParaRPr lang="zh-CN" altLang="en-US"/>
        </a:p>
      </dgm:t>
    </dgm:pt>
    <dgm:pt modelId="{F2B725F0-A3CB-4619-9424-C1451B0F64E5}" type="pres">
      <dgm:prSet presAssocID="{52671880-EA28-423D-AE08-62ACA5E3DD2B}" presName="negativeSpace" presStyleCnt="0"/>
      <dgm:spPr/>
    </dgm:pt>
    <dgm:pt modelId="{466D8455-AC33-4906-9F3C-6C9B1F908374}" type="pres">
      <dgm:prSet presAssocID="{52671880-EA28-423D-AE08-62ACA5E3DD2B}" presName="childText" presStyleLbl="conFgAcc1" presStyleIdx="1" presStyleCnt="6">
        <dgm:presLayoutVars>
          <dgm:bulletEnabled val="1"/>
        </dgm:presLayoutVars>
      </dgm:prSet>
      <dgm:spPr/>
    </dgm:pt>
    <dgm:pt modelId="{00627A60-7B11-42C6-B784-AA01FD2ADD4E}" type="pres">
      <dgm:prSet presAssocID="{C84D1AB2-F822-4E63-8500-2FCA3E1B24E1}" presName="spaceBetweenRectangles" presStyleCnt="0"/>
      <dgm:spPr/>
    </dgm:pt>
    <dgm:pt modelId="{B86F1FAA-7DAE-413E-A478-94F1AB4F6169}" type="pres">
      <dgm:prSet presAssocID="{54749D44-6FB4-4517-BECC-1CBCA8E54841}" presName="parentLin" presStyleCnt="0"/>
      <dgm:spPr/>
    </dgm:pt>
    <dgm:pt modelId="{BB304BB4-2E11-4EDB-A0B3-EBF1D0413E4C}" type="pres">
      <dgm:prSet presAssocID="{54749D44-6FB4-4517-BECC-1CBCA8E54841}" presName="parentLeftMargin" presStyleLbl="node1" presStyleIdx="1" presStyleCnt="6"/>
      <dgm:spPr/>
      <dgm:t>
        <a:bodyPr/>
        <a:lstStyle/>
        <a:p>
          <a:endParaRPr lang="zh-CN" altLang="en-US"/>
        </a:p>
      </dgm:t>
    </dgm:pt>
    <dgm:pt modelId="{7C39A324-F638-4992-A9F7-8ED7F6DF9E1D}" type="pres">
      <dgm:prSet presAssocID="{54749D44-6FB4-4517-BECC-1CBCA8E54841}" presName="parentText" presStyleLbl="node1" presStyleIdx="2" presStyleCnt="6" custScaleX="99882" custLinFactNeighborX="14424" custLinFactNeighborY="-8381">
        <dgm:presLayoutVars>
          <dgm:chMax val="0"/>
          <dgm:bulletEnabled val="1"/>
        </dgm:presLayoutVars>
      </dgm:prSet>
      <dgm:spPr/>
      <dgm:t>
        <a:bodyPr/>
        <a:lstStyle/>
        <a:p>
          <a:endParaRPr lang="zh-CN" altLang="en-US"/>
        </a:p>
      </dgm:t>
    </dgm:pt>
    <dgm:pt modelId="{D759D961-E818-4626-8651-A765F5D94A47}" type="pres">
      <dgm:prSet presAssocID="{54749D44-6FB4-4517-BECC-1CBCA8E54841}" presName="negativeSpace" presStyleCnt="0"/>
      <dgm:spPr/>
    </dgm:pt>
    <dgm:pt modelId="{CE785AB1-6996-4212-864C-590F284CABEF}" type="pres">
      <dgm:prSet presAssocID="{54749D44-6FB4-4517-BECC-1CBCA8E54841}" presName="childText" presStyleLbl="conFgAcc1" presStyleIdx="2" presStyleCnt="6">
        <dgm:presLayoutVars>
          <dgm:bulletEnabled val="1"/>
        </dgm:presLayoutVars>
      </dgm:prSet>
      <dgm:spPr/>
    </dgm:pt>
    <dgm:pt modelId="{C122E494-F3DA-4936-B01C-6F87DAE12529}" type="pres">
      <dgm:prSet presAssocID="{89D2AA18-EE00-43D5-9C50-AE3B1C1CFC0C}" presName="spaceBetweenRectangles" presStyleCnt="0"/>
      <dgm:spPr/>
    </dgm:pt>
    <dgm:pt modelId="{B7BFF4FE-0F75-4391-97DC-491FDAB5ECB0}" type="pres">
      <dgm:prSet presAssocID="{43FA6D37-8F2A-470F-93FA-D93647E19487}" presName="parentLin" presStyleCnt="0"/>
      <dgm:spPr/>
    </dgm:pt>
    <dgm:pt modelId="{891072C6-74F9-4070-9CD2-F7F97C3292E2}" type="pres">
      <dgm:prSet presAssocID="{43FA6D37-8F2A-470F-93FA-D93647E19487}" presName="parentLeftMargin" presStyleLbl="node1" presStyleIdx="2" presStyleCnt="6"/>
      <dgm:spPr/>
      <dgm:t>
        <a:bodyPr/>
        <a:lstStyle/>
        <a:p>
          <a:endParaRPr lang="zh-CN" altLang="en-US"/>
        </a:p>
      </dgm:t>
    </dgm:pt>
    <dgm:pt modelId="{FF9443F8-D742-41BE-A84B-C5CA097DB139}" type="pres">
      <dgm:prSet presAssocID="{43FA6D37-8F2A-470F-93FA-D93647E19487}" presName="parentText" presStyleLbl="node1" presStyleIdx="3" presStyleCnt="6" custScaleX="100727">
        <dgm:presLayoutVars>
          <dgm:chMax val="0"/>
          <dgm:bulletEnabled val="1"/>
        </dgm:presLayoutVars>
      </dgm:prSet>
      <dgm:spPr/>
      <dgm:t>
        <a:bodyPr/>
        <a:lstStyle/>
        <a:p>
          <a:endParaRPr lang="zh-CN" altLang="en-US"/>
        </a:p>
      </dgm:t>
    </dgm:pt>
    <dgm:pt modelId="{516F3D39-CC0E-4F70-9EDA-1BE232FDA5D7}" type="pres">
      <dgm:prSet presAssocID="{43FA6D37-8F2A-470F-93FA-D93647E19487}" presName="negativeSpace" presStyleCnt="0"/>
      <dgm:spPr/>
    </dgm:pt>
    <dgm:pt modelId="{C8DD829D-BF9C-49A0-A8DB-C7FD954108E8}" type="pres">
      <dgm:prSet presAssocID="{43FA6D37-8F2A-470F-93FA-D93647E19487}" presName="childText" presStyleLbl="conFgAcc1" presStyleIdx="3" presStyleCnt="6" custLinFactNeighborX="-4310">
        <dgm:presLayoutVars>
          <dgm:bulletEnabled val="1"/>
        </dgm:presLayoutVars>
      </dgm:prSet>
      <dgm:spPr/>
    </dgm:pt>
    <dgm:pt modelId="{9C25B8D6-D426-4CB5-8873-DFAAD88AF887}" type="pres">
      <dgm:prSet presAssocID="{7A8AC3CC-BC1B-4D5D-935D-FC3B6984024B}" presName="spaceBetweenRectangles" presStyleCnt="0"/>
      <dgm:spPr/>
    </dgm:pt>
    <dgm:pt modelId="{B8D30847-42FF-4231-B245-4232B3427E2F}" type="pres">
      <dgm:prSet presAssocID="{C70D1B15-503A-4AF4-823F-79D9C15D5103}" presName="parentLin" presStyleCnt="0"/>
      <dgm:spPr/>
    </dgm:pt>
    <dgm:pt modelId="{1E0F2B51-A69D-4345-BC7B-AF6FE29B3150}" type="pres">
      <dgm:prSet presAssocID="{C70D1B15-503A-4AF4-823F-79D9C15D5103}" presName="parentLeftMargin" presStyleLbl="node1" presStyleIdx="3" presStyleCnt="6"/>
      <dgm:spPr/>
      <dgm:t>
        <a:bodyPr/>
        <a:lstStyle/>
        <a:p>
          <a:endParaRPr lang="zh-CN" altLang="en-US"/>
        </a:p>
      </dgm:t>
    </dgm:pt>
    <dgm:pt modelId="{43A0DA8F-1773-41DF-845D-583F3A279E2A}" type="pres">
      <dgm:prSet presAssocID="{C70D1B15-503A-4AF4-823F-79D9C15D5103}" presName="parentText" presStyleLbl="node1" presStyleIdx="4" presStyleCnt="6">
        <dgm:presLayoutVars>
          <dgm:chMax val="0"/>
          <dgm:bulletEnabled val="1"/>
        </dgm:presLayoutVars>
      </dgm:prSet>
      <dgm:spPr/>
      <dgm:t>
        <a:bodyPr/>
        <a:lstStyle/>
        <a:p>
          <a:endParaRPr lang="zh-CN" altLang="en-US"/>
        </a:p>
      </dgm:t>
    </dgm:pt>
    <dgm:pt modelId="{0FD146B5-E993-40F7-BAEE-401C761E61B4}" type="pres">
      <dgm:prSet presAssocID="{C70D1B15-503A-4AF4-823F-79D9C15D5103}" presName="negativeSpace" presStyleCnt="0"/>
      <dgm:spPr/>
    </dgm:pt>
    <dgm:pt modelId="{58E9ED24-A410-40F1-AC94-4C15A96BC328}" type="pres">
      <dgm:prSet presAssocID="{C70D1B15-503A-4AF4-823F-79D9C15D5103}" presName="childText" presStyleLbl="conFgAcc1" presStyleIdx="4" presStyleCnt="6">
        <dgm:presLayoutVars>
          <dgm:bulletEnabled val="1"/>
        </dgm:presLayoutVars>
      </dgm:prSet>
      <dgm:spPr/>
    </dgm:pt>
    <dgm:pt modelId="{AB864FE6-E190-4FC5-91EA-59A70426EE3C}" type="pres">
      <dgm:prSet presAssocID="{5B69EDBA-A3F2-491C-844E-28592D07BD84}" presName="spaceBetweenRectangles" presStyleCnt="0"/>
      <dgm:spPr/>
    </dgm:pt>
    <dgm:pt modelId="{FFEC03CA-51B3-45D2-AA53-A4D82B78DA4F}" type="pres">
      <dgm:prSet presAssocID="{47F091AB-17B1-472F-A8A8-19C5FDFE813F}" presName="parentLin" presStyleCnt="0"/>
      <dgm:spPr/>
    </dgm:pt>
    <dgm:pt modelId="{0FDDCCF4-122E-403C-80A0-7522533AFE9A}" type="pres">
      <dgm:prSet presAssocID="{47F091AB-17B1-472F-A8A8-19C5FDFE813F}" presName="parentLeftMargin" presStyleLbl="node1" presStyleIdx="4" presStyleCnt="6"/>
      <dgm:spPr/>
      <dgm:t>
        <a:bodyPr/>
        <a:lstStyle/>
        <a:p>
          <a:endParaRPr lang="zh-CN" altLang="en-US"/>
        </a:p>
      </dgm:t>
    </dgm:pt>
    <dgm:pt modelId="{E50B03B4-2770-467E-AB45-C13BB4718C45}" type="pres">
      <dgm:prSet presAssocID="{47F091AB-17B1-472F-A8A8-19C5FDFE813F}" presName="parentText" presStyleLbl="node1" presStyleIdx="5" presStyleCnt="6">
        <dgm:presLayoutVars>
          <dgm:chMax val="0"/>
          <dgm:bulletEnabled val="1"/>
        </dgm:presLayoutVars>
      </dgm:prSet>
      <dgm:spPr/>
      <dgm:t>
        <a:bodyPr/>
        <a:lstStyle/>
        <a:p>
          <a:endParaRPr lang="zh-CN" altLang="en-US"/>
        </a:p>
      </dgm:t>
    </dgm:pt>
    <dgm:pt modelId="{7A1B37DE-949E-4161-B415-B4898978B3D3}" type="pres">
      <dgm:prSet presAssocID="{47F091AB-17B1-472F-A8A8-19C5FDFE813F}" presName="negativeSpace" presStyleCnt="0"/>
      <dgm:spPr/>
    </dgm:pt>
    <dgm:pt modelId="{394C1AA5-9CBA-4FB4-B775-6487DDEC9AC4}" type="pres">
      <dgm:prSet presAssocID="{47F091AB-17B1-472F-A8A8-19C5FDFE813F}" presName="childText" presStyleLbl="conFgAcc1" presStyleIdx="5" presStyleCnt="6">
        <dgm:presLayoutVars>
          <dgm:bulletEnabled val="1"/>
        </dgm:presLayoutVars>
      </dgm:prSet>
      <dgm:spPr/>
    </dgm:pt>
  </dgm:ptLst>
  <dgm:cxnLst>
    <dgm:cxn modelId="{A363E80C-18B9-4DA3-8808-97F851E91C37}" type="presOf" srcId="{47F091AB-17B1-472F-A8A8-19C5FDFE813F}" destId="{E50B03B4-2770-467E-AB45-C13BB4718C45}" srcOrd="1" destOrd="0" presId="urn:microsoft.com/office/officeart/2005/8/layout/list1"/>
    <dgm:cxn modelId="{356C0369-04C1-4419-B49A-FEDDC4169069}" srcId="{C3D4A1B8-ACD2-43B9-B9C7-53D798A53FEC}" destId="{52671880-EA28-423D-AE08-62ACA5E3DD2B}" srcOrd="1" destOrd="0" parTransId="{4203B233-C368-4F41-93C8-8A90CA79E426}" sibTransId="{C84D1AB2-F822-4E63-8500-2FCA3E1B24E1}"/>
    <dgm:cxn modelId="{996E5620-5CEF-43B9-B864-DD61CE2E3CEB}" srcId="{C3D4A1B8-ACD2-43B9-B9C7-53D798A53FEC}" destId="{54749D44-6FB4-4517-BECC-1CBCA8E54841}" srcOrd="2" destOrd="0" parTransId="{35514544-F419-4C35-AE9F-CB535093494A}" sibTransId="{89D2AA18-EE00-43D5-9C50-AE3B1C1CFC0C}"/>
    <dgm:cxn modelId="{57D72CA9-3E5B-4900-AAF1-1101E1B5451F}" srcId="{C3D4A1B8-ACD2-43B9-B9C7-53D798A53FEC}" destId="{47F091AB-17B1-472F-A8A8-19C5FDFE813F}" srcOrd="5" destOrd="0" parTransId="{ABF542F0-776C-48EE-83EE-9DF0B786355C}" sibTransId="{71F50ABE-CCC1-4B80-A19C-BE6B8EA8653F}"/>
    <dgm:cxn modelId="{2A7DE58D-86B0-4279-A39A-3B6ABA0AB1CB}" type="presOf" srcId="{A69DD2C4-C4A9-4DBA-A4DC-EAB7EDD9EAC5}" destId="{C8467175-7513-4A95-8BEF-A5C11A7217E3}" srcOrd="0" destOrd="0" presId="urn:microsoft.com/office/officeart/2005/8/layout/list1"/>
    <dgm:cxn modelId="{179C48A3-0757-46B2-9421-08FDF59A63BA}" srcId="{C3D4A1B8-ACD2-43B9-B9C7-53D798A53FEC}" destId="{C70D1B15-503A-4AF4-823F-79D9C15D5103}" srcOrd="4" destOrd="0" parTransId="{ACD8B258-F627-4CE2-AB86-15E028E1CC0E}" sibTransId="{5B69EDBA-A3F2-491C-844E-28592D07BD84}"/>
    <dgm:cxn modelId="{E7299382-F326-47B1-A646-185E329440C8}" type="presOf" srcId="{54749D44-6FB4-4517-BECC-1CBCA8E54841}" destId="{7C39A324-F638-4992-A9F7-8ED7F6DF9E1D}" srcOrd="1" destOrd="0" presId="urn:microsoft.com/office/officeart/2005/8/layout/list1"/>
    <dgm:cxn modelId="{380EF5B8-3298-4789-A1BE-014AAD8F9868}" srcId="{C3D4A1B8-ACD2-43B9-B9C7-53D798A53FEC}" destId="{43FA6D37-8F2A-470F-93FA-D93647E19487}" srcOrd="3" destOrd="0" parTransId="{3444E7BB-7E6E-4CB6-B020-DB46F51A2F4A}" sibTransId="{7A8AC3CC-BC1B-4D5D-935D-FC3B6984024B}"/>
    <dgm:cxn modelId="{88515681-D5C7-4CC1-810E-1A0DE3F11136}" type="presOf" srcId="{C3D4A1B8-ACD2-43B9-B9C7-53D798A53FEC}" destId="{2D853F66-A3A9-4222-9D79-F69E41214EC8}" srcOrd="0" destOrd="0" presId="urn:microsoft.com/office/officeart/2005/8/layout/list1"/>
    <dgm:cxn modelId="{8D7B7CD4-ADF1-4D4C-B263-A53DDB34291C}" type="presOf" srcId="{52671880-EA28-423D-AE08-62ACA5E3DD2B}" destId="{30711A67-B501-4175-A00F-D73BACA423C7}" srcOrd="0" destOrd="0" presId="urn:microsoft.com/office/officeart/2005/8/layout/list1"/>
    <dgm:cxn modelId="{F97CC6D2-747A-427E-8FB7-C68ACA82D527}" type="presOf" srcId="{A69DD2C4-C4A9-4DBA-A4DC-EAB7EDD9EAC5}" destId="{B51C5DC1-90EC-4F6A-B68D-0DE110CCB2AD}" srcOrd="1" destOrd="0" presId="urn:microsoft.com/office/officeart/2005/8/layout/list1"/>
    <dgm:cxn modelId="{463043C4-08B4-4D17-BDB1-68D203B19244}" type="presOf" srcId="{54749D44-6FB4-4517-BECC-1CBCA8E54841}" destId="{BB304BB4-2E11-4EDB-A0B3-EBF1D0413E4C}" srcOrd="0" destOrd="0" presId="urn:microsoft.com/office/officeart/2005/8/layout/list1"/>
    <dgm:cxn modelId="{9284E1AE-1293-4EF6-B57E-444BE3D17503}" type="presOf" srcId="{C70D1B15-503A-4AF4-823F-79D9C15D5103}" destId="{1E0F2B51-A69D-4345-BC7B-AF6FE29B3150}" srcOrd="0" destOrd="0" presId="urn:microsoft.com/office/officeart/2005/8/layout/list1"/>
    <dgm:cxn modelId="{ECE6120D-E6C4-4C87-B33F-B66FA8BDB4F8}" type="presOf" srcId="{43FA6D37-8F2A-470F-93FA-D93647E19487}" destId="{891072C6-74F9-4070-9CD2-F7F97C3292E2}" srcOrd="0" destOrd="0" presId="urn:microsoft.com/office/officeart/2005/8/layout/list1"/>
    <dgm:cxn modelId="{C74D0581-7495-441C-9617-6EC013F9748E}" type="presOf" srcId="{52671880-EA28-423D-AE08-62ACA5E3DD2B}" destId="{A8E988B1-E72C-48A2-8064-04686E1CA6B9}" srcOrd="1" destOrd="0" presId="urn:microsoft.com/office/officeart/2005/8/layout/list1"/>
    <dgm:cxn modelId="{F6203AED-B4EE-4A3D-82C3-68221F571F13}" type="presOf" srcId="{47F091AB-17B1-472F-A8A8-19C5FDFE813F}" destId="{0FDDCCF4-122E-403C-80A0-7522533AFE9A}" srcOrd="0" destOrd="0" presId="urn:microsoft.com/office/officeart/2005/8/layout/list1"/>
    <dgm:cxn modelId="{C68AD67B-3000-452B-AA8C-03457D43964E}" type="presOf" srcId="{C70D1B15-503A-4AF4-823F-79D9C15D5103}" destId="{43A0DA8F-1773-41DF-845D-583F3A279E2A}" srcOrd="1" destOrd="0" presId="urn:microsoft.com/office/officeart/2005/8/layout/list1"/>
    <dgm:cxn modelId="{0C57CE79-E5A8-42D6-A21B-ED7C9066284D}" type="presOf" srcId="{43FA6D37-8F2A-470F-93FA-D93647E19487}" destId="{FF9443F8-D742-41BE-A84B-C5CA097DB139}" srcOrd="1" destOrd="0" presId="urn:microsoft.com/office/officeart/2005/8/layout/list1"/>
    <dgm:cxn modelId="{38DA6C2C-4F0D-4FE9-B773-75619E7B071C}" srcId="{C3D4A1B8-ACD2-43B9-B9C7-53D798A53FEC}" destId="{A69DD2C4-C4A9-4DBA-A4DC-EAB7EDD9EAC5}" srcOrd="0" destOrd="0" parTransId="{A621BA9A-2EF3-4BE4-AD98-C9D109F64E5B}" sibTransId="{3E2001B6-F7CD-4835-8AF0-5F9DE27C463B}"/>
    <dgm:cxn modelId="{1927474C-9C56-48B3-8CE6-3CAA42986880}" type="presParOf" srcId="{2D853F66-A3A9-4222-9D79-F69E41214EC8}" destId="{757D3197-AAE9-4606-900A-5CE20E0D2481}" srcOrd="0" destOrd="0" presId="urn:microsoft.com/office/officeart/2005/8/layout/list1"/>
    <dgm:cxn modelId="{771DA1D6-ED46-455F-8993-2F3427C4470A}" type="presParOf" srcId="{757D3197-AAE9-4606-900A-5CE20E0D2481}" destId="{C8467175-7513-4A95-8BEF-A5C11A7217E3}" srcOrd="0" destOrd="0" presId="urn:microsoft.com/office/officeart/2005/8/layout/list1"/>
    <dgm:cxn modelId="{EBA87DBF-694E-48E1-8AA5-260516DEF082}" type="presParOf" srcId="{757D3197-AAE9-4606-900A-5CE20E0D2481}" destId="{B51C5DC1-90EC-4F6A-B68D-0DE110CCB2AD}" srcOrd="1" destOrd="0" presId="urn:microsoft.com/office/officeart/2005/8/layout/list1"/>
    <dgm:cxn modelId="{556B6AF3-9733-43CE-8E14-A6ADF789FB66}" type="presParOf" srcId="{2D853F66-A3A9-4222-9D79-F69E41214EC8}" destId="{47297F54-2801-4546-AA69-B8775C290722}" srcOrd="1" destOrd="0" presId="urn:microsoft.com/office/officeart/2005/8/layout/list1"/>
    <dgm:cxn modelId="{413754D4-8771-4645-84D1-FA6D0C6E33DD}" type="presParOf" srcId="{2D853F66-A3A9-4222-9D79-F69E41214EC8}" destId="{B547F583-7A64-4750-ADE7-C4D8BBE23389}" srcOrd="2" destOrd="0" presId="urn:microsoft.com/office/officeart/2005/8/layout/list1"/>
    <dgm:cxn modelId="{D5374745-0F8D-4C0F-AB2F-277201006BE6}" type="presParOf" srcId="{2D853F66-A3A9-4222-9D79-F69E41214EC8}" destId="{F50119BA-7C07-4F45-9A8B-566F82A598EB}" srcOrd="3" destOrd="0" presId="urn:microsoft.com/office/officeart/2005/8/layout/list1"/>
    <dgm:cxn modelId="{8A3D6EC0-F8CE-46F6-A35C-87D118722B34}" type="presParOf" srcId="{2D853F66-A3A9-4222-9D79-F69E41214EC8}" destId="{578C626C-712C-46C0-AE98-1313F1C3AA22}" srcOrd="4" destOrd="0" presId="urn:microsoft.com/office/officeart/2005/8/layout/list1"/>
    <dgm:cxn modelId="{EA87BFA3-BC59-4798-B32E-ABE12AE1C855}" type="presParOf" srcId="{578C626C-712C-46C0-AE98-1313F1C3AA22}" destId="{30711A67-B501-4175-A00F-D73BACA423C7}" srcOrd="0" destOrd="0" presId="urn:microsoft.com/office/officeart/2005/8/layout/list1"/>
    <dgm:cxn modelId="{97FB62E2-9986-40D9-84B1-CE8D675048C0}" type="presParOf" srcId="{578C626C-712C-46C0-AE98-1313F1C3AA22}" destId="{A8E988B1-E72C-48A2-8064-04686E1CA6B9}" srcOrd="1" destOrd="0" presId="urn:microsoft.com/office/officeart/2005/8/layout/list1"/>
    <dgm:cxn modelId="{44537456-4488-46C3-9128-BAE0076DD95D}" type="presParOf" srcId="{2D853F66-A3A9-4222-9D79-F69E41214EC8}" destId="{F2B725F0-A3CB-4619-9424-C1451B0F64E5}" srcOrd="5" destOrd="0" presId="urn:microsoft.com/office/officeart/2005/8/layout/list1"/>
    <dgm:cxn modelId="{71D6A5C5-2653-4C58-A7E8-8ED06902086C}" type="presParOf" srcId="{2D853F66-A3A9-4222-9D79-F69E41214EC8}" destId="{466D8455-AC33-4906-9F3C-6C9B1F908374}" srcOrd="6" destOrd="0" presId="urn:microsoft.com/office/officeart/2005/8/layout/list1"/>
    <dgm:cxn modelId="{64C01A5F-AE30-48D7-9B82-95155B02E9B0}" type="presParOf" srcId="{2D853F66-A3A9-4222-9D79-F69E41214EC8}" destId="{00627A60-7B11-42C6-B784-AA01FD2ADD4E}" srcOrd="7" destOrd="0" presId="urn:microsoft.com/office/officeart/2005/8/layout/list1"/>
    <dgm:cxn modelId="{66D5405B-C9B5-470E-B116-8048B0BE70B6}" type="presParOf" srcId="{2D853F66-A3A9-4222-9D79-F69E41214EC8}" destId="{B86F1FAA-7DAE-413E-A478-94F1AB4F6169}" srcOrd="8" destOrd="0" presId="urn:microsoft.com/office/officeart/2005/8/layout/list1"/>
    <dgm:cxn modelId="{41C4D140-EDEE-42EB-A3E4-EBBBE2135F52}" type="presParOf" srcId="{B86F1FAA-7DAE-413E-A478-94F1AB4F6169}" destId="{BB304BB4-2E11-4EDB-A0B3-EBF1D0413E4C}" srcOrd="0" destOrd="0" presId="urn:microsoft.com/office/officeart/2005/8/layout/list1"/>
    <dgm:cxn modelId="{DA5EE6DF-91E1-4CB1-8307-D3BD3A55418E}" type="presParOf" srcId="{B86F1FAA-7DAE-413E-A478-94F1AB4F6169}" destId="{7C39A324-F638-4992-A9F7-8ED7F6DF9E1D}" srcOrd="1" destOrd="0" presId="urn:microsoft.com/office/officeart/2005/8/layout/list1"/>
    <dgm:cxn modelId="{CB8A17DB-BFA2-47F9-A34B-1E608A920474}" type="presParOf" srcId="{2D853F66-A3A9-4222-9D79-F69E41214EC8}" destId="{D759D961-E818-4626-8651-A765F5D94A47}" srcOrd="9" destOrd="0" presId="urn:microsoft.com/office/officeart/2005/8/layout/list1"/>
    <dgm:cxn modelId="{82A58E83-8FB7-4A27-ABEF-2EB06E0F3BA1}" type="presParOf" srcId="{2D853F66-A3A9-4222-9D79-F69E41214EC8}" destId="{CE785AB1-6996-4212-864C-590F284CABEF}" srcOrd="10" destOrd="0" presId="urn:microsoft.com/office/officeart/2005/8/layout/list1"/>
    <dgm:cxn modelId="{978ACBF6-56D5-4B06-84C9-180F7CD54417}" type="presParOf" srcId="{2D853F66-A3A9-4222-9D79-F69E41214EC8}" destId="{C122E494-F3DA-4936-B01C-6F87DAE12529}" srcOrd="11" destOrd="0" presId="urn:microsoft.com/office/officeart/2005/8/layout/list1"/>
    <dgm:cxn modelId="{7606A29D-EBE0-478C-A86F-149287A4F7D8}" type="presParOf" srcId="{2D853F66-A3A9-4222-9D79-F69E41214EC8}" destId="{B7BFF4FE-0F75-4391-97DC-491FDAB5ECB0}" srcOrd="12" destOrd="0" presId="urn:microsoft.com/office/officeart/2005/8/layout/list1"/>
    <dgm:cxn modelId="{11B16D5C-C530-4ED3-B597-054A76A08837}" type="presParOf" srcId="{B7BFF4FE-0F75-4391-97DC-491FDAB5ECB0}" destId="{891072C6-74F9-4070-9CD2-F7F97C3292E2}" srcOrd="0" destOrd="0" presId="urn:microsoft.com/office/officeart/2005/8/layout/list1"/>
    <dgm:cxn modelId="{AEB5C51D-5B0E-403B-90EA-9023F5B516BF}" type="presParOf" srcId="{B7BFF4FE-0F75-4391-97DC-491FDAB5ECB0}" destId="{FF9443F8-D742-41BE-A84B-C5CA097DB139}" srcOrd="1" destOrd="0" presId="urn:microsoft.com/office/officeart/2005/8/layout/list1"/>
    <dgm:cxn modelId="{967D2262-4B3A-43E2-8806-F00918D79F2A}" type="presParOf" srcId="{2D853F66-A3A9-4222-9D79-F69E41214EC8}" destId="{516F3D39-CC0E-4F70-9EDA-1BE232FDA5D7}" srcOrd="13" destOrd="0" presId="urn:microsoft.com/office/officeart/2005/8/layout/list1"/>
    <dgm:cxn modelId="{67287F4A-6040-4122-A27C-83D2A4CC9837}" type="presParOf" srcId="{2D853F66-A3A9-4222-9D79-F69E41214EC8}" destId="{C8DD829D-BF9C-49A0-A8DB-C7FD954108E8}" srcOrd="14" destOrd="0" presId="urn:microsoft.com/office/officeart/2005/8/layout/list1"/>
    <dgm:cxn modelId="{E456F348-BFE2-4BA0-BE8C-1148A013DD7F}" type="presParOf" srcId="{2D853F66-A3A9-4222-9D79-F69E41214EC8}" destId="{9C25B8D6-D426-4CB5-8873-DFAAD88AF887}" srcOrd="15" destOrd="0" presId="urn:microsoft.com/office/officeart/2005/8/layout/list1"/>
    <dgm:cxn modelId="{97E217C9-7CAE-405E-8761-767711EA90DB}" type="presParOf" srcId="{2D853F66-A3A9-4222-9D79-F69E41214EC8}" destId="{B8D30847-42FF-4231-B245-4232B3427E2F}" srcOrd="16" destOrd="0" presId="urn:microsoft.com/office/officeart/2005/8/layout/list1"/>
    <dgm:cxn modelId="{DF4478A0-E43E-47B8-A719-DCCCD812CEF0}" type="presParOf" srcId="{B8D30847-42FF-4231-B245-4232B3427E2F}" destId="{1E0F2B51-A69D-4345-BC7B-AF6FE29B3150}" srcOrd="0" destOrd="0" presId="urn:microsoft.com/office/officeart/2005/8/layout/list1"/>
    <dgm:cxn modelId="{23ACE703-B653-4505-B49D-1A1667ED39D9}" type="presParOf" srcId="{B8D30847-42FF-4231-B245-4232B3427E2F}" destId="{43A0DA8F-1773-41DF-845D-583F3A279E2A}" srcOrd="1" destOrd="0" presId="urn:microsoft.com/office/officeart/2005/8/layout/list1"/>
    <dgm:cxn modelId="{E25F4930-1B0C-4AE1-828C-BC4A3F15AE2E}" type="presParOf" srcId="{2D853F66-A3A9-4222-9D79-F69E41214EC8}" destId="{0FD146B5-E993-40F7-BAEE-401C761E61B4}" srcOrd="17" destOrd="0" presId="urn:microsoft.com/office/officeart/2005/8/layout/list1"/>
    <dgm:cxn modelId="{3586B745-B36D-4EAD-94CA-126C54C3B931}" type="presParOf" srcId="{2D853F66-A3A9-4222-9D79-F69E41214EC8}" destId="{58E9ED24-A410-40F1-AC94-4C15A96BC328}" srcOrd="18" destOrd="0" presId="urn:microsoft.com/office/officeart/2005/8/layout/list1"/>
    <dgm:cxn modelId="{B5594C2B-E42E-4ACB-A2AF-563757F984FC}" type="presParOf" srcId="{2D853F66-A3A9-4222-9D79-F69E41214EC8}" destId="{AB864FE6-E190-4FC5-91EA-59A70426EE3C}" srcOrd="19" destOrd="0" presId="urn:microsoft.com/office/officeart/2005/8/layout/list1"/>
    <dgm:cxn modelId="{AABB5403-31A5-414A-92CA-745BFF1FB9B6}" type="presParOf" srcId="{2D853F66-A3A9-4222-9D79-F69E41214EC8}" destId="{FFEC03CA-51B3-45D2-AA53-A4D82B78DA4F}" srcOrd="20" destOrd="0" presId="urn:microsoft.com/office/officeart/2005/8/layout/list1"/>
    <dgm:cxn modelId="{436B02BB-6F77-4CE6-836A-FBCF449674B7}" type="presParOf" srcId="{FFEC03CA-51B3-45D2-AA53-A4D82B78DA4F}" destId="{0FDDCCF4-122E-403C-80A0-7522533AFE9A}" srcOrd="0" destOrd="0" presId="urn:microsoft.com/office/officeart/2005/8/layout/list1"/>
    <dgm:cxn modelId="{51A80EFD-8EDF-443A-9326-81474D49ADFA}" type="presParOf" srcId="{FFEC03CA-51B3-45D2-AA53-A4D82B78DA4F}" destId="{E50B03B4-2770-467E-AB45-C13BB4718C45}" srcOrd="1" destOrd="0" presId="urn:microsoft.com/office/officeart/2005/8/layout/list1"/>
    <dgm:cxn modelId="{59A75F19-5039-4D36-BE22-ABFF12069DD8}" type="presParOf" srcId="{2D853F66-A3A9-4222-9D79-F69E41214EC8}" destId="{7A1B37DE-949E-4161-B415-B4898978B3D3}" srcOrd="21" destOrd="0" presId="urn:microsoft.com/office/officeart/2005/8/layout/list1"/>
    <dgm:cxn modelId="{D296B8AB-F92E-47FC-9E91-D54BC403C4FD}" type="presParOf" srcId="{2D853F66-A3A9-4222-9D79-F69E41214EC8}" destId="{394C1AA5-9CBA-4FB4-B775-6487DDEC9AC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D4A1B8-ACD2-43B9-B9C7-53D798A53F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69DD2C4-C4A9-4DBA-A4DC-EAB7EDD9EAC5}">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推荐算法简介</a:t>
          </a:r>
          <a:endParaRPr lang="zh-CN" altLang="en-US" sz="2400" b="1" dirty="0">
            <a:solidFill>
              <a:srgbClr val="002060"/>
            </a:solidFill>
            <a:latin typeface="微软雅黑" pitchFamily="34" charset="-122"/>
            <a:ea typeface="微软雅黑" pitchFamily="34" charset="-122"/>
          </a:endParaRPr>
        </a:p>
      </dgm:t>
    </dgm:pt>
    <dgm:pt modelId="{A621BA9A-2EF3-4BE4-AD98-C9D109F64E5B}" type="parTrans" cxnId="{38DA6C2C-4F0D-4FE9-B773-75619E7B071C}">
      <dgm:prSet/>
      <dgm:spPr/>
      <dgm:t>
        <a:bodyPr/>
        <a:lstStyle/>
        <a:p>
          <a:endParaRPr lang="zh-CN" altLang="en-US"/>
        </a:p>
      </dgm:t>
    </dgm:pt>
    <dgm:pt modelId="{3E2001B6-F7CD-4835-8AF0-5F9DE27C463B}" type="sibTrans" cxnId="{38DA6C2C-4F0D-4FE9-B773-75619E7B071C}">
      <dgm:prSet/>
      <dgm:spPr/>
      <dgm:t>
        <a:bodyPr/>
        <a:lstStyle/>
        <a:p>
          <a:endParaRPr lang="zh-CN" altLang="en-US"/>
        </a:p>
      </dgm:t>
    </dgm:pt>
    <dgm:pt modelId="{52671880-EA28-423D-AE08-62ACA5E3DD2B}">
      <dgm:prSet phldrT="[文本]" custT="1"/>
      <dgm:spPr>
        <a:solidFill>
          <a:schemeClr val="accent1">
            <a:lumMod val="20000"/>
            <a:lumOff val="80000"/>
          </a:schemeClr>
        </a:solidFill>
      </dgm:spPr>
      <dgm:t>
        <a:bodyPr/>
        <a:lstStyle/>
        <a:p>
          <a:r>
            <a:rPr lang="zh-CN" altLang="en-US" sz="2400" b="1" dirty="0" smtClean="0">
              <a:solidFill>
                <a:srgbClr val="FF0000"/>
              </a:solidFill>
              <a:latin typeface="微软雅黑" pitchFamily="34" charset="-122"/>
              <a:ea typeface="微软雅黑" pitchFamily="34" charset="-122"/>
            </a:rPr>
            <a:t>协同过滤算法的介绍</a:t>
          </a:r>
          <a:endParaRPr lang="zh-CN" altLang="en-US" sz="2400" b="1" dirty="0">
            <a:solidFill>
              <a:srgbClr val="FF0000"/>
            </a:solidFill>
            <a:latin typeface="微软雅黑" pitchFamily="34" charset="-122"/>
            <a:ea typeface="微软雅黑" pitchFamily="34" charset="-122"/>
          </a:endParaRPr>
        </a:p>
      </dgm:t>
    </dgm:pt>
    <dgm:pt modelId="{4203B233-C368-4F41-93C8-8A90CA79E426}" type="parTrans" cxnId="{356C0369-04C1-4419-B49A-FEDDC4169069}">
      <dgm:prSet/>
      <dgm:spPr/>
      <dgm:t>
        <a:bodyPr/>
        <a:lstStyle/>
        <a:p>
          <a:endParaRPr lang="zh-CN" altLang="en-US"/>
        </a:p>
      </dgm:t>
    </dgm:pt>
    <dgm:pt modelId="{C84D1AB2-F822-4E63-8500-2FCA3E1B24E1}" type="sibTrans" cxnId="{356C0369-04C1-4419-B49A-FEDDC4169069}">
      <dgm:prSet/>
      <dgm:spPr/>
      <dgm:t>
        <a:bodyPr/>
        <a:lstStyle/>
        <a:p>
          <a:endParaRPr lang="zh-CN" altLang="en-US"/>
        </a:p>
      </dgm:t>
    </dgm:pt>
    <dgm:pt modelId="{54749D44-6FB4-4517-BECC-1CBCA8E54841}">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基于近邻模型的协同过滤算法</a:t>
          </a:r>
          <a:endParaRPr lang="zh-CN" altLang="en-US" sz="2400" b="1" dirty="0">
            <a:solidFill>
              <a:srgbClr val="002060"/>
            </a:solidFill>
            <a:latin typeface="微软雅黑" pitchFamily="34" charset="-122"/>
            <a:ea typeface="微软雅黑" pitchFamily="34" charset="-122"/>
          </a:endParaRPr>
        </a:p>
      </dgm:t>
    </dgm:pt>
    <dgm:pt modelId="{35514544-F419-4C35-AE9F-CB535093494A}" type="parTrans" cxnId="{996E5620-5CEF-43B9-B864-DD61CE2E3CEB}">
      <dgm:prSet/>
      <dgm:spPr/>
      <dgm:t>
        <a:bodyPr/>
        <a:lstStyle/>
        <a:p>
          <a:endParaRPr lang="zh-CN" altLang="en-US"/>
        </a:p>
      </dgm:t>
    </dgm:pt>
    <dgm:pt modelId="{89D2AA18-EE00-43D5-9C50-AE3B1C1CFC0C}" type="sibTrans" cxnId="{996E5620-5CEF-43B9-B864-DD61CE2E3CEB}">
      <dgm:prSet/>
      <dgm:spPr/>
      <dgm:t>
        <a:bodyPr/>
        <a:lstStyle/>
        <a:p>
          <a:endParaRPr lang="zh-CN" altLang="en-US"/>
        </a:p>
      </dgm:t>
    </dgm:pt>
    <dgm:pt modelId="{43FA6D37-8F2A-470F-93FA-D93647E19487}">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smtClean="0">
              <a:solidFill>
                <a:srgbClr val="002060"/>
              </a:solidFill>
              <a:latin typeface="微软雅黑" pitchFamily="34" charset="-122"/>
              <a:ea typeface="微软雅黑" pitchFamily="34" charset="-122"/>
            </a:rPr>
            <a:t>SVD</a:t>
          </a:r>
          <a:r>
            <a:rPr lang="zh-CN" altLang="en-US" sz="2400" b="1" dirty="0" smtClean="0">
              <a:solidFill>
                <a:srgbClr val="002060"/>
              </a:solidFill>
              <a:latin typeface="微软雅黑" pitchFamily="34" charset="-122"/>
              <a:ea typeface="微软雅黑" pitchFamily="34" charset="-122"/>
            </a:rPr>
            <a:t>矩阵分解的协同过滤算法</a:t>
          </a:r>
          <a:endParaRPr lang="zh-CN" altLang="en-US" sz="2400" b="1" dirty="0">
            <a:solidFill>
              <a:srgbClr val="002060"/>
            </a:solidFill>
            <a:latin typeface="微软雅黑" pitchFamily="34" charset="-122"/>
            <a:ea typeface="微软雅黑" pitchFamily="34" charset="-122"/>
          </a:endParaRPr>
        </a:p>
      </dgm:t>
    </dgm:pt>
    <dgm:pt modelId="{3444E7BB-7E6E-4CB6-B020-DB46F51A2F4A}" type="parTrans" cxnId="{380EF5B8-3298-4789-A1BE-014AAD8F9868}">
      <dgm:prSet/>
      <dgm:spPr/>
      <dgm:t>
        <a:bodyPr/>
        <a:lstStyle/>
        <a:p>
          <a:endParaRPr lang="zh-CN" altLang="en-US"/>
        </a:p>
      </dgm:t>
    </dgm:pt>
    <dgm:pt modelId="{7A8AC3CC-BC1B-4D5D-935D-FC3B6984024B}" type="sibTrans" cxnId="{380EF5B8-3298-4789-A1BE-014AAD8F9868}">
      <dgm:prSet/>
      <dgm:spPr/>
      <dgm:t>
        <a:bodyPr/>
        <a:lstStyle/>
        <a:p>
          <a:endParaRPr lang="zh-CN" altLang="en-US"/>
        </a:p>
      </dgm:t>
    </dgm:pt>
    <dgm:pt modelId="{47F091AB-17B1-472F-A8A8-19C5FDFE813F}">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总结和进一步工作</a:t>
          </a:r>
          <a:endParaRPr lang="zh-CN" altLang="en-US" sz="2400" b="1" dirty="0">
            <a:solidFill>
              <a:srgbClr val="002060"/>
            </a:solidFill>
            <a:latin typeface="微软雅黑" pitchFamily="34" charset="-122"/>
            <a:ea typeface="微软雅黑" pitchFamily="34" charset="-122"/>
          </a:endParaRPr>
        </a:p>
      </dgm:t>
    </dgm:pt>
    <dgm:pt modelId="{ABF542F0-776C-48EE-83EE-9DF0B786355C}" type="parTrans" cxnId="{57D72CA9-3E5B-4900-AAF1-1101E1B5451F}">
      <dgm:prSet/>
      <dgm:spPr/>
      <dgm:t>
        <a:bodyPr/>
        <a:lstStyle/>
        <a:p>
          <a:endParaRPr lang="zh-CN" altLang="en-US"/>
        </a:p>
      </dgm:t>
    </dgm:pt>
    <dgm:pt modelId="{71F50ABE-CCC1-4B80-A19C-BE6B8EA8653F}" type="sibTrans" cxnId="{57D72CA9-3E5B-4900-AAF1-1101E1B5451F}">
      <dgm:prSet/>
      <dgm:spPr/>
      <dgm:t>
        <a:bodyPr/>
        <a:lstStyle/>
        <a:p>
          <a:endParaRPr lang="zh-CN" altLang="en-US"/>
        </a:p>
      </dgm:t>
    </dgm:pt>
    <dgm:pt modelId="{C70D1B15-503A-4AF4-823F-79D9C15D5103}">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err="1" smtClean="0">
              <a:solidFill>
                <a:srgbClr val="002060"/>
              </a:solidFill>
              <a:latin typeface="微软雅黑" pitchFamily="34" charset="-122"/>
              <a:ea typeface="微软雅黑" pitchFamily="34" charset="-122"/>
            </a:rPr>
            <a:t>pLSA</a:t>
          </a:r>
          <a:r>
            <a:rPr lang="zh-CN" altLang="en-US" sz="2400" b="1" dirty="0" smtClean="0">
              <a:solidFill>
                <a:srgbClr val="002060"/>
              </a:solidFill>
              <a:latin typeface="微软雅黑" pitchFamily="34" charset="-122"/>
              <a:ea typeface="微软雅黑" pitchFamily="34" charset="-122"/>
            </a:rPr>
            <a:t>模型的协同过滤算法</a:t>
          </a:r>
          <a:endParaRPr lang="zh-CN" altLang="en-US" sz="2400" b="1" dirty="0">
            <a:solidFill>
              <a:srgbClr val="002060"/>
            </a:solidFill>
            <a:latin typeface="微软雅黑" pitchFamily="34" charset="-122"/>
            <a:ea typeface="微软雅黑" pitchFamily="34" charset="-122"/>
          </a:endParaRPr>
        </a:p>
      </dgm:t>
    </dgm:pt>
    <dgm:pt modelId="{ACD8B258-F627-4CE2-AB86-15E028E1CC0E}" type="parTrans" cxnId="{179C48A3-0757-46B2-9421-08FDF59A63BA}">
      <dgm:prSet/>
      <dgm:spPr/>
      <dgm:t>
        <a:bodyPr/>
        <a:lstStyle/>
        <a:p>
          <a:endParaRPr lang="zh-CN" altLang="en-US"/>
        </a:p>
      </dgm:t>
    </dgm:pt>
    <dgm:pt modelId="{5B69EDBA-A3F2-491C-844E-28592D07BD84}" type="sibTrans" cxnId="{179C48A3-0757-46B2-9421-08FDF59A63BA}">
      <dgm:prSet/>
      <dgm:spPr/>
      <dgm:t>
        <a:bodyPr/>
        <a:lstStyle/>
        <a:p>
          <a:endParaRPr lang="zh-CN" altLang="en-US"/>
        </a:p>
      </dgm:t>
    </dgm:pt>
    <dgm:pt modelId="{2D853F66-A3A9-4222-9D79-F69E41214EC8}" type="pres">
      <dgm:prSet presAssocID="{C3D4A1B8-ACD2-43B9-B9C7-53D798A53FEC}" presName="linear" presStyleCnt="0">
        <dgm:presLayoutVars>
          <dgm:dir/>
          <dgm:animLvl val="lvl"/>
          <dgm:resizeHandles val="exact"/>
        </dgm:presLayoutVars>
      </dgm:prSet>
      <dgm:spPr/>
      <dgm:t>
        <a:bodyPr/>
        <a:lstStyle/>
        <a:p>
          <a:endParaRPr lang="zh-CN" altLang="en-US"/>
        </a:p>
      </dgm:t>
    </dgm:pt>
    <dgm:pt modelId="{757D3197-AAE9-4606-900A-5CE20E0D2481}" type="pres">
      <dgm:prSet presAssocID="{A69DD2C4-C4A9-4DBA-A4DC-EAB7EDD9EAC5}" presName="parentLin" presStyleCnt="0"/>
      <dgm:spPr/>
    </dgm:pt>
    <dgm:pt modelId="{C8467175-7513-4A95-8BEF-A5C11A7217E3}" type="pres">
      <dgm:prSet presAssocID="{A69DD2C4-C4A9-4DBA-A4DC-EAB7EDD9EAC5}" presName="parentLeftMargin" presStyleLbl="node1" presStyleIdx="0" presStyleCnt="6"/>
      <dgm:spPr/>
      <dgm:t>
        <a:bodyPr/>
        <a:lstStyle/>
        <a:p>
          <a:endParaRPr lang="zh-CN" altLang="en-US"/>
        </a:p>
      </dgm:t>
    </dgm:pt>
    <dgm:pt modelId="{B51C5DC1-90EC-4F6A-B68D-0DE110CCB2AD}" type="pres">
      <dgm:prSet presAssocID="{A69DD2C4-C4A9-4DBA-A4DC-EAB7EDD9EAC5}" presName="parentText" presStyleLbl="node1" presStyleIdx="0" presStyleCnt="6">
        <dgm:presLayoutVars>
          <dgm:chMax val="0"/>
          <dgm:bulletEnabled val="1"/>
        </dgm:presLayoutVars>
      </dgm:prSet>
      <dgm:spPr/>
      <dgm:t>
        <a:bodyPr/>
        <a:lstStyle/>
        <a:p>
          <a:endParaRPr lang="zh-CN" altLang="en-US"/>
        </a:p>
      </dgm:t>
    </dgm:pt>
    <dgm:pt modelId="{47297F54-2801-4546-AA69-B8775C290722}" type="pres">
      <dgm:prSet presAssocID="{A69DD2C4-C4A9-4DBA-A4DC-EAB7EDD9EAC5}" presName="negativeSpace" presStyleCnt="0"/>
      <dgm:spPr/>
    </dgm:pt>
    <dgm:pt modelId="{B547F583-7A64-4750-ADE7-C4D8BBE23389}" type="pres">
      <dgm:prSet presAssocID="{A69DD2C4-C4A9-4DBA-A4DC-EAB7EDD9EAC5}" presName="childText" presStyleLbl="conFgAcc1" presStyleIdx="0" presStyleCnt="6">
        <dgm:presLayoutVars>
          <dgm:bulletEnabled val="1"/>
        </dgm:presLayoutVars>
      </dgm:prSet>
      <dgm:spPr/>
    </dgm:pt>
    <dgm:pt modelId="{F50119BA-7C07-4F45-9A8B-566F82A598EB}" type="pres">
      <dgm:prSet presAssocID="{3E2001B6-F7CD-4835-8AF0-5F9DE27C463B}" presName="spaceBetweenRectangles" presStyleCnt="0"/>
      <dgm:spPr/>
    </dgm:pt>
    <dgm:pt modelId="{578C626C-712C-46C0-AE98-1313F1C3AA22}" type="pres">
      <dgm:prSet presAssocID="{52671880-EA28-423D-AE08-62ACA5E3DD2B}" presName="parentLin" presStyleCnt="0"/>
      <dgm:spPr/>
    </dgm:pt>
    <dgm:pt modelId="{30711A67-B501-4175-A00F-D73BACA423C7}" type="pres">
      <dgm:prSet presAssocID="{52671880-EA28-423D-AE08-62ACA5E3DD2B}" presName="parentLeftMargin" presStyleLbl="node1" presStyleIdx="0" presStyleCnt="6"/>
      <dgm:spPr/>
      <dgm:t>
        <a:bodyPr/>
        <a:lstStyle/>
        <a:p>
          <a:endParaRPr lang="zh-CN" altLang="en-US"/>
        </a:p>
      </dgm:t>
    </dgm:pt>
    <dgm:pt modelId="{A8E988B1-E72C-48A2-8064-04686E1CA6B9}" type="pres">
      <dgm:prSet presAssocID="{52671880-EA28-423D-AE08-62ACA5E3DD2B}" presName="parentText" presStyleLbl="node1" presStyleIdx="1" presStyleCnt="6" custScaleX="99487">
        <dgm:presLayoutVars>
          <dgm:chMax val="0"/>
          <dgm:bulletEnabled val="1"/>
        </dgm:presLayoutVars>
      </dgm:prSet>
      <dgm:spPr/>
      <dgm:t>
        <a:bodyPr/>
        <a:lstStyle/>
        <a:p>
          <a:endParaRPr lang="zh-CN" altLang="en-US"/>
        </a:p>
      </dgm:t>
    </dgm:pt>
    <dgm:pt modelId="{F2B725F0-A3CB-4619-9424-C1451B0F64E5}" type="pres">
      <dgm:prSet presAssocID="{52671880-EA28-423D-AE08-62ACA5E3DD2B}" presName="negativeSpace" presStyleCnt="0"/>
      <dgm:spPr/>
    </dgm:pt>
    <dgm:pt modelId="{466D8455-AC33-4906-9F3C-6C9B1F908374}" type="pres">
      <dgm:prSet presAssocID="{52671880-EA28-423D-AE08-62ACA5E3DD2B}" presName="childText" presStyleLbl="conFgAcc1" presStyleIdx="1" presStyleCnt="6">
        <dgm:presLayoutVars>
          <dgm:bulletEnabled val="1"/>
        </dgm:presLayoutVars>
      </dgm:prSet>
      <dgm:spPr/>
    </dgm:pt>
    <dgm:pt modelId="{00627A60-7B11-42C6-B784-AA01FD2ADD4E}" type="pres">
      <dgm:prSet presAssocID="{C84D1AB2-F822-4E63-8500-2FCA3E1B24E1}" presName="spaceBetweenRectangles" presStyleCnt="0"/>
      <dgm:spPr/>
    </dgm:pt>
    <dgm:pt modelId="{B86F1FAA-7DAE-413E-A478-94F1AB4F6169}" type="pres">
      <dgm:prSet presAssocID="{54749D44-6FB4-4517-BECC-1CBCA8E54841}" presName="parentLin" presStyleCnt="0"/>
      <dgm:spPr/>
    </dgm:pt>
    <dgm:pt modelId="{BB304BB4-2E11-4EDB-A0B3-EBF1D0413E4C}" type="pres">
      <dgm:prSet presAssocID="{54749D44-6FB4-4517-BECC-1CBCA8E54841}" presName="parentLeftMargin" presStyleLbl="node1" presStyleIdx="1" presStyleCnt="6"/>
      <dgm:spPr/>
      <dgm:t>
        <a:bodyPr/>
        <a:lstStyle/>
        <a:p>
          <a:endParaRPr lang="zh-CN" altLang="en-US"/>
        </a:p>
      </dgm:t>
    </dgm:pt>
    <dgm:pt modelId="{7C39A324-F638-4992-A9F7-8ED7F6DF9E1D}" type="pres">
      <dgm:prSet presAssocID="{54749D44-6FB4-4517-BECC-1CBCA8E54841}" presName="parentText" presStyleLbl="node1" presStyleIdx="2" presStyleCnt="6" custScaleX="99882" custLinFactNeighborX="14424" custLinFactNeighborY="-8381">
        <dgm:presLayoutVars>
          <dgm:chMax val="0"/>
          <dgm:bulletEnabled val="1"/>
        </dgm:presLayoutVars>
      </dgm:prSet>
      <dgm:spPr/>
      <dgm:t>
        <a:bodyPr/>
        <a:lstStyle/>
        <a:p>
          <a:endParaRPr lang="zh-CN" altLang="en-US"/>
        </a:p>
      </dgm:t>
    </dgm:pt>
    <dgm:pt modelId="{D759D961-E818-4626-8651-A765F5D94A47}" type="pres">
      <dgm:prSet presAssocID="{54749D44-6FB4-4517-BECC-1CBCA8E54841}" presName="negativeSpace" presStyleCnt="0"/>
      <dgm:spPr/>
    </dgm:pt>
    <dgm:pt modelId="{CE785AB1-6996-4212-864C-590F284CABEF}" type="pres">
      <dgm:prSet presAssocID="{54749D44-6FB4-4517-BECC-1CBCA8E54841}" presName="childText" presStyleLbl="conFgAcc1" presStyleIdx="2" presStyleCnt="6">
        <dgm:presLayoutVars>
          <dgm:bulletEnabled val="1"/>
        </dgm:presLayoutVars>
      </dgm:prSet>
      <dgm:spPr/>
    </dgm:pt>
    <dgm:pt modelId="{C122E494-F3DA-4936-B01C-6F87DAE12529}" type="pres">
      <dgm:prSet presAssocID="{89D2AA18-EE00-43D5-9C50-AE3B1C1CFC0C}" presName="spaceBetweenRectangles" presStyleCnt="0"/>
      <dgm:spPr/>
    </dgm:pt>
    <dgm:pt modelId="{B7BFF4FE-0F75-4391-97DC-491FDAB5ECB0}" type="pres">
      <dgm:prSet presAssocID="{43FA6D37-8F2A-470F-93FA-D93647E19487}" presName="parentLin" presStyleCnt="0"/>
      <dgm:spPr/>
    </dgm:pt>
    <dgm:pt modelId="{891072C6-74F9-4070-9CD2-F7F97C3292E2}" type="pres">
      <dgm:prSet presAssocID="{43FA6D37-8F2A-470F-93FA-D93647E19487}" presName="parentLeftMargin" presStyleLbl="node1" presStyleIdx="2" presStyleCnt="6"/>
      <dgm:spPr/>
      <dgm:t>
        <a:bodyPr/>
        <a:lstStyle/>
        <a:p>
          <a:endParaRPr lang="zh-CN" altLang="en-US"/>
        </a:p>
      </dgm:t>
    </dgm:pt>
    <dgm:pt modelId="{FF9443F8-D742-41BE-A84B-C5CA097DB139}" type="pres">
      <dgm:prSet presAssocID="{43FA6D37-8F2A-470F-93FA-D93647E19487}" presName="parentText" presStyleLbl="node1" presStyleIdx="3" presStyleCnt="6" custScaleX="100727">
        <dgm:presLayoutVars>
          <dgm:chMax val="0"/>
          <dgm:bulletEnabled val="1"/>
        </dgm:presLayoutVars>
      </dgm:prSet>
      <dgm:spPr/>
      <dgm:t>
        <a:bodyPr/>
        <a:lstStyle/>
        <a:p>
          <a:endParaRPr lang="zh-CN" altLang="en-US"/>
        </a:p>
      </dgm:t>
    </dgm:pt>
    <dgm:pt modelId="{516F3D39-CC0E-4F70-9EDA-1BE232FDA5D7}" type="pres">
      <dgm:prSet presAssocID="{43FA6D37-8F2A-470F-93FA-D93647E19487}" presName="negativeSpace" presStyleCnt="0"/>
      <dgm:spPr/>
    </dgm:pt>
    <dgm:pt modelId="{C8DD829D-BF9C-49A0-A8DB-C7FD954108E8}" type="pres">
      <dgm:prSet presAssocID="{43FA6D37-8F2A-470F-93FA-D93647E19487}" presName="childText" presStyleLbl="conFgAcc1" presStyleIdx="3" presStyleCnt="6" custLinFactNeighborX="-4310">
        <dgm:presLayoutVars>
          <dgm:bulletEnabled val="1"/>
        </dgm:presLayoutVars>
      </dgm:prSet>
      <dgm:spPr/>
    </dgm:pt>
    <dgm:pt modelId="{9C25B8D6-D426-4CB5-8873-DFAAD88AF887}" type="pres">
      <dgm:prSet presAssocID="{7A8AC3CC-BC1B-4D5D-935D-FC3B6984024B}" presName="spaceBetweenRectangles" presStyleCnt="0"/>
      <dgm:spPr/>
    </dgm:pt>
    <dgm:pt modelId="{B8D30847-42FF-4231-B245-4232B3427E2F}" type="pres">
      <dgm:prSet presAssocID="{C70D1B15-503A-4AF4-823F-79D9C15D5103}" presName="parentLin" presStyleCnt="0"/>
      <dgm:spPr/>
    </dgm:pt>
    <dgm:pt modelId="{1E0F2B51-A69D-4345-BC7B-AF6FE29B3150}" type="pres">
      <dgm:prSet presAssocID="{C70D1B15-503A-4AF4-823F-79D9C15D5103}" presName="parentLeftMargin" presStyleLbl="node1" presStyleIdx="3" presStyleCnt="6"/>
      <dgm:spPr/>
      <dgm:t>
        <a:bodyPr/>
        <a:lstStyle/>
        <a:p>
          <a:endParaRPr lang="zh-CN" altLang="en-US"/>
        </a:p>
      </dgm:t>
    </dgm:pt>
    <dgm:pt modelId="{43A0DA8F-1773-41DF-845D-583F3A279E2A}" type="pres">
      <dgm:prSet presAssocID="{C70D1B15-503A-4AF4-823F-79D9C15D5103}" presName="parentText" presStyleLbl="node1" presStyleIdx="4" presStyleCnt="6">
        <dgm:presLayoutVars>
          <dgm:chMax val="0"/>
          <dgm:bulletEnabled val="1"/>
        </dgm:presLayoutVars>
      </dgm:prSet>
      <dgm:spPr/>
      <dgm:t>
        <a:bodyPr/>
        <a:lstStyle/>
        <a:p>
          <a:endParaRPr lang="zh-CN" altLang="en-US"/>
        </a:p>
      </dgm:t>
    </dgm:pt>
    <dgm:pt modelId="{0FD146B5-E993-40F7-BAEE-401C761E61B4}" type="pres">
      <dgm:prSet presAssocID="{C70D1B15-503A-4AF4-823F-79D9C15D5103}" presName="negativeSpace" presStyleCnt="0"/>
      <dgm:spPr/>
    </dgm:pt>
    <dgm:pt modelId="{58E9ED24-A410-40F1-AC94-4C15A96BC328}" type="pres">
      <dgm:prSet presAssocID="{C70D1B15-503A-4AF4-823F-79D9C15D5103}" presName="childText" presStyleLbl="conFgAcc1" presStyleIdx="4" presStyleCnt="6">
        <dgm:presLayoutVars>
          <dgm:bulletEnabled val="1"/>
        </dgm:presLayoutVars>
      </dgm:prSet>
      <dgm:spPr/>
    </dgm:pt>
    <dgm:pt modelId="{AB864FE6-E190-4FC5-91EA-59A70426EE3C}" type="pres">
      <dgm:prSet presAssocID="{5B69EDBA-A3F2-491C-844E-28592D07BD84}" presName="spaceBetweenRectangles" presStyleCnt="0"/>
      <dgm:spPr/>
    </dgm:pt>
    <dgm:pt modelId="{FFEC03CA-51B3-45D2-AA53-A4D82B78DA4F}" type="pres">
      <dgm:prSet presAssocID="{47F091AB-17B1-472F-A8A8-19C5FDFE813F}" presName="parentLin" presStyleCnt="0"/>
      <dgm:spPr/>
    </dgm:pt>
    <dgm:pt modelId="{0FDDCCF4-122E-403C-80A0-7522533AFE9A}" type="pres">
      <dgm:prSet presAssocID="{47F091AB-17B1-472F-A8A8-19C5FDFE813F}" presName="parentLeftMargin" presStyleLbl="node1" presStyleIdx="4" presStyleCnt="6"/>
      <dgm:spPr/>
      <dgm:t>
        <a:bodyPr/>
        <a:lstStyle/>
        <a:p>
          <a:endParaRPr lang="zh-CN" altLang="en-US"/>
        </a:p>
      </dgm:t>
    </dgm:pt>
    <dgm:pt modelId="{E50B03B4-2770-467E-AB45-C13BB4718C45}" type="pres">
      <dgm:prSet presAssocID="{47F091AB-17B1-472F-A8A8-19C5FDFE813F}" presName="parentText" presStyleLbl="node1" presStyleIdx="5" presStyleCnt="6">
        <dgm:presLayoutVars>
          <dgm:chMax val="0"/>
          <dgm:bulletEnabled val="1"/>
        </dgm:presLayoutVars>
      </dgm:prSet>
      <dgm:spPr/>
      <dgm:t>
        <a:bodyPr/>
        <a:lstStyle/>
        <a:p>
          <a:endParaRPr lang="zh-CN" altLang="en-US"/>
        </a:p>
      </dgm:t>
    </dgm:pt>
    <dgm:pt modelId="{7A1B37DE-949E-4161-B415-B4898978B3D3}" type="pres">
      <dgm:prSet presAssocID="{47F091AB-17B1-472F-A8A8-19C5FDFE813F}" presName="negativeSpace" presStyleCnt="0"/>
      <dgm:spPr/>
    </dgm:pt>
    <dgm:pt modelId="{394C1AA5-9CBA-4FB4-B775-6487DDEC9AC4}" type="pres">
      <dgm:prSet presAssocID="{47F091AB-17B1-472F-A8A8-19C5FDFE813F}" presName="childText" presStyleLbl="conFgAcc1" presStyleIdx="5" presStyleCnt="6">
        <dgm:presLayoutVars>
          <dgm:bulletEnabled val="1"/>
        </dgm:presLayoutVars>
      </dgm:prSet>
      <dgm:spPr/>
    </dgm:pt>
  </dgm:ptLst>
  <dgm:cxnLst>
    <dgm:cxn modelId="{807EE5AC-4DFC-4DB7-A5B9-355E69CBF2C6}" type="presOf" srcId="{54749D44-6FB4-4517-BECC-1CBCA8E54841}" destId="{BB304BB4-2E11-4EDB-A0B3-EBF1D0413E4C}" srcOrd="0" destOrd="0" presId="urn:microsoft.com/office/officeart/2005/8/layout/list1"/>
    <dgm:cxn modelId="{C00A2C09-6A9B-4E48-B1EC-5CA9EECC5D65}" type="presOf" srcId="{C70D1B15-503A-4AF4-823F-79D9C15D5103}" destId="{1E0F2B51-A69D-4345-BC7B-AF6FE29B3150}" srcOrd="0" destOrd="0" presId="urn:microsoft.com/office/officeart/2005/8/layout/list1"/>
    <dgm:cxn modelId="{356C0369-04C1-4419-B49A-FEDDC4169069}" srcId="{C3D4A1B8-ACD2-43B9-B9C7-53D798A53FEC}" destId="{52671880-EA28-423D-AE08-62ACA5E3DD2B}" srcOrd="1" destOrd="0" parTransId="{4203B233-C368-4F41-93C8-8A90CA79E426}" sibTransId="{C84D1AB2-F822-4E63-8500-2FCA3E1B24E1}"/>
    <dgm:cxn modelId="{CB729486-97D1-4C46-916A-F8A2864EA712}" type="presOf" srcId="{C3D4A1B8-ACD2-43B9-B9C7-53D798A53FEC}" destId="{2D853F66-A3A9-4222-9D79-F69E41214EC8}" srcOrd="0" destOrd="0" presId="urn:microsoft.com/office/officeart/2005/8/layout/list1"/>
    <dgm:cxn modelId="{996E5620-5CEF-43B9-B864-DD61CE2E3CEB}" srcId="{C3D4A1B8-ACD2-43B9-B9C7-53D798A53FEC}" destId="{54749D44-6FB4-4517-BECC-1CBCA8E54841}" srcOrd="2" destOrd="0" parTransId="{35514544-F419-4C35-AE9F-CB535093494A}" sibTransId="{89D2AA18-EE00-43D5-9C50-AE3B1C1CFC0C}"/>
    <dgm:cxn modelId="{57D72CA9-3E5B-4900-AAF1-1101E1B5451F}" srcId="{C3D4A1B8-ACD2-43B9-B9C7-53D798A53FEC}" destId="{47F091AB-17B1-472F-A8A8-19C5FDFE813F}" srcOrd="5" destOrd="0" parTransId="{ABF542F0-776C-48EE-83EE-9DF0B786355C}" sibTransId="{71F50ABE-CCC1-4B80-A19C-BE6B8EA8653F}"/>
    <dgm:cxn modelId="{EDA5E2C3-136E-4F7C-804F-E313BC511A67}" type="presOf" srcId="{47F091AB-17B1-472F-A8A8-19C5FDFE813F}" destId="{0FDDCCF4-122E-403C-80A0-7522533AFE9A}" srcOrd="0" destOrd="0" presId="urn:microsoft.com/office/officeart/2005/8/layout/list1"/>
    <dgm:cxn modelId="{179C48A3-0757-46B2-9421-08FDF59A63BA}" srcId="{C3D4A1B8-ACD2-43B9-B9C7-53D798A53FEC}" destId="{C70D1B15-503A-4AF4-823F-79D9C15D5103}" srcOrd="4" destOrd="0" parTransId="{ACD8B258-F627-4CE2-AB86-15E028E1CC0E}" sibTransId="{5B69EDBA-A3F2-491C-844E-28592D07BD84}"/>
    <dgm:cxn modelId="{380EF5B8-3298-4789-A1BE-014AAD8F9868}" srcId="{C3D4A1B8-ACD2-43B9-B9C7-53D798A53FEC}" destId="{43FA6D37-8F2A-470F-93FA-D93647E19487}" srcOrd="3" destOrd="0" parTransId="{3444E7BB-7E6E-4CB6-B020-DB46F51A2F4A}" sibTransId="{7A8AC3CC-BC1B-4D5D-935D-FC3B6984024B}"/>
    <dgm:cxn modelId="{DF7023F4-EBD1-4929-83F5-3FE0A2EF65F7}" type="presOf" srcId="{52671880-EA28-423D-AE08-62ACA5E3DD2B}" destId="{30711A67-B501-4175-A00F-D73BACA423C7}" srcOrd="0" destOrd="0" presId="urn:microsoft.com/office/officeart/2005/8/layout/list1"/>
    <dgm:cxn modelId="{3A60677D-0711-4EAC-B95D-C73E31B5A855}" type="presOf" srcId="{47F091AB-17B1-472F-A8A8-19C5FDFE813F}" destId="{E50B03B4-2770-467E-AB45-C13BB4718C45}" srcOrd="1" destOrd="0" presId="urn:microsoft.com/office/officeart/2005/8/layout/list1"/>
    <dgm:cxn modelId="{E3C1CA2E-2B42-4A25-9EC7-A711CBC131FA}" type="presOf" srcId="{A69DD2C4-C4A9-4DBA-A4DC-EAB7EDD9EAC5}" destId="{C8467175-7513-4A95-8BEF-A5C11A7217E3}" srcOrd="0" destOrd="0" presId="urn:microsoft.com/office/officeart/2005/8/layout/list1"/>
    <dgm:cxn modelId="{C7561BDF-3F78-4C23-9F75-5446E266FB09}" type="presOf" srcId="{A69DD2C4-C4A9-4DBA-A4DC-EAB7EDD9EAC5}" destId="{B51C5DC1-90EC-4F6A-B68D-0DE110CCB2AD}" srcOrd="1" destOrd="0" presId="urn:microsoft.com/office/officeart/2005/8/layout/list1"/>
    <dgm:cxn modelId="{3AC25603-5E5D-4AED-A317-0BB8B8EB0A2A}" type="presOf" srcId="{43FA6D37-8F2A-470F-93FA-D93647E19487}" destId="{FF9443F8-D742-41BE-A84B-C5CA097DB139}" srcOrd="1" destOrd="0" presId="urn:microsoft.com/office/officeart/2005/8/layout/list1"/>
    <dgm:cxn modelId="{42865883-1C61-4F60-8D8C-4D537C63FE1E}" type="presOf" srcId="{43FA6D37-8F2A-470F-93FA-D93647E19487}" destId="{891072C6-74F9-4070-9CD2-F7F97C3292E2}" srcOrd="0" destOrd="0" presId="urn:microsoft.com/office/officeart/2005/8/layout/list1"/>
    <dgm:cxn modelId="{F211FC7A-942A-4105-86D2-299DDB068D1C}" type="presOf" srcId="{54749D44-6FB4-4517-BECC-1CBCA8E54841}" destId="{7C39A324-F638-4992-A9F7-8ED7F6DF9E1D}" srcOrd="1" destOrd="0" presId="urn:microsoft.com/office/officeart/2005/8/layout/list1"/>
    <dgm:cxn modelId="{F3314834-5D46-4EDA-A4AD-DAAF38A57B75}" type="presOf" srcId="{52671880-EA28-423D-AE08-62ACA5E3DD2B}" destId="{A8E988B1-E72C-48A2-8064-04686E1CA6B9}" srcOrd="1" destOrd="0" presId="urn:microsoft.com/office/officeart/2005/8/layout/list1"/>
    <dgm:cxn modelId="{B1EE9785-4B45-4173-83B5-EADC9E3576A7}" type="presOf" srcId="{C70D1B15-503A-4AF4-823F-79D9C15D5103}" destId="{43A0DA8F-1773-41DF-845D-583F3A279E2A}" srcOrd="1" destOrd="0" presId="urn:microsoft.com/office/officeart/2005/8/layout/list1"/>
    <dgm:cxn modelId="{38DA6C2C-4F0D-4FE9-B773-75619E7B071C}" srcId="{C3D4A1B8-ACD2-43B9-B9C7-53D798A53FEC}" destId="{A69DD2C4-C4A9-4DBA-A4DC-EAB7EDD9EAC5}" srcOrd="0" destOrd="0" parTransId="{A621BA9A-2EF3-4BE4-AD98-C9D109F64E5B}" sibTransId="{3E2001B6-F7CD-4835-8AF0-5F9DE27C463B}"/>
    <dgm:cxn modelId="{812E1A2E-233F-427A-A17B-FC5AFA34E9CD}" type="presParOf" srcId="{2D853F66-A3A9-4222-9D79-F69E41214EC8}" destId="{757D3197-AAE9-4606-900A-5CE20E0D2481}" srcOrd="0" destOrd="0" presId="urn:microsoft.com/office/officeart/2005/8/layout/list1"/>
    <dgm:cxn modelId="{4D6DB123-57AF-45A8-8C05-F3332409A5A6}" type="presParOf" srcId="{757D3197-AAE9-4606-900A-5CE20E0D2481}" destId="{C8467175-7513-4A95-8BEF-A5C11A7217E3}" srcOrd="0" destOrd="0" presId="urn:microsoft.com/office/officeart/2005/8/layout/list1"/>
    <dgm:cxn modelId="{E2824A03-E31C-4F2F-B581-3DE53EC672D0}" type="presParOf" srcId="{757D3197-AAE9-4606-900A-5CE20E0D2481}" destId="{B51C5DC1-90EC-4F6A-B68D-0DE110CCB2AD}" srcOrd="1" destOrd="0" presId="urn:microsoft.com/office/officeart/2005/8/layout/list1"/>
    <dgm:cxn modelId="{9ED2B7B3-2829-4B46-ADE0-133EAFB4B65C}" type="presParOf" srcId="{2D853F66-A3A9-4222-9D79-F69E41214EC8}" destId="{47297F54-2801-4546-AA69-B8775C290722}" srcOrd="1" destOrd="0" presId="urn:microsoft.com/office/officeart/2005/8/layout/list1"/>
    <dgm:cxn modelId="{2214F8F6-2699-46B9-8A2C-197FB4AFBC01}" type="presParOf" srcId="{2D853F66-A3A9-4222-9D79-F69E41214EC8}" destId="{B547F583-7A64-4750-ADE7-C4D8BBE23389}" srcOrd="2" destOrd="0" presId="urn:microsoft.com/office/officeart/2005/8/layout/list1"/>
    <dgm:cxn modelId="{50F754C1-AD21-41E5-A73E-39B3C7204A0F}" type="presParOf" srcId="{2D853F66-A3A9-4222-9D79-F69E41214EC8}" destId="{F50119BA-7C07-4F45-9A8B-566F82A598EB}" srcOrd="3" destOrd="0" presId="urn:microsoft.com/office/officeart/2005/8/layout/list1"/>
    <dgm:cxn modelId="{81C732DD-8E7A-46B6-A17E-3348E6413E65}" type="presParOf" srcId="{2D853F66-A3A9-4222-9D79-F69E41214EC8}" destId="{578C626C-712C-46C0-AE98-1313F1C3AA22}" srcOrd="4" destOrd="0" presId="urn:microsoft.com/office/officeart/2005/8/layout/list1"/>
    <dgm:cxn modelId="{6C8EE198-B4F8-40F5-A84D-663358494508}" type="presParOf" srcId="{578C626C-712C-46C0-AE98-1313F1C3AA22}" destId="{30711A67-B501-4175-A00F-D73BACA423C7}" srcOrd="0" destOrd="0" presId="urn:microsoft.com/office/officeart/2005/8/layout/list1"/>
    <dgm:cxn modelId="{F844BC93-1606-4F94-AEBB-56AB62D58167}" type="presParOf" srcId="{578C626C-712C-46C0-AE98-1313F1C3AA22}" destId="{A8E988B1-E72C-48A2-8064-04686E1CA6B9}" srcOrd="1" destOrd="0" presId="urn:microsoft.com/office/officeart/2005/8/layout/list1"/>
    <dgm:cxn modelId="{DA393F0E-FADF-4271-83E4-4BBC6DB215CC}" type="presParOf" srcId="{2D853F66-A3A9-4222-9D79-F69E41214EC8}" destId="{F2B725F0-A3CB-4619-9424-C1451B0F64E5}" srcOrd="5" destOrd="0" presId="urn:microsoft.com/office/officeart/2005/8/layout/list1"/>
    <dgm:cxn modelId="{70313154-7DC2-4F07-9091-6FF173362C8C}" type="presParOf" srcId="{2D853F66-A3A9-4222-9D79-F69E41214EC8}" destId="{466D8455-AC33-4906-9F3C-6C9B1F908374}" srcOrd="6" destOrd="0" presId="urn:microsoft.com/office/officeart/2005/8/layout/list1"/>
    <dgm:cxn modelId="{58EE09C6-8359-43CF-AB5A-DD4142858EDE}" type="presParOf" srcId="{2D853F66-A3A9-4222-9D79-F69E41214EC8}" destId="{00627A60-7B11-42C6-B784-AA01FD2ADD4E}" srcOrd="7" destOrd="0" presId="urn:microsoft.com/office/officeart/2005/8/layout/list1"/>
    <dgm:cxn modelId="{3C11261F-B23E-4DCF-BCBF-7B81EE5248F2}" type="presParOf" srcId="{2D853F66-A3A9-4222-9D79-F69E41214EC8}" destId="{B86F1FAA-7DAE-413E-A478-94F1AB4F6169}" srcOrd="8" destOrd="0" presId="urn:microsoft.com/office/officeart/2005/8/layout/list1"/>
    <dgm:cxn modelId="{93DFBC58-1ACC-45DB-AE83-66CF74480AF3}" type="presParOf" srcId="{B86F1FAA-7DAE-413E-A478-94F1AB4F6169}" destId="{BB304BB4-2E11-4EDB-A0B3-EBF1D0413E4C}" srcOrd="0" destOrd="0" presId="urn:microsoft.com/office/officeart/2005/8/layout/list1"/>
    <dgm:cxn modelId="{190D23C8-C685-4B36-9874-69CAA8B0285F}" type="presParOf" srcId="{B86F1FAA-7DAE-413E-A478-94F1AB4F6169}" destId="{7C39A324-F638-4992-A9F7-8ED7F6DF9E1D}" srcOrd="1" destOrd="0" presId="urn:microsoft.com/office/officeart/2005/8/layout/list1"/>
    <dgm:cxn modelId="{FB8A3280-03B5-425E-AB8E-1AD256908C0D}" type="presParOf" srcId="{2D853F66-A3A9-4222-9D79-F69E41214EC8}" destId="{D759D961-E818-4626-8651-A765F5D94A47}" srcOrd="9" destOrd="0" presId="urn:microsoft.com/office/officeart/2005/8/layout/list1"/>
    <dgm:cxn modelId="{75FDAEDC-97F4-4F56-9D98-F7FE43868AF7}" type="presParOf" srcId="{2D853F66-A3A9-4222-9D79-F69E41214EC8}" destId="{CE785AB1-6996-4212-864C-590F284CABEF}" srcOrd="10" destOrd="0" presId="urn:microsoft.com/office/officeart/2005/8/layout/list1"/>
    <dgm:cxn modelId="{FC59DC52-7491-4608-A093-8D1B792AAEA3}" type="presParOf" srcId="{2D853F66-A3A9-4222-9D79-F69E41214EC8}" destId="{C122E494-F3DA-4936-B01C-6F87DAE12529}" srcOrd="11" destOrd="0" presId="urn:microsoft.com/office/officeart/2005/8/layout/list1"/>
    <dgm:cxn modelId="{18D12D78-915A-4A00-B39C-C370543FA873}" type="presParOf" srcId="{2D853F66-A3A9-4222-9D79-F69E41214EC8}" destId="{B7BFF4FE-0F75-4391-97DC-491FDAB5ECB0}" srcOrd="12" destOrd="0" presId="urn:microsoft.com/office/officeart/2005/8/layout/list1"/>
    <dgm:cxn modelId="{557E4F76-00D7-4BA7-AF9F-BDFD2E0FE084}" type="presParOf" srcId="{B7BFF4FE-0F75-4391-97DC-491FDAB5ECB0}" destId="{891072C6-74F9-4070-9CD2-F7F97C3292E2}" srcOrd="0" destOrd="0" presId="urn:microsoft.com/office/officeart/2005/8/layout/list1"/>
    <dgm:cxn modelId="{DD6B8A60-497F-43CE-BE82-2AC341163E58}" type="presParOf" srcId="{B7BFF4FE-0F75-4391-97DC-491FDAB5ECB0}" destId="{FF9443F8-D742-41BE-A84B-C5CA097DB139}" srcOrd="1" destOrd="0" presId="urn:microsoft.com/office/officeart/2005/8/layout/list1"/>
    <dgm:cxn modelId="{5FAF308D-8774-4C79-AA69-D6DD8D430667}" type="presParOf" srcId="{2D853F66-A3A9-4222-9D79-F69E41214EC8}" destId="{516F3D39-CC0E-4F70-9EDA-1BE232FDA5D7}" srcOrd="13" destOrd="0" presId="urn:microsoft.com/office/officeart/2005/8/layout/list1"/>
    <dgm:cxn modelId="{ED548F93-0366-4258-B089-A7A64ED8FE92}" type="presParOf" srcId="{2D853F66-A3A9-4222-9D79-F69E41214EC8}" destId="{C8DD829D-BF9C-49A0-A8DB-C7FD954108E8}" srcOrd="14" destOrd="0" presId="urn:microsoft.com/office/officeart/2005/8/layout/list1"/>
    <dgm:cxn modelId="{72B74CA3-125F-4206-A38B-B52F2D1C3003}" type="presParOf" srcId="{2D853F66-A3A9-4222-9D79-F69E41214EC8}" destId="{9C25B8D6-D426-4CB5-8873-DFAAD88AF887}" srcOrd="15" destOrd="0" presId="urn:microsoft.com/office/officeart/2005/8/layout/list1"/>
    <dgm:cxn modelId="{1CEC420D-950C-44D2-9676-9491AE6FFB25}" type="presParOf" srcId="{2D853F66-A3A9-4222-9D79-F69E41214EC8}" destId="{B8D30847-42FF-4231-B245-4232B3427E2F}" srcOrd="16" destOrd="0" presId="urn:microsoft.com/office/officeart/2005/8/layout/list1"/>
    <dgm:cxn modelId="{BA291129-4687-4DD6-8FC3-CC829F654327}" type="presParOf" srcId="{B8D30847-42FF-4231-B245-4232B3427E2F}" destId="{1E0F2B51-A69D-4345-BC7B-AF6FE29B3150}" srcOrd="0" destOrd="0" presId="urn:microsoft.com/office/officeart/2005/8/layout/list1"/>
    <dgm:cxn modelId="{6DF280E8-B35D-431F-996A-3541AC788E3C}" type="presParOf" srcId="{B8D30847-42FF-4231-B245-4232B3427E2F}" destId="{43A0DA8F-1773-41DF-845D-583F3A279E2A}" srcOrd="1" destOrd="0" presId="urn:microsoft.com/office/officeart/2005/8/layout/list1"/>
    <dgm:cxn modelId="{40CF2AFA-69E9-46CB-9E5E-61756BDFA5CC}" type="presParOf" srcId="{2D853F66-A3A9-4222-9D79-F69E41214EC8}" destId="{0FD146B5-E993-40F7-BAEE-401C761E61B4}" srcOrd="17" destOrd="0" presId="urn:microsoft.com/office/officeart/2005/8/layout/list1"/>
    <dgm:cxn modelId="{64E74802-5EEB-42EE-9D6B-64CF1BE2DAFD}" type="presParOf" srcId="{2D853F66-A3A9-4222-9D79-F69E41214EC8}" destId="{58E9ED24-A410-40F1-AC94-4C15A96BC328}" srcOrd="18" destOrd="0" presId="urn:microsoft.com/office/officeart/2005/8/layout/list1"/>
    <dgm:cxn modelId="{A8891C3A-7116-423B-AD72-03FBFCB46425}" type="presParOf" srcId="{2D853F66-A3A9-4222-9D79-F69E41214EC8}" destId="{AB864FE6-E190-4FC5-91EA-59A70426EE3C}" srcOrd="19" destOrd="0" presId="urn:microsoft.com/office/officeart/2005/8/layout/list1"/>
    <dgm:cxn modelId="{656198D0-2C2A-4263-AE23-016E2816A15E}" type="presParOf" srcId="{2D853F66-A3A9-4222-9D79-F69E41214EC8}" destId="{FFEC03CA-51B3-45D2-AA53-A4D82B78DA4F}" srcOrd="20" destOrd="0" presId="urn:microsoft.com/office/officeart/2005/8/layout/list1"/>
    <dgm:cxn modelId="{D4E6261B-FE37-424F-B64E-63F963222D89}" type="presParOf" srcId="{FFEC03CA-51B3-45D2-AA53-A4D82B78DA4F}" destId="{0FDDCCF4-122E-403C-80A0-7522533AFE9A}" srcOrd="0" destOrd="0" presId="urn:microsoft.com/office/officeart/2005/8/layout/list1"/>
    <dgm:cxn modelId="{5C6A5678-E6B0-4003-965F-F2C012CAF1E1}" type="presParOf" srcId="{FFEC03CA-51B3-45D2-AA53-A4D82B78DA4F}" destId="{E50B03B4-2770-467E-AB45-C13BB4718C45}" srcOrd="1" destOrd="0" presId="urn:microsoft.com/office/officeart/2005/8/layout/list1"/>
    <dgm:cxn modelId="{807481FC-BED6-481C-BD57-94183D07A2BE}" type="presParOf" srcId="{2D853F66-A3A9-4222-9D79-F69E41214EC8}" destId="{7A1B37DE-949E-4161-B415-B4898978B3D3}" srcOrd="21" destOrd="0" presId="urn:microsoft.com/office/officeart/2005/8/layout/list1"/>
    <dgm:cxn modelId="{27AD9FF0-41B6-4F72-8753-0C3647C4A112}" type="presParOf" srcId="{2D853F66-A3A9-4222-9D79-F69E41214EC8}" destId="{394C1AA5-9CBA-4FB4-B775-6487DDEC9AC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D4A1B8-ACD2-43B9-B9C7-53D798A53F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69DD2C4-C4A9-4DBA-A4DC-EAB7EDD9EAC5}">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推荐算法简介</a:t>
          </a:r>
          <a:endParaRPr lang="zh-CN" altLang="en-US" sz="2400" b="1" dirty="0">
            <a:solidFill>
              <a:srgbClr val="002060"/>
            </a:solidFill>
            <a:latin typeface="微软雅黑" pitchFamily="34" charset="-122"/>
            <a:ea typeface="微软雅黑" pitchFamily="34" charset="-122"/>
          </a:endParaRPr>
        </a:p>
      </dgm:t>
    </dgm:pt>
    <dgm:pt modelId="{A621BA9A-2EF3-4BE4-AD98-C9D109F64E5B}" type="parTrans" cxnId="{38DA6C2C-4F0D-4FE9-B773-75619E7B071C}">
      <dgm:prSet/>
      <dgm:spPr/>
      <dgm:t>
        <a:bodyPr/>
        <a:lstStyle/>
        <a:p>
          <a:endParaRPr lang="zh-CN" altLang="en-US"/>
        </a:p>
      </dgm:t>
    </dgm:pt>
    <dgm:pt modelId="{3E2001B6-F7CD-4835-8AF0-5F9DE27C463B}" type="sibTrans" cxnId="{38DA6C2C-4F0D-4FE9-B773-75619E7B071C}">
      <dgm:prSet/>
      <dgm:spPr/>
      <dgm:t>
        <a:bodyPr/>
        <a:lstStyle/>
        <a:p>
          <a:endParaRPr lang="zh-CN" altLang="en-US"/>
        </a:p>
      </dgm:t>
    </dgm:pt>
    <dgm:pt modelId="{52671880-EA28-423D-AE08-62ACA5E3DD2B}">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协同过滤算法的介绍</a:t>
          </a:r>
          <a:endParaRPr lang="zh-CN" altLang="en-US" sz="2400" b="1" dirty="0">
            <a:solidFill>
              <a:srgbClr val="002060"/>
            </a:solidFill>
            <a:latin typeface="微软雅黑" pitchFamily="34" charset="-122"/>
            <a:ea typeface="微软雅黑" pitchFamily="34" charset="-122"/>
          </a:endParaRPr>
        </a:p>
      </dgm:t>
    </dgm:pt>
    <dgm:pt modelId="{4203B233-C368-4F41-93C8-8A90CA79E426}" type="parTrans" cxnId="{356C0369-04C1-4419-B49A-FEDDC4169069}">
      <dgm:prSet/>
      <dgm:spPr/>
      <dgm:t>
        <a:bodyPr/>
        <a:lstStyle/>
        <a:p>
          <a:endParaRPr lang="zh-CN" altLang="en-US"/>
        </a:p>
      </dgm:t>
    </dgm:pt>
    <dgm:pt modelId="{C84D1AB2-F822-4E63-8500-2FCA3E1B24E1}" type="sibTrans" cxnId="{356C0369-04C1-4419-B49A-FEDDC4169069}">
      <dgm:prSet/>
      <dgm:spPr/>
      <dgm:t>
        <a:bodyPr/>
        <a:lstStyle/>
        <a:p>
          <a:endParaRPr lang="zh-CN" altLang="en-US"/>
        </a:p>
      </dgm:t>
    </dgm:pt>
    <dgm:pt modelId="{54749D44-6FB4-4517-BECC-1CBCA8E54841}">
      <dgm:prSet phldrT="[文本]" custT="1"/>
      <dgm:spPr>
        <a:solidFill>
          <a:schemeClr val="accent1">
            <a:lumMod val="20000"/>
            <a:lumOff val="80000"/>
          </a:schemeClr>
        </a:solidFill>
      </dgm:spPr>
      <dgm:t>
        <a:bodyPr/>
        <a:lstStyle/>
        <a:p>
          <a:r>
            <a:rPr lang="zh-CN" altLang="en-US" sz="2400" b="1" dirty="0" smtClean="0">
              <a:solidFill>
                <a:srgbClr val="FF0000"/>
              </a:solidFill>
              <a:latin typeface="微软雅黑" pitchFamily="34" charset="-122"/>
              <a:ea typeface="微软雅黑" pitchFamily="34" charset="-122"/>
            </a:rPr>
            <a:t>基于近邻模型的协同过滤算法</a:t>
          </a:r>
          <a:endParaRPr lang="zh-CN" altLang="en-US" sz="2400" b="1" dirty="0">
            <a:solidFill>
              <a:srgbClr val="FF0000"/>
            </a:solidFill>
            <a:latin typeface="微软雅黑" pitchFamily="34" charset="-122"/>
            <a:ea typeface="微软雅黑" pitchFamily="34" charset="-122"/>
          </a:endParaRPr>
        </a:p>
      </dgm:t>
    </dgm:pt>
    <dgm:pt modelId="{35514544-F419-4C35-AE9F-CB535093494A}" type="parTrans" cxnId="{996E5620-5CEF-43B9-B864-DD61CE2E3CEB}">
      <dgm:prSet/>
      <dgm:spPr/>
      <dgm:t>
        <a:bodyPr/>
        <a:lstStyle/>
        <a:p>
          <a:endParaRPr lang="zh-CN" altLang="en-US"/>
        </a:p>
      </dgm:t>
    </dgm:pt>
    <dgm:pt modelId="{89D2AA18-EE00-43D5-9C50-AE3B1C1CFC0C}" type="sibTrans" cxnId="{996E5620-5CEF-43B9-B864-DD61CE2E3CEB}">
      <dgm:prSet/>
      <dgm:spPr/>
      <dgm:t>
        <a:bodyPr/>
        <a:lstStyle/>
        <a:p>
          <a:endParaRPr lang="zh-CN" altLang="en-US"/>
        </a:p>
      </dgm:t>
    </dgm:pt>
    <dgm:pt modelId="{43FA6D37-8F2A-470F-93FA-D93647E19487}">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smtClean="0">
              <a:solidFill>
                <a:srgbClr val="002060"/>
              </a:solidFill>
              <a:latin typeface="微软雅黑" pitchFamily="34" charset="-122"/>
              <a:ea typeface="微软雅黑" pitchFamily="34" charset="-122"/>
            </a:rPr>
            <a:t>SVD</a:t>
          </a:r>
          <a:r>
            <a:rPr lang="zh-CN" altLang="en-US" sz="2400" b="1" dirty="0" smtClean="0">
              <a:solidFill>
                <a:srgbClr val="002060"/>
              </a:solidFill>
              <a:latin typeface="微软雅黑" pitchFamily="34" charset="-122"/>
              <a:ea typeface="微软雅黑" pitchFamily="34" charset="-122"/>
            </a:rPr>
            <a:t>矩阵分解的协同过滤算法</a:t>
          </a:r>
          <a:endParaRPr lang="zh-CN" altLang="en-US" sz="2400" b="1" dirty="0">
            <a:solidFill>
              <a:srgbClr val="002060"/>
            </a:solidFill>
            <a:latin typeface="微软雅黑" pitchFamily="34" charset="-122"/>
            <a:ea typeface="微软雅黑" pitchFamily="34" charset="-122"/>
          </a:endParaRPr>
        </a:p>
      </dgm:t>
    </dgm:pt>
    <dgm:pt modelId="{3444E7BB-7E6E-4CB6-B020-DB46F51A2F4A}" type="parTrans" cxnId="{380EF5B8-3298-4789-A1BE-014AAD8F9868}">
      <dgm:prSet/>
      <dgm:spPr/>
      <dgm:t>
        <a:bodyPr/>
        <a:lstStyle/>
        <a:p>
          <a:endParaRPr lang="zh-CN" altLang="en-US"/>
        </a:p>
      </dgm:t>
    </dgm:pt>
    <dgm:pt modelId="{7A8AC3CC-BC1B-4D5D-935D-FC3B6984024B}" type="sibTrans" cxnId="{380EF5B8-3298-4789-A1BE-014AAD8F9868}">
      <dgm:prSet/>
      <dgm:spPr/>
      <dgm:t>
        <a:bodyPr/>
        <a:lstStyle/>
        <a:p>
          <a:endParaRPr lang="zh-CN" altLang="en-US"/>
        </a:p>
      </dgm:t>
    </dgm:pt>
    <dgm:pt modelId="{47F091AB-17B1-472F-A8A8-19C5FDFE813F}">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总结和进一步工作</a:t>
          </a:r>
          <a:endParaRPr lang="zh-CN" altLang="en-US" sz="2400" b="1" dirty="0">
            <a:solidFill>
              <a:srgbClr val="002060"/>
            </a:solidFill>
            <a:latin typeface="微软雅黑" pitchFamily="34" charset="-122"/>
            <a:ea typeface="微软雅黑" pitchFamily="34" charset="-122"/>
          </a:endParaRPr>
        </a:p>
      </dgm:t>
    </dgm:pt>
    <dgm:pt modelId="{ABF542F0-776C-48EE-83EE-9DF0B786355C}" type="parTrans" cxnId="{57D72CA9-3E5B-4900-AAF1-1101E1B5451F}">
      <dgm:prSet/>
      <dgm:spPr/>
      <dgm:t>
        <a:bodyPr/>
        <a:lstStyle/>
        <a:p>
          <a:endParaRPr lang="zh-CN" altLang="en-US"/>
        </a:p>
      </dgm:t>
    </dgm:pt>
    <dgm:pt modelId="{71F50ABE-CCC1-4B80-A19C-BE6B8EA8653F}" type="sibTrans" cxnId="{57D72CA9-3E5B-4900-AAF1-1101E1B5451F}">
      <dgm:prSet/>
      <dgm:spPr/>
      <dgm:t>
        <a:bodyPr/>
        <a:lstStyle/>
        <a:p>
          <a:endParaRPr lang="zh-CN" altLang="en-US"/>
        </a:p>
      </dgm:t>
    </dgm:pt>
    <dgm:pt modelId="{C70D1B15-503A-4AF4-823F-79D9C15D5103}">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err="1" smtClean="0">
              <a:solidFill>
                <a:srgbClr val="002060"/>
              </a:solidFill>
              <a:latin typeface="微软雅黑" pitchFamily="34" charset="-122"/>
              <a:ea typeface="微软雅黑" pitchFamily="34" charset="-122"/>
            </a:rPr>
            <a:t>pLSA</a:t>
          </a:r>
          <a:r>
            <a:rPr lang="zh-CN" altLang="en-US" sz="2400" b="1" dirty="0" smtClean="0">
              <a:solidFill>
                <a:srgbClr val="002060"/>
              </a:solidFill>
              <a:latin typeface="微软雅黑" pitchFamily="34" charset="-122"/>
              <a:ea typeface="微软雅黑" pitchFamily="34" charset="-122"/>
            </a:rPr>
            <a:t>模型的协同过滤算法</a:t>
          </a:r>
          <a:endParaRPr lang="zh-CN" altLang="en-US" sz="2400" b="1" dirty="0">
            <a:solidFill>
              <a:srgbClr val="002060"/>
            </a:solidFill>
            <a:latin typeface="微软雅黑" pitchFamily="34" charset="-122"/>
            <a:ea typeface="微软雅黑" pitchFamily="34" charset="-122"/>
          </a:endParaRPr>
        </a:p>
      </dgm:t>
    </dgm:pt>
    <dgm:pt modelId="{ACD8B258-F627-4CE2-AB86-15E028E1CC0E}" type="parTrans" cxnId="{179C48A3-0757-46B2-9421-08FDF59A63BA}">
      <dgm:prSet/>
      <dgm:spPr/>
      <dgm:t>
        <a:bodyPr/>
        <a:lstStyle/>
        <a:p>
          <a:endParaRPr lang="zh-CN" altLang="en-US"/>
        </a:p>
      </dgm:t>
    </dgm:pt>
    <dgm:pt modelId="{5B69EDBA-A3F2-491C-844E-28592D07BD84}" type="sibTrans" cxnId="{179C48A3-0757-46B2-9421-08FDF59A63BA}">
      <dgm:prSet/>
      <dgm:spPr/>
      <dgm:t>
        <a:bodyPr/>
        <a:lstStyle/>
        <a:p>
          <a:endParaRPr lang="zh-CN" altLang="en-US"/>
        </a:p>
      </dgm:t>
    </dgm:pt>
    <dgm:pt modelId="{2D853F66-A3A9-4222-9D79-F69E41214EC8}" type="pres">
      <dgm:prSet presAssocID="{C3D4A1B8-ACD2-43B9-B9C7-53D798A53FEC}" presName="linear" presStyleCnt="0">
        <dgm:presLayoutVars>
          <dgm:dir/>
          <dgm:animLvl val="lvl"/>
          <dgm:resizeHandles val="exact"/>
        </dgm:presLayoutVars>
      </dgm:prSet>
      <dgm:spPr/>
      <dgm:t>
        <a:bodyPr/>
        <a:lstStyle/>
        <a:p>
          <a:endParaRPr lang="zh-CN" altLang="en-US"/>
        </a:p>
      </dgm:t>
    </dgm:pt>
    <dgm:pt modelId="{757D3197-AAE9-4606-900A-5CE20E0D2481}" type="pres">
      <dgm:prSet presAssocID="{A69DD2C4-C4A9-4DBA-A4DC-EAB7EDD9EAC5}" presName="parentLin" presStyleCnt="0"/>
      <dgm:spPr/>
    </dgm:pt>
    <dgm:pt modelId="{C8467175-7513-4A95-8BEF-A5C11A7217E3}" type="pres">
      <dgm:prSet presAssocID="{A69DD2C4-C4A9-4DBA-A4DC-EAB7EDD9EAC5}" presName="parentLeftMargin" presStyleLbl="node1" presStyleIdx="0" presStyleCnt="6"/>
      <dgm:spPr/>
      <dgm:t>
        <a:bodyPr/>
        <a:lstStyle/>
        <a:p>
          <a:endParaRPr lang="zh-CN" altLang="en-US"/>
        </a:p>
      </dgm:t>
    </dgm:pt>
    <dgm:pt modelId="{B51C5DC1-90EC-4F6A-B68D-0DE110CCB2AD}" type="pres">
      <dgm:prSet presAssocID="{A69DD2C4-C4A9-4DBA-A4DC-EAB7EDD9EAC5}" presName="parentText" presStyleLbl="node1" presStyleIdx="0" presStyleCnt="6">
        <dgm:presLayoutVars>
          <dgm:chMax val="0"/>
          <dgm:bulletEnabled val="1"/>
        </dgm:presLayoutVars>
      </dgm:prSet>
      <dgm:spPr/>
      <dgm:t>
        <a:bodyPr/>
        <a:lstStyle/>
        <a:p>
          <a:endParaRPr lang="zh-CN" altLang="en-US"/>
        </a:p>
      </dgm:t>
    </dgm:pt>
    <dgm:pt modelId="{47297F54-2801-4546-AA69-B8775C290722}" type="pres">
      <dgm:prSet presAssocID="{A69DD2C4-C4A9-4DBA-A4DC-EAB7EDD9EAC5}" presName="negativeSpace" presStyleCnt="0"/>
      <dgm:spPr/>
    </dgm:pt>
    <dgm:pt modelId="{B547F583-7A64-4750-ADE7-C4D8BBE23389}" type="pres">
      <dgm:prSet presAssocID="{A69DD2C4-C4A9-4DBA-A4DC-EAB7EDD9EAC5}" presName="childText" presStyleLbl="conFgAcc1" presStyleIdx="0" presStyleCnt="6">
        <dgm:presLayoutVars>
          <dgm:bulletEnabled val="1"/>
        </dgm:presLayoutVars>
      </dgm:prSet>
      <dgm:spPr/>
    </dgm:pt>
    <dgm:pt modelId="{F50119BA-7C07-4F45-9A8B-566F82A598EB}" type="pres">
      <dgm:prSet presAssocID="{3E2001B6-F7CD-4835-8AF0-5F9DE27C463B}" presName="spaceBetweenRectangles" presStyleCnt="0"/>
      <dgm:spPr/>
    </dgm:pt>
    <dgm:pt modelId="{578C626C-712C-46C0-AE98-1313F1C3AA22}" type="pres">
      <dgm:prSet presAssocID="{52671880-EA28-423D-AE08-62ACA5E3DD2B}" presName="parentLin" presStyleCnt="0"/>
      <dgm:spPr/>
    </dgm:pt>
    <dgm:pt modelId="{30711A67-B501-4175-A00F-D73BACA423C7}" type="pres">
      <dgm:prSet presAssocID="{52671880-EA28-423D-AE08-62ACA5E3DD2B}" presName="parentLeftMargin" presStyleLbl="node1" presStyleIdx="0" presStyleCnt="6"/>
      <dgm:spPr/>
      <dgm:t>
        <a:bodyPr/>
        <a:lstStyle/>
        <a:p>
          <a:endParaRPr lang="zh-CN" altLang="en-US"/>
        </a:p>
      </dgm:t>
    </dgm:pt>
    <dgm:pt modelId="{A8E988B1-E72C-48A2-8064-04686E1CA6B9}" type="pres">
      <dgm:prSet presAssocID="{52671880-EA28-423D-AE08-62ACA5E3DD2B}" presName="parentText" presStyleLbl="node1" presStyleIdx="1" presStyleCnt="6" custScaleX="99487">
        <dgm:presLayoutVars>
          <dgm:chMax val="0"/>
          <dgm:bulletEnabled val="1"/>
        </dgm:presLayoutVars>
      </dgm:prSet>
      <dgm:spPr/>
      <dgm:t>
        <a:bodyPr/>
        <a:lstStyle/>
        <a:p>
          <a:endParaRPr lang="zh-CN" altLang="en-US"/>
        </a:p>
      </dgm:t>
    </dgm:pt>
    <dgm:pt modelId="{F2B725F0-A3CB-4619-9424-C1451B0F64E5}" type="pres">
      <dgm:prSet presAssocID="{52671880-EA28-423D-AE08-62ACA5E3DD2B}" presName="negativeSpace" presStyleCnt="0"/>
      <dgm:spPr/>
    </dgm:pt>
    <dgm:pt modelId="{466D8455-AC33-4906-9F3C-6C9B1F908374}" type="pres">
      <dgm:prSet presAssocID="{52671880-EA28-423D-AE08-62ACA5E3DD2B}" presName="childText" presStyleLbl="conFgAcc1" presStyleIdx="1" presStyleCnt="6">
        <dgm:presLayoutVars>
          <dgm:bulletEnabled val="1"/>
        </dgm:presLayoutVars>
      </dgm:prSet>
      <dgm:spPr/>
    </dgm:pt>
    <dgm:pt modelId="{00627A60-7B11-42C6-B784-AA01FD2ADD4E}" type="pres">
      <dgm:prSet presAssocID="{C84D1AB2-F822-4E63-8500-2FCA3E1B24E1}" presName="spaceBetweenRectangles" presStyleCnt="0"/>
      <dgm:spPr/>
    </dgm:pt>
    <dgm:pt modelId="{B86F1FAA-7DAE-413E-A478-94F1AB4F6169}" type="pres">
      <dgm:prSet presAssocID="{54749D44-6FB4-4517-BECC-1CBCA8E54841}" presName="parentLin" presStyleCnt="0"/>
      <dgm:spPr/>
    </dgm:pt>
    <dgm:pt modelId="{BB304BB4-2E11-4EDB-A0B3-EBF1D0413E4C}" type="pres">
      <dgm:prSet presAssocID="{54749D44-6FB4-4517-BECC-1CBCA8E54841}" presName="parentLeftMargin" presStyleLbl="node1" presStyleIdx="1" presStyleCnt="6"/>
      <dgm:spPr/>
      <dgm:t>
        <a:bodyPr/>
        <a:lstStyle/>
        <a:p>
          <a:endParaRPr lang="zh-CN" altLang="en-US"/>
        </a:p>
      </dgm:t>
    </dgm:pt>
    <dgm:pt modelId="{7C39A324-F638-4992-A9F7-8ED7F6DF9E1D}" type="pres">
      <dgm:prSet presAssocID="{54749D44-6FB4-4517-BECC-1CBCA8E54841}" presName="parentText" presStyleLbl="node1" presStyleIdx="2" presStyleCnt="6" custScaleX="99882" custLinFactNeighborX="14424" custLinFactNeighborY="-8381">
        <dgm:presLayoutVars>
          <dgm:chMax val="0"/>
          <dgm:bulletEnabled val="1"/>
        </dgm:presLayoutVars>
      </dgm:prSet>
      <dgm:spPr/>
      <dgm:t>
        <a:bodyPr/>
        <a:lstStyle/>
        <a:p>
          <a:endParaRPr lang="zh-CN" altLang="en-US"/>
        </a:p>
      </dgm:t>
    </dgm:pt>
    <dgm:pt modelId="{D759D961-E818-4626-8651-A765F5D94A47}" type="pres">
      <dgm:prSet presAssocID="{54749D44-6FB4-4517-BECC-1CBCA8E54841}" presName="negativeSpace" presStyleCnt="0"/>
      <dgm:spPr/>
    </dgm:pt>
    <dgm:pt modelId="{CE785AB1-6996-4212-864C-590F284CABEF}" type="pres">
      <dgm:prSet presAssocID="{54749D44-6FB4-4517-BECC-1CBCA8E54841}" presName="childText" presStyleLbl="conFgAcc1" presStyleIdx="2" presStyleCnt="6">
        <dgm:presLayoutVars>
          <dgm:bulletEnabled val="1"/>
        </dgm:presLayoutVars>
      </dgm:prSet>
      <dgm:spPr/>
    </dgm:pt>
    <dgm:pt modelId="{C122E494-F3DA-4936-B01C-6F87DAE12529}" type="pres">
      <dgm:prSet presAssocID="{89D2AA18-EE00-43D5-9C50-AE3B1C1CFC0C}" presName="spaceBetweenRectangles" presStyleCnt="0"/>
      <dgm:spPr/>
    </dgm:pt>
    <dgm:pt modelId="{B7BFF4FE-0F75-4391-97DC-491FDAB5ECB0}" type="pres">
      <dgm:prSet presAssocID="{43FA6D37-8F2A-470F-93FA-D93647E19487}" presName="parentLin" presStyleCnt="0"/>
      <dgm:spPr/>
    </dgm:pt>
    <dgm:pt modelId="{891072C6-74F9-4070-9CD2-F7F97C3292E2}" type="pres">
      <dgm:prSet presAssocID="{43FA6D37-8F2A-470F-93FA-D93647E19487}" presName="parentLeftMargin" presStyleLbl="node1" presStyleIdx="2" presStyleCnt="6"/>
      <dgm:spPr/>
      <dgm:t>
        <a:bodyPr/>
        <a:lstStyle/>
        <a:p>
          <a:endParaRPr lang="zh-CN" altLang="en-US"/>
        </a:p>
      </dgm:t>
    </dgm:pt>
    <dgm:pt modelId="{FF9443F8-D742-41BE-A84B-C5CA097DB139}" type="pres">
      <dgm:prSet presAssocID="{43FA6D37-8F2A-470F-93FA-D93647E19487}" presName="parentText" presStyleLbl="node1" presStyleIdx="3" presStyleCnt="6" custScaleX="100727">
        <dgm:presLayoutVars>
          <dgm:chMax val="0"/>
          <dgm:bulletEnabled val="1"/>
        </dgm:presLayoutVars>
      </dgm:prSet>
      <dgm:spPr/>
      <dgm:t>
        <a:bodyPr/>
        <a:lstStyle/>
        <a:p>
          <a:endParaRPr lang="zh-CN" altLang="en-US"/>
        </a:p>
      </dgm:t>
    </dgm:pt>
    <dgm:pt modelId="{516F3D39-CC0E-4F70-9EDA-1BE232FDA5D7}" type="pres">
      <dgm:prSet presAssocID="{43FA6D37-8F2A-470F-93FA-D93647E19487}" presName="negativeSpace" presStyleCnt="0"/>
      <dgm:spPr/>
    </dgm:pt>
    <dgm:pt modelId="{C8DD829D-BF9C-49A0-A8DB-C7FD954108E8}" type="pres">
      <dgm:prSet presAssocID="{43FA6D37-8F2A-470F-93FA-D93647E19487}" presName="childText" presStyleLbl="conFgAcc1" presStyleIdx="3" presStyleCnt="6" custLinFactNeighborX="-4310">
        <dgm:presLayoutVars>
          <dgm:bulletEnabled val="1"/>
        </dgm:presLayoutVars>
      </dgm:prSet>
      <dgm:spPr/>
    </dgm:pt>
    <dgm:pt modelId="{9C25B8D6-D426-4CB5-8873-DFAAD88AF887}" type="pres">
      <dgm:prSet presAssocID="{7A8AC3CC-BC1B-4D5D-935D-FC3B6984024B}" presName="spaceBetweenRectangles" presStyleCnt="0"/>
      <dgm:spPr/>
    </dgm:pt>
    <dgm:pt modelId="{B8D30847-42FF-4231-B245-4232B3427E2F}" type="pres">
      <dgm:prSet presAssocID="{C70D1B15-503A-4AF4-823F-79D9C15D5103}" presName="parentLin" presStyleCnt="0"/>
      <dgm:spPr/>
    </dgm:pt>
    <dgm:pt modelId="{1E0F2B51-A69D-4345-BC7B-AF6FE29B3150}" type="pres">
      <dgm:prSet presAssocID="{C70D1B15-503A-4AF4-823F-79D9C15D5103}" presName="parentLeftMargin" presStyleLbl="node1" presStyleIdx="3" presStyleCnt="6"/>
      <dgm:spPr/>
      <dgm:t>
        <a:bodyPr/>
        <a:lstStyle/>
        <a:p>
          <a:endParaRPr lang="zh-CN" altLang="en-US"/>
        </a:p>
      </dgm:t>
    </dgm:pt>
    <dgm:pt modelId="{43A0DA8F-1773-41DF-845D-583F3A279E2A}" type="pres">
      <dgm:prSet presAssocID="{C70D1B15-503A-4AF4-823F-79D9C15D5103}" presName="parentText" presStyleLbl="node1" presStyleIdx="4" presStyleCnt="6">
        <dgm:presLayoutVars>
          <dgm:chMax val="0"/>
          <dgm:bulletEnabled val="1"/>
        </dgm:presLayoutVars>
      </dgm:prSet>
      <dgm:spPr/>
      <dgm:t>
        <a:bodyPr/>
        <a:lstStyle/>
        <a:p>
          <a:endParaRPr lang="zh-CN" altLang="en-US"/>
        </a:p>
      </dgm:t>
    </dgm:pt>
    <dgm:pt modelId="{0FD146B5-E993-40F7-BAEE-401C761E61B4}" type="pres">
      <dgm:prSet presAssocID="{C70D1B15-503A-4AF4-823F-79D9C15D5103}" presName="negativeSpace" presStyleCnt="0"/>
      <dgm:spPr/>
    </dgm:pt>
    <dgm:pt modelId="{58E9ED24-A410-40F1-AC94-4C15A96BC328}" type="pres">
      <dgm:prSet presAssocID="{C70D1B15-503A-4AF4-823F-79D9C15D5103}" presName="childText" presStyleLbl="conFgAcc1" presStyleIdx="4" presStyleCnt="6">
        <dgm:presLayoutVars>
          <dgm:bulletEnabled val="1"/>
        </dgm:presLayoutVars>
      </dgm:prSet>
      <dgm:spPr/>
    </dgm:pt>
    <dgm:pt modelId="{AB864FE6-E190-4FC5-91EA-59A70426EE3C}" type="pres">
      <dgm:prSet presAssocID="{5B69EDBA-A3F2-491C-844E-28592D07BD84}" presName="spaceBetweenRectangles" presStyleCnt="0"/>
      <dgm:spPr/>
    </dgm:pt>
    <dgm:pt modelId="{FFEC03CA-51B3-45D2-AA53-A4D82B78DA4F}" type="pres">
      <dgm:prSet presAssocID="{47F091AB-17B1-472F-A8A8-19C5FDFE813F}" presName="parentLin" presStyleCnt="0"/>
      <dgm:spPr/>
    </dgm:pt>
    <dgm:pt modelId="{0FDDCCF4-122E-403C-80A0-7522533AFE9A}" type="pres">
      <dgm:prSet presAssocID="{47F091AB-17B1-472F-A8A8-19C5FDFE813F}" presName="parentLeftMargin" presStyleLbl="node1" presStyleIdx="4" presStyleCnt="6"/>
      <dgm:spPr/>
      <dgm:t>
        <a:bodyPr/>
        <a:lstStyle/>
        <a:p>
          <a:endParaRPr lang="zh-CN" altLang="en-US"/>
        </a:p>
      </dgm:t>
    </dgm:pt>
    <dgm:pt modelId="{E50B03B4-2770-467E-AB45-C13BB4718C45}" type="pres">
      <dgm:prSet presAssocID="{47F091AB-17B1-472F-A8A8-19C5FDFE813F}" presName="parentText" presStyleLbl="node1" presStyleIdx="5" presStyleCnt="6">
        <dgm:presLayoutVars>
          <dgm:chMax val="0"/>
          <dgm:bulletEnabled val="1"/>
        </dgm:presLayoutVars>
      </dgm:prSet>
      <dgm:spPr/>
      <dgm:t>
        <a:bodyPr/>
        <a:lstStyle/>
        <a:p>
          <a:endParaRPr lang="zh-CN" altLang="en-US"/>
        </a:p>
      </dgm:t>
    </dgm:pt>
    <dgm:pt modelId="{7A1B37DE-949E-4161-B415-B4898978B3D3}" type="pres">
      <dgm:prSet presAssocID="{47F091AB-17B1-472F-A8A8-19C5FDFE813F}" presName="negativeSpace" presStyleCnt="0"/>
      <dgm:spPr/>
    </dgm:pt>
    <dgm:pt modelId="{394C1AA5-9CBA-4FB4-B775-6487DDEC9AC4}" type="pres">
      <dgm:prSet presAssocID="{47F091AB-17B1-472F-A8A8-19C5FDFE813F}" presName="childText" presStyleLbl="conFgAcc1" presStyleIdx="5" presStyleCnt="6">
        <dgm:presLayoutVars>
          <dgm:bulletEnabled val="1"/>
        </dgm:presLayoutVars>
      </dgm:prSet>
      <dgm:spPr/>
    </dgm:pt>
  </dgm:ptLst>
  <dgm:cxnLst>
    <dgm:cxn modelId="{DBAD63D0-80F0-48E9-A8C6-AADF17922703}" type="presOf" srcId="{C70D1B15-503A-4AF4-823F-79D9C15D5103}" destId="{43A0DA8F-1773-41DF-845D-583F3A279E2A}" srcOrd="1" destOrd="0" presId="urn:microsoft.com/office/officeart/2005/8/layout/list1"/>
    <dgm:cxn modelId="{E0F3BEC7-CA9A-4C1A-95A1-B77A9C76FFFC}" type="presOf" srcId="{47F091AB-17B1-472F-A8A8-19C5FDFE813F}" destId="{0FDDCCF4-122E-403C-80A0-7522533AFE9A}" srcOrd="0" destOrd="0" presId="urn:microsoft.com/office/officeart/2005/8/layout/list1"/>
    <dgm:cxn modelId="{356C0369-04C1-4419-B49A-FEDDC4169069}" srcId="{C3D4A1B8-ACD2-43B9-B9C7-53D798A53FEC}" destId="{52671880-EA28-423D-AE08-62ACA5E3DD2B}" srcOrd="1" destOrd="0" parTransId="{4203B233-C368-4F41-93C8-8A90CA79E426}" sibTransId="{C84D1AB2-F822-4E63-8500-2FCA3E1B24E1}"/>
    <dgm:cxn modelId="{996E5620-5CEF-43B9-B864-DD61CE2E3CEB}" srcId="{C3D4A1B8-ACD2-43B9-B9C7-53D798A53FEC}" destId="{54749D44-6FB4-4517-BECC-1CBCA8E54841}" srcOrd="2" destOrd="0" parTransId="{35514544-F419-4C35-AE9F-CB535093494A}" sibTransId="{89D2AA18-EE00-43D5-9C50-AE3B1C1CFC0C}"/>
    <dgm:cxn modelId="{19F95153-03B6-4D3D-9BE9-7D7BC3CC0208}" type="presOf" srcId="{43FA6D37-8F2A-470F-93FA-D93647E19487}" destId="{FF9443F8-D742-41BE-A84B-C5CA097DB139}" srcOrd="1" destOrd="0" presId="urn:microsoft.com/office/officeart/2005/8/layout/list1"/>
    <dgm:cxn modelId="{CD5E095C-47AA-4C04-A990-D3E85C511F85}" type="presOf" srcId="{54749D44-6FB4-4517-BECC-1CBCA8E54841}" destId="{BB304BB4-2E11-4EDB-A0B3-EBF1D0413E4C}" srcOrd="0" destOrd="0" presId="urn:microsoft.com/office/officeart/2005/8/layout/list1"/>
    <dgm:cxn modelId="{57D72CA9-3E5B-4900-AAF1-1101E1B5451F}" srcId="{C3D4A1B8-ACD2-43B9-B9C7-53D798A53FEC}" destId="{47F091AB-17B1-472F-A8A8-19C5FDFE813F}" srcOrd="5" destOrd="0" parTransId="{ABF542F0-776C-48EE-83EE-9DF0B786355C}" sibTransId="{71F50ABE-CCC1-4B80-A19C-BE6B8EA8653F}"/>
    <dgm:cxn modelId="{179C48A3-0757-46B2-9421-08FDF59A63BA}" srcId="{C3D4A1B8-ACD2-43B9-B9C7-53D798A53FEC}" destId="{C70D1B15-503A-4AF4-823F-79D9C15D5103}" srcOrd="4" destOrd="0" parTransId="{ACD8B258-F627-4CE2-AB86-15E028E1CC0E}" sibTransId="{5B69EDBA-A3F2-491C-844E-28592D07BD84}"/>
    <dgm:cxn modelId="{4DB414BE-3414-4704-924F-65AE22814387}" type="presOf" srcId="{A69DD2C4-C4A9-4DBA-A4DC-EAB7EDD9EAC5}" destId="{B51C5DC1-90EC-4F6A-B68D-0DE110CCB2AD}" srcOrd="1" destOrd="0" presId="urn:microsoft.com/office/officeart/2005/8/layout/list1"/>
    <dgm:cxn modelId="{380EF5B8-3298-4789-A1BE-014AAD8F9868}" srcId="{C3D4A1B8-ACD2-43B9-B9C7-53D798A53FEC}" destId="{43FA6D37-8F2A-470F-93FA-D93647E19487}" srcOrd="3" destOrd="0" parTransId="{3444E7BB-7E6E-4CB6-B020-DB46F51A2F4A}" sibTransId="{7A8AC3CC-BC1B-4D5D-935D-FC3B6984024B}"/>
    <dgm:cxn modelId="{4533BA9A-186D-4384-998B-8648C8305E9B}" type="presOf" srcId="{C3D4A1B8-ACD2-43B9-B9C7-53D798A53FEC}" destId="{2D853F66-A3A9-4222-9D79-F69E41214EC8}" srcOrd="0" destOrd="0" presId="urn:microsoft.com/office/officeart/2005/8/layout/list1"/>
    <dgm:cxn modelId="{BBA9141A-2DD3-4AD0-AB82-FDC94D0186A2}" type="presOf" srcId="{54749D44-6FB4-4517-BECC-1CBCA8E54841}" destId="{7C39A324-F638-4992-A9F7-8ED7F6DF9E1D}" srcOrd="1" destOrd="0" presId="urn:microsoft.com/office/officeart/2005/8/layout/list1"/>
    <dgm:cxn modelId="{69637571-0D01-4619-A1D3-3B6DB5146CF3}" type="presOf" srcId="{52671880-EA28-423D-AE08-62ACA5E3DD2B}" destId="{30711A67-B501-4175-A00F-D73BACA423C7}" srcOrd="0" destOrd="0" presId="urn:microsoft.com/office/officeart/2005/8/layout/list1"/>
    <dgm:cxn modelId="{5186BA8A-896A-4F3F-9C22-7C6C451462C5}" type="presOf" srcId="{A69DD2C4-C4A9-4DBA-A4DC-EAB7EDD9EAC5}" destId="{C8467175-7513-4A95-8BEF-A5C11A7217E3}" srcOrd="0" destOrd="0" presId="urn:microsoft.com/office/officeart/2005/8/layout/list1"/>
    <dgm:cxn modelId="{5587C5D5-3CE6-44E1-8723-69C4DE72170E}" type="presOf" srcId="{C70D1B15-503A-4AF4-823F-79D9C15D5103}" destId="{1E0F2B51-A69D-4345-BC7B-AF6FE29B3150}" srcOrd="0" destOrd="0" presId="urn:microsoft.com/office/officeart/2005/8/layout/list1"/>
    <dgm:cxn modelId="{E95EFEEE-AA52-48C6-BE54-4AED6A5F15D5}" type="presOf" srcId="{52671880-EA28-423D-AE08-62ACA5E3DD2B}" destId="{A8E988B1-E72C-48A2-8064-04686E1CA6B9}" srcOrd="1" destOrd="0" presId="urn:microsoft.com/office/officeart/2005/8/layout/list1"/>
    <dgm:cxn modelId="{53769A6E-F546-4AD0-85FA-260B12B27583}" type="presOf" srcId="{47F091AB-17B1-472F-A8A8-19C5FDFE813F}" destId="{E50B03B4-2770-467E-AB45-C13BB4718C45}" srcOrd="1" destOrd="0" presId="urn:microsoft.com/office/officeart/2005/8/layout/list1"/>
    <dgm:cxn modelId="{089D414D-2CCA-4737-91E0-79199B89B3C0}" type="presOf" srcId="{43FA6D37-8F2A-470F-93FA-D93647E19487}" destId="{891072C6-74F9-4070-9CD2-F7F97C3292E2}" srcOrd="0" destOrd="0" presId="urn:microsoft.com/office/officeart/2005/8/layout/list1"/>
    <dgm:cxn modelId="{38DA6C2C-4F0D-4FE9-B773-75619E7B071C}" srcId="{C3D4A1B8-ACD2-43B9-B9C7-53D798A53FEC}" destId="{A69DD2C4-C4A9-4DBA-A4DC-EAB7EDD9EAC5}" srcOrd="0" destOrd="0" parTransId="{A621BA9A-2EF3-4BE4-AD98-C9D109F64E5B}" sibTransId="{3E2001B6-F7CD-4835-8AF0-5F9DE27C463B}"/>
    <dgm:cxn modelId="{D01165FA-8539-42EE-A000-A4FE9B2D7FCC}" type="presParOf" srcId="{2D853F66-A3A9-4222-9D79-F69E41214EC8}" destId="{757D3197-AAE9-4606-900A-5CE20E0D2481}" srcOrd="0" destOrd="0" presId="urn:microsoft.com/office/officeart/2005/8/layout/list1"/>
    <dgm:cxn modelId="{4AB15ABF-4C08-42BD-A212-C11E1BB59D71}" type="presParOf" srcId="{757D3197-AAE9-4606-900A-5CE20E0D2481}" destId="{C8467175-7513-4A95-8BEF-A5C11A7217E3}" srcOrd="0" destOrd="0" presId="urn:microsoft.com/office/officeart/2005/8/layout/list1"/>
    <dgm:cxn modelId="{552614BE-83D4-4B62-ADA2-8F5D07AFE72C}" type="presParOf" srcId="{757D3197-AAE9-4606-900A-5CE20E0D2481}" destId="{B51C5DC1-90EC-4F6A-B68D-0DE110CCB2AD}" srcOrd="1" destOrd="0" presId="urn:microsoft.com/office/officeart/2005/8/layout/list1"/>
    <dgm:cxn modelId="{DD4B8636-7B19-4CF8-B048-57552A921265}" type="presParOf" srcId="{2D853F66-A3A9-4222-9D79-F69E41214EC8}" destId="{47297F54-2801-4546-AA69-B8775C290722}" srcOrd="1" destOrd="0" presId="urn:microsoft.com/office/officeart/2005/8/layout/list1"/>
    <dgm:cxn modelId="{7BCA851F-167E-4A9E-88E7-55374AF3B8B3}" type="presParOf" srcId="{2D853F66-A3A9-4222-9D79-F69E41214EC8}" destId="{B547F583-7A64-4750-ADE7-C4D8BBE23389}" srcOrd="2" destOrd="0" presId="urn:microsoft.com/office/officeart/2005/8/layout/list1"/>
    <dgm:cxn modelId="{3A517932-CCDC-4BB6-9909-EEEF395EF8D5}" type="presParOf" srcId="{2D853F66-A3A9-4222-9D79-F69E41214EC8}" destId="{F50119BA-7C07-4F45-9A8B-566F82A598EB}" srcOrd="3" destOrd="0" presId="urn:microsoft.com/office/officeart/2005/8/layout/list1"/>
    <dgm:cxn modelId="{1B139B93-FAAA-4BD0-B934-5590A589F3D1}" type="presParOf" srcId="{2D853F66-A3A9-4222-9D79-F69E41214EC8}" destId="{578C626C-712C-46C0-AE98-1313F1C3AA22}" srcOrd="4" destOrd="0" presId="urn:microsoft.com/office/officeart/2005/8/layout/list1"/>
    <dgm:cxn modelId="{09EB4CF8-E0A5-4326-87E2-52E0CB38F62B}" type="presParOf" srcId="{578C626C-712C-46C0-AE98-1313F1C3AA22}" destId="{30711A67-B501-4175-A00F-D73BACA423C7}" srcOrd="0" destOrd="0" presId="urn:microsoft.com/office/officeart/2005/8/layout/list1"/>
    <dgm:cxn modelId="{C65B15AC-8440-4A00-9282-1DAB68ABF50B}" type="presParOf" srcId="{578C626C-712C-46C0-AE98-1313F1C3AA22}" destId="{A8E988B1-E72C-48A2-8064-04686E1CA6B9}" srcOrd="1" destOrd="0" presId="urn:microsoft.com/office/officeart/2005/8/layout/list1"/>
    <dgm:cxn modelId="{0E6C118D-3F64-42BE-B31E-D9A2B4D4CB79}" type="presParOf" srcId="{2D853F66-A3A9-4222-9D79-F69E41214EC8}" destId="{F2B725F0-A3CB-4619-9424-C1451B0F64E5}" srcOrd="5" destOrd="0" presId="urn:microsoft.com/office/officeart/2005/8/layout/list1"/>
    <dgm:cxn modelId="{263B26BA-B640-4612-A0E2-BCADEFF88F22}" type="presParOf" srcId="{2D853F66-A3A9-4222-9D79-F69E41214EC8}" destId="{466D8455-AC33-4906-9F3C-6C9B1F908374}" srcOrd="6" destOrd="0" presId="urn:microsoft.com/office/officeart/2005/8/layout/list1"/>
    <dgm:cxn modelId="{073134D1-FBE9-4A87-9548-2F999E2FDFD3}" type="presParOf" srcId="{2D853F66-A3A9-4222-9D79-F69E41214EC8}" destId="{00627A60-7B11-42C6-B784-AA01FD2ADD4E}" srcOrd="7" destOrd="0" presId="urn:microsoft.com/office/officeart/2005/8/layout/list1"/>
    <dgm:cxn modelId="{4BC2DE79-CB22-4479-BC79-D2991C35FD2B}" type="presParOf" srcId="{2D853F66-A3A9-4222-9D79-F69E41214EC8}" destId="{B86F1FAA-7DAE-413E-A478-94F1AB4F6169}" srcOrd="8" destOrd="0" presId="urn:microsoft.com/office/officeart/2005/8/layout/list1"/>
    <dgm:cxn modelId="{D2B0E809-232D-4B5A-A378-ABE622BB24A3}" type="presParOf" srcId="{B86F1FAA-7DAE-413E-A478-94F1AB4F6169}" destId="{BB304BB4-2E11-4EDB-A0B3-EBF1D0413E4C}" srcOrd="0" destOrd="0" presId="urn:microsoft.com/office/officeart/2005/8/layout/list1"/>
    <dgm:cxn modelId="{972379E2-C451-435A-B7A2-33310972ACBC}" type="presParOf" srcId="{B86F1FAA-7DAE-413E-A478-94F1AB4F6169}" destId="{7C39A324-F638-4992-A9F7-8ED7F6DF9E1D}" srcOrd="1" destOrd="0" presId="urn:microsoft.com/office/officeart/2005/8/layout/list1"/>
    <dgm:cxn modelId="{16927201-75C9-4762-8989-050383D168D8}" type="presParOf" srcId="{2D853F66-A3A9-4222-9D79-F69E41214EC8}" destId="{D759D961-E818-4626-8651-A765F5D94A47}" srcOrd="9" destOrd="0" presId="urn:microsoft.com/office/officeart/2005/8/layout/list1"/>
    <dgm:cxn modelId="{31467C77-1ACB-4A04-9648-8884EE21B382}" type="presParOf" srcId="{2D853F66-A3A9-4222-9D79-F69E41214EC8}" destId="{CE785AB1-6996-4212-864C-590F284CABEF}" srcOrd="10" destOrd="0" presId="urn:microsoft.com/office/officeart/2005/8/layout/list1"/>
    <dgm:cxn modelId="{0EA14140-6966-4D4E-B3AD-BC2C7C140D1B}" type="presParOf" srcId="{2D853F66-A3A9-4222-9D79-F69E41214EC8}" destId="{C122E494-F3DA-4936-B01C-6F87DAE12529}" srcOrd="11" destOrd="0" presId="urn:microsoft.com/office/officeart/2005/8/layout/list1"/>
    <dgm:cxn modelId="{BD4ED61D-B26D-415D-BC84-AC70A461CA97}" type="presParOf" srcId="{2D853F66-A3A9-4222-9D79-F69E41214EC8}" destId="{B7BFF4FE-0F75-4391-97DC-491FDAB5ECB0}" srcOrd="12" destOrd="0" presId="urn:microsoft.com/office/officeart/2005/8/layout/list1"/>
    <dgm:cxn modelId="{2FB5C25E-2CDD-47BD-A3E9-3AA0A37E5923}" type="presParOf" srcId="{B7BFF4FE-0F75-4391-97DC-491FDAB5ECB0}" destId="{891072C6-74F9-4070-9CD2-F7F97C3292E2}" srcOrd="0" destOrd="0" presId="urn:microsoft.com/office/officeart/2005/8/layout/list1"/>
    <dgm:cxn modelId="{3CD2DB01-802A-4E87-8AA4-F4B9AAB33B08}" type="presParOf" srcId="{B7BFF4FE-0F75-4391-97DC-491FDAB5ECB0}" destId="{FF9443F8-D742-41BE-A84B-C5CA097DB139}" srcOrd="1" destOrd="0" presId="urn:microsoft.com/office/officeart/2005/8/layout/list1"/>
    <dgm:cxn modelId="{3450E3E3-ABB0-4C49-817B-2C5D3F4A7E04}" type="presParOf" srcId="{2D853F66-A3A9-4222-9D79-F69E41214EC8}" destId="{516F3D39-CC0E-4F70-9EDA-1BE232FDA5D7}" srcOrd="13" destOrd="0" presId="urn:microsoft.com/office/officeart/2005/8/layout/list1"/>
    <dgm:cxn modelId="{33834B9D-81DB-4693-A2E9-5044C7CD9431}" type="presParOf" srcId="{2D853F66-A3A9-4222-9D79-F69E41214EC8}" destId="{C8DD829D-BF9C-49A0-A8DB-C7FD954108E8}" srcOrd="14" destOrd="0" presId="urn:microsoft.com/office/officeart/2005/8/layout/list1"/>
    <dgm:cxn modelId="{B28675DF-526F-49A9-A87C-715A719F9896}" type="presParOf" srcId="{2D853F66-A3A9-4222-9D79-F69E41214EC8}" destId="{9C25B8D6-D426-4CB5-8873-DFAAD88AF887}" srcOrd="15" destOrd="0" presId="urn:microsoft.com/office/officeart/2005/8/layout/list1"/>
    <dgm:cxn modelId="{4337A58F-694B-4C08-A0B4-70F6410BFC13}" type="presParOf" srcId="{2D853F66-A3A9-4222-9D79-F69E41214EC8}" destId="{B8D30847-42FF-4231-B245-4232B3427E2F}" srcOrd="16" destOrd="0" presId="urn:microsoft.com/office/officeart/2005/8/layout/list1"/>
    <dgm:cxn modelId="{B321F5BE-7D39-4F32-80BC-D213BB2B736C}" type="presParOf" srcId="{B8D30847-42FF-4231-B245-4232B3427E2F}" destId="{1E0F2B51-A69D-4345-BC7B-AF6FE29B3150}" srcOrd="0" destOrd="0" presId="urn:microsoft.com/office/officeart/2005/8/layout/list1"/>
    <dgm:cxn modelId="{E2585FE1-33C8-4F09-B881-BDEA7E7DD517}" type="presParOf" srcId="{B8D30847-42FF-4231-B245-4232B3427E2F}" destId="{43A0DA8F-1773-41DF-845D-583F3A279E2A}" srcOrd="1" destOrd="0" presId="urn:microsoft.com/office/officeart/2005/8/layout/list1"/>
    <dgm:cxn modelId="{2EFB7670-3782-45ED-B7A2-FF1D6F6CDEF7}" type="presParOf" srcId="{2D853F66-A3A9-4222-9D79-F69E41214EC8}" destId="{0FD146B5-E993-40F7-BAEE-401C761E61B4}" srcOrd="17" destOrd="0" presId="urn:microsoft.com/office/officeart/2005/8/layout/list1"/>
    <dgm:cxn modelId="{AB345648-7768-4FBD-9852-89E238261F4F}" type="presParOf" srcId="{2D853F66-A3A9-4222-9D79-F69E41214EC8}" destId="{58E9ED24-A410-40F1-AC94-4C15A96BC328}" srcOrd="18" destOrd="0" presId="urn:microsoft.com/office/officeart/2005/8/layout/list1"/>
    <dgm:cxn modelId="{005AFF90-3525-4932-9CA1-709B3BFF2119}" type="presParOf" srcId="{2D853F66-A3A9-4222-9D79-F69E41214EC8}" destId="{AB864FE6-E190-4FC5-91EA-59A70426EE3C}" srcOrd="19" destOrd="0" presId="urn:microsoft.com/office/officeart/2005/8/layout/list1"/>
    <dgm:cxn modelId="{485C5F35-A08D-454D-8355-E312B875F2B8}" type="presParOf" srcId="{2D853F66-A3A9-4222-9D79-F69E41214EC8}" destId="{FFEC03CA-51B3-45D2-AA53-A4D82B78DA4F}" srcOrd="20" destOrd="0" presId="urn:microsoft.com/office/officeart/2005/8/layout/list1"/>
    <dgm:cxn modelId="{BB366246-8679-4F13-9F77-BB3CB962A788}" type="presParOf" srcId="{FFEC03CA-51B3-45D2-AA53-A4D82B78DA4F}" destId="{0FDDCCF4-122E-403C-80A0-7522533AFE9A}" srcOrd="0" destOrd="0" presId="urn:microsoft.com/office/officeart/2005/8/layout/list1"/>
    <dgm:cxn modelId="{768137C4-7FFC-429B-8370-35B1B942812E}" type="presParOf" srcId="{FFEC03CA-51B3-45D2-AA53-A4D82B78DA4F}" destId="{E50B03B4-2770-467E-AB45-C13BB4718C45}" srcOrd="1" destOrd="0" presId="urn:microsoft.com/office/officeart/2005/8/layout/list1"/>
    <dgm:cxn modelId="{CC1C3EF7-3894-4A99-8B1F-321C70043EFD}" type="presParOf" srcId="{2D853F66-A3A9-4222-9D79-F69E41214EC8}" destId="{7A1B37DE-949E-4161-B415-B4898978B3D3}" srcOrd="21" destOrd="0" presId="urn:microsoft.com/office/officeart/2005/8/layout/list1"/>
    <dgm:cxn modelId="{A8A0BD6B-3516-4E03-BA22-4D13DB6C66EB}" type="presParOf" srcId="{2D853F66-A3A9-4222-9D79-F69E41214EC8}" destId="{394C1AA5-9CBA-4FB4-B775-6487DDEC9AC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D4A1B8-ACD2-43B9-B9C7-53D798A53F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69DD2C4-C4A9-4DBA-A4DC-EAB7EDD9EAC5}">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推荐算法简介</a:t>
          </a:r>
          <a:endParaRPr lang="zh-CN" altLang="en-US" sz="2400" b="1" dirty="0">
            <a:solidFill>
              <a:srgbClr val="002060"/>
            </a:solidFill>
            <a:latin typeface="微软雅黑" pitchFamily="34" charset="-122"/>
            <a:ea typeface="微软雅黑" pitchFamily="34" charset="-122"/>
          </a:endParaRPr>
        </a:p>
      </dgm:t>
    </dgm:pt>
    <dgm:pt modelId="{A621BA9A-2EF3-4BE4-AD98-C9D109F64E5B}" type="parTrans" cxnId="{38DA6C2C-4F0D-4FE9-B773-75619E7B071C}">
      <dgm:prSet/>
      <dgm:spPr/>
      <dgm:t>
        <a:bodyPr/>
        <a:lstStyle/>
        <a:p>
          <a:endParaRPr lang="zh-CN" altLang="en-US"/>
        </a:p>
      </dgm:t>
    </dgm:pt>
    <dgm:pt modelId="{3E2001B6-F7CD-4835-8AF0-5F9DE27C463B}" type="sibTrans" cxnId="{38DA6C2C-4F0D-4FE9-B773-75619E7B071C}">
      <dgm:prSet/>
      <dgm:spPr/>
      <dgm:t>
        <a:bodyPr/>
        <a:lstStyle/>
        <a:p>
          <a:endParaRPr lang="zh-CN" altLang="en-US"/>
        </a:p>
      </dgm:t>
    </dgm:pt>
    <dgm:pt modelId="{52671880-EA28-423D-AE08-62ACA5E3DD2B}">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协同过滤算法的介绍</a:t>
          </a:r>
          <a:endParaRPr lang="zh-CN" altLang="en-US" sz="2400" b="1" dirty="0">
            <a:solidFill>
              <a:srgbClr val="002060"/>
            </a:solidFill>
            <a:latin typeface="微软雅黑" pitchFamily="34" charset="-122"/>
            <a:ea typeface="微软雅黑" pitchFamily="34" charset="-122"/>
          </a:endParaRPr>
        </a:p>
      </dgm:t>
    </dgm:pt>
    <dgm:pt modelId="{4203B233-C368-4F41-93C8-8A90CA79E426}" type="parTrans" cxnId="{356C0369-04C1-4419-B49A-FEDDC4169069}">
      <dgm:prSet/>
      <dgm:spPr/>
      <dgm:t>
        <a:bodyPr/>
        <a:lstStyle/>
        <a:p>
          <a:endParaRPr lang="zh-CN" altLang="en-US"/>
        </a:p>
      </dgm:t>
    </dgm:pt>
    <dgm:pt modelId="{C84D1AB2-F822-4E63-8500-2FCA3E1B24E1}" type="sibTrans" cxnId="{356C0369-04C1-4419-B49A-FEDDC4169069}">
      <dgm:prSet/>
      <dgm:spPr/>
      <dgm:t>
        <a:bodyPr/>
        <a:lstStyle/>
        <a:p>
          <a:endParaRPr lang="zh-CN" altLang="en-US"/>
        </a:p>
      </dgm:t>
    </dgm:pt>
    <dgm:pt modelId="{54749D44-6FB4-4517-BECC-1CBCA8E54841}">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基于近邻模型的协同过滤算法</a:t>
          </a:r>
          <a:endParaRPr lang="zh-CN" altLang="en-US" sz="2400" b="1" dirty="0">
            <a:solidFill>
              <a:srgbClr val="002060"/>
            </a:solidFill>
            <a:latin typeface="微软雅黑" pitchFamily="34" charset="-122"/>
            <a:ea typeface="微软雅黑" pitchFamily="34" charset="-122"/>
          </a:endParaRPr>
        </a:p>
      </dgm:t>
    </dgm:pt>
    <dgm:pt modelId="{35514544-F419-4C35-AE9F-CB535093494A}" type="parTrans" cxnId="{996E5620-5CEF-43B9-B864-DD61CE2E3CEB}">
      <dgm:prSet/>
      <dgm:spPr/>
      <dgm:t>
        <a:bodyPr/>
        <a:lstStyle/>
        <a:p>
          <a:endParaRPr lang="zh-CN" altLang="en-US"/>
        </a:p>
      </dgm:t>
    </dgm:pt>
    <dgm:pt modelId="{89D2AA18-EE00-43D5-9C50-AE3B1C1CFC0C}" type="sibTrans" cxnId="{996E5620-5CEF-43B9-B864-DD61CE2E3CEB}">
      <dgm:prSet/>
      <dgm:spPr/>
      <dgm:t>
        <a:bodyPr/>
        <a:lstStyle/>
        <a:p>
          <a:endParaRPr lang="zh-CN" altLang="en-US"/>
        </a:p>
      </dgm:t>
    </dgm:pt>
    <dgm:pt modelId="{43FA6D37-8F2A-470F-93FA-D93647E19487}">
      <dgm:prSet custT="1"/>
      <dgm:spPr>
        <a:solidFill>
          <a:schemeClr val="accent1">
            <a:lumMod val="20000"/>
            <a:lumOff val="80000"/>
          </a:schemeClr>
        </a:solidFill>
      </dgm:spPr>
      <dgm:t>
        <a:bodyPr/>
        <a:lstStyle/>
        <a:p>
          <a:r>
            <a:rPr lang="zh-CN" altLang="en-US" sz="2400" b="1" dirty="0" smtClean="0">
              <a:solidFill>
                <a:srgbClr val="FF0000"/>
              </a:solidFill>
              <a:latin typeface="微软雅黑" pitchFamily="34" charset="-122"/>
              <a:ea typeface="微软雅黑" pitchFamily="34" charset="-122"/>
            </a:rPr>
            <a:t>基于</a:t>
          </a:r>
          <a:r>
            <a:rPr lang="en-US" altLang="zh-CN" sz="2400" b="1" dirty="0" smtClean="0">
              <a:solidFill>
                <a:srgbClr val="FF0000"/>
              </a:solidFill>
              <a:latin typeface="微软雅黑" pitchFamily="34" charset="-122"/>
              <a:ea typeface="微软雅黑" pitchFamily="34" charset="-122"/>
            </a:rPr>
            <a:t>SVD</a:t>
          </a:r>
          <a:r>
            <a:rPr lang="zh-CN" altLang="en-US" sz="2400" b="1" dirty="0" smtClean="0">
              <a:solidFill>
                <a:srgbClr val="FF0000"/>
              </a:solidFill>
              <a:latin typeface="微软雅黑" pitchFamily="34" charset="-122"/>
              <a:ea typeface="微软雅黑" pitchFamily="34" charset="-122"/>
            </a:rPr>
            <a:t>矩阵分解的协同过滤算法</a:t>
          </a:r>
          <a:endParaRPr lang="zh-CN" altLang="en-US" sz="2400" b="1" dirty="0">
            <a:solidFill>
              <a:srgbClr val="FF0000"/>
            </a:solidFill>
            <a:latin typeface="微软雅黑" pitchFamily="34" charset="-122"/>
            <a:ea typeface="微软雅黑" pitchFamily="34" charset="-122"/>
          </a:endParaRPr>
        </a:p>
      </dgm:t>
    </dgm:pt>
    <dgm:pt modelId="{3444E7BB-7E6E-4CB6-B020-DB46F51A2F4A}" type="parTrans" cxnId="{380EF5B8-3298-4789-A1BE-014AAD8F9868}">
      <dgm:prSet/>
      <dgm:spPr/>
      <dgm:t>
        <a:bodyPr/>
        <a:lstStyle/>
        <a:p>
          <a:endParaRPr lang="zh-CN" altLang="en-US"/>
        </a:p>
      </dgm:t>
    </dgm:pt>
    <dgm:pt modelId="{7A8AC3CC-BC1B-4D5D-935D-FC3B6984024B}" type="sibTrans" cxnId="{380EF5B8-3298-4789-A1BE-014AAD8F9868}">
      <dgm:prSet/>
      <dgm:spPr/>
      <dgm:t>
        <a:bodyPr/>
        <a:lstStyle/>
        <a:p>
          <a:endParaRPr lang="zh-CN" altLang="en-US"/>
        </a:p>
      </dgm:t>
    </dgm:pt>
    <dgm:pt modelId="{47F091AB-17B1-472F-A8A8-19C5FDFE813F}">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总结和进一步工作</a:t>
          </a:r>
          <a:endParaRPr lang="zh-CN" altLang="en-US" sz="2400" b="1" dirty="0">
            <a:solidFill>
              <a:srgbClr val="002060"/>
            </a:solidFill>
            <a:latin typeface="微软雅黑" pitchFamily="34" charset="-122"/>
            <a:ea typeface="微软雅黑" pitchFamily="34" charset="-122"/>
          </a:endParaRPr>
        </a:p>
      </dgm:t>
    </dgm:pt>
    <dgm:pt modelId="{ABF542F0-776C-48EE-83EE-9DF0B786355C}" type="parTrans" cxnId="{57D72CA9-3E5B-4900-AAF1-1101E1B5451F}">
      <dgm:prSet/>
      <dgm:spPr/>
      <dgm:t>
        <a:bodyPr/>
        <a:lstStyle/>
        <a:p>
          <a:endParaRPr lang="zh-CN" altLang="en-US"/>
        </a:p>
      </dgm:t>
    </dgm:pt>
    <dgm:pt modelId="{71F50ABE-CCC1-4B80-A19C-BE6B8EA8653F}" type="sibTrans" cxnId="{57D72CA9-3E5B-4900-AAF1-1101E1B5451F}">
      <dgm:prSet/>
      <dgm:spPr/>
      <dgm:t>
        <a:bodyPr/>
        <a:lstStyle/>
        <a:p>
          <a:endParaRPr lang="zh-CN" altLang="en-US"/>
        </a:p>
      </dgm:t>
    </dgm:pt>
    <dgm:pt modelId="{C70D1B15-503A-4AF4-823F-79D9C15D5103}">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err="1" smtClean="0">
              <a:solidFill>
                <a:srgbClr val="002060"/>
              </a:solidFill>
              <a:latin typeface="微软雅黑" pitchFamily="34" charset="-122"/>
              <a:ea typeface="微软雅黑" pitchFamily="34" charset="-122"/>
            </a:rPr>
            <a:t>pLSA</a:t>
          </a:r>
          <a:r>
            <a:rPr lang="zh-CN" altLang="en-US" sz="2400" b="1" dirty="0" smtClean="0">
              <a:solidFill>
                <a:srgbClr val="002060"/>
              </a:solidFill>
              <a:latin typeface="微软雅黑" pitchFamily="34" charset="-122"/>
              <a:ea typeface="微软雅黑" pitchFamily="34" charset="-122"/>
            </a:rPr>
            <a:t>模型的协同过滤算法</a:t>
          </a:r>
          <a:endParaRPr lang="zh-CN" altLang="en-US" sz="2400" b="1" dirty="0">
            <a:solidFill>
              <a:srgbClr val="002060"/>
            </a:solidFill>
            <a:latin typeface="微软雅黑" pitchFamily="34" charset="-122"/>
            <a:ea typeface="微软雅黑" pitchFamily="34" charset="-122"/>
          </a:endParaRPr>
        </a:p>
      </dgm:t>
    </dgm:pt>
    <dgm:pt modelId="{ACD8B258-F627-4CE2-AB86-15E028E1CC0E}" type="parTrans" cxnId="{179C48A3-0757-46B2-9421-08FDF59A63BA}">
      <dgm:prSet/>
      <dgm:spPr/>
      <dgm:t>
        <a:bodyPr/>
        <a:lstStyle/>
        <a:p>
          <a:endParaRPr lang="zh-CN" altLang="en-US"/>
        </a:p>
      </dgm:t>
    </dgm:pt>
    <dgm:pt modelId="{5B69EDBA-A3F2-491C-844E-28592D07BD84}" type="sibTrans" cxnId="{179C48A3-0757-46B2-9421-08FDF59A63BA}">
      <dgm:prSet/>
      <dgm:spPr/>
      <dgm:t>
        <a:bodyPr/>
        <a:lstStyle/>
        <a:p>
          <a:endParaRPr lang="zh-CN" altLang="en-US"/>
        </a:p>
      </dgm:t>
    </dgm:pt>
    <dgm:pt modelId="{2D853F66-A3A9-4222-9D79-F69E41214EC8}" type="pres">
      <dgm:prSet presAssocID="{C3D4A1B8-ACD2-43B9-B9C7-53D798A53FEC}" presName="linear" presStyleCnt="0">
        <dgm:presLayoutVars>
          <dgm:dir/>
          <dgm:animLvl val="lvl"/>
          <dgm:resizeHandles val="exact"/>
        </dgm:presLayoutVars>
      </dgm:prSet>
      <dgm:spPr/>
      <dgm:t>
        <a:bodyPr/>
        <a:lstStyle/>
        <a:p>
          <a:endParaRPr lang="zh-CN" altLang="en-US"/>
        </a:p>
      </dgm:t>
    </dgm:pt>
    <dgm:pt modelId="{757D3197-AAE9-4606-900A-5CE20E0D2481}" type="pres">
      <dgm:prSet presAssocID="{A69DD2C4-C4A9-4DBA-A4DC-EAB7EDD9EAC5}" presName="parentLin" presStyleCnt="0"/>
      <dgm:spPr/>
    </dgm:pt>
    <dgm:pt modelId="{C8467175-7513-4A95-8BEF-A5C11A7217E3}" type="pres">
      <dgm:prSet presAssocID="{A69DD2C4-C4A9-4DBA-A4DC-EAB7EDD9EAC5}" presName="parentLeftMargin" presStyleLbl="node1" presStyleIdx="0" presStyleCnt="6"/>
      <dgm:spPr/>
      <dgm:t>
        <a:bodyPr/>
        <a:lstStyle/>
        <a:p>
          <a:endParaRPr lang="zh-CN" altLang="en-US"/>
        </a:p>
      </dgm:t>
    </dgm:pt>
    <dgm:pt modelId="{B51C5DC1-90EC-4F6A-B68D-0DE110CCB2AD}" type="pres">
      <dgm:prSet presAssocID="{A69DD2C4-C4A9-4DBA-A4DC-EAB7EDD9EAC5}" presName="parentText" presStyleLbl="node1" presStyleIdx="0" presStyleCnt="6">
        <dgm:presLayoutVars>
          <dgm:chMax val="0"/>
          <dgm:bulletEnabled val="1"/>
        </dgm:presLayoutVars>
      </dgm:prSet>
      <dgm:spPr/>
      <dgm:t>
        <a:bodyPr/>
        <a:lstStyle/>
        <a:p>
          <a:endParaRPr lang="zh-CN" altLang="en-US"/>
        </a:p>
      </dgm:t>
    </dgm:pt>
    <dgm:pt modelId="{47297F54-2801-4546-AA69-B8775C290722}" type="pres">
      <dgm:prSet presAssocID="{A69DD2C4-C4A9-4DBA-A4DC-EAB7EDD9EAC5}" presName="negativeSpace" presStyleCnt="0"/>
      <dgm:spPr/>
    </dgm:pt>
    <dgm:pt modelId="{B547F583-7A64-4750-ADE7-C4D8BBE23389}" type="pres">
      <dgm:prSet presAssocID="{A69DD2C4-C4A9-4DBA-A4DC-EAB7EDD9EAC5}" presName="childText" presStyleLbl="conFgAcc1" presStyleIdx="0" presStyleCnt="6">
        <dgm:presLayoutVars>
          <dgm:bulletEnabled val="1"/>
        </dgm:presLayoutVars>
      </dgm:prSet>
      <dgm:spPr/>
    </dgm:pt>
    <dgm:pt modelId="{F50119BA-7C07-4F45-9A8B-566F82A598EB}" type="pres">
      <dgm:prSet presAssocID="{3E2001B6-F7CD-4835-8AF0-5F9DE27C463B}" presName="spaceBetweenRectangles" presStyleCnt="0"/>
      <dgm:spPr/>
    </dgm:pt>
    <dgm:pt modelId="{578C626C-712C-46C0-AE98-1313F1C3AA22}" type="pres">
      <dgm:prSet presAssocID="{52671880-EA28-423D-AE08-62ACA5E3DD2B}" presName="parentLin" presStyleCnt="0"/>
      <dgm:spPr/>
    </dgm:pt>
    <dgm:pt modelId="{30711A67-B501-4175-A00F-D73BACA423C7}" type="pres">
      <dgm:prSet presAssocID="{52671880-EA28-423D-AE08-62ACA5E3DD2B}" presName="parentLeftMargin" presStyleLbl="node1" presStyleIdx="0" presStyleCnt="6"/>
      <dgm:spPr/>
      <dgm:t>
        <a:bodyPr/>
        <a:lstStyle/>
        <a:p>
          <a:endParaRPr lang="zh-CN" altLang="en-US"/>
        </a:p>
      </dgm:t>
    </dgm:pt>
    <dgm:pt modelId="{A8E988B1-E72C-48A2-8064-04686E1CA6B9}" type="pres">
      <dgm:prSet presAssocID="{52671880-EA28-423D-AE08-62ACA5E3DD2B}" presName="parentText" presStyleLbl="node1" presStyleIdx="1" presStyleCnt="6" custScaleX="99487">
        <dgm:presLayoutVars>
          <dgm:chMax val="0"/>
          <dgm:bulletEnabled val="1"/>
        </dgm:presLayoutVars>
      </dgm:prSet>
      <dgm:spPr/>
      <dgm:t>
        <a:bodyPr/>
        <a:lstStyle/>
        <a:p>
          <a:endParaRPr lang="zh-CN" altLang="en-US"/>
        </a:p>
      </dgm:t>
    </dgm:pt>
    <dgm:pt modelId="{F2B725F0-A3CB-4619-9424-C1451B0F64E5}" type="pres">
      <dgm:prSet presAssocID="{52671880-EA28-423D-AE08-62ACA5E3DD2B}" presName="negativeSpace" presStyleCnt="0"/>
      <dgm:spPr/>
    </dgm:pt>
    <dgm:pt modelId="{466D8455-AC33-4906-9F3C-6C9B1F908374}" type="pres">
      <dgm:prSet presAssocID="{52671880-EA28-423D-AE08-62ACA5E3DD2B}" presName="childText" presStyleLbl="conFgAcc1" presStyleIdx="1" presStyleCnt="6">
        <dgm:presLayoutVars>
          <dgm:bulletEnabled val="1"/>
        </dgm:presLayoutVars>
      </dgm:prSet>
      <dgm:spPr/>
    </dgm:pt>
    <dgm:pt modelId="{00627A60-7B11-42C6-B784-AA01FD2ADD4E}" type="pres">
      <dgm:prSet presAssocID="{C84D1AB2-F822-4E63-8500-2FCA3E1B24E1}" presName="spaceBetweenRectangles" presStyleCnt="0"/>
      <dgm:spPr/>
    </dgm:pt>
    <dgm:pt modelId="{B86F1FAA-7DAE-413E-A478-94F1AB4F6169}" type="pres">
      <dgm:prSet presAssocID="{54749D44-6FB4-4517-BECC-1CBCA8E54841}" presName="parentLin" presStyleCnt="0"/>
      <dgm:spPr/>
    </dgm:pt>
    <dgm:pt modelId="{BB304BB4-2E11-4EDB-A0B3-EBF1D0413E4C}" type="pres">
      <dgm:prSet presAssocID="{54749D44-6FB4-4517-BECC-1CBCA8E54841}" presName="parentLeftMargin" presStyleLbl="node1" presStyleIdx="1" presStyleCnt="6"/>
      <dgm:spPr/>
      <dgm:t>
        <a:bodyPr/>
        <a:lstStyle/>
        <a:p>
          <a:endParaRPr lang="zh-CN" altLang="en-US"/>
        </a:p>
      </dgm:t>
    </dgm:pt>
    <dgm:pt modelId="{7C39A324-F638-4992-A9F7-8ED7F6DF9E1D}" type="pres">
      <dgm:prSet presAssocID="{54749D44-6FB4-4517-BECC-1CBCA8E54841}" presName="parentText" presStyleLbl="node1" presStyleIdx="2" presStyleCnt="6" custScaleX="99882" custLinFactNeighborX="14424" custLinFactNeighborY="-8381">
        <dgm:presLayoutVars>
          <dgm:chMax val="0"/>
          <dgm:bulletEnabled val="1"/>
        </dgm:presLayoutVars>
      </dgm:prSet>
      <dgm:spPr/>
      <dgm:t>
        <a:bodyPr/>
        <a:lstStyle/>
        <a:p>
          <a:endParaRPr lang="zh-CN" altLang="en-US"/>
        </a:p>
      </dgm:t>
    </dgm:pt>
    <dgm:pt modelId="{D759D961-E818-4626-8651-A765F5D94A47}" type="pres">
      <dgm:prSet presAssocID="{54749D44-6FB4-4517-BECC-1CBCA8E54841}" presName="negativeSpace" presStyleCnt="0"/>
      <dgm:spPr/>
    </dgm:pt>
    <dgm:pt modelId="{CE785AB1-6996-4212-864C-590F284CABEF}" type="pres">
      <dgm:prSet presAssocID="{54749D44-6FB4-4517-BECC-1CBCA8E54841}" presName="childText" presStyleLbl="conFgAcc1" presStyleIdx="2" presStyleCnt="6">
        <dgm:presLayoutVars>
          <dgm:bulletEnabled val="1"/>
        </dgm:presLayoutVars>
      </dgm:prSet>
      <dgm:spPr/>
    </dgm:pt>
    <dgm:pt modelId="{C122E494-F3DA-4936-B01C-6F87DAE12529}" type="pres">
      <dgm:prSet presAssocID="{89D2AA18-EE00-43D5-9C50-AE3B1C1CFC0C}" presName="spaceBetweenRectangles" presStyleCnt="0"/>
      <dgm:spPr/>
    </dgm:pt>
    <dgm:pt modelId="{B7BFF4FE-0F75-4391-97DC-491FDAB5ECB0}" type="pres">
      <dgm:prSet presAssocID="{43FA6D37-8F2A-470F-93FA-D93647E19487}" presName="parentLin" presStyleCnt="0"/>
      <dgm:spPr/>
    </dgm:pt>
    <dgm:pt modelId="{891072C6-74F9-4070-9CD2-F7F97C3292E2}" type="pres">
      <dgm:prSet presAssocID="{43FA6D37-8F2A-470F-93FA-D93647E19487}" presName="parentLeftMargin" presStyleLbl="node1" presStyleIdx="2" presStyleCnt="6"/>
      <dgm:spPr/>
      <dgm:t>
        <a:bodyPr/>
        <a:lstStyle/>
        <a:p>
          <a:endParaRPr lang="zh-CN" altLang="en-US"/>
        </a:p>
      </dgm:t>
    </dgm:pt>
    <dgm:pt modelId="{FF9443F8-D742-41BE-A84B-C5CA097DB139}" type="pres">
      <dgm:prSet presAssocID="{43FA6D37-8F2A-470F-93FA-D93647E19487}" presName="parentText" presStyleLbl="node1" presStyleIdx="3" presStyleCnt="6" custScaleX="100727">
        <dgm:presLayoutVars>
          <dgm:chMax val="0"/>
          <dgm:bulletEnabled val="1"/>
        </dgm:presLayoutVars>
      </dgm:prSet>
      <dgm:spPr/>
      <dgm:t>
        <a:bodyPr/>
        <a:lstStyle/>
        <a:p>
          <a:endParaRPr lang="zh-CN" altLang="en-US"/>
        </a:p>
      </dgm:t>
    </dgm:pt>
    <dgm:pt modelId="{516F3D39-CC0E-4F70-9EDA-1BE232FDA5D7}" type="pres">
      <dgm:prSet presAssocID="{43FA6D37-8F2A-470F-93FA-D93647E19487}" presName="negativeSpace" presStyleCnt="0"/>
      <dgm:spPr/>
    </dgm:pt>
    <dgm:pt modelId="{C8DD829D-BF9C-49A0-A8DB-C7FD954108E8}" type="pres">
      <dgm:prSet presAssocID="{43FA6D37-8F2A-470F-93FA-D93647E19487}" presName="childText" presStyleLbl="conFgAcc1" presStyleIdx="3" presStyleCnt="6" custLinFactNeighborX="-4310">
        <dgm:presLayoutVars>
          <dgm:bulletEnabled val="1"/>
        </dgm:presLayoutVars>
      </dgm:prSet>
      <dgm:spPr/>
    </dgm:pt>
    <dgm:pt modelId="{9C25B8D6-D426-4CB5-8873-DFAAD88AF887}" type="pres">
      <dgm:prSet presAssocID="{7A8AC3CC-BC1B-4D5D-935D-FC3B6984024B}" presName="spaceBetweenRectangles" presStyleCnt="0"/>
      <dgm:spPr/>
    </dgm:pt>
    <dgm:pt modelId="{B8D30847-42FF-4231-B245-4232B3427E2F}" type="pres">
      <dgm:prSet presAssocID="{C70D1B15-503A-4AF4-823F-79D9C15D5103}" presName="parentLin" presStyleCnt="0"/>
      <dgm:spPr/>
    </dgm:pt>
    <dgm:pt modelId="{1E0F2B51-A69D-4345-BC7B-AF6FE29B3150}" type="pres">
      <dgm:prSet presAssocID="{C70D1B15-503A-4AF4-823F-79D9C15D5103}" presName="parentLeftMargin" presStyleLbl="node1" presStyleIdx="3" presStyleCnt="6"/>
      <dgm:spPr/>
      <dgm:t>
        <a:bodyPr/>
        <a:lstStyle/>
        <a:p>
          <a:endParaRPr lang="zh-CN" altLang="en-US"/>
        </a:p>
      </dgm:t>
    </dgm:pt>
    <dgm:pt modelId="{43A0DA8F-1773-41DF-845D-583F3A279E2A}" type="pres">
      <dgm:prSet presAssocID="{C70D1B15-503A-4AF4-823F-79D9C15D5103}" presName="parentText" presStyleLbl="node1" presStyleIdx="4" presStyleCnt="6">
        <dgm:presLayoutVars>
          <dgm:chMax val="0"/>
          <dgm:bulletEnabled val="1"/>
        </dgm:presLayoutVars>
      </dgm:prSet>
      <dgm:spPr/>
      <dgm:t>
        <a:bodyPr/>
        <a:lstStyle/>
        <a:p>
          <a:endParaRPr lang="zh-CN" altLang="en-US"/>
        </a:p>
      </dgm:t>
    </dgm:pt>
    <dgm:pt modelId="{0FD146B5-E993-40F7-BAEE-401C761E61B4}" type="pres">
      <dgm:prSet presAssocID="{C70D1B15-503A-4AF4-823F-79D9C15D5103}" presName="negativeSpace" presStyleCnt="0"/>
      <dgm:spPr/>
    </dgm:pt>
    <dgm:pt modelId="{58E9ED24-A410-40F1-AC94-4C15A96BC328}" type="pres">
      <dgm:prSet presAssocID="{C70D1B15-503A-4AF4-823F-79D9C15D5103}" presName="childText" presStyleLbl="conFgAcc1" presStyleIdx="4" presStyleCnt="6">
        <dgm:presLayoutVars>
          <dgm:bulletEnabled val="1"/>
        </dgm:presLayoutVars>
      </dgm:prSet>
      <dgm:spPr/>
    </dgm:pt>
    <dgm:pt modelId="{AB864FE6-E190-4FC5-91EA-59A70426EE3C}" type="pres">
      <dgm:prSet presAssocID="{5B69EDBA-A3F2-491C-844E-28592D07BD84}" presName="spaceBetweenRectangles" presStyleCnt="0"/>
      <dgm:spPr/>
    </dgm:pt>
    <dgm:pt modelId="{FFEC03CA-51B3-45D2-AA53-A4D82B78DA4F}" type="pres">
      <dgm:prSet presAssocID="{47F091AB-17B1-472F-A8A8-19C5FDFE813F}" presName="parentLin" presStyleCnt="0"/>
      <dgm:spPr/>
    </dgm:pt>
    <dgm:pt modelId="{0FDDCCF4-122E-403C-80A0-7522533AFE9A}" type="pres">
      <dgm:prSet presAssocID="{47F091AB-17B1-472F-A8A8-19C5FDFE813F}" presName="parentLeftMargin" presStyleLbl="node1" presStyleIdx="4" presStyleCnt="6"/>
      <dgm:spPr/>
      <dgm:t>
        <a:bodyPr/>
        <a:lstStyle/>
        <a:p>
          <a:endParaRPr lang="zh-CN" altLang="en-US"/>
        </a:p>
      </dgm:t>
    </dgm:pt>
    <dgm:pt modelId="{E50B03B4-2770-467E-AB45-C13BB4718C45}" type="pres">
      <dgm:prSet presAssocID="{47F091AB-17B1-472F-A8A8-19C5FDFE813F}" presName="parentText" presStyleLbl="node1" presStyleIdx="5" presStyleCnt="6">
        <dgm:presLayoutVars>
          <dgm:chMax val="0"/>
          <dgm:bulletEnabled val="1"/>
        </dgm:presLayoutVars>
      </dgm:prSet>
      <dgm:spPr/>
      <dgm:t>
        <a:bodyPr/>
        <a:lstStyle/>
        <a:p>
          <a:endParaRPr lang="zh-CN" altLang="en-US"/>
        </a:p>
      </dgm:t>
    </dgm:pt>
    <dgm:pt modelId="{7A1B37DE-949E-4161-B415-B4898978B3D3}" type="pres">
      <dgm:prSet presAssocID="{47F091AB-17B1-472F-A8A8-19C5FDFE813F}" presName="negativeSpace" presStyleCnt="0"/>
      <dgm:spPr/>
    </dgm:pt>
    <dgm:pt modelId="{394C1AA5-9CBA-4FB4-B775-6487DDEC9AC4}" type="pres">
      <dgm:prSet presAssocID="{47F091AB-17B1-472F-A8A8-19C5FDFE813F}" presName="childText" presStyleLbl="conFgAcc1" presStyleIdx="5" presStyleCnt="6">
        <dgm:presLayoutVars>
          <dgm:bulletEnabled val="1"/>
        </dgm:presLayoutVars>
      </dgm:prSet>
      <dgm:spPr/>
    </dgm:pt>
  </dgm:ptLst>
  <dgm:cxnLst>
    <dgm:cxn modelId="{7D1B220E-11CB-4C72-88CB-DE4859BD0426}" type="presOf" srcId="{43FA6D37-8F2A-470F-93FA-D93647E19487}" destId="{891072C6-74F9-4070-9CD2-F7F97C3292E2}" srcOrd="0" destOrd="0" presId="urn:microsoft.com/office/officeart/2005/8/layout/list1"/>
    <dgm:cxn modelId="{B15AD4E7-C88E-446E-B5A9-A3E049390373}" type="presOf" srcId="{A69DD2C4-C4A9-4DBA-A4DC-EAB7EDD9EAC5}" destId="{B51C5DC1-90EC-4F6A-B68D-0DE110CCB2AD}" srcOrd="1" destOrd="0" presId="urn:microsoft.com/office/officeart/2005/8/layout/list1"/>
    <dgm:cxn modelId="{356C0369-04C1-4419-B49A-FEDDC4169069}" srcId="{C3D4A1B8-ACD2-43B9-B9C7-53D798A53FEC}" destId="{52671880-EA28-423D-AE08-62ACA5E3DD2B}" srcOrd="1" destOrd="0" parTransId="{4203B233-C368-4F41-93C8-8A90CA79E426}" sibTransId="{C84D1AB2-F822-4E63-8500-2FCA3E1B24E1}"/>
    <dgm:cxn modelId="{996E5620-5CEF-43B9-B864-DD61CE2E3CEB}" srcId="{C3D4A1B8-ACD2-43B9-B9C7-53D798A53FEC}" destId="{54749D44-6FB4-4517-BECC-1CBCA8E54841}" srcOrd="2" destOrd="0" parTransId="{35514544-F419-4C35-AE9F-CB535093494A}" sibTransId="{89D2AA18-EE00-43D5-9C50-AE3B1C1CFC0C}"/>
    <dgm:cxn modelId="{57D72CA9-3E5B-4900-AAF1-1101E1B5451F}" srcId="{C3D4A1B8-ACD2-43B9-B9C7-53D798A53FEC}" destId="{47F091AB-17B1-472F-A8A8-19C5FDFE813F}" srcOrd="5" destOrd="0" parTransId="{ABF542F0-776C-48EE-83EE-9DF0B786355C}" sibTransId="{71F50ABE-CCC1-4B80-A19C-BE6B8EA8653F}"/>
    <dgm:cxn modelId="{C9643C24-10C3-4BDF-8A95-D39E25BF7441}" type="presOf" srcId="{52671880-EA28-423D-AE08-62ACA5E3DD2B}" destId="{30711A67-B501-4175-A00F-D73BACA423C7}" srcOrd="0" destOrd="0" presId="urn:microsoft.com/office/officeart/2005/8/layout/list1"/>
    <dgm:cxn modelId="{179C48A3-0757-46B2-9421-08FDF59A63BA}" srcId="{C3D4A1B8-ACD2-43B9-B9C7-53D798A53FEC}" destId="{C70D1B15-503A-4AF4-823F-79D9C15D5103}" srcOrd="4" destOrd="0" parTransId="{ACD8B258-F627-4CE2-AB86-15E028E1CC0E}" sibTransId="{5B69EDBA-A3F2-491C-844E-28592D07BD84}"/>
    <dgm:cxn modelId="{380EF5B8-3298-4789-A1BE-014AAD8F9868}" srcId="{C3D4A1B8-ACD2-43B9-B9C7-53D798A53FEC}" destId="{43FA6D37-8F2A-470F-93FA-D93647E19487}" srcOrd="3" destOrd="0" parTransId="{3444E7BB-7E6E-4CB6-B020-DB46F51A2F4A}" sibTransId="{7A8AC3CC-BC1B-4D5D-935D-FC3B6984024B}"/>
    <dgm:cxn modelId="{54F43B88-0F86-4831-BFD8-FCF52E628834}" type="presOf" srcId="{54749D44-6FB4-4517-BECC-1CBCA8E54841}" destId="{BB304BB4-2E11-4EDB-A0B3-EBF1D0413E4C}" srcOrd="0" destOrd="0" presId="urn:microsoft.com/office/officeart/2005/8/layout/list1"/>
    <dgm:cxn modelId="{B17F516F-916C-4207-AC97-3817EDD4C38F}" type="presOf" srcId="{C70D1B15-503A-4AF4-823F-79D9C15D5103}" destId="{1E0F2B51-A69D-4345-BC7B-AF6FE29B3150}" srcOrd="0" destOrd="0" presId="urn:microsoft.com/office/officeart/2005/8/layout/list1"/>
    <dgm:cxn modelId="{3BAB25C5-721B-4715-876C-B1D316434A3E}" type="presOf" srcId="{52671880-EA28-423D-AE08-62ACA5E3DD2B}" destId="{A8E988B1-E72C-48A2-8064-04686E1CA6B9}" srcOrd="1" destOrd="0" presId="urn:microsoft.com/office/officeart/2005/8/layout/list1"/>
    <dgm:cxn modelId="{1826ED44-BEE5-4973-967A-C6D3094B5B8F}" type="presOf" srcId="{C70D1B15-503A-4AF4-823F-79D9C15D5103}" destId="{43A0DA8F-1773-41DF-845D-583F3A279E2A}" srcOrd="1" destOrd="0" presId="urn:microsoft.com/office/officeart/2005/8/layout/list1"/>
    <dgm:cxn modelId="{D4A9912F-0748-4005-A96F-386B7FAF363C}" type="presOf" srcId="{54749D44-6FB4-4517-BECC-1CBCA8E54841}" destId="{7C39A324-F638-4992-A9F7-8ED7F6DF9E1D}" srcOrd="1" destOrd="0" presId="urn:microsoft.com/office/officeart/2005/8/layout/list1"/>
    <dgm:cxn modelId="{3FF280BC-E9A6-4571-8369-998E6F071125}" type="presOf" srcId="{C3D4A1B8-ACD2-43B9-B9C7-53D798A53FEC}" destId="{2D853F66-A3A9-4222-9D79-F69E41214EC8}" srcOrd="0" destOrd="0" presId="urn:microsoft.com/office/officeart/2005/8/layout/list1"/>
    <dgm:cxn modelId="{16A6D5D0-2FEF-403C-9519-CD7C82CA501F}" type="presOf" srcId="{A69DD2C4-C4A9-4DBA-A4DC-EAB7EDD9EAC5}" destId="{C8467175-7513-4A95-8BEF-A5C11A7217E3}" srcOrd="0" destOrd="0" presId="urn:microsoft.com/office/officeart/2005/8/layout/list1"/>
    <dgm:cxn modelId="{7B9D3E5A-FCEE-43E1-943C-DB72742BE5F5}" type="presOf" srcId="{43FA6D37-8F2A-470F-93FA-D93647E19487}" destId="{FF9443F8-D742-41BE-A84B-C5CA097DB139}" srcOrd="1" destOrd="0" presId="urn:microsoft.com/office/officeart/2005/8/layout/list1"/>
    <dgm:cxn modelId="{8EB2483A-684D-413A-83D4-B5F8F57F2C0C}" type="presOf" srcId="{47F091AB-17B1-472F-A8A8-19C5FDFE813F}" destId="{E50B03B4-2770-467E-AB45-C13BB4718C45}" srcOrd="1" destOrd="0" presId="urn:microsoft.com/office/officeart/2005/8/layout/list1"/>
    <dgm:cxn modelId="{B067B12D-797D-4F0E-852E-958C335B66B6}" type="presOf" srcId="{47F091AB-17B1-472F-A8A8-19C5FDFE813F}" destId="{0FDDCCF4-122E-403C-80A0-7522533AFE9A}" srcOrd="0" destOrd="0" presId="urn:microsoft.com/office/officeart/2005/8/layout/list1"/>
    <dgm:cxn modelId="{38DA6C2C-4F0D-4FE9-B773-75619E7B071C}" srcId="{C3D4A1B8-ACD2-43B9-B9C7-53D798A53FEC}" destId="{A69DD2C4-C4A9-4DBA-A4DC-EAB7EDD9EAC5}" srcOrd="0" destOrd="0" parTransId="{A621BA9A-2EF3-4BE4-AD98-C9D109F64E5B}" sibTransId="{3E2001B6-F7CD-4835-8AF0-5F9DE27C463B}"/>
    <dgm:cxn modelId="{FCB0FFF2-3F15-4AC5-B152-B27B70F84AA2}" type="presParOf" srcId="{2D853F66-A3A9-4222-9D79-F69E41214EC8}" destId="{757D3197-AAE9-4606-900A-5CE20E0D2481}" srcOrd="0" destOrd="0" presId="urn:microsoft.com/office/officeart/2005/8/layout/list1"/>
    <dgm:cxn modelId="{6D5FC67D-C22E-40EC-A168-1AC89B8186D8}" type="presParOf" srcId="{757D3197-AAE9-4606-900A-5CE20E0D2481}" destId="{C8467175-7513-4A95-8BEF-A5C11A7217E3}" srcOrd="0" destOrd="0" presId="urn:microsoft.com/office/officeart/2005/8/layout/list1"/>
    <dgm:cxn modelId="{90EBC51E-E725-4719-8DD3-9FCA58E3718E}" type="presParOf" srcId="{757D3197-AAE9-4606-900A-5CE20E0D2481}" destId="{B51C5DC1-90EC-4F6A-B68D-0DE110CCB2AD}" srcOrd="1" destOrd="0" presId="urn:microsoft.com/office/officeart/2005/8/layout/list1"/>
    <dgm:cxn modelId="{AFBCB01D-6DF0-42E6-ABE6-9C1DECF35C2B}" type="presParOf" srcId="{2D853F66-A3A9-4222-9D79-F69E41214EC8}" destId="{47297F54-2801-4546-AA69-B8775C290722}" srcOrd="1" destOrd="0" presId="urn:microsoft.com/office/officeart/2005/8/layout/list1"/>
    <dgm:cxn modelId="{03E46881-B89F-411D-80E2-2C9CD2C8B06F}" type="presParOf" srcId="{2D853F66-A3A9-4222-9D79-F69E41214EC8}" destId="{B547F583-7A64-4750-ADE7-C4D8BBE23389}" srcOrd="2" destOrd="0" presId="urn:microsoft.com/office/officeart/2005/8/layout/list1"/>
    <dgm:cxn modelId="{80072F77-D003-437E-8719-9EDE10ACE3CA}" type="presParOf" srcId="{2D853F66-A3A9-4222-9D79-F69E41214EC8}" destId="{F50119BA-7C07-4F45-9A8B-566F82A598EB}" srcOrd="3" destOrd="0" presId="urn:microsoft.com/office/officeart/2005/8/layout/list1"/>
    <dgm:cxn modelId="{FECF6373-584B-438D-B10C-99CD44979123}" type="presParOf" srcId="{2D853F66-A3A9-4222-9D79-F69E41214EC8}" destId="{578C626C-712C-46C0-AE98-1313F1C3AA22}" srcOrd="4" destOrd="0" presId="urn:microsoft.com/office/officeart/2005/8/layout/list1"/>
    <dgm:cxn modelId="{2CC34A95-9B9A-4601-8299-89F7154A1555}" type="presParOf" srcId="{578C626C-712C-46C0-AE98-1313F1C3AA22}" destId="{30711A67-B501-4175-A00F-D73BACA423C7}" srcOrd="0" destOrd="0" presId="urn:microsoft.com/office/officeart/2005/8/layout/list1"/>
    <dgm:cxn modelId="{DE851066-802F-4DF1-8F28-8D7F92B63567}" type="presParOf" srcId="{578C626C-712C-46C0-AE98-1313F1C3AA22}" destId="{A8E988B1-E72C-48A2-8064-04686E1CA6B9}" srcOrd="1" destOrd="0" presId="urn:microsoft.com/office/officeart/2005/8/layout/list1"/>
    <dgm:cxn modelId="{6D4BE569-2397-4B7A-A834-682890629671}" type="presParOf" srcId="{2D853F66-A3A9-4222-9D79-F69E41214EC8}" destId="{F2B725F0-A3CB-4619-9424-C1451B0F64E5}" srcOrd="5" destOrd="0" presId="urn:microsoft.com/office/officeart/2005/8/layout/list1"/>
    <dgm:cxn modelId="{F81CBB17-E2AE-45E4-9F09-FE9279065015}" type="presParOf" srcId="{2D853F66-A3A9-4222-9D79-F69E41214EC8}" destId="{466D8455-AC33-4906-9F3C-6C9B1F908374}" srcOrd="6" destOrd="0" presId="urn:microsoft.com/office/officeart/2005/8/layout/list1"/>
    <dgm:cxn modelId="{9295F69F-470F-4771-88AC-6EB05BA61405}" type="presParOf" srcId="{2D853F66-A3A9-4222-9D79-F69E41214EC8}" destId="{00627A60-7B11-42C6-B784-AA01FD2ADD4E}" srcOrd="7" destOrd="0" presId="urn:microsoft.com/office/officeart/2005/8/layout/list1"/>
    <dgm:cxn modelId="{E1193CB1-3D32-4D10-AEF0-D99B34C02A21}" type="presParOf" srcId="{2D853F66-A3A9-4222-9D79-F69E41214EC8}" destId="{B86F1FAA-7DAE-413E-A478-94F1AB4F6169}" srcOrd="8" destOrd="0" presId="urn:microsoft.com/office/officeart/2005/8/layout/list1"/>
    <dgm:cxn modelId="{3503C767-5588-42B8-AF5C-060A21D59465}" type="presParOf" srcId="{B86F1FAA-7DAE-413E-A478-94F1AB4F6169}" destId="{BB304BB4-2E11-4EDB-A0B3-EBF1D0413E4C}" srcOrd="0" destOrd="0" presId="urn:microsoft.com/office/officeart/2005/8/layout/list1"/>
    <dgm:cxn modelId="{3049D4C8-741E-4D45-85A0-61C59AB3C902}" type="presParOf" srcId="{B86F1FAA-7DAE-413E-A478-94F1AB4F6169}" destId="{7C39A324-F638-4992-A9F7-8ED7F6DF9E1D}" srcOrd="1" destOrd="0" presId="urn:microsoft.com/office/officeart/2005/8/layout/list1"/>
    <dgm:cxn modelId="{140940E2-DB00-46C9-B42F-A4ABC1741CA0}" type="presParOf" srcId="{2D853F66-A3A9-4222-9D79-F69E41214EC8}" destId="{D759D961-E818-4626-8651-A765F5D94A47}" srcOrd="9" destOrd="0" presId="urn:microsoft.com/office/officeart/2005/8/layout/list1"/>
    <dgm:cxn modelId="{5E2F172F-F6B4-4A22-A4C5-11F29CE59036}" type="presParOf" srcId="{2D853F66-A3A9-4222-9D79-F69E41214EC8}" destId="{CE785AB1-6996-4212-864C-590F284CABEF}" srcOrd="10" destOrd="0" presId="urn:microsoft.com/office/officeart/2005/8/layout/list1"/>
    <dgm:cxn modelId="{E454A545-19A4-4C8B-9A70-3CC10360BCBB}" type="presParOf" srcId="{2D853F66-A3A9-4222-9D79-F69E41214EC8}" destId="{C122E494-F3DA-4936-B01C-6F87DAE12529}" srcOrd="11" destOrd="0" presId="urn:microsoft.com/office/officeart/2005/8/layout/list1"/>
    <dgm:cxn modelId="{EF6FF2C8-4EA1-4801-B5B2-D77A0F24B4DA}" type="presParOf" srcId="{2D853F66-A3A9-4222-9D79-F69E41214EC8}" destId="{B7BFF4FE-0F75-4391-97DC-491FDAB5ECB0}" srcOrd="12" destOrd="0" presId="urn:microsoft.com/office/officeart/2005/8/layout/list1"/>
    <dgm:cxn modelId="{CE7A0674-B44E-4EC3-9FE0-2C49A14D1642}" type="presParOf" srcId="{B7BFF4FE-0F75-4391-97DC-491FDAB5ECB0}" destId="{891072C6-74F9-4070-9CD2-F7F97C3292E2}" srcOrd="0" destOrd="0" presId="urn:microsoft.com/office/officeart/2005/8/layout/list1"/>
    <dgm:cxn modelId="{9C0AF42B-D21D-4E36-91E3-E17317DA7B10}" type="presParOf" srcId="{B7BFF4FE-0F75-4391-97DC-491FDAB5ECB0}" destId="{FF9443F8-D742-41BE-A84B-C5CA097DB139}" srcOrd="1" destOrd="0" presId="urn:microsoft.com/office/officeart/2005/8/layout/list1"/>
    <dgm:cxn modelId="{53C4164C-C564-457B-84AE-EBD178CA8BF3}" type="presParOf" srcId="{2D853F66-A3A9-4222-9D79-F69E41214EC8}" destId="{516F3D39-CC0E-4F70-9EDA-1BE232FDA5D7}" srcOrd="13" destOrd="0" presId="urn:microsoft.com/office/officeart/2005/8/layout/list1"/>
    <dgm:cxn modelId="{2D828330-1A13-4AA7-9CFB-A693A082FF5E}" type="presParOf" srcId="{2D853F66-A3A9-4222-9D79-F69E41214EC8}" destId="{C8DD829D-BF9C-49A0-A8DB-C7FD954108E8}" srcOrd="14" destOrd="0" presId="urn:microsoft.com/office/officeart/2005/8/layout/list1"/>
    <dgm:cxn modelId="{0FA06A0E-AB2C-4C4F-B985-719027EBF083}" type="presParOf" srcId="{2D853F66-A3A9-4222-9D79-F69E41214EC8}" destId="{9C25B8D6-D426-4CB5-8873-DFAAD88AF887}" srcOrd="15" destOrd="0" presId="urn:microsoft.com/office/officeart/2005/8/layout/list1"/>
    <dgm:cxn modelId="{DD694E5F-5284-4192-85DD-4F1A0B41EAA8}" type="presParOf" srcId="{2D853F66-A3A9-4222-9D79-F69E41214EC8}" destId="{B8D30847-42FF-4231-B245-4232B3427E2F}" srcOrd="16" destOrd="0" presId="urn:microsoft.com/office/officeart/2005/8/layout/list1"/>
    <dgm:cxn modelId="{840FE2F8-AFDB-46A0-B22F-EEF0382D4BEE}" type="presParOf" srcId="{B8D30847-42FF-4231-B245-4232B3427E2F}" destId="{1E0F2B51-A69D-4345-BC7B-AF6FE29B3150}" srcOrd="0" destOrd="0" presId="urn:microsoft.com/office/officeart/2005/8/layout/list1"/>
    <dgm:cxn modelId="{BEC9F364-9145-41DC-A737-7C71C819EF21}" type="presParOf" srcId="{B8D30847-42FF-4231-B245-4232B3427E2F}" destId="{43A0DA8F-1773-41DF-845D-583F3A279E2A}" srcOrd="1" destOrd="0" presId="urn:microsoft.com/office/officeart/2005/8/layout/list1"/>
    <dgm:cxn modelId="{08F45435-7187-4FE8-914D-44598F189415}" type="presParOf" srcId="{2D853F66-A3A9-4222-9D79-F69E41214EC8}" destId="{0FD146B5-E993-40F7-BAEE-401C761E61B4}" srcOrd="17" destOrd="0" presId="urn:microsoft.com/office/officeart/2005/8/layout/list1"/>
    <dgm:cxn modelId="{9E7535DD-F3B2-4A49-9311-7B14B6A31EDE}" type="presParOf" srcId="{2D853F66-A3A9-4222-9D79-F69E41214EC8}" destId="{58E9ED24-A410-40F1-AC94-4C15A96BC328}" srcOrd="18" destOrd="0" presId="urn:microsoft.com/office/officeart/2005/8/layout/list1"/>
    <dgm:cxn modelId="{AA154292-3002-4234-9E09-2409F58687FC}" type="presParOf" srcId="{2D853F66-A3A9-4222-9D79-F69E41214EC8}" destId="{AB864FE6-E190-4FC5-91EA-59A70426EE3C}" srcOrd="19" destOrd="0" presId="urn:microsoft.com/office/officeart/2005/8/layout/list1"/>
    <dgm:cxn modelId="{13F4427E-C4B5-48A8-B6C0-51BA86D3242B}" type="presParOf" srcId="{2D853F66-A3A9-4222-9D79-F69E41214EC8}" destId="{FFEC03CA-51B3-45D2-AA53-A4D82B78DA4F}" srcOrd="20" destOrd="0" presId="urn:microsoft.com/office/officeart/2005/8/layout/list1"/>
    <dgm:cxn modelId="{5828F9B2-5811-480A-B7DB-915961450FB6}" type="presParOf" srcId="{FFEC03CA-51B3-45D2-AA53-A4D82B78DA4F}" destId="{0FDDCCF4-122E-403C-80A0-7522533AFE9A}" srcOrd="0" destOrd="0" presId="urn:microsoft.com/office/officeart/2005/8/layout/list1"/>
    <dgm:cxn modelId="{C331262E-0FB8-4645-9CC0-E0C5B40E06F9}" type="presParOf" srcId="{FFEC03CA-51B3-45D2-AA53-A4D82B78DA4F}" destId="{E50B03B4-2770-467E-AB45-C13BB4718C45}" srcOrd="1" destOrd="0" presId="urn:microsoft.com/office/officeart/2005/8/layout/list1"/>
    <dgm:cxn modelId="{814DB5B1-CBFB-4767-AB7F-C883C2F7DDEB}" type="presParOf" srcId="{2D853F66-A3A9-4222-9D79-F69E41214EC8}" destId="{7A1B37DE-949E-4161-B415-B4898978B3D3}" srcOrd="21" destOrd="0" presId="urn:microsoft.com/office/officeart/2005/8/layout/list1"/>
    <dgm:cxn modelId="{22A55FC5-8A7B-4B91-BC7F-A0494F327D3C}" type="presParOf" srcId="{2D853F66-A3A9-4222-9D79-F69E41214EC8}" destId="{394C1AA5-9CBA-4FB4-B775-6487DDEC9AC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D4A1B8-ACD2-43B9-B9C7-53D798A53F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69DD2C4-C4A9-4DBA-A4DC-EAB7EDD9EAC5}">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推荐算法简介</a:t>
          </a:r>
          <a:endParaRPr lang="zh-CN" altLang="en-US" sz="2400" b="1" dirty="0">
            <a:solidFill>
              <a:srgbClr val="002060"/>
            </a:solidFill>
            <a:latin typeface="微软雅黑" pitchFamily="34" charset="-122"/>
            <a:ea typeface="微软雅黑" pitchFamily="34" charset="-122"/>
          </a:endParaRPr>
        </a:p>
      </dgm:t>
    </dgm:pt>
    <dgm:pt modelId="{A621BA9A-2EF3-4BE4-AD98-C9D109F64E5B}" type="parTrans" cxnId="{38DA6C2C-4F0D-4FE9-B773-75619E7B071C}">
      <dgm:prSet/>
      <dgm:spPr/>
      <dgm:t>
        <a:bodyPr/>
        <a:lstStyle/>
        <a:p>
          <a:endParaRPr lang="zh-CN" altLang="en-US"/>
        </a:p>
      </dgm:t>
    </dgm:pt>
    <dgm:pt modelId="{3E2001B6-F7CD-4835-8AF0-5F9DE27C463B}" type="sibTrans" cxnId="{38DA6C2C-4F0D-4FE9-B773-75619E7B071C}">
      <dgm:prSet/>
      <dgm:spPr/>
      <dgm:t>
        <a:bodyPr/>
        <a:lstStyle/>
        <a:p>
          <a:endParaRPr lang="zh-CN" altLang="en-US"/>
        </a:p>
      </dgm:t>
    </dgm:pt>
    <dgm:pt modelId="{52671880-EA28-423D-AE08-62ACA5E3DD2B}">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协同过滤算法的介绍</a:t>
          </a:r>
          <a:endParaRPr lang="zh-CN" altLang="en-US" sz="2400" b="1" dirty="0">
            <a:solidFill>
              <a:srgbClr val="002060"/>
            </a:solidFill>
            <a:latin typeface="微软雅黑" pitchFamily="34" charset="-122"/>
            <a:ea typeface="微软雅黑" pitchFamily="34" charset="-122"/>
          </a:endParaRPr>
        </a:p>
      </dgm:t>
    </dgm:pt>
    <dgm:pt modelId="{4203B233-C368-4F41-93C8-8A90CA79E426}" type="parTrans" cxnId="{356C0369-04C1-4419-B49A-FEDDC4169069}">
      <dgm:prSet/>
      <dgm:spPr/>
      <dgm:t>
        <a:bodyPr/>
        <a:lstStyle/>
        <a:p>
          <a:endParaRPr lang="zh-CN" altLang="en-US"/>
        </a:p>
      </dgm:t>
    </dgm:pt>
    <dgm:pt modelId="{C84D1AB2-F822-4E63-8500-2FCA3E1B24E1}" type="sibTrans" cxnId="{356C0369-04C1-4419-B49A-FEDDC4169069}">
      <dgm:prSet/>
      <dgm:spPr/>
      <dgm:t>
        <a:bodyPr/>
        <a:lstStyle/>
        <a:p>
          <a:endParaRPr lang="zh-CN" altLang="en-US"/>
        </a:p>
      </dgm:t>
    </dgm:pt>
    <dgm:pt modelId="{54749D44-6FB4-4517-BECC-1CBCA8E54841}">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基于近邻模型的协同过滤算法</a:t>
          </a:r>
          <a:endParaRPr lang="zh-CN" altLang="en-US" sz="2400" b="1" dirty="0">
            <a:solidFill>
              <a:srgbClr val="002060"/>
            </a:solidFill>
            <a:latin typeface="微软雅黑" pitchFamily="34" charset="-122"/>
            <a:ea typeface="微软雅黑" pitchFamily="34" charset="-122"/>
          </a:endParaRPr>
        </a:p>
      </dgm:t>
    </dgm:pt>
    <dgm:pt modelId="{35514544-F419-4C35-AE9F-CB535093494A}" type="parTrans" cxnId="{996E5620-5CEF-43B9-B864-DD61CE2E3CEB}">
      <dgm:prSet/>
      <dgm:spPr/>
      <dgm:t>
        <a:bodyPr/>
        <a:lstStyle/>
        <a:p>
          <a:endParaRPr lang="zh-CN" altLang="en-US"/>
        </a:p>
      </dgm:t>
    </dgm:pt>
    <dgm:pt modelId="{89D2AA18-EE00-43D5-9C50-AE3B1C1CFC0C}" type="sibTrans" cxnId="{996E5620-5CEF-43B9-B864-DD61CE2E3CEB}">
      <dgm:prSet/>
      <dgm:spPr/>
      <dgm:t>
        <a:bodyPr/>
        <a:lstStyle/>
        <a:p>
          <a:endParaRPr lang="zh-CN" altLang="en-US"/>
        </a:p>
      </dgm:t>
    </dgm:pt>
    <dgm:pt modelId="{43FA6D37-8F2A-470F-93FA-D93647E19487}">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smtClean="0">
              <a:solidFill>
                <a:srgbClr val="002060"/>
              </a:solidFill>
              <a:latin typeface="微软雅黑" pitchFamily="34" charset="-122"/>
              <a:ea typeface="微软雅黑" pitchFamily="34" charset="-122"/>
            </a:rPr>
            <a:t>SVD</a:t>
          </a:r>
          <a:r>
            <a:rPr lang="zh-CN" altLang="en-US" sz="2400" b="1" dirty="0" smtClean="0">
              <a:solidFill>
                <a:srgbClr val="002060"/>
              </a:solidFill>
              <a:latin typeface="微软雅黑" pitchFamily="34" charset="-122"/>
              <a:ea typeface="微软雅黑" pitchFamily="34" charset="-122"/>
            </a:rPr>
            <a:t>矩阵分解的协同过滤算法</a:t>
          </a:r>
          <a:endParaRPr lang="zh-CN" altLang="en-US" sz="2400" b="1" dirty="0">
            <a:solidFill>
              <a:srgbClr val="002060"/>
            </a:solidFill>
            <a:latin typeface="微软雅黑" pitchFamily="34" charset="-122"/>
            <a:ea typeface="微软雅黑" pitchFamily="34" charset="-122"/>
          </a:endParaRPr>
        </a:p>
      </dgm:t>
    </dgm:pt>
    <dgm:pt modelId="{3444E7BB-7E6E-4CB6-B020-DB46F51A2F4A}" type="parTrans" cxnId="{380EF5B8-3298-4789-A1BE-014AAD8F9868}">
      <dgm:prSet/>
      <dgm:spPr/>
      <dgm:t>
        <a:bodyPr/>
        <a:lstStyle/>
        <a:p>
          <a:endParaRPr lang="zh-CN" altLang="en-US"/>
        </a:p>
      </dgm:t>
    </dgm:pt>
    <dgm:pt modelId="{7A8AC3CC-BC1B-4D5D-935D-FC3B6984024B}" type="sibTrans" cxnId="{380EF5B8-3298-4789-A1BE-014AAD8F9868}">
      <dgm:prSet/>
      <dgm:spPr/>
      <dgm:t>
        <a:bodyPr/>
        <a:lstStyle/>
        <a:p>
          <a:endParaRPr lang="zh-CN" altLang="en-US"/>
        </a:p>
      </dgm:t>
    </dgm:pt>
    <dgm:pt modelId="{47F091AB-17B1-472F-A8A8-19C5FDFE813F}">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总结和进一步工作</a:t>
          </a:r>
          <a:endParaRPr lang="zh-CN" altLang="en-US" sz="2400" b="1" dirty="0">
            <a:solidFill>
              <a:srgbClr val="002060"/>
            </a:solidFill>
            <a:latin typeface="微软雅黑" pitchFamily="34" charset="-122"/>
            <a:ea typeface="微软雅黑" pitchFamily="34" charset="-122"/>
          </a:endParaRPr>
        </a:p>
      </dgm:t>
    </dgm:pt>
    <dgm:pt modelId="{ABF542F0-776C-48EE-83EE-9DF0B786355C}" type="parTrans" cxnId="{57D72CA9-3E5B-4900-AAF1-1101E1B5451F}">
      <dgm:prSet/>
      <dgm:spPr/>
      <dgm:t>
        <a:bodyPr/>
        <a:lstStyle/>
        <a:p>
          <a:endParaRPr lang="zh-CN" altLang="en-US"/>
        </a:p>
      </dgm:t>
    </dgm:pt>
    <dgm:pt modelId="{71F50ABE-CCC1-4B80-A19C-BE6B8EA8653F}" type="sibTrans" cxnId="{57D72CA9-3E5B-4900-AAF1-1101E1B5451F}">
      <dgm:prSet/>
      <dgm:spPr/>
      <dgm:t>
        <a:bodyPr/>
        <a:lstStyle/>
        <a:p>
          <a:endParaRPr lang="zh-CN" altLang="en-US"/>
        </a:p>
      </dgm:t>
    </dgm:pt>
    <dgm:pt modelId="{C70D1B15-503A-4AF4-823F-79D9C15D5103}">
      <dgm:prSet custT="1"/>
      <dgm:spPr>
        <a:solidFill>
          <a:schemeClr val="accent1">
            <a:lumMod val="20000"/>
            <a:lumOff val="80000"/>
          </a:schemeClr>
        </a:solidFill>
      </dgm:spPr>
      <dgm:t>
        <a:bodyPr/>
        <a:lstStyle/>
        <a:p>
          <a:r>
            <a:rPr lang="zh-CN" altLang="en-US" sz="2400" b="1" dirty="0" smtClean="0">
              <a:solidFill>
                <a:srgbClr val="FF0000"/>
              </a:solidFill>
              <a:latin typeface="微软雅黑" pitchFamily="34" charset="-122"/>
              <a:ea typeface="微软雅黑" pitchFamily="34" charset="-122"/>
            </a:rPr>
            <a:t>基于</a:t>
          </a:r>
          <a:r>
            <a:rPr lang="en-US" altLang="zh-CN" sz="2400" b="1" dirty="0" err="1" smtClean="0">
              <a:solidFill>
                <a:srgbClr val="FF0000"/>
              </a:solidFill>
              <a:latin typeface="微软雅黑" pitchFamily="34" charset="-122"/>
              <a:ea typeface="微软雅黑" pitchFamily="34" charset="-122"/>
            </a:rPr>
            <a:t>pLSA</a:t>
          </a:r>
          <a:r>
            <a:rPr lang="zh-CN" altLang="en-US" sz="2400" b="1" dirty="0" smtClean="0">
              <a:solidFill>
                <a:srgbClr val="FF0000"/>
              </a:solidFill>
              <a:latin typeface="微软雅黑" pitchFamily="34" charset="-122"/>
              <a:ea typeface="微软雅黑" pitchFamily="34" charset="-122"/>
            </a:rPr>
            <a:t>模型的协同过滤算法</a:t>
          </a:r>
          <a:endParaRPr lang="zh-CN" altLang="en-US" sz="2400" b="1" dirty="0">
            <a:solidFill>
              <a:srgbClr val="FF0000"/>
            </a:solidFill>
            <a:latin typeface="微软雅黑" pitchFamily="34" charset="-122"/>
            <a:ea typeface="微软雅黑" pitchFamily="34" charset="-122"/>
          </a:endParaRPr>
        </a:p>
      </dgm:t>
    </dgm:pt>
    <dgm:pt modelId="{ACD8B258-F627-4CE2-AB86-15E028E1CC0E}" type="parTrans" cxnId="{179C48A3-0757-46B2-9421-08FDF59A63BA}">
      <dgm:prSet/>
      <dgm:spPr/>
      <dgm:t>
        <a:bodyPr/>
        <a:lstStyle/>
        <a:p>
          <a:endParaRPr lang="zh-CN" altLang="en-US"/>
        </a:p>
      </dgm:t>
    </dgm:pt>
    <dgm:pt modelId="{5B69EDBA-A3F2-491C-844E-28592D07BD84}" type="sibTrans" cxnId="{179C48A3-0757-46B2-9421-08FDF59A63BA}">
      <dgm:prSet/>
      <dgm:spPr/>
      <dgm:t>
        <a:bodyPr/>
        <a:lstStyle/>
        <a:p>
          <a:endParaRPr lang="zh-CN" altLang="en-US"/>
        </a:p>
      </dgm:t>
    </dgm:pt>
    <dgm:pt modelId="{2D853F66-A3A9-4222-9D79-F69E41214EC8}" type="pres">
      <dgm:prSet presAssocID="{C3D4A1B8-ACD2-43B9-B9C7-53D798A53FEC}" presName="linear" presStyleCnt="0">
        <dgm:presLayoutVars>
          <dgm:dir/>
          <dgm:animLvl val="lvl"/>
          <dgm:resizeHandles val="exact"/>
        </dgm:presLayoutVars>
      </dgm:prSet>
      <dgm:spPr/>
      <dgm:t>
        <a:bodyPr/>
        <a:lstStyle/>
        <a:p>
          <a:endParaRPr lang="zh-CN" altLang="en-US"/>
        </a:p>
      </dgm:t>
    </dgm:pt>
    <dgm:pt modelId="{757D3197-AAE9-4606-900A-5CE20E0D2481}" type="pres">
      <dgm:prSet presAssocID="{A69DD2C4-C4A9-4DBA-A4DC-EAB7EDD9EAC5}" presName="parentLin" presStyleCnt="0"/>
      <dgm:spPr/>
    </dgm:pt>
    <dgm:pt modelId="{C8467175-7513-4A95-8BEF-A5C11A7217E3}" type="pres">
      <dgm:prSet presAssocID="{A69DD2C4-C4A9-4DBA-A4DC-EAB7EDD9EAC5}" presName="parentLeftMargin" presStyleLbl="node1" presStyleIdx="0" presStyleCnt="6"/>
      <dgm:spPr/>
      <dgm:t>
        <a:bodyPr/>
        <a:lstStyle/>
        <a:p>
          <a:endParaRPr lang="zh-CN" altLang="en-US"/>
        </a:p>
      </dgm:t>
    </dgm:pt>
    <dgm:pt modelId="{B51C5DC1-90EC-4F6A-B68D-0DE110CCB2AD}" type="pres">
      <dgm:prSet presAssocID="{A69DD2C4-C4A9-4DBA-A4DC-EAB7EDD9EAC5}" presName="parentText" presStyleLbl="node1" presStyleIdx="0" presStyleCnt="6">
        <dgm:presLayoutVars>
          <dgm:chMax val="0"/>
          <dgm:bulletEnabled val="1"/>
        </dgm:presLayoutVars>
      </dgm:prSet>
      <dgm:spPr/>
      <dgm:t>
        <a:bodyPr/>
        <a:lstStyle/>
        <a:p>
          <a:endParaRPr lang="zh-CN" altLang="en-US"/>
        </a:p>
      </dgm:t>
    </dgm:pt>
    <dgm:pt modelId="{47297F54-2801-4546-AA69-B8775C290722}" type="pres">
      <dgm:prSet presAssocID="{A69DD2C4-C4A9-4DBA-A4DC-EAB7EDD9EAC5}" presName="negativeSpace" presStyleCnt="0"/>
      <dgm:spPr/>
    </dgm:pt>
    <dgm:pt modelId="{B547F583-7A64-4750-ADE7-C4D8BBE23389}" type="pres">
      <dgm:prSet presAssocID="{A69DD2C4-C4A9-4DBA-A4DC-EAB7EDD9EAC5}" presName="childText" presStyleLbl="conFgAcc1" presStyleIdx="0" presStyleCnt="6">
        <dgm:presLayoutVars>
          <dgm:bulletEnabled val="1"/>
        </dgm:presLayoutVars>
      </dgm:prSet>
      <dgm:spPr/>
    </dgm:pt>
    <dgm:pt modelId="{F50119BA-7C07-4F45-9A8B-566F82A598EB}" type="pres">
      <dgm:prSet presAssocID="{3E2001B6-F7CD-4835-8AF0-5F9DE27C463B}" presName="spaceBetweenRectangles" presStyleCnt="0"/>
      <dgm:spPr/>
    </dgm:pt>
    <dgm:pt modelId="{578C626C-712C-46C0-AE98-1313F1C3AA22}" type="pres">
      <dgm:prSet presAssocID="{52671880-EA28-423D-AE08-62ACA5E3DD2B}" presName="parentLin" presStyleCnt="0"/>
      <dgm:spPr/>
    </dgm:pt>
    <dgm:pt modelId="{30711A67-B501-4175-A00F-D73BACA423C7}" type="pres">
      <dgm:prSet presAssocID="{52671880-EA28-423D-AE08-62ACA5E3DD2B}" presName="parentLeftMargin" presStyleLbl="node1" presStyleIdx="0" presStyleCnt="6"/>
      <dgm:spPr/>
      <dgm:t>
        <a:bodyPr/>
        <a:lstStyle/>
        <a:p>
          <a:endParaRPr lang="zh-CN" altLang="en-US"/>
        </a:p>
      </dgm:t>
    </dgm:pt>
    <dgm:pt modelId="{A8E988B1-E72C-48A2-8064-04686E1CA6B9}" type="pres">
      <dgm:prSet presAssocID="{52671880-EA28-423D-AE08-62ACA5E3DD2B}" presName="parentText" presStyleLbl="node1" presStyleIdx="1" presStyleCnt="6" custScaleX="99487">
        <dgm:presLayoutVars>
          <dgm:chMax val="0"/>
          <dgm:bulletEnabled val="1"/>
        </dgm:presLayoutVars>
      </dgm:prSet>
      <dgm:spPr/>
      <dgm:t>
        <a:bodyPr/>
        <a:lstStyle/>
        <a:p>
          <a:endParaRPr lang="zh-CN" altLang="en-US"/>
        </a:p>
      </dgm:t>
    </dgm:pt>
    <dgm:pt modelId="{F2B725F0-A3CB-4619-9424-C1451B0F64E5}" type="pres">
      <dgm:prSet presAssocID="{52671880-EA28-423D-AE08-62ACA5E3DD2B}" presName="negativeSpace" presStyleCnt="0"/>
      <dgm:spPr/>
    </dgm:pt>
    <dgm:pt modelId="{466D8455-AC33-4906-9F3C-6C9B1F908374}" type="pres">
      <dgm:prSet presAssocID="{52671880-EA28-423D-AE08-62ACA5E3DD2B}" presName="childText" presStyleLbl="conFgAcc1" presStyleIdx="1" presStyleCnt="6">
        <dgm:presLayoutVars>
          <dgm:bulletEnabled val="1"/>
        </dgm:presLayoutVars>
      </dgm:prSet>
      <dgm:spPr/>
    </dgm:pt>
    <dgm:pt modelId="{00627A60-7B11-42C6-B784-AA01FD2ADD4E}" type="pres">
      <dgm:prSet presAssocID="{C84D1AB2-F822-4E63-8500-2FCA3E1B24E1}" presName="spaceBetweenRectangles" presStyleCnt="0"/>
      <dgm:spPr/>
    </dgm:pt>
    <dgm:pt modelId="{B86F1FAA-7DAE-413E-A478-94F1AB4F6169}" type="pres">
      <dgm:prSet presAssocID="{54749D44-6FB4-4517-BECC-1CBCA8E54841}" presName="parentLin" presStyleCnt="0"/>
      <dgm:spPr/>
    </dgm:pt>
    <dgm:pt modelId="{BB304BB4-2E11-4EDB-A0B3-EBF1D0413E4C}" type="pres">
      <dgm:prSet presAssocID="{54749D44-6FB4-4517-BECC-1CBCA8E54841}" presName="parentLeftMargin" presStyleLbl="node1" presStyleIdx="1" presStyleCnt="6"/>
      <dgm:spPr/>
      <dgm:t>
        <a:bodyPr/>
        <a:lstStyle/>
        <a:p>
          <a:endParaRPr lang="zh-CN" altLang="en-US"/>
        </a:p>
      </dgm:t>
    </dgm:pt>
    <dgm:pt modelId="{7C39A324-F638-4992-A9F7-8ED7F6DF9E1D}" type="pres">
      <dgm:prSet presAssocID="{54749D44-6FB4-4517-BECC-1CBCA8E54841}" presName="parentText" presStyleLbl="node1" presStyleIdx="2" presStyleCnt="6" custScaleX="99882" custLinFactNeighborX="14424" custLinFactNeighborY="-8381">
        <dgm:presLayoutVars>
          <dgm:chMax val="0"/>
          <dgm:bulletEnabled val="1"/>
        </dgm:presLayoutVars>
      </dgm:prSet>
      <dgm:spPr/>
      <dgm:t>
        <a:bodyPr/>
        <a:lstStyle/>
        <a:p>
          <a:endParaRPr lang="zh-CN" altLang="en-US"/>
        </a:p>
      </dgm:t>
    </dgm:pt>
    <dgm:pt modelId="{D759D961-E818-4626-8651-A765F5D94A47}" type="pres">
      <dgm:prSet presAssocID="{54749D44-6FB4-4517-BECC-1CBCA8E54841}" presName="negativeSpace" presStyleCnt="0"/>
      <dgm:spPr/>
    </dgm:pt>
    <dgm:pt modelId="{CE785AB1-6996-4212-864C-590F284CABEF}" type="pres">
      <dgm:prSet presAssocID="{54749D44-6FB4-4517-BECC-1CBCA8E54841}" presName="childText" presStyleLbl="conFgAcc1" presStyleIdx="2" presStyleCnt="6">
        <dgm:presLayoutVars>
          <dgm:bulletEnabled val="1"/>
        </dgm:presLayoutVars>
      </dgm:prSet>
      <dgm:spPr/>
    </dgm:pt>
    <dgm:pt modelId="{C122E494-F3DA-4936-B01C-6F87DAE12529}" type="pres">
      <dgm:prSet presAssocID="{89D2AA18-EE00-43D5-9C50-AE3B1C1CFC0C}" presName="spaceBetweenRectangles" presStyleCnt="0"/>
      <dgm:spPr/>
    </dgm:pt>
    <dgm:pt modelId="{B7BFF4FE-0F75-4391-97DC-491FDAB5ECB0}" type="pres">
      <dgm:prSet presAssocID="{43FA6D37-8F2A-470F-93FA-D93647E19487}" presName="parentLin" presStyleCnt="0"/>
      <dgm:spPr/>
    </dgm:pt>
    <dgm:pt modelId="{891072C6-74F9-4070-9CD2-F7F97C3292E2}" type="pres">
      <dgm:prSet presAssocID="{43FA6D37-8F2A-470F-93FA-D93647E19487}" presName="parentLeftMargin" presStyleLbl="node1" presStyleIdx="2" presStyleCnt="6"/>
      <dgm:spPr/>
      <dgm:t>
        <a:bodyPr/>
        <a:lstStyle/>
        <a:p>
          <a:endParaRPr lang="zh-CN" altLang="en-US"/>
        </a:p>
      </dgm:t>
    </dgm:pt>
    <dgm:pt modelId="{FF9443F8-D742-41BE-A84B-C5CA097DB139}" type="pres">
      <dgm:prSet presAssocID="{43FA6D37-8F2A-470F-93FA-D93647E19487}" presName="parentText" presStyleLbl="node1" presStyleIdx="3" presStyleCnt="6" custScaleX="100727">
        <dgm:presLayoutVars>
          <dgm:chMax val="0"/>
          <dgm:bulletEnabled val="1"/>
        </dgm:presLayoutVars>
      </dgm:prSet>
      <dgm:spPr/>
      <dgm:t>
        <a:bodyPr/>
        <a:lstStyle/>
        <a:p>
          <a:endParaRPr lang="zh-CN" altLang="en-US"/>
        </a:p>
      </dgm:t>
    </dgm:pt>
    <dgm:pt modelId="{516F3D39-CC0E-4F70-9EDA-1BE232FDA5D7}" type="pres">
      <dgm:prSet presAssocID="{43FA6D37-8F2A-470F-93FA-D93647E19487}" presName="negativeSpace" presStyleCnt="0"/>
      <dgm:spPr/>
    </dgm:pt>
    <dgm:pt modelId="{C8DD829D-BF9C-49A0-A8DB-C7FD954108E8}" type="pres">
      <dgm:prSet presAssocID="{43FA6D37-8F2A-470F-93FA-D93647E19487}" presName="childText" presStyleLbl="conFgAcc1" presStyleIdx="3" presStyleCnt="6" custLinFactNeighborX="-4310">
        <dgm:presLayoutVars>
          <dgm:bulletEnabled val="1"/>
        </dgm:presLayoutVars>
      </dgm:prSet>
      <dgm:spPr/>
    </dgm:pt>
    <dgm:pt modelId="{9C25B8D6-D426-4CB5-8873-DFAAD88AF887}" type="pres">
      <dgm:prSet presAssocID="{7A8AC3CC-BC1B-4D5D-935D-FC3B6984024B}" presName="spaceBetweenRectangles" presStyleCnt="0"/>
      <dgm:spPr/>
    </dgm:pt>
    <dgm:pt modelId="{B8D30847-42FF-4231-B245-4232B3427E2F}" type="pres">
      <dgm:prSet presAssocID="{C70D1B15-503A-4AF4-823F-79D9C15D5103}" presName="parentLin" presStyleCnt="0"/>
      <dgm:spPr/>
    </dgm:pt>
    <dgm:pt modelId="{1E0F2B51-A69D-4345-BC7B-AF6FE29B3150}" type="pres">
      <dgm:prSet presAssocID="{C70D1B15-503A-4AF4-823F-79D9C15D5103}" presName="parentLeftMargin" presStyleLbl="node1" presStyleIdx="3" presStyleCnt="6"/>
      <dgm:spPr/>
      <dgm:t>
        <a:bodyPr/>
        <a:lstStyle/>
        <a:p>
          <a:endParaRPr lang="zh-CN" altLang="en-US"/>
        </a:p>
      </dgm:t>
    </dgm:pt>
    <dgm:pt modelId="{43A0DA8F-1773-41DF-845D-583F3A279E2A}" type="pres">
      <dgm:prSet presAssocID="{C70D1B15-503A-4AF4-823F-79D9C15D5103}" presName="parentText" presStyleLbl="node1" presStyleIdx="4" presStyleCnt="6">
        <dgm:presLayoutVars>
          <dgm:chMax val="0"/>
          <dgm:bulletEnabled val="1"/>
        </dgm:presLayoutVars>
      </dgm:prSet>
      <dgm:spPr/>
      <dgm:t>
        <a:bodyPr/>
        <a:lstStyle/>
        <a:p>
          <a:endParaRPr lang="zh-CN" altLang="en-US"/>
        </a:p>
      </dgm:t>
    </dgm:pt>
    <dgm:pt modelId="{0FD146B5-E993-40F7-BAEE-401C761E61B4}" type="pres">
      <dgm:prSet presAssocID="{C70D1B15-503A-4AF4-823F-79D9C15D5103}" presName="negativeSpace" presStyleCnt="0"/>
      <dgm:spPr/>
    </dgm:pt>
    <dgm:pt modelId="{58E9ED24-A410-40F1-AC94-4C15A96BC328}" type="pres">
      <dgm:prSet presAssocID="{C70D1B15-503A-4AF4-823F-79D9C15D5103}" presName="childText" presStyleLbl="conFgAcc1" presStyleIdx="4" presStyleCnt="6">
        <dgm:presLayoutVars>
          <dgm:bulletEnabled val="1"/>
        </dgm:presLayoutVars>
      </dgm:prSet>
      <dgm:spPr/>
    </dgm:pt>
    <dgm:pt modelId="{AB864FE6-E190-4FC5-91EA-59A70426EE3C}" type="pres">
      <dgm:prSet presAssocID="{5B69EDBA-A3F2-491C-844E-28592D07BD84}" presName="spaceBetweenRectangles" presStyleCnt="0"/>
      <dgm:spPr/>
    </dgm:pt>
    <dgm:pt modelId="{FFEC03CA-51B3-45D2-AA53-A4D82B78DA4F}" type="pres">
      <dgm:prSet presAssocID="{47F091AB-17B1-472F-A8A8-19C5FDFE813F}" presName="parentLin" presStyleCnt="0"/>
      <dgm:spPr/>
    </dgm:pt>
    <dgm:pt modelId="{0FDDCCF4-122E-403C-80A0-7522533AFE9A}" type="pres">
      <dgm:prSet presAssocID="{47F091AB-17B1-472F-A8A8-19C5FDFE813F}" presName="parentLeftMargin" presStyleLbl="node1" presStyleIdx="4" presStyleCnt="6"/>
      <dgm:spPr/>
      <dgm:t>
        <a:bodyPr/>
        <a:lstStyle/>
        <a:p>
          <a:endParaRPr lang="zh-CN" altLang="en-US"/>
        </a:p>
      </dgm:t>
    </dgm:pt>
    <dgm:pt modelId="{E50B03B4-2770-467E-AB45-C13BB4718C45}" type="pres">
      <dgm:prSet presAssocID="{47F091AB-17B1-472F-A8A8-19C5FDFE813F}" presName="parentText" presStyleLbl="node1" presStyleIdx="5" presStyleCnt="6">
        <dgm:presLayoutVars>
          <dgm:chMax val="0"/>
          <dgm:bulletEnabled val="1"/>
        </dgm:presLayoutVars>
      </dgm:prSet>
      <dgm:spPr/>
      <dgm:t>
        <a:bodyPr/>
        <a:lstStyle/>
        <a:p>
          <a:endParaRPr lang="zh-CN" altLang="en-US"/>
        </a:p>
      </dgm:t>
    </dgm:pt>
    <dgm:pt modelId="{7A1B37DE-949E-4161-B415-B4898978B3D3}" type="pres">
      <dgm:prSet presAssocID="{47F091AB-17B1-472F-A8A8-19C5FDFE813F}" presName="negativeSpace" presStyleCnt="0"/>
      <dgm:spPr/>
    </dgm:pt>
    <dgm:pt modelId="{394C1AA5-9CBA-4FB4-B775-6487DDEC9AC4}" type="pres">
      <dgm:prSet presAssocID="{47F091AB-17B1-472F-A8A8-19C5FDFE813F}" presName="childText" presStyleLbl="conFgAcc1" presStyleIdx="5" presStyleCnt="6">
        <dgm:presLayoutVars>
          <dgm:bulletEnabled val="1"/>
        </dgm:presLayoutVars>
      </dgm:prSet>
      <dgm:spPr/>
    </dgm:pt>
  </dgm:ptLst>
  <dgm:cxnLst>
    <dgm:cxn modelId="{1E018731-23EB-4670-B60C-A457E415E81D}" type="presOf" srcId="{C70D1B15-503A-4AF4-823F-79D9C15D5103}" destId="{43A0DA8F-1773-41DF-845D-583F3A279E2A}" srcOrd="1" destOrd="0" presId="urn:microsoft.com/office/officeart/2005/8/layout/list1"/>
    <dgm:cxn modelId="{193B43FB-D362-4D46-A118-95D5E0FFBBE7}" type="presOf" srcId="{43FA6D37-8F2A-470F-93FA-D93647E19487}" destId="{FF9443F8-D742-41BE-A84B-C5CA097DB139}" srcOrd="1" destOrd="0" presId="urn:microsoft.com/office/officeart/2005/8/layout/list1"/>
    <dgm:cxn modelId="{356C0369-04C1-4419-B49A-FEDDC4169069}" srcId="{C3D4A1B8-ACD2-43B9-B9C7-53D798A53FEC}" destId="{52671880-EA28-423D-AE08-62ACA5E3DD2B}" srcOrd="1" destOrd="0" parTransId="{4203B233-C368-4F41-93C8-8A90CA79E426}" sibTransId="{C84D1AB2-F822-4E63-8500-2FCA3E1B24E1}"/>
    <dgm:cxn modelId="{996E5620-5CEF-43B9-B864-DD61CE2E3CEB}" srcId="{C3D4A1B8-ACD2-43B9-B9C7-53D798A53FEC}" destId="{54749D44-6FB4-4517-BECC-1CBCA8E54841}" srcOrd="2" destOrd="0" parTransId="{35514544-F419-4C35-AE9F-CB535093494A}" sibTransId="{89D2AA18-EE00-43D5-9C50-AE3B1C1CFC0C}"/>
    <dgm:cxn modelId="{57D72CA9-3E5B-4900-AAF1-1101E1B5451F}" srcId="{C3D4A1B8-ACD2-43B9-B9C7-53D798A53FEC}" destId="{47F091AB-17B1-472F-A8A8-19C5FDFE813F}" srcOrd="5" destOrd="0" parTransId="{ABF542F0-776C-48EE-83EE-9DF0B786355C}" sibTransId="{71F50ABE-CCC1-4B80-A19C-BE6B8EA8653F}"/>
    <dgm:cxn modelId="{BED4C60D-1E33-41DA-BF90-AAC58683832A}" type="presOf" srcId="{47F091AB-17B1-472F-A8A8-19C5FDFE813F}" destId="{0FDDCCF4-122E-403C-80A0-7522533AFE9A}" srcOrd="0" destOrd="0" presId="urn:microsoft.com/office/officeart/2005/8/layout/list1"/>
    <dgm:cxn modelId="{179C48A3-0757-46B2-9421-08FDF59A63BA}" srcId="{C3D4A1B8-ACD2-43B9-B9C7-53D798A53FEC}" destId="{C70D1B15-503A-4AF4-823F-79D9C15D5103}" srcOrd="4" destOrd="0" parTransId="{ACD8B258-F627-4CE2-AB86-15E028E1CC0E}" sibTransId="{5B69EDBA-A3F2-491C-844E-28592D07BD84}"/>
    <dgm:cxn modelId="{380EF5B8-3298-4789-A1BE-014AAD8F9868}" srcId="{C3D4A1B8-ACD2-43B9-B9C7-53D798A53FEC}" destId="{43FA6D37-8F2A-470F-93FA-D93647E19487}" srcOrd="3" destOrd="0" parTransId="{3444E7BB-7E6E-4CB6-B020-DB46F51A2F4A}" sibTransId="{7A8AC3CC-BC1B-4D5D-935D-FC3B6984024B}"/>
    <dgm:cxn modelId="{38362041-1DCB-44E8-A67C-771443E28EDE}" type="presOf" srcId="{54749D44-6FB4-4517-BECC-1CBCA8E54841}" destId="{7C39A324-F638-4992-A9F7-8ED7F6DF9E1D}" srcOrd="1" destOrd="0" presId="urn:microsoft.com/office/officeart/2005/8/layout/list1"/>
    <dgm:cxn modelId="{74DA853E-53EA-4347-9CC8-95FFBD0E6F77}" type="presOf" srcId="{47F091AB-17B1-472F-A8A8-19C5FDFE813F}" destId="{E50B03B4-2770-467E-AB45-C13BB4718C45}" srcOrd="1" destOrd="0" presId="urn:microsoft.com/office/officeart/2005/8/layout/list1"/>
    <dgm:cxn modelId="{A0F2A2AA-6DD5-4EF0-B7AE-A655D96DE5F0}" type="presOf" srcId="{A69DD2C4-C4A9-4DBA-A4DC-EAB7EDD9EAC5}" destId="{C8467175-7513-4A95-8BEF-A5C11A7217E3}" srcOrd="0" destOrd="0" presId="urn:microsoft.com/office/officeart/2005/8/layout/list1"/>
    <dgm:cxn modelId="{DD1AB4CF-1754-40BD-A269-402C0CF388C9}" type="presOf" srcId="{C70D1B15-503A-4AF4-823F-79D9C15D5103}" destId="{1E0F2B51-A69D-4345-BC7B-AF6FE29B3150}" srcOrd="0" destOrd="0" presId="urn:microsoft.com/office/officeart/2005/8/layout/list1"/>
    <dgm:cxn modelId="{6778B345-4635-412E-BEFD-57F74FE7E974}" type="presOf" srcId="{52671880-EA28-423D-AE08-62ACA5E3DD2B}" destId="{30711A67-B501-4175-A00F-D73BACA423C7}" srcOrd="0" destOrd="0" presId="urn:microsoft.com/office/officeart/2005/8/layout/list1"/>
    <dgm:cxn modelId="{1B4A7570-EBAE-4642-B510-8389056322D1}" type="presOf" srcId="{52671880-EA28-423D-AE08-62ACA5E3DD2B}" destId="{A8E988B1-E72C-48A2-8064-04686E1CA6B9}" srcOrd="1" destOrd="0" presId="urn:microsoft.com/office/officeart/2005/8/layout/list1"/>
    <dgm:cxn modelId="{EECCC93E-EC3F-46E6-A3F7-F29383862406}" type="presOf" srcId="{43FA6D37-8F2A-470F-93FA-D93647E19487}" destId="{891072C6-74F9-4070-9CD2-F7F97C3292E2}" srcOrd="0" destOrd="0" presId="urn:microsoft.com/office/officeart/2005/8/layout/list1"/>
    <dgm:cxn modelId="{BD1F2D7B-1118-4017-80AD-CFD2CC29B9A1}" type="presOf" srcId="{A69DD2C4-C4A9-4DBA-A4DC-EAB7EDD9EAC5}" destId="{B51C5DC1-90EC-4F6A-B68D-0DE110CCB2AD}" srcOrd="1" destOrd="0" presId="urn:microsoft.com/office/officeart/2005/8/layout/list1"/>
    <dgm:cxn modelId="{3E937DDF-4DF7-4123-94FC-E4EC74FB9228}" type="presOf" srcId="{C3D4A1B8-ACD2-43B9-B9C7-53D798A53FEC}" destId="{2D853F66-A3A9-4222-9D79-F69E41214EC8}" srcOrd="0" destOrd="0" presId="urn:microsoft.com/office/officeart/2005/8/layout/list1"/>
    <dgm:cxn modelId="{0AD789B3-28A5-4681-998C-1049847A25A7}" type="presOf" srcId="{54749D44-6FB4-4517-BECC-1CBCA8E54841}" destId="{BB304BB4-2E11-4EDB-A0B3-EBF1D0413E4C}" srcOrd="0" destOrd="0" presId="urn:microsoft.com/office/officeart/2005/8/layout/list1"/>
    <dgm:cxn modelId="{38DA6C2C-4F0D-4FE9-B773-75619E7B071C}" srcId="{C3D4A1B8-ACD2-43B9-B9C7-53D798A53FEC}" destId="{A69DD2C4-C4A9-4DBA-A4DC-EAB7EDD9EAC5}" srcOrd="0" destOrd="0" parTransId="{A621BA9A-2EF3-4BE4-AD98-C9D109F64E5B}" sibTransId="{3E2001B6-F7CD-4835-8AF0-5F9DE27C463B}"/>
    <dgm:cxn modelId="{CFE5A650-2708-4491-88FE-6B6D732C6769}" type="presParOf" srcId="{2D853F66-A3A9-4222-9D79-F69E41214EC8}" destId="{757D3197-AAE9-4606-900A-5CE20E0D2481}" srcOrd="0" destOrd="0" presId="urn:microsoft.com/office/officeart/2005/8/layout/list1"/>
    <dgm:cxn modelId="{1D4C7114-E18E-4D8E-A4F5-B7BDDA4FB432}" type="presParOf" srcId="{757D3197-AAE9-4606-900A-5CE20E0D2481}" destId="{C8467175-7513-4A95-8BEF-A5C11A7217E3}" srcOrd="0" destOrd="0" presId="urn:microsoft.com/office/officeart/2005/8/layout/list1"/>
    <dgm:cxn modelId="{CA32F082-A5C3-4421-92CD-05BB38EC84D2}" type="presParOf" srcId="{757D3197-AAE9-4606-900A-5CE20E0D2481}" destId="{B51C5DC1-90EC-4F6A-B68D-0DE110CCB2AD}" srcOrd="1" destOrd="0" presId="urn:microsoft.com/office/officeart/2005/8/layout/list1"/>
    <dgm:cxn modelId="{A6AF7E3E-5825-47CE-955A-18E59E8C278A}" type="presParOf" srcId="{2D853F66-A3A9-4222-9D79-F69E41214EC8}" destId="{47297F54-2801-4546-AA69-B8775C290722}" srcOrd="1" destOrd="0" presId="urn:microsoft.com/office/officeart/2005/8/layout/list1"/>
    <dgm:cxn modelId="{1264D6C3-6A0A-48B4-BA2A-B6148C5B2504}" type="presParOf" srcId="{2D853F66-A3A9-4222-9D79-F69E41214EC8}" destId="{B547F583-7A64-4750-ADE7-C4D8BBE23389}" srcOrd="2" destOrd="0" presId="urn:microsoft.com/office/officeart/2005/8/layout/list1"/>
    <dgm:cxn modelId="{C82F96D1-E5B8-46A5-8778-B81B0E6670CD}" type="presParOf" srcId="{2D853F66-A3A9-4222-9D79-F69E41214EC8}" destId="{F50119BA-7C07-4F45-9A8B-566F82A598EB}" srcOrd="3" destOrd="0" presId="urn:microsoft.com/office/officeart/2005/8/layout/list1"/>
    <dgm:cxn modelId="{CADF4235-CCD9-4F72-8787-7CB5A3D166BE}" type="presParOf" srcId="{2D853F66-A3A9-4222-9D79-F69E41214EC8}" destId="{578C626C-712C-46C0-AE98-1313F1C3AA22}" srcOrd="4" destOrd="0" presId="urn:microsoft.com/office/officeart/2005/8/layout/list1"/>
    <dgm:cxn modelId="{27BCD8A2-5FCB-4251-AA0C-38CBE9FC74CA}" type="presParOf" srcId="{578C626C-712C-46C0-AE98-1313F1C3AA22}" destId="{30711A67-B501-4175-A00F-D73BACA423C7}" srcOrd="0" destOrd="0" presId="urn:microsoft.com/office/officeart/2005/8/layout/list1"/>
    <dgm:cxn modelId="{11124C8D-0FFC-4414-B8AE-0446D4CA34C7}" type="presParOf" srcId="{578C626C-712C-46C0-AE98-1313F1C3AA22}" destId="{A8E988B1-E72C-48A2-8064-04686E1CA6B9}" srcOrd="1" destOrd="0" presId="urn:microsoft.com/office/officeart/2005/8/layout/list1"/>
    <dgm:cxn modelId="{04B6CC57-B0B4-4346-A793-BF17DCF38586}" type="presParOf" srcId="{2D853F66-A3A9-4222-9D79-F69E41214EC8}" destId="{F2B725F0-A3CB-4619-9424-C1451B0F64E5}" srcOrd="5" destOrd="0" presId="urn:microsoft.com/office/officeart/2005/8/layout/list1"/>
    <dgm:cxn modelId="{AA6BCDBC-A6D9-49A0-B9CE-AD67D59B4116}" type="presParOf" srcId="{2D853F66-A3A9-4222-9D79-F69E41214EC8}" destId="{466D8455-AC33-4906-9F3C-6C9B1F908374}" srcOrd="6" destOrd="0" presId="urn:microsoft.com/office/officeart/2005/8/layout/list1"/>
    <dgm:cxn modelId="{FDC66359-E780-4EB9-AC42-BBE74EBC5741}" type="presParOf" srcId="{2D853F66-A3A9-4222-9D79-F69E41214EC8}" destId="{00627A60-7B11-42C6-B784-AA01FD2ADD4E}" srcOrd="7" destOrd="0" presId="urn:microsoft.com/office/officeart/2005/8/layout/list1"/>
    <dgm:cxn modelId="{312426F6-030C-40B7-8727-0A1F84D73F8F}" type="presParOf" srcId="{2D853F66-A3A9-4222-9D79-F69E41214EC8}" destId="{B86F1FAA-7DAE-413E-A478-94F1AB4F6169}" srcOrd="8" destOrd="0" presId="urn:microsoft.com/office/officeart/2005/8/layout/list1"/>
    <dgm:cxn modelId="{BD7A6EFA-F18A-403F-BE17-4A2FDBAD2FBE}" type="presParOf" srcId="{B86F1FAA-7DAE-413E-A478-94F1AB4F6169}" destId="{BB304BB4-2E11-4EDB-A0B3-EBF1D0413E4C}" srcOrd="0" destOrd="0" presId="urn:microsoft.com/office/officeart/2005/8/layout/list1"/>
    <dgm:cxn modelId="{0285F37D-3C1A-46A6-BB02-9134248AA086}" type="presParOf" srcId="{B86F1FAA-7DAE-413E-A478-94F1AB4F6169}" destId="{7C39A324-F638-4992-A9F7-8ED7F6DF9E1D}" srcOrd="1" destOrd="0" presId="urn:microsoft.com/office/officeart/2005/8/layout/list1"/>
    <dgm:cxn modelId="{FEEC4126-E1B3-46A7-925D-CA85B51C2E92}" type="presParOf" srcId="{2D853F66-A3A9-4222-9D79-F69E41214EC8}" destId="{D759D961-E818-4626-8651-A765F5D94A47}" srcOrd="9" destOrd="0" presId="urn:microsoft.com/office/officeart/2005/8/layout/list1"/>
    <dgm:cxn modelId="{B5361414-DCFF-4E85-BEE6-3E4F1B0BF0D4}" type="presParOf" srcId="{2D853F66-A3A9-4222-9D79-F69E41214EC8}" destId="{CE785AB1-6996-4212-864C-590F284CABEF}" srcOrd="10" destOrd="0" presId="urn:microsoft.com/office/officeart/2005/8/layout/list1"/>
    <dgm:cxn modelId="{7A243F03-9E69-4B33-B9CF-6E0592E56576}" type="presParOf" srcId="{2D853F66-A3A9-4222-9D79-F69E41214EC8}" destId="{C122E494-F3DA-4936-B01C-6F87DAE12529}" srcOrd="11" destOrd="0" presId="urn:microsoft.com/office/officeart/2005/8/layout/list1"/>
    <dgm:cxn modelId="{C931A8B1-8656-440E-B034-7B01A900F8BD}" type="presParOf" srcId="{2D853F66-A3A9-4222-9D79-F69E41214EC8}" destId="{B7BFF4FE-0F75-4391-97DC-491FDAB5ECB0}" srcOrd="12" destOrd="0" presId="urn:microsoft.com/office/officeart/2005/8/layout/list1"/>
    <dgm:cxn modelId="{6E01751E-8207-4006-B661-801745C0FEF7}" type="presParOf" srcId="{B7BFF4FE-0F75-4391-97DC-491FDAB5ECB0}" destId="{891072C6-74F9-4070-9CD2-F7F97C3292E2}" srcOrd="0" destOrd="0" presId="urn:microsoft.com/office/officeart/2005/8/layout/list1"/>
    <dgm:cxn modelId="{B97F595E-00C6-4113-B979-9BC2C93BC6DF}" type="presParOf" srcId="{B7BFF4FE-0F75-4391-97DC-491FDAB5ECB0}" destId="{FF9443F8-D742-41BE-A84B-C5CA097DB139}" srcOrd="1" destOrd="0" presId="urn:microsoft.com/office/officeart/2005/8/layout/list1"/>
    <dgm:cxn modelId="{7AF730A3-4C94-4DAC-B1C6-57B2CC52DDC9}" type="presParOf" srcId="{2D853F66-A3A9-4222-9D79-F69E41214EC8}" destId="{516F3D39-CC0E-4F70-9EDA-1BE232FDA5D7}" srcOrd="13" destOrd="0" presId="urn:microsoft.com/office/officeart/2005/8/layout/list1"/>
    <dgm:cxn modelId="{5E61EEC7-2487-4069-A135-5EBB809AFB2C}" type="presParOf" srcId="{2D853F66-A3A9-4222-9D79-F69E41214EC8}" destId="{C8DD829D-BF9C-49A0-A8DB-C7FD954108E8}" srcOrd="14" destOrd="0" presId="urn:microsoft.com/office/officeart/2005/8/layout/list1"/>
    <dgm:cxn modelId="{22D90127-3F30-41DA-8899-F07C7EA486BA}" type="presParOf" srcId="{2D853F66-A3A9-4222-9D79-F69E41214EC8}" destId="{9C25B8D6-D426-4CB5-8873-DFAAD88AF887}" srcOrd="15" destOrd="0" presId="urn:microsoft.com/office/officeart/2005/8/layout/list1"/>
    <dgm:cxn modelId="{8BD90C63-4B12-44F7-91D7-0766FC371454}" type="presParOf" srcId="{2D853F66-A3A9-4222-9D79-F69E41214EC8}" destId="{B8D30847-42FF-4231-B245-4232B3427E2F}" srcOrd="16" destOrd="0" presId="urn:microsoft.com/office/officeart/2005/8/layout/list1"/>
    <dgm:cxn modelId="{CB91A63F-0E2A-4017-BF5A-846F58B174DC}" type="presParOf" srcId="{B8D30847-42FF-4231-B245-4232B3427E2F}" destId="{1E0F2B51-A69D-4345-BC7B-AF6FE29B3150}" srcOrd="0" destOrd="0" presId="urn:microsoft.com/office/officeart/2005/8/layout/list1"/>
    <dgm:cxn modelId="{86095356-C23A-4C03-84E2-32F83CAAF419}" type="presParOf" srcId="{B8D30847-42FF-4231-B245-4232B3427E2F}" destId="{43A0DA8F-1773-41DF-845D-583F3A279E2A}" srcOrd="1" destOrd="0" presId="urn:microsoft.com/office/officeart/2005/8/layout/list1"/>
    <dgm:cxn modelId="{0B0C7530-D10F-4F92-A697-EFAFD4653C0E}" type="presParOf" srcId="{2D853F66-A3A9-4222-9D79-F69E41214EC8}" destId="{0FD146B5-E993-40F7-BAEE-401C761E61B4}" srcOrd="17" destOrd="0" presId="urn:microsoft.com/office/officeart/2005/8/layout/list1"/>
    <dgm:cxn modelId="{E44C938B-7290-4769-8505-20A3A7BB4E79}" type="presParOf" srcId="{2D853F66-A3A9-4222-9D79-F69E41214EC8}" destId="{58E9ED24-A410-40F1-AC94-4C15A96BC328}" srcOrd="18" destOrd="0" presId="urn:microsoft.com/office/officeart/2005/8/layout/list1"/>
    <dgm:cxn modelId="{8A680FC7-058D-4E0A-B6B8-2E55C2398D8C}" type="presParOf" srcId="{2D853F66-A3A9-4222-9D79-F69E41214EC8}" destId="{AB864FE6-E190-4FC5-91EA-59A70426EE3C}" srcOrd="19" destOrd="0" presId="urn:microsoft.com/office/officeart/2005/8/layout/list1"/>
    <dgm:cxn modelId="{3660C096-D30F-48FE-B4F1-509C10E892F1}" type="presParOf" srcId="{2D853F66-A3A9-4222-9D79-F69E41214EC8}" destId="{FFEC03CA-51B3-45D2-AA53-A4D82B78DA4F}" srcOrd="20" destOrd="0" presId="urn:microsoft.com/office/officeart/2005/8/layout/list1"/>
    <dgm:cxn modelId="{AC46DF47-A5CF-47FB-92B6-721DB56CAD6D}" type="presParOf" srcId="{FFEC03CA-51B3-45D2-AA53-A4D82B78DA4F}" destId="{0FDDCCF4-122E-403C-80A0-7522533AFE9A}" srcOrd="0" destOrd="0" presId="urn:microsoft.com/office/officeart/2005/8/layout/list1"/>
    <dgm:cxn modelId="{E630DAD1-78C0-4938-952E-38141911E27C}" type="presParOf" srcId="{FFEC03CA-51B3-45D2-AA53-A4D82B78DA4F}" destId="{E50B03B4-2770-467E-AB45-C13BB4718C45}" srcOrd="1" destOrd="0" presId="urn:microsoft.com/office/officeart/2005/8/layout/list1"/>
    <dgm:cxn modelId="{31981D9B-669D-4A49-AE18-856C9E60F0FA}" type="presParOf" srcId="{2D853F66-A3A9-4222-9D79-F69E41214EC8}" destId="{7A1B37DE-949E-4161-B415-B4898978B3D3}" srcOrd="21" destOrd="0" presId="urn:microsoft.com/office/officeart/2005/8/layout/list1"/>
    <dgm:cxn modelId="{646D9955-9442-454A-BB19-E07F7C2B8C45}" type="presParOf" srcId="{2D853F66-A3A9-4222-9D79-F69E41214EC8}" destId="{394C1AA5-9CBA-4FB4-B775-6487DDEC9AC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D4A1B8-ACD2-43B9-B9C7-53D798A53F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69DD2C4-C4A9-4DBA-A4DC-EAB7EDD9EAC5}">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推荐算法简介</a:t>
          </a:r>
          <a:endParaRPr lang="zh-CN" altLang="en-US" sz="2400" b="1" dirty="0">
            <a:solidFill>
              <a:srgbClr val="002060"/>
            </a:solidFill>
            <a:latin typeface="微软雅黑" pitchFamily="34" charset="-122"/>
            <a:ea typeface="微软雅黑" pitchFamily="34" charset="-122"/>
          </a:endParaRPr>
        </a:p>
      </dgm:t>
    </dgm:pt>
    <dgm:pt modelId="{A621BA9A-2EF3-4BE4-AD98-C9D109F64E5B}" type="parTrans" cxnId="{38DA6C2C-4F0D-4FE9-B773-75619E7B071C}">
      <dgm:prSet/>
      <dgm:spPr/>
      <dgm:t>
        <a:bodyPr/>
        <a:lstStyle/>
        <a:p>
          <a:endParaRPr lang="zh-CN" altLang="en-US"/>
        </a:p>
      </dgm:t>
    </dgm:pt>
    <dgm:pt modelId="{3E2001B6-F7CD-4835-8AF0-5F9DE27C463B}" type="sibTrans" cxnId="{38DA6C2C-4F0D-4FE9-B773-75619E7B071C}">
      <dgm:prSet/>
      <dgm:spPr/>
      <dgm:t>
        <a:bodyPr/>
        <a:lstStyle/>
        <a:p>
          <a:endParaRPr lang="zh-CN" altLang="en-US"/>
        </a:p>
      </dgm:t>
    </dgm:pt>
    <dgm:pt modelId="{52671880-EA28-423D-AE08-62ACA5E3DD2B}">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协同过滤算法的介绍</a:t>
          </a:r>
          <a:endParaRPr lang="zh-CN" altLang="en-US" sz="2400" b="1" dirty="0">
            <a:solidFill>
              <a:srgbClr val="002060"/>
            </a:solidFill>
            <a:latin typeface="微软雅黑" pitchFamily="34" charset="-122"/>
            <a:ea typeface="微软雅黑" pitchFamily="34" charset="-122"/>
          </a:endParaRPr>
        </a:p>
      </dgm:t>
    </dgm:pt>
    <dgm:pt modelId="{4203B233-C368-4F41-93C8-8A90CA79E426}" type="parTrans" cxnId="{356C0369-04C1-4419-B49A-FEDDC4169069}">
      <dgm:prSet/>
      <dgm:spPr/>
      <dgm:t>
        <a:bodyPr/>
        <a:lstStyle/>
        <a:p>
          <a:endParaRPr lang="zh-CN" altLang="en-US"/>
        </a:p>
      </dgm:t>
    </dgm:pt>
    <dgm:pt modelId="{C84D1AB2-F822-4E63-8500-2FCA3E1B24E1}" type="sibTrans" cxnId="{356C0369-04C1-4419-B49A-FEDDC4169069}">
      <dgm:prSet/>
      <dgm:spPr/>
      <dgm:t>
        <a:bodyPr/>
        <a:lstStyle/>
        <a:p>
          <a:endParaRPr lang="zh-CN" altLang="en-US"/>
        </a:p>
      </dgm:t>
    </dgm:pt>
    <dgm:pt modelId="{54749D44-6FB4-4517-BECC-1CBCA8E54841}">
      <dgm:prSet phldrT="[文本]"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基于近邻模型的协同过滤算法</a:t>
          </a:r>
          <a:endParaRPr lang="zh-CN" altLang="en-US" sz="2400" b="1" dirty="0">
            <a:solidFill>
              <a:srgbClr val="002060"/>
            </a:solidFill>
            <a:latin typeface="微软雅黑" pitchFamily="34" charset="-122"/>
            <a:ea typeface="微软雅黑" pitchFamily="34" charset="-122"/>
          </a:endParaRPr>
        </a:p>
      </dgm:t>
    </dgm:pt>
    <dgm:pt modelId="{35514544-F419-4C35-AE9F-CB535093494A}" type="parTrans" cxnId="{996E5620-5CEF-43B9-B864-DD61CE2E3CEB}">
      <dgm:prSet/>
      <dgm:spPr/>
      <dgm:t>
        <a:bodyPr/>
        <a:lstStyle/>
        <a:p>
          <a:endParaRPr lang="zh-CN" altLang="en-US"/>
        </a:p>
      </dgm:t>
    </dgm:pt>
    <dgm:pt modelId="{89D2AA18-EE00-43D5-9C50-AE3B1C1CFC0C}" type="sibTrans" cxnId="{996E5620-5CEF-43B9-B864-DD61CE2E3CEB}">
      <dgm:prSet/>
      <dgm:spPr/>
      <dgm:t>
        <a:bodyPr/>
        <a:lstStyle/>
        <a:p>
          <a:endParaRPr lang="zh-CN" altLang="en-US"/>
        </a:p>
      </dgm:t>
    </dgm:pt>
    <dgm:pt modelId="{43FA6D37-8F2A-470F-93FA-D93647E19487}">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smtClean="0">
              <a:solidFill>
                <a:srgbClr val="002060"/>
              </a:solidFill>
              <a:latin typeface="微软雅黑" pitchFamily="34" charset="-122"/>
              <a:ea typeface="微软雅黑" pitchFamily="34" charset="-122"/>
            </a:rPr>
            <a:t>SVD</a:t>
          </a:r>
          <a:r>
            <a:rPr lang="zh-CN" altLang="en-US" sz="2400" b="1" dirty="0" smtClean="0">
              <a:solidFill>
                <a:srgbClr val="002060"/>
              </a:solidFill>
              <a:latin typeface="微软雅黑" pitchFamily="34" charset="-122"/>
              <a:ea typeface="微软雅黑" pitchFamily="34" charset="-122"/>
            </a:rPr>
            <a:t>矩阵分解的协同过滤算法</a:t>
          </a:r>
          <a:endParaRPr lang="zh-CN" altLang="en-US" sz="2400" b="1" dirty="0">
            <a:solidFill>
              <a:srgbClr val="002060"/>
            </a:solidFill>
            <a:latin typeface="微软雅黑" pitchFamily="34" charset="-122"/>
            <a:ea typeface="微软雅黑" pitchFamily="34" charset="-122"/>
          </a:endParaRPr>
        </a:p>
      </dgm:t>
    </dgm:pt>
    <dgm:pt modelId="{3444E7BB-7E6E-4CB6-B020-DB46F51A2F4A}" type="parTrans" cxnId="{380EF5B8-3298-4789-A1BE-014AAD8F9868}">
      <dgm:prSet/>
      <dgm:spPr/>
      <dgm:t>
        <a:bodyPr/>
        <a:lstStyle/>
        <a:p>
          <a:endParaRPr lang="zh-CN" altLang="en-US"/>
        </a:p>
      </dgm:t>
    </dgm:pt>
    <dgm:pt modelId="{7A8AC3CC-BC1B-4D5D-935D-FC3B6984024B}" type="sibTrans" cxnId="{380EF5B8-3298-4789-A1BE-014AAD8F9868}">
      <dgm:prSet/>
      <dgm:spPr/>
      <dgm:t>
        <a:bodyPr/>
        <a:lstStyle/>
        <a:p>
          <a:endParaRPr lang="zh-CN" altLang="en-US"/>
        </a:p>
      </dgm:t>
    </dgm:pt>
    <dgm:pt modelId="{47F091AB-17B1-472F-A8A8-19C5FDFE813F}">
      <dgm:prSet custT="1"/>
      <dgm:spPr>
        <a:solidFill>
          <a:schemeClr val="accent1">
            <a:lumMod val="20000"/>
            <a:lumOff val="80000"/>
          </a:schemeClr>
        </a:solidFill>
      </dgm:spPr>
      <dgm:t>
        <a:bodyPr/>
        <a:lstStyle/>
        <a:p>
          <a:r>
            <a:rPr lang="zh-CN" altLang="en-US" sz="2400" b="1" dirty="0" smtClean="0">
              <a:solidFill>
                <a:srgbClr val="FF0000"/>
              </a:solidFill>
              <a:latin typeface="微软雅黑" pitchFamily="34" charset="-122"/>
              <a:ea typeface="微软雅黑" pitchFamily="34" charset="-122"/>
            </a:rPr>
            <a:t>总结和进一步工作</a:t>
          </a:r>
          <a:endParaRPr lang="zh-CN" altLang="en-US" sz="2400" b="1" dirty="0">
            <a:solidFill>
              <a:srgbClr val="FF0000"/>
            </a:solidFill>
            <a:latin typeface="微软雅黑" pitchFamily="34" charset="-122"/>
            <a:ea typeface="微软雅黑" pitchFamily="34" charset="-122"/>
          </a:endParaRPr>
        </a:p>
      </dgm:t>
    </dgm:pt>
    <dgm:pt modelId="{ABF542F0-776C-48EE-83EE-9DF0B786355C}" type="parTrans" cxnId="{57D72CA9-3E5B-4900-AAF1-1101E1B5451F}">
      <dgm:prSet/>
      <dgm:spPr/>
      <dgm:t>
        <a:bodyPr/>
        <a:lstStyle/>
        <a:p>
          <a:endParaRPr lang="zh-CN" altLang="en-US"/>
        </a:p>
      </dgm:t>
    </dgm:pt>
    <dgm:pt modelId="{71F50ABE-CCC1-4B80-A19C-BE6B8EA8653F}" type="sibTrans" cxnId="{57D72CA9-3E5B-4900-AAF1-1101E1B5451F}">
      <dgm:prSet/>
      <dgm:spPr/>
      <dgm:t>
        <a:bodyPr/>
        <a:lstStyle/>
        <a:p>
          <a:endParaRPr lang="zh-CN" altLang="en-US"/>
        </a:p>
      </dgm:t>
    </dgm:pt>
    <dgm:pt modelId="{C70D1B15-503A-4AF4-823F-79D9C15D5103}">
      <dgm:prSet custT="1"/>
      <dgm:spPr>
        <a:solidFill>
          <a:schemeClr val="accent1">
            <a:lumMod val="20000"/>
            <a:lumOff val="80000"/>
          </a:schemeClr>
        </a:solidFill>
      </dgm:spPr>
      <dgm:t>
        <a:bodyPr/>
        <a:lstStyle/>
        <a:p>
          <a:r>
            <a:rPr lang="zh-CN" altLang="en-US" sz="2400" b="1" dirty="0" smtClean="0">
              <a:solidFill>
                <a:srgbClr val="002060"/>
              </a:solidFill>
              <a:latin typeface="微软雅黑" pitchFamily="34" charset="-122"/>
              <a:ea typeface="微软雅黑" pitchFamily="34" charset="-122"/>
            </a:rPr>
            <a:t>基于</a:t>
          </a:r>
          <a:r>
            <a:rPr lang="en-US" altLang="zh-CN" sz="2400" b="1" dirty="0" err="1" smtClean="0">
              <a:solidFill>
                <a:srgbClr val="002060"/>
              </a:solidFill>
              <a:latin typeface="微软雅黑" pitchFamily="34" charset="-122"/>
              <a:ea typeface="微软雅黑" pitchFamily="34" charset="-122"/>
            </a:rPr>
            <a:t>pLSA</a:t>
          </a:r>
          <a:r>
            <a:rPr lang="zh-CN" altLang="en-US" sz="2400" b="1" dirty="0" smtClean="0">
              <a:solidFill>
                <a:srgbClr val="002060"/>
              </a:solidFill>
              <a:latin typeface="微软雅黑" pitchFamily="34" charset="-122"/>
              <a:ea typeface="微软雅黑" pitchFamily="34" charset="-122"/>
            </a:rPr>
            <a:t>模型的协同过滤算法</a:t>
          </a:r>
          <a:endParaRPr lang="zh-CN" altLang="en-US" sz="2400" b="1" dirty="0">
            <a:solidFill>
              <a:srgbClr val="002060"/>
            </a:solidFill>
            <a:latin typeface="微软雅黑" pitchFamily="34" charset="-122"/>
            <a:ea typeface="微软雅黑" pitchFamily="34" charset="-122"/>
          </a:endParaRPr>
        </a:p>
      </dgm:t>
    </dgm:pt>
    <dgm:pt modelId="{ACD8B258-F627-4CE2-AB86-15E028E1CC0E}" type="parTrans" cxnId="{179C48A3-0757-46B2-9421-08FDF59A63BA}">
      <dgm:prSet/>
      <dgm:spPr/>
      <dgm:t>
        <a:bodyPr/>
        <a:lstStyle/>
        <a:p>
          <a:endParaRPr lang="zh-CN" altLang="en-US"/>
        </a:p>
      </dgm:t>
    </dgm:pt>
    <dgm:pt modelId="{5B69EDBA-A3F2-491C-844E-28592D07BD84}" type="sibTrans" cxnId="{179C48A3-0757-46B2-9421-08FDF59A63BA}">
      <dgm:prSet/>
      <dgm:spPr/>
      <dgm:t>
        <a:bodyPr/>
        <a:lstStyle/>
        <a:p>
          <a:endParaRPr lang="zh-CN" altLang="en-US"/>
        </a:p>
      </dgm:t>
    </dgm:pt>
    <dgm:pt modelId="{2D853F66-A3A9-4222-9D79-F69E41214EC8}" type="pres">
      <dgm:prSet presAssocID="{C3D4A1B8-ACD2-43B9-B9C7-53D798A53FEC}" presName="linear" presStyleCnt="0">
        <dgm:presLayoutVars>
          <dgm:dir/>
          <dgm:animLvl val="lvl"/>
          <dgm:resizeHandles val="exact"/>
        </dgm:presLayoutVars>
      </dgm:prSet>
      <dgm:spPr/>
      <dgm:t>
        <a:bodyPr/>
        <a:lstStyle/>
        <a:p>
          <a:endParaRPr lang="zh-CN" altLang="en-US"/>
        </a:p>
      </dgm:t>
    </dgm:pt>
    <dgm:pt modelId="{757D3197-AAE9-4606-900A-5CE20E0D2481}" type="pres">
      <dgm:prSet presAssocID="{A69DD2C4-C4A9-4DBA-A4DC-EAB7EDD9EAC5}" presName="parentLin" presStyleCnt="0"/>
      <dgm:spPr/>
    </dgm:pt>
    <dgm:pt modelId="{C8467175-7513-4A95-8BEF-A5C11A7217E3}" type="pres">
      <dgm:prSet presAssocID="{A69DD2C4-C4A9-4DBA-A4DC-EAB7EDD9EAC5}" presName="parentLeftMargin" presStyleLbl="node1" presStyleIdx="0" presStyleCnt="6"/>
      <dgm:spPr/>
      <dgm:t>
        <a:bodyPr/>
        <a:lstStyle/>
        <a:p>
          <a:endParaRPr lang="zh-CN" altLang="en-US"/>
        </a:p>
      </dgm:t>
    </dgm:pt>
    <dgm:pt modelId="{B51C5DC1-90EC-4F6A-B68D-0DE110CCB2AD}" type="pres">
      <dgm:prSet presAssocID="{A69DD2C4-C4A9-4DBA-A4DC-EAB7EDD9EAC5}" presName="parentText" presStyleLbl="node1" presStyleIdx="0" presStyleCnt="6">
        <dgm:presLayoutVars>
          <dgm:chMax val="0"/>
          <dgm:bulletEnabled val="1"/>
        </dgm:presLayoutVars>
      </dgm:prSet>
      <dgm:spPr/>
      <dgm:t>
        <a:bodyPr/>
        <a:lstStyle/>
        <a:p>
          <a:endParaRPr lang="zh-CN" altLang="en-US"/>
        </a:p>
      </dgm:t>
    </dgm:pt>
    <dgm:pt modelId="{47297F54-2801-4546-AA69-B8775C290722}" type="pres">
      <dgm:prSet presAssocID="{A69DD2C4-C4A9-4DBA-A4DC-EAB7EDD9EAC5}" presName="negativeSpace" presStyleCnt="0"/>
      <dgm:spPr/>
    </dgm:pt>
    <dgm:pt modelId="{B547F583-7A64-4750-ADE7-C4D8BBE23389}" type="pres">
      <dgm:prSet presAssocID="{A69DD2C4-C4A9-4DBA-A4DC-EAB7EDD9EAC5}" presName="childText" presStyleLbl="conFgAcc1" presStyleIdx="0" presStyleCnt="6">
        <dgm:presLayoutVars>
          <dgm:bulletEnabled val="1"/>
        </dgm:presLayoutVars>
      </dgm:prSet>
      <dgm:spPr/>
    </dgm:pt>
    <dgm:pt modelId="{F50119BA-7C07-4F45-9A8B-566F82A598EB}" type="pres">
      <dgm:prSet presAssocID="{3E2001B6-F7CD-4835-8AF0-5F9DE27C463B}" presName="spaceBetweenRectangles" presStyleCnt="0"/>
      <dgm:spPr/>
    </dgm:pt>
    <dgm:pt modelId="{578C626C-712C-46C0-AE98-1313F1C3AA22}" type="pres">
      <dgm:prSet presAssocID="{52671880-EA28-423D-AE08-62ACA5E3DD2B}" presName="parentLin" presStyleCnt="0"/>
      <dgm:spPr/>
    </dgm:pt>
    <dgm:pt modelId="{30711A67-B501-4175-A00F-D73BACA423C7}" type="pres">
      <dgm:prSet presAssocID="{52671880-EA28-423D-AE08-62ACA5E3DD2B}" presName="parentLeftMargin" presStyleLbl="node1" presStyleIdx="0" presStyleCnt="6"/>
      <dgm:spPr/>
      <dgm:t>
        <a:bodyPr/>
        <a:lstStyle/>
        <a:p>
          <a:endParaRPr lang="zh-CN" altLang="en-US"/>
        </a:p>
      </dgm:t>
    </dgm:pt>
    <dgm:pt modelId="{A8E988B1-E72C-48A2-8064-04686E1CA6B9}" type="pres">
      <dgm:prSet presAssocID="{52671880-EA28-423D-AE08-62ACA5E3DD2B}" presName="parentText" presStyleLbl="node1" presStyleIdx="1" presStyleCnt="6" custScaleX="99487">
        <dgm:presLayoutVars>
          <dgm:chMax val="0"/>
          <dgm:bulletEnabled val="1"/>
        </dgm:presLayoutVars>
      </dgm:prSet>
      <dgm:spPr/>
      <dgm:t>
        <a:bodyPr/>
        <a:lstStyle/>
        <a:p>
          <a:endParaRPr lang="zh-CN" altLang="en-US"/>
        </a:p>
      </dgm:t>
    </dgm:pt>
    <dgm:pt modelId="{F2B725F0-A3CB-4619-9424-C1451B0F64E5}" type="pres">
      <dgm:prSet presAssocID="{52671880-EA28-423D-AE08-62ACA5E3DD2B}" presName="negativeSpace" presStyleCnt="0"/>
      <dgm:spPr/>
    </dgm:pt>
    <dgm:pt modelId="{466D8455-AC33-4906-9F3C-6C9B1F908374}" type="pres">
      <dgm:prSet presAssocID="{52671880-EA28-423D-AE08-62ACA5E3DD2B}" presName="childText" presStyleLbl="conFgAcc1" presStyleIdx="1" presStyleCnt="6">
        <dgm:presLayoutVars>
          <dgm:bulletEnabled val="1"/>
        </dgm:presLayoutVars>
      </dgm:prSet>
      <dgm:spPr/>
    </dgm:pt>
    <dgm:pt modelId="{00627A60-7B11-42C6-B784-AA01FD2ADD4E}" type="pres">
      <dgm:prSet presAssocID="{C84D1AB2-F822-4E63-8500-2FCA3E1B24E1}" presName="spaceBetweenRectangles" presStyleCnt="0"/>
      <dgm:spPr/>
    </dgm:pt>
    <dgm:pt modelId="{B86F1FAA-7DAE-413E-A478-94F1AB4F6169}" type="pres">
      <dgm:prSet presAssocID="{54749D44-6FB4-4517-BECC-1CBCA8E54841}" presName="parentLin" presStyleCnt="0"/>
      <dgm:spPr/>
    </dgm:pt>
    <dgm:pt modelId="{BB304BB4-2E11-4EDB-A0B3-EBF1D0413E4C}" type="pres">
      <dgm:prSet presAssocID="{54749D44-6FB4-4517-BECC-1CBCA8E54841}" presName="parentLeftMargin" presStyleLbl="node1" presStyleIdx="1" presStyleCnt="6"/>
      <dgm:spPr/>
      <dgm:t>
        <a:bodyPr/>
        <a:lstStyle/>
        <a:p>
          <a:endParaRPr lang="zh-CN" altLang="en-US"/>
        </a:p>
      </dgm:t>
    </dgm:pt>
    <dgm:pt modelId="{7C39A324-F638-4992-A9F7-8ED7F6DF9E1D}" type="pres">
      <dgm:prSet presAssocID="{54749D44-6FB4-4517-BECC-1CBCA8E54841}" presName="parentText" presStyleLbl="node1" presStyleIdx="2" presStyleCnt="6" custScaleX="99882" custLinFactNeighborX="14424" custLinFactNeighborY="-8381">
        <dgm:presLayoutVars>
          <dgm:chMax val="0"/>
          <dgm:bulletEnabled val="1"/>
        </dgm:presLayoutVars>
      </dgm:prSet>
      <dgm:spPr/>
      <dgm:t>
        <a:bodyPr/>
        <a:lstStyle/>
        <a:p>
          <a:endParaRPr lang="zh-CN" altLang="en-US"/>
        </a:p>
      </dgm:t>
    </dgm:pt>
    <dgm:pt modelId="{D759D961-E818-4626-8651-A765F5D94A47}" type="pres">
      <dgm:prSet presAssocID="{54749D44-6FB4-4517-BECC-1CBCA8E54841}" presName="negativeSpace" presStyleCnt="0"/>
      <dgm:spPr/>
    </dgm:pt>
    <dgm:pt modelId="{CE785AB1-6996-4212-864C-590F284CABEF}" type="pres">
      <dgm:prSet presAssocID="{54749D44-6FB4-4517-BECC-1CBCA8E54841}" presName="childText" presStyleLbl="conFgAcc1" presStyleIdx="2" presStyleCnt="6">
        <dgm:presLayoutVars>
          <dgm:bulletEnabled val="1"/>
        </dgm:presLayoutVars>
      </dgm:prSet>
      <dgm:spPr/>
    </dgm:pt>
    <dgm:pt modelId="{C122E494-F3DA-4936-B01C-6F87DAE12529}" type="pres">
      <dgm:prSet presAssocID="{89D2AA18-EE00-43D5-9C50-AE3B1C1CFC0C}" presName="spaceBetweenRectangles" presStyleCnt="0"/>
      <dgm:spPr/>
    </dgm:pt>
    <dgm:pt modelId="{B7BFF4FE-0F75-4391-97DC-491FDAB5ECB0}" type="pres">
      <dgm:prSet presAssocID="{43FA6D37-8F2A-470F-93FA-D93647E19487}" presName="parentLin" presStyleCnt="0"/>
      <dgm:spPr/>
    </dgm:pt>
    <dgm:pt modelId="{891072C6-74F9-4070-9CD2-F7F97C3292E2}" type="pres">
      <dgm:prSet presAssocID="{43FA6D37-8F2A-470F-93FA-D93647E19487}" presName="parentLeftMargin" presStyleLbl="node1" presStyleIdx="2" presStyleCnt="6"/>
      <dgm:spPr/>
      <dgm:t>
        <a:bodyPr/>
        <a:lstStyle/>
        <a:p>
          <a:endParaRPr lang="zh-CN" altLang="en-US"/>
        </a:p>
      </dgm:t>
    </dgm:pt>
    <dgm:pt modelId="{FF9443F8-D742-41BE-A84B-C5CA097DB139}" type="pres">
      <dgm:prSet presAssocID="{43FA6D37-8F2A-470F-93FA-D93647E19487}" presName="parentText" presStyleLbl="node1" presStyleIdx="3" presStyleCnt="6" custScaleX="100727">
        <dgm:presLayoutVars>
          <dgm:chMax val="0"/>
          <dgm:bulletEnabled val="1"/>
        </dgm:presLayoutVars>
      </dgm:prSet>
      <dgm:spPr/>
      <dgm:t>
        <a:bodyPr/>
        <a:lstStyle/>
        <a:p>
          <a:endParaRPr lang="zh-CN" altLang="en-US"/>
        </a:p>
      </dgm:t>
    </dgm:pt>
    <dgm:pt modelId="{516F3D39-CC0E-4F70-9EDA-1BE232FDA5D7}" type="pres">
      <dgm:prSet presAssocID="{43FA6D37-8F2A-470F-93FA-D93647E19487}" presName="negativeSpace" presStyleCnt="0"/>
      <dgm:spPr/>
    </dgm:pt>
    <dgm:pt modelId="{C8DD829D-BF9C-49A0-A8DB-C7FD954108E8}" type="pres">
      <dgm:prSet presAssocID="{43FA6D37-8F2A-470F-93FA-D93647E19487}" presName="childText" presStyleLbl="conFgAcc1" presStyleIdx="3" presStyleCnt="6" custLinFactNeighborX="-4310">
        <dgm:presLayoutVars>
          <dgm:bulletEnabled val="1"/>
        </dgm:presLayoutVars>
      </dgm:prSet>
      <dgm:spPr/>
    </dgm:pt>
    <dgm:pt modelId="{9C25B8D6-D426-4CB5-8873-DFAAD88AF887}" type="pres">
      <dgm:prSet presAssocID="{7A8AC3CC-BC1B-4D5D-935D-FC3B6984024B}" presName="spaceBetweenRectangles" presStyleCnt="0"/>
      <dgm:spPr/>
    </dgm:pt>
    <dgm:pt modelId="{B8D30847-42FF-4231-B245-4232B3427E2F}" type="pres">
      <dgm:prSet presAssocID="{C70D1B15-503A-4AF4-823F-79D9C15D5103}" presName="parentLin" presStyleCnt="0"/>
      <dgm:spPr/>
    </dgm:pt>
    <dgm:pt modelId="{1E0F2B51-A69D-4345-BC7B-AF6FE29B3150}" type="pres">
      <dgm:prSet presAssocID="{C70D1B15-503A-4AF4-823F-79D9C15D5103}" presName="parentLeftMargin" presStyleLbl="node1" presStyleIdx="3" presStyleCnt="6"/>
      <dgm:spPr/>
      <dgm:t>
        <a:bodyPr/>
        <a:lstStyle/>
        <a:p>
          <a:endParaRPr lang="zh-CN" altLang="en-US"/>
        </a:p>
      </dgm:t>
    </dgm:pt>
    <dgm:pt modelId="{43A0DA8F-1773-41DF-845D-583F3A279E2A}" type="pres">
      <dgm:prSet presAssocID="{C70D1B15-503A-4AF4-823F-79D9C15D5103}" presName="parentText" presStyleLbl="node1" presStyleIdx="4" presStyleCnt="6">
        <dgm:presLayoutVars>
          <dgm:chMax val="0"/>
          <dgm:bulletEnabled val="1"/>
        </dgm:presLayoutVars>
      </dgm:prSet>
      <dgm:spPr/>
      <dgm:t>
        <a:bodyPr/>
        <a:lstStyle/>
        <a:p>
          <a:endParaRPr lang="zh-CN" altLang="en-US"/>
        </a:p>
      </dgm:t>
    </dgm:pt>
    <dgm:pt modelId="{0FD146B5-E993-40F7-BAEE-401C761E61B4}" type="pres">
      <dgm:prSet presAssocID="{C70D1B15-503A-4AF4-823F-79D9C15D5103}" presName="negativeSpace" presStyleCnt="0"/>
      <dgm:spPr/>
    </dgm:pt>
    <dgm:pt modelId="{58E9ED24-A410-40F1-AC94-4C15A96BC328}" type="pres">
      <dgm:prSet presAssocID="{C70D1B15-503A-4AF4-823F-79D9C15D5103}" presName="childText" presStyleLbl="conFgAcc1" presStyleIdx="4" presStyleCnt="6">
        <dgm:presLayoutVars>
          <dgm:bulletEnabled val="1"/>
        </dgm:presLayoutVars>
      </dgm:prSet>
      <dgm:spPr/>
    </dgm:pt>
    <dgm:pt modelId="{AB864FE6-E190-4FC5-91EA-59A70426EE3C}" type="pres">
      <dgm:prSet presAssocID="{5B69EDBA-A3F2-491C-844E-28592D07BD84}" presName="spaceBetweenRectangles" presStyleCnt="0"/>
      <dgm:spPr/>
    </dgm:pt>
    <dgm:pt modelId="{FFEC03CA-51B3-45D2-AA53-A4D82B78DA4F}" type="pres">
      <dgm:prSet presAssocID="{47F091AB-17B1-472F-A8A8-19C5FDFE813F}" presName="parentLin" presStyleCnt="0"/>
      <dgm:spPr/>
    </dgm:pt>
    <dgm:pt modelId="{0FDDCCF4-122E-403C-80A0-7522533AFE9A}" type="pres">
      <dgm:prSet presAssocID="{47F091AB-17B1-472F-A8A8-19C5FDFE813F}" presName="parentLeftMargin" presStyleLbl="node1" presStyleIdx="4" presStyleCnt="6"/>
      <dgm:spPr/>
      <dgm:t>
        <a:bodyPr/>
        <a:lstStyle/>
        <a:p>
          <a:endParaRPr lang="zh-CN" altLang="en-US"/>
        </a:p>
      </dgm:t>
    </dgm:pt>
    <dgm:pt modelId="{E50B03B4-2770-467E-AB45-C13BB4718C45}" type="pres">
      <dgm:prSet presAssocID="{47F091AB-17B1-472F-A8A8-19C5FDFE813F}" presName="parentText" presStyleLbl="node1" presStyleIdx="5" presStyleCnt="6">
        <dgm:presLayoutVars>
          <dgm:chMax val="0"/>
          <dgm:bulletEnabled val="1"/>
        </dgm:presLayoutVars>
      </dgm:prSet>
      <dgm:spPr/>
      <dgm:t>
        <a:bodyPr/>
        <a:lstStyle/>
        <a:p>
          <a:endParaRPr lang="zh-CN" altLang="en-US"/>
        </a:p>
      </dgm:t>
    </dgm:pt>
    <dgm:pt modelId="{7A1B37DE-949E-4161-B415-B4898978B3D3}" type="pres">
      <dgm:prSet presAssocID="{47F091AB-17B1-472F-A8A8-19C5FDFE813F}" presName="negativeSpace" presStyleCnt="0"/>
      <dgm:spPr/>
    </dgm:pt>
    <dgm:pt modelId="{394C1AA5-9CBA-4FB4-B775-6487DDEC9AC4}" type="pres">
      <dgm:prSet presAssocID="{47F091AB-17B1-472F-A8A8-19C5FDFE813F}" presName="childText" presStyleLbl="conFgAcc1" presStyleIdx="5" presStyleCnt="6">
        <dgm:presLayoutVars>
          <dgm:bulletEnabled val="1"/>
        </dgm:presLayoutVars>
      </dgm:prSet>
      <dgm:spPr/>
    </dgm:pt>
  </dgm:ptLst>
  <dgm:cxnLst>
    <dgm:cxn modelId="{94D897FC-DA61-428B-B48D-08E002B68802}" type="presOf" srcId="{A69DD2C4-C4A9-4DBA-A4DC-EAB7EDD9EAC5}" destId="{B51C5DC1-90EC-4F6A-B68D-0DE110CCB2AD}" srcOrd="1" destOrd="0" presId="urn:microsoft.com/office/officeart/2005/8/layout/list1"/>
    <dgm:cxn modelId="{F4DB9EC9-3E12-4F26-88F3-CB12D64778EA}" type="presOf" srcId="{52671880-EA28-423D-AE08-62ACA5E3DD2B}" destId="{30711A67-B501-4175-A00F-D73BACA423C7}" srcOrd="0" destOrd="0" presId="urn:microsoft.com/office/officeart/2005/8/layout/list1"/>
    <dgm:cxn modelId="{356C0369-04C1-4419-B49A-FEDDC4169069}" srcId="{C3D4A1B8-ACD2-43B9-B9C7-53D798A53FEC}" destId="{52671880-EA28-423D-AE08-62ACA5E3DD2B}" srcOrd="1" destOrd="0" parTransId="{4203B233-C368-4F41-93C8-8A90CA79E426}" sibTransId="{C84D1AB2-F822-4E63-8500-2FCA3E1B24E1}"/>
    <dgm:cxn modelId="{EB000EC1-99ED-4C9F-A451-4F0F45084F58}" type="presOf" srcId="{47F091AB-17B1-472F-A8A8-19C5FDFE813F}" destId="{E50B03B4-2770-467E-AB45-C13BB4718C45}" srcOrd="1" destOrd="0" presId="urn:microsoft.com/office/officeart/2005/8/layout/list1"/>
    <dgm:cxn modelId="{996E5620-5CEF-43B9-B864-DD61CE2E3CEB}" srcId="{C3D4A1B8-ACD2-43B9-B9C7-53D798A53FEC}" destId="{54749D44-6FB4-4517-BECC-1CBCA8E54841}" srcOrd="2" destOrd="0" parTransId="{35514544-F419-4C35-AE9F-CB535093494A}" sibTransId="{89D2AA18-EE00-43D5-9C50-AE3B1C1CFC0C}"/>
    <dgm:cxn modelId="{57D72CA9-3E5B-4900-AAF1-1101E1B5451F}" srcId="{C3D4A1B8-ACD2-43B9-B9C7-53D798A53FEC}" destId="{47F091AB-17B1-472F-A8A8-19C5FDFE813F}" srcOrd="5" destOrd="0" parTransId="{ABF542F0-776C-48EE-83EE-9DF0B786355C}" sibTransId="{71F50ABE-CCC1-4B80-A19C-BE6B8EA8653F}"/>
    <dgm:cxn modelId="{7265AC76-A0E4-43E0-ACC3-31337A7B84C4}" type="presOf" srcId="{54749D44-6FB4-4517-BECC-1CBCA8E54841}" destId="{BB304BB4-2E11-4EDB-A0B3-EBF1D0413E4C}" srcOrd="0" destOrd="0" presId="urn:microsoft.com/office/officeart/2005/8/layout/list1"/>
    <dgm:cxn modelId="{FD01C50F-9F86-467B-81C9-24943F2F9A00}" type="presOf" srcId="{43FA6D37-8F2A-470F-93FA-D93647E19487}" destId="{FF9443F8-D742-41BE-A84B-C5CA097DB139}" srcOrd="1" destOrd="0" presId="urn:microsoft.com/office/officeart/2005/8/layout/list1"/>
    <dgm:cxn modelId="{179C48A3-0757-46B2-9421-08FDF59A63BA}" srcId="{C3D4A1B8-ACD2-43B9-B9C7-53D798A53FEC}" destId="{C70D1B15-503A-4AF4-823F-79D9C15D5103}" srcOrd="4" destOrd="0" parTransId="{ACD8B258-F627-4CE2-AB86-15E028E1CC0E}" sibTransId="{5B69EDBA-A3F2-491C-844E-28592D07BD84}"/>
    <dgm:cxn modelId="{ECE26CFB-D0D8-465A-A49E-C399DA5FD5D1}" type="presOf" srcId="{A69DD2C4-C4A9-4DBA-A4DC-EAB7EDD9EAC5}" destId="{C8467175-7513-4A95-8BEF-A5C11A7217E3}" srcOrd="0" destOrd="0" presId="urn:microsoft.com/office/officeart/2005/8/layout/list1"/>
    <dgm:cxn modelId="{380EF5B8-3298-4789-A1BE-014AAD8F9868}" srcId="{C3D4A1B8-ACD2-43B9-B9C7-53D798A53FEC}" destId="{43FA6D37-8F2A-470F-93FA-D93647E19487}" srcOrd="3" destOrd="0" parTransId="{3444E7BB-7E6E-4CB6-B020-DB46F51A2F4A}" sibTransId="{7A8AC3CC-BC1B-4D5D-935D-FC3B6984024B}"/>
    <dgm:cxn modelId="{26B989FD-C8D3-4C39-8F75-CDC7BBBDDA0C}" type="presOf" srcId="{43FA6D37-8F2A-470F-93FA-D93647E19487}" destId="{891072C6-74F9-4070-9CD2-F7F97C3292E2}" srcOrd="0" destOrd="0" presId="urn:microsoft.com/office/officeart/2005/8/layout/list1"/>
    <dgm:cxn modelId="{ED6F08A6-75A2-42E3-B001-C70526DF1AAA}" type="presOf" srcId="{47F091AB-17B1-472F-A8A8-19C5FDFE813F}" destId="{0FDDCCF4-122E-403C-80A0-7522533AFE9A}" srcOrd="0" destOrd="0" presId="urn:microsoft.com/office/officeart/2005/8/layout/list1"/>
    <dgm:cxn modelId="{6B86A7EB-3049-477C-BEAB-009C7F1A7B37}" type="presOf" srcId="{C70D1B15-503A-4AF4-823F-79D9C15D5103}" destId="{1E0F2B51-A69D-4345-BC7B-AF6FE29B3150}" srcOrd="0" destOrd="0" presId="urn:microsoft.com/office/officeart/2005/8/layout/list1"/>
    <dgm:cxn modelId="{4222A36A-9834-4A74-B07C-DE556D4AB8B2}" type="presOf" srcId="{52671880-EA28-423D-AE08-62ACA5E3DD2B}" destId="{A8E988B1-E72C-48A2-8064-04686E1CA6B9}" srcOrd="1" destOrd="0" presId="urn:microsoft.com/office/officeart/2005/8/layout/list1"/>
    <dgm:cxn modelId="{A44421D3-7907-41B0-A877-D2F582C4B183}" type="presOf" srcId="{C3D4A1B8-ACD2-43B9-B9C7-53D798A53FEC}" destId="{2D853F66-A3A9-4222-9D79-F69E41214EC8}" srcOrd="0" destOrd="0" presId="urn:microsoft.com/office/officeart/2005/8/layout/list1"/>
    <dgm:cxn modelId="{B34014CC-5B9D-4FAE-9D81-53F29DC722C3}" type="presOf" srcId="{54749D44-6FB4-4517-BECC-1CBCA8E54841}" destId="{7C39A324-F638-4992-A9F7-8ED7F6DF9E1D}" srcOrd="1" destOrd="0" presId="urn:microsoft.com/office/officeart/2005/8/layout/list1"/>
    <dgm:cxn modelId="{2EC970D6-A322-4603-B325-2C0563C23E90}" type="presOf" srcId="{C70D1B15-503A-4AF4-823F-79D9C15D5103}" destId="{43A0DA8F-1773-41DF-845D-583F3A279E2A}" srcOrd="1" destOrd="0" presId="urn:microsoft.com/office/officeart/2005/8/layout/list1"/>
    <dgm:cxn modelId="{38DA6C2C-4F0D-4FE9-B773-75619E7B071C}" srcId="{C3D4A1B8-ACD2-43B9-B9C7-53D798A53FEC}" destId="{A69DD2C4-C4A9-4DBA-A4DC-EAB7EDD9EAC5}" srcOrd="0" destOrd="0" parTransId="{A621BA9A-2EF3-4BE4-AD98-C9D109F64E5B}" sibTransId="{3E2001B6-F7CD-4835-8AF0-5F9DE27C463B}"/>
    <dgm:cxn modelId="{BB309AF2-E191-4E8C-87BF-9932B2BA9C44}" type="presParOf" srcId="{2D853F66-A3A9-4222-9D79-F69E41214EC8}" destId="{757D3197-AAE9-4606-900A-5CE20E0D2481}" srcOrd="0" destOrd="0" presId="urn:microsoft.com/office/officeart/2005/8/layout/list1"/>
    <dgm:cxn modelId="{9A8364E0-0787-41F1-A70B-F262E460B930}" type="presParOf" srcId="{757D3197-AAE9-4606-900A-5CE20E0D2481}" destId="{C8467175-7513-4A95-8BEF-A5C11A7217E3}" srcOrd="0" destOrd="0" presId="urn:microsoft.com/office/officeart/2005/8/layout/list1"/>
    <dgm:cxn modelId="{56A560FF-1F1E-4E27-9384-F2AC287EEDF7}" type="presParOf" srcId="{757D3197-AAE9-4606-900A-5CE20E0D2481}" destId="{B51C5DC1-90EC-4F6A-B68D-0DE110CCB2AD}" srcOrd="1" destOrd="0" presId="urn:microsoft.com/office/officeart/2005/8/layout/list1"/>
    <dgm:cxn modelId="{8B653934-76A4-456F-902D-35A6E0ABE858}" type="presParOf" srcId="{2D853F66-A3A9-4222-9D79-F69E41214EC8}" destId="{47297F54-2801-4546-AA69-B8775C290722}" srcOrd="1" destOrd="0" presId="urn:microsoft.com/office/officeart/2005/8/layout/list1"/>
    <dgm:cxn modelId="{42BA656C-FE1B-4465-B2ED-3349E0319D3E}" type="presParOf" srcId="{2D853F66-A3A9-4222-9D79-F69E41214EC8}" destId="{B547F583-7A64-4750-ADE7-C4D8BBE23389}" srcOrd="2" destOrd="0" presId="urn:microsoft.com/office/officeart/2005/8/layout/list1"/>
    <dgm:cxn modelId="{1E28825F-8BCE-4163-890D-517DD64E6A8A}" type="presParOf" srcId="{2D853F66-A3A9-4222-9D79-F69E41214EC8}" destId="{F50119BA-7C07-4F45-9A8B-566F82A598EB}" srcOrd="3" destOrd="0" presId="urn:microsoft.com/office/officeart/2005/8/layout/list1"/>
    <dgm:cxn modelId="{B9BC97D2-9C07-4EBC-83FE-D13434E8ABAA}" type="presParOf" srcId="{2D853F66-A3A9-4222-9D79-F69E41214EC8}" destId="{578C626C-712C-46C0-AE98-1313F1C3AA22}" srcOrd="4" destOrd="0" presId="urn:microsoft.com/office/officeart/2005/8/layout/list1"/>
    <dgm:cxn modelId="{1CF97EC5-22F1-4A31-8C7E-00A45016CA92}" type="presParOf" srcId="{578C626C-712C-46C0-AE98-1313F1C3AA22}" destId="{30711A67-B501-4175-A00F-D73BACA423C7}" srcOrd="0" destOrd="0" presId="urn:microsoft.com/office/officeart/2005/8/layout/list1"/>
    <dgm:cxn modelId="{F5B892B0-6374-4FDC-988A-6CCB18D06796}" type="presParOf" srcId="{578C626C-712C-46C0-AE98-1313F1C3AA22}" destId="{A8E988B1-E72C-48A2-8064-04686E1CA6B9}" srcOrd="1" destOrd="0" presId="urn:microsoft.com/office/officeart/2005/8/layout/list1"/>
    <dgm:cxn modelId="{D90C929F-A5CA-4CC9-AE93-35F53C7BB397}" type="presParOf" srcId="{2D853F66-A3A9-4222-9D79-F69E41214EC8}" destId="{F2B725F0-A3CB-4619-9424-C1451B0F64E5}" srcOrd="5" destOrd="0" presId="urn:microsoft.com/office/officeart/2005/8/layout/list1"/>
    <dgm:cxn modelId="{C34588AC-6729-4548-87EE-F0CBF5D5CFDF}" type="presParOf" srcId="{2D853F66-A3A9-4222-9D79-F69E41214EC8}" destId="{466D8455-AC33-4906-9F3C-6C9B1F908374}" srcOrd="6" destOrd="0" presId="urn:microsoft.com/office/officeart/2005/8/layout/list1"/>
    <dgm:cxn modelId="{904DA37C-A13D-47D2-889F-48A3F425E3CA}" type="presParOf" srcId="{2D853F66-A3A9-4222-9D79-F69E41214EC8}" destId="{00627A60-7B11-42C6-B784-AA01FD2ADD4E}" srcOrd="7" destOrd="0" presId="urn:microsoft.com/office/officeart/2005/8/layout/list1"/>
    <dgm:cxn modelId="{51C21CF7-E890-4F13-9B63-3C9FE766A290}" type="presParOf" srcId="{2D853F66-A3A9-4222-9D79-F69E41214EC8}" destId="{B86F1FAA-7DAE-413E-A478-94F1AB4F6169}" srcOrd="8" destOrd="0" presId="urn:microsoft.com/office/officeart/2005/8/layout/list1"/>
    <dgm:cxn modelId="{7EA8FEE3-8E6C-4F4E-A328-6CB65696706B}" type="presParOf" srcId="{B86F1FAA-7DAE-413E-A478-94F1AB4F6169}" destId="{BB304BB4-2E11-4EDB-A0B3-EBF1D0413E4C}" srcOrd="0" destOrd="0" presId="urn:microsoft.com/office/officeart/2005/8/layout/list1"/>
    <dgm:cxn modelId="{1E269A12-EC5F-4B23-AD27-2B9A9F2D2D53}" type="presParOf" srcId="{B86F1FAA-7DAE-413E-A478-94F1AB4F6169}" destId="{7C39A324-F638-4992-A9F7-8ED7F6DF9E1D}" srcOrd="1" destOrd="0" presId="urn:microsoft.com/office/officeart/2005/8/layout/list1"/>
    <dgm:cxn modelId="{669A10A9-B6F0-49C5-B365-AEA9B47EDF52}" type="presParOf" srcId="{2D853F66-A3A9-4222-9D79-F69E41214EC8}" destId="{D759D961-E818-4626-8651-A765F5D94A47}" srcOrd="9" destOrd="0" presId="urn:microsoft.com/office/officeart/2005/8/layout/list1"/>
    <dgm:cxn modelId="{F266D235-2035-47E7-AC6C-4FFB45E65E92}" type="presParOf" srcId="{2D853F66-A3A9-4222-9D79-F69E41214EC8}" destId="{CE785AB1-6996-4212-864C-590F284CABEF}" srcOrd="10" destOrd="0" presId="urn:microsoft.com/office/officeart/2005/8/layout/list1"/>
    <dgm:cxn modelId="{5BC136C0-43FE-4FFC-83A2-C3F63C47AF01}" type="presParOf" srcId="{2D853F66-A3A9-4222-9D79-F69E41214EC8}" destId="{C122E494-F3DA-4936-B01C-6F87DAE12529}" srcOrd="11" destOrd="0" presId="urn:microsoft.com/office/officeart/2005/8/layout/list1"/>
    <dgm:cxn modelId="{CE0BBE4C-BB03-470F-89A3-976D50F397E4}" type="presParOf" srcId="{2D853F66-A3A9-4222-9D79-F69E41214EC8}" destId="{B7BFF4FE-0F75-4391-97DC-491FDAB5ECB0}" srcOrd="12" destOrd="0" presId="urn:microsoft.com/office/officeart/2005/8/layout/list1"/>
    <dgm:cxn modelId="{9F233AE6-F100-42F8-BA67-501296684D66}" type="presParOf" srcId="{B7BFF4FE-0F75-4391-97DC-491FDAB5ECB0}" destId="{891072C6-74F9-4070-9CD2-F7F97C3292E2}" srcOrd="0" destOrd="0" presId="urn:microsoft.com/office/officeart/2005/8/layout/list1"/>
    <dgm:cxn modelId="{E3E26B0C-6F03-4C99-83F6-AB26FAF06155}" type="presParOf" srcId="{B7BFF4FE-0F75-4391-97DC-491FDAB5ECB0}" destId="{FF9443F8-D742-41BE-A84B-C5CA097DB139}" srcOrd="1" destOrd="0" presId="urn:microsoft.com/office/officeart/2005/8/layout/list1"/>
    <dgm:cxn modelId="{B249BF91-3409-44F9-93FB-D61FE75F67F4}" type="presParOf" srcId="{2D853F66-A3A9-4222-9D79-F69E41214EC8}" destId="{516F3D39-CC0E-4F70-9EDA-1BE232FDA5D7}" srcOrd="13" destOrd="0" presId="urn:microsoft.com/office/officeart/2005/8/layout/list1"/>
    <dgm:cxn modelId="{AF15FF7C-6BD3-428E-B965-EFE97C42F484}" type="presParOf" srcId="{2D853F66-A3A9-4222-9D79-F69E41214EC8}" destId="{C8DD829D-BF9C-49A0-A8DB-C7FD954108E8}" srcOrd="14" destOrd="0" presId="urn:microsoft.com/office/officeart/2005/8/layout/list1"/>
    <dgm:cxn modelId="{8F94B101-773C-4EFC-95BC-3DFB8EAAD114}" type="presParOf" srcId="{2D853F66-A3A9-4222-9D79-F69E41214EC8}" destId="{9C25B8D6-D426-4CB5-8873-DFAAD88AF887}" srcOrd="15" destOrd="0" presId="urn:microsoft.com/office/officeart/2005/8/layout/list1"/>
    <dgm:cxn modelId="{3A075E31-D6ED-4540-AD1C-D44116F04018}" type="presParOf" srcId="{2D853F66-A3A9-4222-9D79-F69E41214EC8}" destId="{B8D30847-42FF-4231-B245-4232B3427E2F}" srcOrd="16" destOrd="0" presId="urn:microsoft.com/office/officeart/2005/8/layout/list1"/>
    <dgm:cxn modelId="{7213C774-EC73-4B8D-AA73-0104853C060B}" type="presParOf" srcId="{B8D30847-42FF-4231-B245-4232B3427E2F}" destId="{1E0F2B51-A69D-4345-BC7B-AF6FE29B3150}" srcOrd="0" destOrd="0" presId="urn:microsoft.com/office/officeart/2005/8/layout/list1"/>
    <dgm:cxn modelId="{27211C3B-69A2-42DF-892A-1D97F5D4A9F6}" type="presParOf" srcId="{B8D30847-42FF-4231-B245-4232B3427E2F}" destId="{43A0DA8F-1773-41DF-845D-583F3A279E2A}" srcOrd="1" destOrd="0" presId="urn:microsoft.com/office/officeart/2005/8/layout/list1"/>
    <dgm:cxn modelId="{E948348F-F063-4C75-A282-ED7CC34E2D53}" type="presParOf" srcId="{2D853F66-A3A9-4222-9D79-F69E41214EC8}" destId="{0FD146B5-E993-40F7-BAEE-401C761E61B4}" srcOrd="17" destOrd="0" presId="urn:microsoft.com/office/officeart/2005/8/layout/list1"/>
    <dgm:cxn modelId="{4E5904CB-AC2B-4CA7-AE9F-7F3F23126FC4}" type="presParOf" srcId="{2D853F66-A3A9-4222-9D79-F69E41214EC8}" destId="{58E9ED24-A410-40F1-AC94-4C15A96BC328}" srcOrd="18" destOrd="0" presId="urn:microsoft.com/office/officeart/2005/8/layout/list1"/>
    <dgm:cxn modelId="{2F4EF3C9-BD23-497D-82FA-890CC6620955}" type="presParOf" srcId="{2D853F66-A3A9-4222-9D79-F69E41214EC8}" destId="{AB864FE6-E190-4FC5-91EA-59A70426EE3C}" srcOrd="19" destOrd="0" presId="urn:microsoft.com/office/officeart/2005/8/layout/list1"/>
    <dgm:cxn modelId="{8BAA9FCF-8909-4BCE-AA5E-84ED40C4B3CC}" type="presParOf" srcId="{2D853F66-A3A9-4222-9D79-F69E41214EC8}" destId="{FFEC03CA-51B3-45D2-AA53-A4D82B78DA4F}" srcOrd="20" destOrd="0" presId="urn:microsoft.com/office/officeart/2005/8/layout/list1"/>
    <dgm:cxn modelId="{5FB7008D-712B-4EA6-8956-A74424430F5C}" type="presParOf" srcId="{FFEC03CA-51B3-45D2-AA53-A4D82B78DA4F}" destId="{0FDDCCF4-122E-403C-80A0-7522533AFE9A}" srcOrd="0" destOrd="0" presId="urn:microsoft.com/office/officeart/2005/8/layout/list1"/>
    <dgm:cxn modelId="{9FEC23E1-B5A2-4DA3-9601-DBB9B4AD3153}" type="presParOf" srcId="{FFEC03CA-51B3-45D2-AA53-A4D82B78DA4F}" destId="{E50B03B4-2770-467E-AB45-C13BB4718C45}" srcOrd="1" destOrd="0" presId="urn:microsoft.com/office/officeart/2005/8/layout/list1"/>
    <dgm:cxn modelId="{87A7A3C8-47E9-4977-AC84-9A183D0FC93D}" type="presParOf" srcId="{2D853F66-A3A9-4222-9D79-F69E41214EC8}" destId="{7A1B37DE-949E-4161-B415-B4898978B3D3}" srcOrd="21" destOrd="0" presId="urn:microsoft.com/office/officeart/2005/8/layout/list1"/>
    <dgm:cxn modelId="{5EB5A4FD-FE7D-4AAD-8426-B5F2776AC507}" type="presParOf" srcId="{2D853F66-A3A9-4222-9D79-F69E41214EC8}" destId="{394C1AA5-9CBA-4FB4-B775-6487DDEC9AC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7F583-7A64-4750-ADE7-C4D8BBE23389}">
      <dsp:nvSpPr>
        <dsp:cNvPr id="0" name=""/>
        <dsp:cNvSpPr/>
      </dsp:nvSpPr>
      <dsp:spPr>
        <a:xfrm>
          <a:off x="0" y="321670"/>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C5DC1-90EC-4F6A-B68D-0DE110CCB2AD}">
      <dsp:nvSpPr>
        <dsp:cNvPr id="0" name=""/>
        <dsp:cNvSpPr/>
      </dsp:nvSpPr>
      <dsp:spPr>
        <a:xfrm>
          <a:off x="371827" y="70750"/>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latin typeface="微软雅黑" pitchFamily="34" charset="-122"/>
              <a:ea typeface="微软雅黑" pitchFamily="34" charset="-122"/>
            </a:rPr>
            <a:t>推荐算法简介</a:t>
          </a:r>
          <a:endParaRPr lang="zh-CN" altLang="en-US" sz="2400" b="1" kern="1200" dirty="0">
            <a:solidFill>
              <a:srgbClr val="FF0000"/>
            </a:solidFill>
            <a:latin typeface="微软雅黑" pitchFamily="34" charset="-122"/>
            <a:ea typeface="微软雅黑" pitchFamily="34" charset="-122"/>
          </a:endParaRPr>
        </a:p>
      </dsp:txBody>
      <dsp:txXfrm>
        <a:off x="396325" y="95248"/>
        <a:ext cx="5156593" cy="452844"/>
      </dsp:txXfrm>
    </dsp:sp>
    <dsp:sp modelId="{466D8455-AC33-4906-9F3C-6C9B1F908374}">
      <dsp:nvSpPr>
        <dsp:cNvPr id="0" name=""/>
        <dsp:cNvSpPr/>
      </dsp:nvSpPr>
      <dsp:spPr>
        <a:xfrm>
          <a:off x="0" y="109279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988B1-E72C-48A2-8064-04686E1CA6B9}">
      <dsp:nvSpPr>
        <dsp:cNvPr id="0" name=""/>
        <dsp:cNvSpPr/>
      </dsp:nvSpPr>
      <dsp:spPr>
        <a:xfrm>
          <a:off x="371827" y="841871"/>
          <a:ext cx="5178884"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协同过滤算法的介绍</a:t>
          </a:r>
          <a:endParaRPr lang="zh-CN" altLang="en-US" sz="2400" b="1" kern="1200" dirty="0">
            <a:solidFill>
              <a:srgbClr val="002060"/>
            </a:solidFill>
            <a:latin typeface="微软雅黑" pitchFamily="34" charset="-122"/>
            <a:ea typeface="微软雅黑" pitchFamily="34" charset="-122"/>
          </a:endParaRPr>
        </a:p>
      </dsp:txBody>
      <dsp:txXfrm>
        <a:off x="396325" y="866369"/>
        <a:ext cx="5129888" cy="452844"/>
      </dsp:txXfrm>
    </dsp:sp>
    <dsp:sp modelId="{CE785AB1-6996-4212-864C-590F284CABEF}">
      <dsp:nvSpPr>
        <dsp:cNvPr id="0" name=""/>
        <dsp:cNvSpPr/>
      </dsp:nvSpPr>
      <dsp:spPr>
        <a:xfrm>
          <a:off x="0" y="186391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39A324-F638-4992-A9F7-8ED7F6DF9E1D}">
      <dsp:nvSpPr>
        <dsp:cNvPr id="0" name=""/>
        <dsp:cNvSpPr/>
      </dsp:nvSpPr>
      <dsp:spPr>
        <a:xfrm>
          <a:off x="425460" y="1570931"/>
          <a:ext cx="5199446"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基于近邻模型的协同过滤算法</a:t>
          </a:r>
          <a:endParaRPr lang="zh-CN" altLang="en-US" sz="2400" b="1" kern="1200" dirty="0">
            <a:solidFill>
              <a:srgbClr val="002060"/>
            </a:solidFill>
            <a:latin typeface="微软雅黑" pitchFamily="34" charset="-122"/>
            <a:ea typeface="微软雅黑" pitchFamily="34" charset="-122"/>
          </a:endParaRPr>
        </a:p>
      </dsp:txBody>
      <dsp:txXfrm>
        <a:off x="449958" y="1595429"/>
        <a:ext cx="5150450" cy="452844"/>
      </dsp:txXfrm>
    </dsp:sp>
    <dsp:sp modelId="{C8DD829D-BF9C-49A0-A8DB-C7FD954108E8}">
      <dsp:nvSpPr>
        <dsp:cNvPr id="0" name=""/>
        <dsp:cNvSpPr/>
      </dsp:nvSpPr>
      <dsp:spPr>
        <a:xfrm>
          <a:off x="0" y="263503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443F8-D742-41BE-A84B-C5CA097DB139}">
      <dsp:nvSpPr>
        <dsp:cNvPr id="0" name=""/>
        <dsp:cNvSpPr/>
      </dsp:nvSpPr>
      <dsp:spPr>
        <a:xfrm>
          <a:off x="371827" y="2384111"/>
          <a:ext cx="5243433"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smtClean="0">
              <a:solidFill>
                <a:srgbClr val="002060"/>
              </a:solidFill>
              <a:latin typeface="微软雅黑" pitchFamily="34" charset="-122"/>
              <a:ea typeface="微软雅黑" pitchFamily="34" charset="-122"/>
            </a:rPr>
            <a:t>SVD</a:t>
          </a:r>
          <a:r>
            <a:rPr lang="zh-CN" altLang="en-US" sz="2400" b="1" kern="1200" dirty="0" smtClean="0">
              <a:solidFill>
                <a:srgbClr val="002060"/>
              </a:solidFill>
              <a:latin typeface="微软雅黑" pitchFamily="34" charset="-122"/>
              <a:ea typeface="微软雅黑" pitchFamily="34" charset="-122"/>
            </a:rPr>
            <a:t>矩阵分解的协同过滤算法</a:t>
          </a:r>
          <a:endParaRPr lang="zh-CN" altLang="en-US" sz="2400" b="1" kern="1200" dirty="0">
            <a:solidFill>
              <a:srgbClr val="002060"/>
            </a:solidFill>
            <a:latin typeface="微软雅黑" pitchFamily="34" charset="-122"/>
            <a:ea typeface="微软雅黑" pitchFamily="34" charset="-122"/>
          </a:endParaRPr>
        </a:p>
      </dsp:txBody>
      <dsp:txXfrm>
        <a:off x="396325" y="2408609"/>
        <a:ext cx="5194437" cy="452844"/>
      </dsp:txXfrm>
    </dsp:sp>
    <dsp:sp modelId="{58E9ED24-A410-40F1-AC94-4C15A96BC328}">
      <dsp:nvSpPr>
        <dsp:cNvPr id="0" name=""/>
        <dsp:cNvSpPr/>
      </dsp:nvSpPr>
      <dsp:spPr>
        <a:xfrm>
          <a:off x="0" y="340615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A0DA8F-1773-41DF-845D-583F3A279E2A}">
      <dsp:nvSpPr>
        <dsp:cNvPr id="0" name=""/>
        <dsp:cNvSpPr/>
      </dsp:nvSpPr>
      <dsp:spPr>
        <a:xfrm>
          <a:off x="371827" y="315523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err="1" smtClean="0">
              <a:solidFill>
                <a:srgbClr val="002060"/>
              </a:solidFill>
              <a:latin typeface="微软雅黑" pitchFamily="34" charset="-122"/>
              <a:ea typeface="微软雅黑" pitchFamily="34" charset="-122"/>
            </a:rPr>
            <a:t>pLSA</a:t>
          </a:r>
          <a:r>
            <a:rPr lang="zh-CN" altLang="en-US" sz="2400" b="1" kern="1200" dirty="0" smtClean="0">
              <a:solidFill>
                <a:srgbClr val="002060"/>
              </a:solidFill>
              <a:latin typeface="微软雅黑" pitchFamily="34" charset="-122"/>
              <a:ea typeface="微软雅黑" pitchFamily="34" charset="-122"/>
            </a:rPr>
            <a:t>模型的协同过滤算法</a:t>
          </a:r>
          <a:endParaRPr lang="zh-CN" altLang="en-US" sz="2400" b="1" kern="1200" dirty="0">
            <a:solidFill>
              <a:srgbClr val="002060"/>
            </a:solidFill>
            <a:latin typeface="微软雅黑" pitchFamily="34" charset="-122"/>
            <a:ea typeface="微软雅黑" pitchFamily="34" charset="-122"/>
          </a:endParaRPr>
        </a:p>
      </dsp:txBody>
      <dsp:txXfrm>
        <a:off x="396325" y="3179729"/>
        <a:ext cx="5156593" cy="452844"/>
      </dsp:txXfrm>
    </dsp:sp>
    <dsp:sp modelId="{394C1AA5-9CBA-4FB4-B775-6487DDEC9AC4}">
      <dsp:nvSpPr>
        <dsp:cNvPr id="0" name=""/>
        <dsp:cNvSpPr/>
      </dsp:nvSpPr>
      <dsp:spPr>
        <a:xfrm>
          <a:off x="0" y="417727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B03B4-2770-467E-AB45-C13BB4718C45}">
      <dsp:nvSpPr>
        <dsp:cNvPr id="0" name=""/>
        <dsp:cNvSpPr/>
      </dsp:nvSpPr>
      <dsp:spPr>
        <a:xfrm>
          <a:off x="371827" y="392635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总结和进一步工作</a:t>
          </a:r>
          <a:endParaRPr lang="zh-CN" altLang="en-US" sz="2400" b="1" kern="1200" dirty="0">
            <a:solidFill>
              <a:srgbClr val="002060"/>
            </a:solidFill>
            <a:latin typeface="微软雅黑" pitchFamily="34" charset="-122"/>
            <a:ea typeface="微软雅黑" pitchFamily="34" charset="-122"/>
          </a:endParaRPr>
        </a:p>
      </dsp:txBody>
      <dsp:txXfrm>
        <a:off x="396325" y="3950849"/>
        <a:ext cx="515659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7F583-7A64-4750-ADE7-C4D8BBE23389}">
      <dsp:nvSpPr>
        <dsp:cNvPr id="0" name=""/>
        <dsp:cNvSpPr/>
      </dsp:nvSpPr>
      <dsp:spPr>
        <a:xfrm>
          <a:off x="0" y="321670"/>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C5DC1-90EC-4F6A-B68D-0DE110CCB2AD}">
      <dsp:nvSpPr>
        <dsp:cNvPr id="0" name=""/>
        <dsp:cNvSpPr/>
      </dsp:nvSpPr>
      <dsp:spPr>
        <a:xfrm>
          <a:off x="371827" y="70750"/>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推荐算法简介</a:t>
          </a:r>
          <a:endParaRPr lang="zh-CN" altLang="en-US" sz="2400" b="1" kern="1200" dirty="0">
            <a:solidFill>
              <a:srgbClr val="002060"/>
            </a:solidFill>
            <a:latin typeface="微软雅黑" pitchFamily="34" charset="-122"/>
            <a:ea typeface="微软雅黑" pitchFamily="34" charset="-122"/>
          </a:endParaRPr>
        </a:p>
      </dsp:txBody>
      <dsp:txXfrm>
        <a:off x="396325" y="95248"/>
        <a:ext cx="5156593" cy="452844"/>
      </dsp:txXfrm>
    </dsp:sp>
    <dsp:sp modelId="{466D8455-AC33-4906-9F3C-6C9B1F908374}">
      <dsp:nvSpPr>
        <dsp:cNvPr id="0" name=""/>
        <dsp:cNvSpPr/>
      </dsp:nvSpPr>
      <dsp:spPr>
        <a:xfrm>
          <a:off x="0" y="109279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988B1-E72C-48A2-8064-04686E1CA6B9}">
      <dsp:nvSpPr>
        <dsp:cNvPr id="0" name=""/>
        <dsp:cNvSpPr/>
      </dsp:nvSpPr>
      <dsp:spPr>
        <a:xfrm>
          <a:off x="371827" y="841871"/>
          <a:ext cx="5178884"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latin typeface="微软雅黑" pitchFamily="34" charset="-122"/>
              <a:ea typeface="微软雅黑" pitchFamily="34" charset="-122"/>
            </a:rPr>
            <a:t>协同过滤算法的介绍</a:t>
          </a:r>
          <a:endParaRPr lang="zh-CN" altLang="en-US" sz="2400" b="1" kern="1200" dirty="0">
            <a:solidFill>
              <a:srgbClr val="FF0000"/>
            </a:solidFill>
            <a:latin typeface="微软雅黑" pitchFamily="34" charset="-122"/>
            <a:ea typeface="微软雅黑" pitchFamily="34" charset="-122"/>
          </a:endParaRPr>
        </a:p>
      </dsp:txBody>
      <dsp:txXfrm>
        <a:off x="396325" y="866369"/>
        <a:ext cx="5129888" cy="452844"/>
      </dsp:txXfrm>
    </dsp:sp>
    <dsp:sp modelId="{CE785AB1-6996-4212-864C-590F284CABEF}">
      <dsp:nvSpPr>
        <dsp:cNvPr id="0" name=""/>
        <dsp:cNvSpPr/>
      </dsp:nvSpPr>
      <dsp:spPr>
        <a:xfrm>
          <a:off x="0" y="186391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39A324-F638-4992-A9F7-8ED7F6DF9E1D}">
      <dsp:nvSpPr>
        <dsp:cNvPr id="0" name=""/>
        <dsp:cNvSpPr/>
      </dsp:nvSpPr>
      <dsp:spPr>
        <a:xfrm>
          <a:off x="425460" y="1570931"/>
          <a:ext cx="5199446"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基于近邻模型的协同过滤算法</a:t>
          </a:r>
          <a:endParaRPr lang="zh-CN" altLang="en-US" sz="2400" b="1" kern="1200" dirty="0">
            <a:solidFill>
              <a:srgbClr val="002060"/>
            </a:solidFill>
            <a:latin typeface="微软雅黑" pitchFamily="34" charset="-122"/>
            <a:ea typeface="微软雅黑" pitchFamily="34" charset="-122"/>
          </a:endParaRPr>
        </a:p>
      </dsp:txBody>
      <dsp:txXfrm>
        <a:off x="449958" y="1595429"/>
        <a:ext cx="5150450" cy="452844"/>
      </dsp:txXfrm>
    </dsp:sp>
    <dsp:sp modelId="{C8DD829D-BF9C-49A0-A8DB-C7FD954108E8}">
      <dsp:nvSpPr>
        <dsp:cNvPr id="0" name=""/>
        <dsp:cNvSpPr/>
      </dsp:nvSpPr>
      <dsp:spPr>
        <a:xfrm>
          <a:off x="0" y="263503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443F8-D742-41BE-A84B-C5CA097DB139}">
      <dsp:nvSpPr>
        <dsp:cNvPr id="0" name=""/>
        <dsp:cNvSpPr/>
      </dsp:nvSpPr>
      <dsp:spPr>
        <a:xfrm>
          <a:off x="371827" y="2384111"/>
          <a:ext cx="5243433"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smtClean="0">
              <a:solidFill>
                <a:srgbClr val="002060"/>
              </a:solidFill>
              <a:latin typeface="微软雅黑" pitchFamily="34" charset="-122"/>
              <a:ea typeface="微软雅黑" pitchFamily="34" charset="-122"/>
            </a:rPr>
            <a:t>SVD</a:t>
          </a:r>
          <a:r>
            <a:rPr lang="zh-CN" altLang="en-US" sz="2400" b="1" kern="1200" dirty="0" smtClean="0">
              <a:solidFill>
                <a:srgbClr val="002060"/>
              </a:solidFill>
              <a:latin typeface="微软雅黑" pitchFamily="34" charset="-122"/>
              <a:ea typeface="微软雅黑" pitchFamily="34" charset="-122"/>
            </a:rPr>
            <a:t>矩阵分解的协同过滤算法</a:t>
          </a:r>
          <a:endParaRPr lang="zh-CN" altLang="en-US" sz="2400" b="1" kern="1200" dirty="0">
            <a:solidFill>
              <a:srgbClr val="002060"/>
            </a:solidFill>
            <a:latin typeface="微软雅黑" pitchFamily="34" charset="-122"/>
            <a:ea typeface="微软雅黑" pitchFamily="34" charset="-122"/>
          </a:endParaRPr>
        </a:p>
      </dsp:txBody>
      <dsp:txXfrm>
        <a:off x="396325" y="2408609"/>
        <a:ext cx="5194437" cy="452844"/>
      </dsp:txXfrm>
    </dsp:sp>
    <dsp:sp modelId="{58E9ED24-A410-40F1-AC94-4C15A96BC328}">
      <dsp:nvSpPr>
        <dsp:cNvPr id="0" name=""/>
        <dsp:cNvSpPr/>
      </dsp:nvSpPr>
      <dsp:spPr>
        <a:xfrm>
          <a:off x="0" y="340615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A0DA8F-1773-41DF-845D-583F3A279E2A}">
      <dsp:nvSpPr>
        <dsp:cNvPr id="0" name=""/>
        <dsp:cNvSpPr/>
      </dsp:nvSpPr>
      <dsp:spPr>
        <a:xfrm>
          <a:off x="371827" y="315523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err="1" smtClean="0">
              <a:solidFill>
                <a:srgbClr val="002060"/>
              </a:solidFill>
              <a:latin typeface="微软雅黑" pitchFamily="34" charset="-122"/>
              <a:ea typeface="微软雅黑" pitchFamily="34" charset="-122"/>
            </a:rPr>
            <a:t>pLSA</a:t>
          </a:r>
          <a:r>
            <a:rPr lang="zh-CN" altLang="en-US" sz="2400" b="1" kern="1200" dirty="0" smtClean="0">
              <a:solidFill>
                <a:srgbClr val="002060"/>
              </a:solidFill>
              <a:latin typeface="微软雅黑" pitchFamily="34" charset="-122"/>
              <a:ea typeface="微软雅黑" pitchFamily="34" charset="-122"/>
            </a:rPr>
            <a:t>模型的协同过滤算法</a:t>
          </a:r>
          <a:endParaRPr lang="zh-CN" altLang="en-US" sz="2400" b="1" kern="1200" dirty="0">
            <a:solidFill>
              <a:srgbClr val="002060"/>
            </a:solidFill>
            <a:latin typeface="微软雅黑" pitchFamily="34" charset="-122"/>
            <a:ea typeface="微软雅黑" pitchFamily="34" charset="-122"/>
          </a:endParaRPr>
        </a:p>
      </dsp:txBody>
      <dsp:txXfrm>
        <a:off x="396325" y="3179729"/>
        <a:ext cx="5156593" cy="452844"/>
      </dsp:txXfrm>
    </dsp:sp>
    <dsp:sp modelId="{394C1AA5-9CBA-4FB4-B775-6487DDEC9AC4}">
      <dsp:nvSpPr>
        <dsp:cNvPr id="0" name=""/>
        <dsp:cNvSpPr/>
      </dsp:nvSpPr>
      <dsp:spPr>
        <a:xfrm>
          <a:off x="0" y="417727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B03B4-2770-467E-AB45-C13BB4718C45}">
      <dsp:nvSpPr>
        <dsp:cNvPr id="0" name=""/>
        <dsp:cNvSpPr/>
      </dsp:nvSpPr>
      <dsp:spPr>
        <a:xfrm>
          <a:off x="371827" y="392635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总结和进一步工作</a:t>
          </a:r>
          <a:endParaRPr lang="zh-CN" altLang="en-US" sz="2400" b="1" kern="1200" dirty="0">
            <a:solidFill>
              <a:srgbClr val="002060"/>
            </a:solidFill>
            <a:latin typeface="微软雅黑" pitchFamily="34" charset="-122"/>
            <a:ea typeface="微软雅黑" pitchFamily="34" charset="-122"/>
          </a:endParaRPr>
        </a:p>
      </dsp:txBody>
      <dsp:txXfrm>
        <a:off x="396325" y="3950849"/>
        <a:ext cx="5156593"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7F583-7A64-4750-ADE7-C4D8BBE23389}">
      <dsp:nvSpPr>
        <dsp:cNvPr id="0" name=""/>
        <dsp:cNvSpPr/>
      </dsp:nvSpPr>
      <dsp:spPr>
        <a:xfrm>
          <a:off x="0" y="321670"/>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C5DC1-90EC-4F6A-B68D-0DE110CCB2AD}">
      <dsp:nvSpPr>
        <dsp:cNvPr id="0" name=""/>
        <dsp:cNvSpPr/>
      </dsp:nvSpPr>
      <dsp:spPr>
        <a:xfrm>
          <a:off x="371827" y="70750"/>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推荐算法简介</a:t>
          </a:r>
          <a:endParaRPr lang="zh-CN" altLang="en-US" sz="2400" b="1" kern="1200" dirty="0">
            <a:solidFill>
              <a:srgbClr val="002060"/>
            </a:solidFill>
            <a:latin typeface="微软雅黑" pitchFamily="34" charset="-122"/>
            <a:ea typeface="微软雅黑" pitchFamily="34" charset="-122"/>
          </a:endParaRPr>
        </a:p>
      </dsp:txBody>
      <dsp:txXfrm>
        <a:off x="396325" y="95248"/>
        <a:ext cx="5156593" cy="452844"/>
      </dsp:txXfrm>
    </dsp:sp>
    <dsp:sp modelId="{466D8455-AC33-4906-9F3C-6C9B1F908374}">
      <dsp:nvSpPr>
        <dsp:cNvPr id="0" name=""/>
        <dsp:cNvSpPr/>
      </dsp:nvSpPr>
      <dsp:spPr>
        <a:xfrm>
          <a:off x="0" y="109279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988B1-E72C-48A2-8064-04686E1CA6B9}">
      <dsp:nvSpPr>
        <dsp:cNvPr id="0" name=""/>
        <dsp:cNvSpPr/>
      </dsp:nvSpPr>
      <dsp:spPr>
        <a:xfrm>
          <a:off x="371827" y="841871"/>
          <a:ext cx="5178884"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协同过滤算法的介绍</a:t>
          </a:r>
          <a:endParaRPr lang="zh-CN" altLang="en-US" sz="2400" b="1" kern="1200" dirty="0">
            <a:solidFill>
              <a:srgbClr val="002060"/>
            </a:solidFill>
            <a:latin typeface="微软雅黑" pitchFamily="34" charset="-122"/>
            <a:ea typeface="微软雅黑" pitchFamily="34" charset="-122"/>
          </a:endParaRPr>
        </a:p>
      </dsp:txBody>
      <dsp:txXfrm>
        <a:off x="396325" y="866369"/>
        <a:ext cx="5129888" cy="452844"/>
      </dsp:txXfrm>
    </dsp:sp>
    <dsp:sp modelId="{CE785AB1-6996-4212-864C-590F284CABEF}">
      <dsp:nvSpPr>
        <dsp:cNvPr id="0" name=""/>
        <dsp:cNvSpPr/>
      </dsp:nvSpPr>
      <dsp:spPr>
        <a:xfrm>
          <a:off x="0" y="186391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39A324-F638-4992-A9F7-8ED7F6DF9E1D}">
      <dsp:nvSpPr>
        <dsp:cNvPr id="0" name=""/>
        <dsp:cNvSpPr/>
      </dsp:nvSpPr>
      <dsp:spPr>
        <a:xfrm>
          <a:off x="425460" y="1570931"/>
          <a:ext cx="5199446"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latin typeface="微软雅黑" pitchFamily="34" charset="-122"/>
              <a:ea typeface="微软雅黑" pitchFamily="34" charset="-122"/>
            </a:rPr>
            <a:t>基于近邻模型的协同过滤算法</a:t>
          </a:r>
          <a:endParaRPr lang="zh-CN" altLang="en-US" sz="2400" b="1" kern="1200" dirty="0">
            <a:solidFill>
              <a:srgbClr val="FF0000"/>
            </a:solidFill>
            <a:latin typeface="微软雅黑" pitchFamily="34" charset="-122"/>
            <a:ea typeface="微软雅黑" pitchFamily="34" charset="-122"/>
          </a:endParaRPr>
        </a:p>
      </dsp:txBody>
      <dsp:txXfrm>
        <a:off x="449958" y="1595429"/>
        <a:ext cx="5150450" cy="452844"/>
      </dsp:txXfrm>
    </dsp:sp>
    <dsp:sp modelId="{C8DD829D-BF9C-49A0-A8DB-C7FD954108E8}">
      <dsp:nvSpPr>
        <dsp:cNvPr id="0" name=""/>
        <dsp:cNvSpPr/>
      </dsp:nvSpPr>
      <dsp:spPr>
        <a:xfrm>
          <a:off x="0" y="263503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443F8-D742-41BE-A84B-C5CA097DB139}">
      <dsp:nvSpPr>
        <dsp:cNvPr id="0" name=""/>
        <dsp:cNvSpPr/>
      </dsp:nvSpPr>
      <dsp:spPr>
        <a:xfrm>
          <a:off x="371827" y="2384111"/>
          <a:ext cx="5243433"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smtClean="0">
              <a:solidFill>
                <a:srgbClr val="002060"/>
              </a:solidFill>
              <a:latin typeface="微软雅黑" pitchFamily="34" charset="-122"/>
              <a:ea typeface="微软雅黑" pitchFamily="34" charset="-122"/>
            </a:rPr>
            <a:t>SVD</a:t>
          </a:r>
          <a:r>
            <a:rPr lang="zh-CN" altLang="en-US" sz="2400" b="1" kern="1200" dirty="0" smtClean="0">
              <a:solidFill>
                <a:srgbClr val="002060"/>
              </a:solidFill>
              <a:latin typeface="微软雅黑" pitchFamily="34" charset="-122"/>
              <a:ea typeface="微软雅黑" pitchFamily="34" charset="-122"/>
            </a:rPr>
            <a:t>矩阵分解的协同过滤算法</a:t>
          </a:r>
          <a:endParaRPr lang="zh-CN" altLang="en-US" sz="2400" b="1" kern="1200" dirty="0">
            <a:solidFill>
              <a:srgbClr val="002060"/>
            </a:solidFill>
            <a:latin typeface="微软雅黑" pitchFamily="34" charset="-122"/>
            <a:ea typeface="微软雅黑" pitchFamily="34" charset="-122"/>
          </a:endParaRPr>
        </a:p>
      </dsp:txBody>
      <dsp:txXfrm>
        <a:off x="396325" y="2408609"/>
        <a:ext cx="5194437" cy="452844"/>
      </dsp:txXfrm>
    </dsp:sp>
    <dsp:sp modelId="{58E9ED24-A410-40F1-AC94-4C15A96BC328}">
      <dsp:nvSpPr>
        <dsp:cNvPr id="0" name=""/>
        <dsp:cNvSpPr/>
      </dsp:nvSpPr>
      <dsp:spPr>
        <a:xfrm>
          <a:off x="0" y="340615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A0DA8F-1773-41DF-845D-583F3A279E2A}">
      <dsp:nvSpPr>
        <dsp:cNvPr id="0" name=""/>
        <dsp:cNvSpPr/>
      </dsp:nvSpPr>
      <dsp:spPr>
        <a:xfrm>
          <a:off x="371827" y="315523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err="1" smtClean="0">
              <a:solidFill>
                <a:srgbClr val="002060"/>
              </a:solidFill>
              <a:latin typeface="微软雅黑" pitchFamily="34" charset="-122"/>
              <a:ea typeface="微软雅黑" pitchFamily="34" charset="-122"/>
            </a:rPr>
            <a:t>pLSA</a:t>
          </a:r>
          <a:r>
            <a:rPr lang="zh-CN" altLang="en-US" sz="2400" b="1" kern="1200" dirty="0" smtClean="0">
              <a:solidFill>
                <a:srgbClr val="002060"/>
              </a:solidFill>
              <a:latin typeface="微软雅黑" pitchFamily="34" charset="-122"/>
              <a:ea typeface="微软雅黑" pitchFamily="34" charset="-122"/>
            </a:rPr>
            <a:t>模型的协同过滤算法</a:t>
          </a:r>
          <a:endParaRPr lang="zh-CN" altLang="en-US" sz="2400" b="1" kern="1200" dirty="0">
            <a:solidFill>
              <a:srgbClr val="002060"/>
            </a:solidFill>
            <a:latin typeface="微软雅黑" pitchFamily="34" charset="-122"/>
            <a:ea typeface="微软雅黑" pitchFamily="34" charset="-122"/>
          </a:endParaRPr>
        </a:p>
      </dsp:txBody>
      <dsp:txXfrm>
        <a:off x="396325" y="3179729"/>
        <a:ext cx="5156593" cy="452844"/>
      </dsp:txXfrm>
    </dsp:sp>
    <dsp:sp modelId="{394C1AA5-9CBA-4FB4-B775-6487DDEC9AC4}">
      <dsp:nvSpPr>
        <dsp:cNvPr id="0" name=""/>
        <dsp:cNvSpPr/>
      </dsp:nvSpPr>
      <dsp:spPr>
        <a:xfrm>
          <a:off x="0" y="417727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B03B4-2770-467E-AB45-C13BB4718C45}">
      <dsp:nvSpPr>
        <dsp:cNvPr id="0" name=""/>
        <dsp:cNvSpPr/>
      </dsp:nvSpPr>
      <dsp:spPr>
        <a:xfrm>
          <a:off x="371827" y="392635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总结和进一步工作</a:t>
          </a:r>
          <a:endParaRPr lang="zh-CN" altLang="en-US" sz="2400" b="1" kern="1200" dirty="0">
            <a:solidFill>
              <a:srgbClr val="002060"/>
            </a:solidFill>
            <a:latin typeface="微软雅黑" pitchFamily="34" charset="-122"/>
            <a:ea typeface="微软雅黑" pitchFamily="34" charset="-122"/>
          </a:endParaRPr>
        </a:p>
      </dsp:txBody>
      <dsp:txXfrm>
        <a:off x="396325" y="3950849"/>
        <a:ext cx="5156593"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7F583-7A64-4750-ADE7-C4D8BBE23389}">
      <dsp:nvSpPr>
        <dsp:cNvPr id="0" name=""/>
        <dsp:cNvSpPr/>
      </dsp:nvSpPr>
      <dsp:spPr>
        <a:xfrm>
          <a:off x="0" y="321670"/>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C5DC1-90EC-4F6A-B68D-0DE110CCB2AD}">
      <dsp:nvSpPr>
        <dsp:cNvPr id="0" name=""/>
        <dsp:cNvSpPr/>
      </dsp:nvSpPr>
      <dsp:spPr>
        <a:xfrm>
          <a:off x="371827" y="70750"/>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推荐算法简介</a:t>
          </a:r>
          <a:endParaRPr lang="zh-CN" altLang="en-US" sz="2400" b="1" kern="1200" dirty="0">
            <a:solidFill>
              <a:srgbClr val="002060"/>
            </a:solidFill>
            <a:latin typeface="微软雅黑" pitchFamily="34" charset="-122"/>
            <a:ea typeface="微软雅黑" pitchFamily="34" charset="-122"/>
          </a:endParaRPr>
        </a:p>
      </dsp:txBody>
      <dsp:txXfrm>
        <a:off x="396325" y="95248"/>
        <a:ext cx="5156593" cy="452844"/>
      </dsp:txXfrm>
    </dsp:sp>
    <dsp:sp modelId="{466D8455-AC33-4906-9F3C-6C9B1F908374}">
      <dsp:nvSpPr>
        <dsp:cNvPr id="0" name=""/>
        <dsp:cNvSpPr/>
      </dsp:nvSpPr>
      <dsp:spPr>
        <a:xfrm>
          <a:off x="0" y="109279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988B1-E72C-48A2-8064-04686E1CA6B9}">
      <dsp:nvSpPr>
        <dsp:cNvPr id="0" name=""/>
        <dsp:cNvSpPr/>
      </dsp:nvSpPr>
      <dsp:spPr>
        <a:xfrm>
          <a:off x="371827" y="841871"/>
          <a:ext cx="5178884"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协同过滤算法的介绍</a:t>
          </a:r>
          <a:endParaRPr lang="zh-CN" altLang="en-US" sz="2400" b="1" kern="1200" dirty="0">
            <a:solidFill>
              <a:srgbClr val="002060"/>
            </a:solidFill>
            <a:latin typeface="微软雅黑" pitchFamily="34" charset="-122"/>
            <a:ea typeface="微软雅黑" pitchFamily="34" charset="-122"/>
          </a:endParaRPr>
        </a:p>
      </dsp:txBody>
      <dsp:txXfrm>
        <a:off x="396325" y="866369"/>
        <a:ext cx="5129888" cy="452844"/>
      </dsp:txXfrm>
    </dsp:sp>
    <dsp:sp modelId="{CE785AB1-6996-4212-864C-590F284CABEF}">
      <dsp:nvSpPr>
        <dsp:cNvPr id="0" name=""/>
        <dsp:cNvSpPr/>
      </dsp:nvSpPr>
      <dsp:spPr>
        <a:xfrm>
          <a:off x="0" y="186391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39A324-F638-4992-A9F7-8ED7F6DF9E1D}">
      <dsp:nvSpPr>
        <dsp:cNvPr id="0" name=""/>
        <dsp:cNvSpPr/>
      </dsp:nvSpPr>
      <dsp:spPr>
        <a:xfrm>
          <a:off x="425460" y="1570931"/>
          <a:ext cx="5199446"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基于近邻模型的协同过滤算法</a:t>
          </a:r>
          <a:endParaRPr lang="zh-CN" altLang="en-US" sz="2400" b="1" kern="1200" dirty="0">
            <a:solidFill>
              <a:srgbClr val="002060"/>
            </a:solidFill>
            <a:latin typeface="微软雅黑" pitchFamily="34" charset="-122"/>
            <a:ea typeface="微软雅黑" pitchFamily="34" charset="-122"/>
          </a:endParaRPr>
        </a:p>
      </dsp:txBody>
      <dsp:txXfrm>
        <a:off x="449958" y="1595429"/>
        <a:ext cx="5150450" cy="452844"/>
      </dsp:txXfrm>
    </dsp:sp>
    <dsp:sp modelId="{C8DD829D-BF9C-49A0-A8DB-C7FD954108E8}">
      <dsp:nvSpPr>
        <dsp:cNvPr id="0" name=""/>
        <dsp:cNvSpPr/>
      </dsp:nvSpPr>
      <dsp:spPr>
        <a:xfrm>
          <a:off x="0" y="263503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443F8-D742-41BE-A84B-C5CA097DB139}">
      <dsp:nvSpPr>
        <dsp:cNvPr id="0" name=""/>
        <dsp:cNvSpPr/>
      </dsp:nvSpPr>
      <dsp:spPr>
        <a:xfrm>
          <a:off x="371827" y="2384111"/>
          <a:ext cx="5243433"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latin typeface="微软雅黑" pitchFamily="34" charset="-122"/>
              <a:ea typeface="微软雅黑" pitchFamily="34" charset="-122"/>
            </a:rPr>
            <a:t>基于</a:t>
          </a:r>
          <a:r>
            <a:rPr lang="en-US" altLang="zh-CN" sz="2400" b="1" kern="1200" dirty="0" smtClean="0">
              <a:solidFill>
                <a:srgbClr val="FF0000"/>
              </a:solidFill>
              <a:latin typeface="微软雅黑" pitchFamily="34" charset="-122"/>
              <a:ea typeface="微软雅黑" pitchFamily="34" charset="-122"/>
            </a:rPr>
            <a:t>SVD</a:t>
          </a:r>
          <a:r>
            <a:rPr lang="zh-CN" altLang="en-US" sz="2400" b="1" kern="1200" dirty="0" smtClean="0">
              <a:solidFill>
                <a:srgbClr val="FF0000"/>
              </a:solidFill>
              <a:latin typeface="微软雅黑" pitchFamily="34" charset="-122"/>
              <a:ea typeface="微软雅黑" pitchFamily="34" charset="-122"/>
            </a:rPr>
            <a:t>矩阵分解的协同过滤算法</a:t>
          </a:r>
          <a:endParaRPr lang="zh-CN" altLang="en-US" sz="2400" b="1" kern="1200" dirty="0">
            <a:solidFill>
              <a:srgbClr val="FF0000"/>
            </a:solidFill>
            <a:latin typeface="微软雅黑" pitchFamily="34" charset="-122"/>
            <a:ea typeface="微软雅黑" pitchFamily="34" charset="-122"/>
          </a:endParaRPr>
        </a:p>
      </dsp:txBody>
      <dsp:txXfrm>
        <a:off x="396325" y="2408609"/>
        <a:ext cx="5194437" cy="452844"/>
      </dsp:txXfrm>
    </dsp:sp>
    <dsp:sp modelId="{58E9ED24-A410-40F1-AC94-4C15A96BC328}">
      <dsp:nvSpPr>
        <dsp:cNvPr id="0" name=""/>
        <dsp:cNvSpPr/>
      </dsp:nvSpPr>
      <dsp:spPr>
        <a:xfrm>
          <a:off x="0" y="340615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A0DA8F-1773-41DF-845D-583F3A279E2A}">
      <dsp:nvSpPr>
        <dsp:cNvPr id="0" name=""/>
        <dsp:cNvSpPr/>
      </dsp:nvSpPr>
      <dsp:spPr>
        <a:xfrm>
          <a:off x="371827" y="315523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err="1" smtClean="0">
              <a:solidFill>
                <a:srgbClr val="002060"/>
              </a:solidFill>
              <a:latin typeface="微软雅黑" pitchFamily="34" charset="-122"/>
              <a:ea typeface="微软雅黑" pitchFamily="34" charset="-122"/>
            </a:rPr>
            <a:t>pLSA</a:t>
          </a:r>
          <a:r>
            <a:rPr lang="zh-CN" altLang="en-US" sz="2400" b="1" kern="1200" dirty="0" smtClean="0">
              <a:solidFill>
                <a:srgbClr val="002060"/>
              </a:solidFill>
              <a:latin typeface="微软雅黑" pitchFamily="34" charset="-122"/>
              <a:ea typeface="微软雅黑" pitchFamily="34" charset="-122"/>
            </a:rPr>
            <a:t>模型的协同过滤算法</a:t>
          </a:r>
          <a:endParaRPr lang="zh-CN" altLang="en-US" sz="2400" b="1" kern="1200" dirty="0">
            <a:solidFill>
              <a:srgbClr val="002060"/>
            </a:solidFill>
            <a:latin typeface="微软雅黑" pitchFamily="34" charset="-122"/>
            <a:ea typeface="微软雅黑" pitchFamily="34" charset="-122"/>
          </a:endParaRPr>
        </a:p>
      </dsp:txBody>
      <dsp:txXfrm>
        <a:off x="396325" y="3179729"/>
        <a:ext cx="5156593" cy="452844"/>
      </dsp:txXfrm>
    </dsp:sp>
    <dsp:sp modelId="{394C1AA5-9CBA-4FB4-B775-6487DDEC9AC4}">
      <dsp:nvSpPr>
        <dsp:cNvPr id="0" name=""/>
        <dsp:cNvSpPr/>
      </dsp:nvSpPr>
      <dsp:spPr>
        <a:xfrm>
          <a:off x="0" y="417727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B03B4-2770-467E-AB45-C13BB4718C45}">
      <dsp:nvSpPr>
        <dsp:cNvPr id="0" name=""/>
        <dsp:cNvSpPr/>
      </dsp:nvSpPr>
      <dsp:spPr>
        <a:xfrm>
          <a:off x="371827" y="392635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总结和进一步工作</a:t>
          </a:r>
          <a:endParaRPr lang="zh-CN" altLang="en-US" sz="2400" b="1" kern="1200" dirty="0">
            <a:solidFill>
              <a:srgbClr val="002060"/>
            </a:solidFill>
            <a:latin typeface="微软雅黑" pitchFamily="34" charset="-122"/>
            <a:ea typeface="微软雅黑" pitchFamily="34" charset="-122"/>
          </a:endParaRPr>
        </a:p>
      </dsp:txBody>
      <dsp:txXfrm>
        <a:off x="396325" y="3950849"/>
        <a:ext cx="5156593"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7F583-7A64-4750-ADE7-C4D8BBE23389}">
      <dsp:nvSpPr>
        <dsp:cNvPr id="0" name=""/>
        <dsp:cNvSpPr/>
      </dsp:nvSpPr>
      <dsp:spPr>
        <a:xfrm>
          <a:off x="0" y="321670"/>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C5DC1-90EC-4F6A-B68D-0DE110CCB2AD}">
      <dsp:nvSpPr>
        <dsp:cNvPr id="0" name=""/>
        <dsp:cNvSpPr/>
      </dsp:nvSpPr>
      <dsp:spPr>
        <a:xfrm>
          <a:off x="371827" y="70750"/>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推荐算法简介</a:t>
          </a:r>
          <a:endParaRPr lang="zh-CN" altLang="en-US" sz="2400" b="1" kern="1200" dirty="0">
            <a:solidFill>
              <a:srgbClr val="002060"/>
            </a:solidFill>
            <a:latin typeface="微软雅黑" pitchFamily="34" charset="-122"/>
            <a:ea typeface="微软雅黑" pitchFamily="34" charset="-122"/>
          </a:endParaRPr>
        </a:p>
      </dsp:txBody>
      <dsp:txXfrm>
        <a:off x="396325" y="95248"/>
        <a:ext cx="5156593" cy="452844"/>
      </dsp:txXfrm>
    </dsp:sp>
    <dsp:sp modelId="{466D8455-AC33-4906-9F3C-6C9B1F908374}">
      <dsp:nvSpPr>
        <dsp:cNvPr id="0" name=""/>
        <dsp:cNvSpPr/>
      </dsp:nvSpPr>
      <dsp:spPr>
        <a:xfrm>
          <a:off x="0" y="109279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988B1-E72C-48A2-8064-04686E1CA6B9}">
      <dsp:nvSpPr>
        <dsp:cNvPr id="0" name=""/>
        <dsp:cNvSpPr/>
      </dsp:nvSpPr>
      <dsp:spPr>
        <a:xfrm>
          <a:off x="371827" y="841871"/>
          <a:ext cx="5178884"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协同过滤算法的介绍</a:t>
          </a:r>
          <a:endParaRPr lang="zh-CN" altLang="en-US" sz="2400" b="1" kern="1200" dirty="0">
            <a:solidFill>
              <a:srgbClr val="002060"/>
            </a:solidFill>
            <a:latin typeface="微软雅黑" pitchFamily="34" charset="-122"/>
            <a:ea typeface="微软雅黑" pitchFamily="34" charset="-122"/>
          </a:endParaRPr>
        </a:p>
      </dsp:txBody>
      <dsp:txXfrm>
        <a:off x="396325" y="866369"/>
        <a:ext cx="5129888" cy="452844"/>
      </dsp:txXfrm>
    </dsp:sp>
    <dsp:sp modelId="{CE785AB1-6996-4212-864C-590F284CABEF}">
      <dsp:nvSpPr>
        <dsp:cNvPr id="0" name=""/>
        <dsp:cNvSpPr/>
      </dsp:nvSpPr>
      <dsp:spPr>
        <a:xfrm>
          <a:off x="0" y="186391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39A324-F638-4992-A9F7-8ED7F6DF9E1D}">
      <dsp:nvSpPr>
        <dsp:cNvPr id="0" name=""/>
        <dsp:cNvSpPr/>
      </dsp:nvSpPr>
      <dsp:spPr>
        <a:xfrm>
          <a:off x="425460" y="1570931"/>
          <a:ext cx="5199446"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基于近邻模型的协同过滤算法</a:t>
          </a:r>
          <a:endParaRPr lang="zh-CN" altLang="en-US" sz="2400" b="1" kern="1200" dirty="0">
            <a:solidFill>
              <a:srgbClr val="002060"/>
            </a:solidFill>
            <a:latin typeface="微软雅黑" pitchFamily="34" charset="-122"/>
            <a:ea typeface="微软雅黑" pitchFamily="34" charset="-122"/>
          </a:endParaRPr>
        </a:p>
      </dsp:txBody>
      <dsp:txXfrm>
        <a:off x="449958" y="1595429"/>
        <a:ext cx="5150450" cy="452844"/>
      </dsp:txXfrm>
    </dsp:sp>
    <dsp:sp modelId="{C8DD829D-BF9C-49A0-A8DB-C7FD954108E8}">
      <dsp:nvSpPr>
        <dsp:cNvPr id="0" name=""/>
        <dsp:cNvSpPr/>
      </dsp:nvSpPr>
      <dsp:spPr>
        <a:xfrm>
          <a:off x="0" y="263503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443F8-D742-41BE-A84B-C5CA097DB139}">
      <dsp:nvSpPr>
        <dsp:cNvPr id="0" name=""/>
        <dsp:cNvSpPr/>
      </dsp:nvSpPr>
      <dsp:spPr>
        <a:xfrm>
          <a:off x="371827" y="2384111"/>
          <a:ext cx="5243433"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smtClean="0">
              <a:solidFill>
                <a:srgbClr val="002060"/>
              </a:solidFill>
              <a:latin typeface="微软雅黑" pitchFamily="34" charset="-122"/>
              <a:ea typeface="微软雅黑" pitchFamily="34" charset="-122"/>
            </a:rPr>
            <a:t>SVD</a:t>
          </a:r>
          <a:r>
            <a:rPr lang="zh-CN" altLang="en-US" sz="2400" b="1" kern="1200" dirty="0" smtClean="0">
              <a:solidFill>
                <a:srgbClr val="002060"/>
              </a:solidFill>
              <a:latin typeface="微软雅黑" pitchFamily="34" charset="-122"/>
              <a:ea typeface="微软雅黑" pitchFamily="34" charset="-122"/>
            </a:rPr>
            <a:t>矩阵分解的协同过滤算法</a:t>
          </a:r>
          <a:endParaRPr lang="zh-CN" altLang="en-US" sz="2400" b="1" kern="1200" dirty="0">
            <a:solidFill>
              <a:srgbClr val="002060"/>
            </a:solidFill>
            <a:latin typeface="微软雅黑" pitchFamily="34" charset="-122"/>
            <a:ea typeface="微软雅黑" pitchFamily="34" charset="-122"/>
          </a:endParaRPr>
        </a:p>
      </dsp:txBody>
      <dsp:txXfrm>
        <a:off x="396325" y="2408609"/>
        <a:ext cx="5194437" cy="452844"/>
      </dsp:txXfrm>
    </dsp:sp>
    <dsp:sp modelId="{58E9ED24-A410-40F1-AC94-4C15A96BC328}">
      <dsp:nvSpPr>
        <dsp:cNvPr id="0" name=""/>
        <dsp:cNvSpPr/>
      </dsp:nvSpPr>
      <dsp:spPr>
        <a:xfrm>
          <a:off x="0" y="340615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A0DA8F-1773-41DF-845D-583F3A279E2A}">
      <dsp:nvSpPr>
        <dsp:cNvPr id="0" name=""/>
        <dsp:cNvSpPr/>
      </dsp:nvSpPr>
      <dsp:spPr>
        <a:xfrm>
          <a:off x="371827" y="315523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latin typeface="微软雅黑" pitchFamily="34" charset="-122"/>
              <a:ea typeface="微软雅黑" pitchFamily="34" charset="-122"/>
            </a:rPr>
            <a:t>基于</a:t>
          </a:r>
          <a:r>
            <a:rPr lang="en-US" altLang="zh-CN" sz="2400" b="1" kern="1200" dirty="0" err="1" smtClean="0">
              <a:solidFill>
                <a:srgbClr val="FF0000"/>
              </a:solidFill>
              <a:latin typeface="微软雅黑" pitchFamily="34" charset="-122"/>
              <a:ea typeface="微软雅黑" pitchFamily="34" charset="-122"/>
            </a:rPr>
            <a:t>pLSA</a:t>
          </a:r>
          <a:r>
            <a:rPr lang="zh-CN" altLang="en-US" sz="2400" b="1" kern="1200" dirty="0" smtClean="0">
              <a:solidFill>
                <a:srgbClr val="FF0000"/>
              </a:solidFill>
              <a:latin typeface="微软雅黑" pitchFamily="34" charset="-122"/>
              <a:ea typeface="微软雅黑" pitchFamily="34" charset="-122"/>
            </a:rPr>
            <a:t>模型的协同过滤算法</a:t>
          </a:r>
          <a:endParaRPr lang="zh-CN" altLang="en-US" sz="2400" b="1" kern="1200" dirty="0">
            <a:solidFill>
              <a:srgbClr val="FF0000"/>
            </a:solidFill>
            <a:latin typeface="微软雅黑" pitchFamily="34" charset="-122"/>
            <a:ea typeface="微软雅黑" pitchFamily="34" charset="-122"/>
          </a:endParaRPr>
        </a:p>
      </dsp:txBody>
      <dsp:txXfrm>
        <a:off x="396325" y="3179729"/>
        <a:ext cx="5156593" cy="452844"/>
      </dsp:txXfrm>
    </dsp:sp>
    <dsp:sp modelId="{394C1AA5-9CBA-4FB4-B775-6487DDEC9AC4}">
      <dsp:nvSpPr>
        <dsp:cNvPr id="0" name=""/>
        <dsp:cNvSpPr/>
      </dsp:nvSpPr>
      <dsp:spPr>
        <a:xfrm>
          <a:off x="0" y="417727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B03B4-2770-467E-AB45-C13BB4718C45}">
      <dsp:nvSpPr>
        <dsp:cNvPr id="0" name=""/>
        <dsp:cNvSpPr/>
      </dsp:nvSpPr>
      <dsp:spPr>
        <a:xfrm>
          <a:off x="371827" y="392635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总结和进一步工作</a:t>
          </a:r>
          <a:endParaRPr lang="zh-CN" altLang="en-US" sz="2400" b="1" kern="1200" dirty="0">
            <a:solidFill>
              <a:srgbClr val="002060"/>
            </a:solidFill>
            <a:latin typeface="微软雅黑" pitchFamily="34" charset="-122"/>
            <a:ea typeface="微软雅黑" pitchFamily="34" charset="-122"/>
          </a:endParaRPr>
        </a:p>
      </dsp:txBody>
      <dsp:txXfrm>
        <a:off x="396325" y="3950849"/>
        <a:ext cx="5156593"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7F583-7A64-4750-ADE7-C4D8BBE23389}">
      <dsp:nvSpPr>
        <dsp:cNvPr id="0" name=""/>
        <dsp:cNvSpPr/>
      </dsp:nvSpPr>
      <dsp:spPr>
        <a:xfrm>
          <a:off x="0" y="321670"/>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C5DC1-90EC-4F6A-B68D-0DE110CCB2AD}">
      <dsp:nvSpPr>
        <dsp:cNvPr id="0" name=""/>
        <dsp:cNvSpPr/>
      </dsp:nvSpPr>
      <dsp:spPr>
        <a:xfrm>
          <a:off x="371827" y="70750"/>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推荐算法简介</a:t>
          </a:r>
          <a:endParaRPr lang="zh-CN" altLang="en-US" sz="2400" b="1" kern="1200" dirty="0">
            <a:solidFill>
              <a:srgbClr val="002060"/>
            </a:solidFill>
            <a:latin typeface="微软雅黑" pitchFamily="34" charset="-122"/>
            <a:ea typeface="微软雅黑" pitchFamily="34" charset="-122"/>
          </a:endParaRPr>
        </a:p>
      </dsp:txBody>
      <dsp:txXfrm>
        <a:off x="396325" y="95248"/>
        <a:ext cx="5156593" cy="452844"/>
      </dsp:txXfrm>
    </dsp:sp>
    <dsp:sp modelId="{466D8455-AC33-4906-9F3C-6C9B1F908374}">
      <dsp:nvSpPr>
        <dsp:cNvPr id="0" name=""/>
        <dsp:cNvSpPr/>
      </dsp:nvSpPr>
      <dsp:spPr>
        <a:xfrm>
          <a:off x="0" y="109279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988B1-E72C-48A2-8064-04686E1CA6B9}">
      <dsp:nvSpPr>
        <dsp:cNvPr id="0" name=""/>
        <dsp:cNvSpPr/>
      </dsp:nvSpPr>
      <dsp:spPr>
        <a:xfrm>
          <a:off x="371827" y="841871"/>
          <a:ext cx="5178884"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协同过滤算法的介绍</a:t>
          </a:r>
          <a:endParaRPr lang="zh-CN" altLang="en-US" sz="2400" b="1" kern="1200" dirty="0">
            <a:solidFill>
              <a:srgbClr val="002060"/>
            </a:solidFill>
            <a:latin typeface="微软雅黑" pitchFamily="34" charset="-122"/>
            <a:ea typeface="微软雅黑" pitchFamily="34" charset="-122"/>
          </a:endParaRPr>
        </a:p>
      </dsp:txBody>
      <dsp:txXfrm>
        <a:off x="396325" y="866369"/>
        <a:ext cx="5129888" cy="452844"/>
      </dsp:txXfrm>
    </dsp:sp>
    <dsp:sp modelId="{CE785AB1-6996-4212-864C-590F284CABEF}">
      <dsp:nvSpPr>
        <dsp:cNvPr id="0" name=""/>
        <dsp:cNvSpPr/>
      </dsp:nvSpPr>
      <dsp:spPr>
        <a:xfrm>
          <a:off x="0" y="186391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39A324-F638-4992-A9F7-8ED7F6DF9E1D}">
      <dsp:nvSpPr>
        <dsp:cNvPr id="0" name=""/>
        <dsp:cNvSpPr/>
      </dsp:nvSpPr>
      <dsp:spPr>
        <a:xfrm>
          <a:off x="425460" y="1570931"/>
          <a:ext cx="5199446"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基于近邻模型的协同过滤算法</a:t>
          </a:r>
          <a:endParaRPr lang="zh-CN" altLang="en-US" sz="2400" b="1" kern="1200" dirty="0">
            <a:solidFill>
              <a:srgbClr val="002060"/>
            </a:solidFill>
            <a:latin typeface="微软雅黑" pitchFamily="34" charset="-122"/>
            <a:ea typeface="微软雅黑" pitchFamily="34" charset="-122"/>
          </a:endParaRPr>
        </a:p>
      </dsp:txBody>
      <dsp:txXfrm>
        <a:off x="449958" y="1595429"/>
        <a:ext cx="5150450" cy="452844"/>
      </dsp:txXfrm>
    </dsp:sp>
    <dsp:sp modelId="{C8DD829D-BF9C-49A0-A8DB-C7FD954108E8}">
      <dsp:nvSpPr>
        <dsp:cNvPr id="0" name=""/>
        <dsp:cNvSpPr/>
      </dsp:nvSpPr>
      <dsp:spPr>
        <a:xfrm>
          <a:off x="0" y="263503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443F8-D742-41BE-A84B-C5CA097DB139}">
      <dsp:nvSpPr>
        <dsp:cNvPr id="0" name=""/>
        <dsp:cNvSpPr/>
      </dsp:nvSpPr>
      <dsp:spPr>
        <a:xfrm>
          <a:off x="371827" y="2384111"/>
          <a:ext cx="5243433"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smtClean="0">
              <a:solidFill>
                <a:srgbClr val="002060"/>
              </a:solidFill>
              <a:latin typeface="微软雅黑" pitchFamily="34" charset="-122"/>
              <a:ea typeface="微软雅黑" pitchFamily="34" charset="-122"/>
            </a:rPr>
            <a:t>SVD</a:t>
          </a:r>
          <a:r>
            <a:rPr lang="zh-CN" altLang="en-US" sz="2400" b="1" kern="1200" dirty="0" smtClean="0">
              <a:solidFill>
                <a:srgbClr val="002060"/>
              </a:solidFill>
              <a:latin typeface="微软雅黑" pitchFamily="34" charset="-122"/>
              <a:ea typeface="微软雅黑" pitchFamily="34" charset="-122"/>
            </a:rPr>
            <a:t>矩阵分解的协同过滤算法</a:t>
          </a:r>
          <a:endParaRPr lang="zh-CN" altLang="en-US" sz="2400" b="1" kern="1200" dirty="0">
            <a:solidFill>
              <a:srgbClr val="002060"/>
            </a:solidFill>
            <a:latin typeface="微软雅黑" pitchFamily="34" charset="-122"/>
            <a:ea typeface="微软雅黑" pitchFamily="34" charset="-122"/>
          </a:endParaRPr>
        </a:p>
      </dsp:txBody>
      <dsp:txXfrm>
        <a:off x="396325" y="2408609"/>
        <a:ext cx="5194437" cy="452844"/>
      </dsp:txXfrm>
    </dsp:sp>
    <dsp:sp modelId="{58E9ED24-A410-40F1-AC94-4C15A96BC328}">
      <dsp:nvSpPr>
        <dsp:cNvPr id="0" name=""/>
        <dsp:cNvSpPr/>
      </dsp:nvSpPr>
      <dsp:spPr>
        <a:xfrm>
          <a:off x="0" y="340615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A0DA8F-1773-41DF-845D-583F3A279E2A}">
      <dsp:nvSpPr>
        <dsp:cNvPr id="0" name=""/>
        <dsp:cNvSpPr/>
      </dsp:nvSpPr>
      <dsp:spPr>
        <a:xfrm>
          <a:off x="371827" y="315523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002060"/>
              </a:solidFill>
              <a:latin typeface="微软雅黑" pitchFamily="34" charset="-122"/>
              <a:ea typeface="微软雅黑" pitchFamily="34" charset="-122"/>
            </a:rPr>
            <a:t>基于</a:t>
          </a:r>
          <a:r>
            <a:rPr lang="en-US" altLang="zh-CN" sz="2400" b="1" kern="1200" dirty="0" err="1" smtClean="0">
              <a:solidFill>
                <a:srgbClr val="002060"/>
              </a:solidFill>
              <a:latin typeface="微软雅黑" pitchFamily="34" charset="-122"/>
              <a:ea typeface="微软雅黑" pitchFamily="34" charset="-122"/>
            </a:rPr>
            <a:t>pLSA</a:t>
          </a:r>
          <a:r>
            <a:rPr lang="zh-CN" altLang="en-US" sz="2400" b="1" kern="1200" dirty="0" smtClean="0">
              <a:solidFill>
                <a:srgbClr val="002060"/>
              </a:solidFill>
              <a:latin typeface="微软雅黑" pitchFamily="34" charset="-122"/>
              <a:ea typeface="微软雅黑" pitchFamily="34" charset="-122"/>
            </a:rPr>
            <a:t>模型的协同过滤算法</a:t>
          </a:r>
          <a:endParaRPr lang="zh-CN" altLang="en-US" sz="2400" b="1" kern="1200" dirty="0">
            <a:solidFill>
              <a:srgbClr val="002060"/>
            </a:solidFill>
            <a:latin typeface="微软雅黑" pitchFamily="34" charset="-122"/>
            <a:ea typeface="微软雅黑" pitchFamily="34" charset="-122"/>
          </a:endParaRPr>
        </a:p>
      </dsp:txBody>
      <dsp:txXfrm>
        <a:off x="396325" y="3179729"/>
        <a:ext cx="5156593" cy="452844"/>
      </dsp:txXfrm>
    </dsp:sp>
    <dsp:sp modelId="{394C1AA5-9CBA-4FB4-B775-6487DDEC9AC4}">
      <dsp:nvSpPr>
        <dsp:cNvPr id="0" name=""/>
        <dsp:cNvSpPr/>
      </dsp:nvSpPr>
      <dsp:spPr>
        <a:xfrm>
          <a:off x="0" y="4177271"/>
          <a:ext cx="7436556"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B03B4-2770-467E-AB45-C13BB4718C45}">
      <dsp:nvSpPr>
        <dsp:cNvPr id="0" name=""/>
        <dsp:cNvSpPr/>
      </dsp:nvSpPr>
      <dsp:spPr>
        <a:xfrm>
          <a:off x="371827" y="3926351"/>
          <a:ext cx="5205589" cy="5018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759" tIns="0" rIns="196759"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latin typeface="微软雅黑" pitchFamily="34" charset="-122"/>
              <a:ea typeface="微软雅黑" pitchFamily="34" charset="-122"/>
            </a:rPr>
            <a:t>总结和进一步工作</a:t>
          </a:r>
          <a:endParaRPr lang="zh-CN" altLang="en-US" sz="2400" b="1" kern="1200" dirty="0">
            <a:solidFill>
              <a:srgbClr val="FF0000"/>
            </a:solidFill>
            <a:latin typeface="微软雅黑" pitchFamily="34" charset="-122"/>
            <a:ea typeface="微软雅黑" pitchFamily="34" charset="-122"/>
          </a:endParaRPr>
        </a:p>
      </dsp:txBody>
      <dsp:txXfrm>
        <a:off x="396325" y="3950849"/>
        <a:ext cx="5156593"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8.wmf"/><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EC110-14CA-402E-AA04-BF4C9448DF0D}" type="datetimeFigureOut">
              <a:rPr lang="zh-CN" altLang="en-US" smtClean="0"/>
              <a:pPr/>
              <a:t>2016/3/31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EE699-1F09-4E02-8936-C71789AB64A1}" type="slidenum">
              <a:rPr lang="zh-CN" altLang="en-US" smtClean="0"/>
              <a:pPr/>
              <a:t>‹#›</a:t>
            </a:fld>
            <a:endParaRPr lang="zh-CN" altLang="en-US"/>
          </a:p>
        </p:txBody>
      </p:sp>
    </p:spTree>
    <p:extLst>
      <p:ext uri="{BB962C8B-B14F-4D97-AF65-F5344CB8AC3E}">
        <p14:creationId xmlns:p14="http://schemas.microsoft.com/office/powerpoint/2010/main" val="382853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FEE699-1F09-4E02-8936-C71789AB64A1}" type="slidenum">
              <a:rPr lang="zh-CN" altLang="en-US" smtClean="0"/>
              <a:pPr/>
              <a:t>1</a:t>
            </a:fld>
            <a:endParaRPr lang="zh-CN" altLang="en-US"/>
          </a:p>
        </p:txBody>
      </p:sp>
    </p:spTree>
    <p:extLst>
      <p:ext uri="{BB962C8B-B14F-4D97-AF65-F5344CB8AC3E}">
        <p14:creationId xmlns:p14="http://schemas.microsoft.com/office/powerpoint/2010/main" val="3366863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22446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176101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111984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197160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355553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415836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295804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369318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327308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135106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607FCB-39A1-444C-A50B-0670F2A85D66}" type="datetimeFigureOut">
              <a:rPr lang="zh-CN" altLang="en-US" smtClean="0"/>
              <a:pPr/>
              <a:t>2016/3/31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355475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07FCB-39A1-444C-A50B-0670F2A85D66}" type="datetimeFigureOut">
              <a:rPr lang="zh-CN" altLang="en-US" smtClean="0"/>
              <a:pPr/>
              <a:t>2016/3/31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286761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png"/><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8.wmf"/><Relationship Id="rId5" Type="http://schemas.openxmlformats.org/officeDocument/2006/relationships/oleObject" Target="../embeddings/oleObject22.bin"/><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image" Target="../media/image32.png"/><Relationship Id="rId4" Type="http://schemas.openxmlformats.org/officeDocument/2006/relationships/image" Target="../media/image2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4.wmf"/><Relationship Id="rId3" Type="http://schemas.openxmlformats.org/officeDocument/2006/relationships/image" Target="../media/image39.png"/><Relationship Id="rId7" Type="http://schemas.openxmlformats.org/officeDocument/2006/relationships/image" Target="../media/image31.wmf"/><Relationship Id="rId12" Type="http://schemas.openxmlformats.org/officeDocument/2006/relationships/oleObject" Target="../embeddings/oleObject33.bin"/><Relationship Id="rId17"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oleObject" Target="../embeddings/oleObject35.bin"/><Relationship Id="rId1" Type="http://schemas.openxmlformats.org/officeDocument/2006/relationships/vmlDrawing" Target="../drawings/vmlDrawing14.vml"/><Relationship Id="rId6" Type="http://schemas.openxmlformats.org/officeDocument/2006/relationships/oleObject" Target="../embeddings/oleObject30.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2.wmf"/><Relationship Id="rId14" Type="http://schemas.openxmlformats.org/officeDocument/2006/relationships/oleObject" Target="../embeddings/oleObject3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41.w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0.bin"/><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51.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3.bin"/><Relationship Id="rId5" Type="http://schemas.openxmlformats.org/officeDocument/2006/relationships/image" Target="../media/image48.wmf"/><Relationship Id="rId4" Type="http://schemas.openxmlformats.org/officeDocument/2006/relationships/oleObject" Target="../embeddings/oleObject42.bin"/><Relationship Id="rId9" Type="http://schemas.openxmlformats.org/officeDocument/2006/relationships/image" Target="../media/image50.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3.wmf"/><Relationship Id="rId5" Type="http://schemas.openxmlformats.org/officeDocument/2006/relationships/oleObject" Target="../embeddings/oleObject46.bin"/><Relationship Id="rId4" Type="http://schemas.openxmlformats.org/officeDocument/2006/relationships/image" Target="../media/image52.wmf"/></Relationships>
</file>

<file path=ppt/slides/_rels/slide47.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5.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0.bin"/></Relationships>
</file>

<file path=ppt/slides/_rels/slide48.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0.wmf"/><Relationship Id="rId5" Type="http://schemas.openxmlformats.org/officeDocument/2006/relationships/oleObject" Target="../embeddings/oleObject53.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5.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6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2"/>
          <p:cNvSpPr>
            <a:spLocks noGrp="1"/>
          </p:cNvSpPr>
          <p:nvPr>
            <p:ph type="ctrTitle"/>
          </p:nvPr>
        </p:nvSpPr>
        <p:spPr>
          <a:xfrm>
            <a:off x="0" y="1122362"/>
            <a:ext cx="9144000" cy="2769153"/>
          </a:xfrm>
        </p:spPr>
        <p:txBody>
          <a:bodyPr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ts val="1200"/>
              </a:spcBef>
            </a:pPr>
            <a:r>
              <a:rPr lang="zh-CN" altLang="en-US"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协同过滤算法研究进展</a:t>
            </a:r>
            <a:r>
              <a:rPr lang="en-US" altLang="zh-CN"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
            </a:r>
            <a:br>
              <a:rPr lang="en-US" altLang="zh-CN"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br>
            <a:r>
              <a:rPr lang="zh-CN" altLang="en-US" sz="4400" b="1" spc="50" dirty="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组</a:t>
            </a:r>
            <a:r>
              <a:rPr lang="zh-CN" altLang="en-US"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会报告</a:t>
            </a:r>
            <a:endParaRPr lang="en-US" sz="4400" b="1" spc="50" dirty="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endParaRPr>
          </a:p>
        </p:txBody>
      </p:sp>
      <p:sp>
        <p:nvSpPr>
          <p:cNvPr id="5" name="TextBox 4"/>
          <p:cNvSpPr txBox="1"/>
          <p:nvPr/>
        </p:nvSpPr>
        <p:spPr>
          <a:xfrm>
            <a:off x="2381693" y="4583289"/>
            <a:ext cx="4614530" cy="830997"/>
          </a:xfrm>
          <a:prstGeom prst="rect">
            <a:avLst/>
          </a:prstGeom>
          <a:noFill/>
        </p:spPr>
        <p:txBody>
          <a:bodyPr wrap="square" rtlCol="0">
            <a:spAutoFit/>
          </a:bodyPr>
          <a:lstStyle/>
          <a:p>
            <a:pPr algn="ctr"/>
            <a:r>
              <a:rPr lang="zh-CN" altLang="en-US" sz="2400" dirty="0" smtClean="0">
                <a:solidFill>
                  <a:schemeClr val="bg1"/>
                </a:solidFill>
                <a:ea typeface="黑体" pitchFamily="49" charset="-122"/>
                <a:cs typeface="Times New Roman" pitchFamily="18" charset="0"/>
              </a:rPr>
              <a:t>张海鹏</a:t>
            </a:r>
            <a:endParaRPr lang="en-US" altLang="zh-CN" sz="2400" dirty="0" smtClean="0">
              <a:solidFill>
                <a:schemeClr val="bg1"/>
              </a:solidFill>
              <a:ea typeface="黑体" pitchFamily="49" charset="-122"/>
              <a:cs typeface="Times New Roman" pitchFamily="18" charset="0"/>
            </a:endParaRPr>
          </a:p>
          <a:p>
            <a:pPr algn="ctr"/>
            <a:r>
              <a:rPr lang="en-US" altLang="zh-CN" sz="2400" smtClean="0">
                <a:solidFill>
                  <a:schemeClr val="bg1"/>
                </a:solidFill>
                <a:ea typeface="黑体" pitchFamily="49" charset="-122"/>
                <a:cs typeface="Times New Roman" pitchFamily="18" charset="0"/>
              </a:rPr>
              <a:t>2016.3.31</a:t>
            </a:r>
            <a:endParaRPr lang="zh-CN" altLang="en-US" sz="2400" dirty="0">
              <a:solidFill>
                <a:schemeClr val="bg1"/>
              </a:solidFill>
              <a:ea typeface="黑体" pitchFamily="49" charset="-122"/>
              <a:cs typeface="Times New Roman" pitchFamily="18" charset="0"/>
            </a:endParaRPr>
          </a:p>
        </p:txBody>
      </p:sp>
    </p:spTree>
    <p:extLst>
      <p:ext uri="{BB962C8B-B14F-4D97-AF65-F5344CB8AC3E}">
        <p14:creationId xmlns:p14="http://schemas.microsoft.com/office/powerpoint/2010/main" val="1429086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519787" y="820881"/>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协同过滤算法的分类</a:t>
            </a:r>
          </a:p>
        </p:txBody>
      </p:sp>
      <p:sp>
        <p:nvSpPr>
          <p:cNvPr id="2" name="椭圆 1"/>
          <p:cNvSpPr/>
          <p:nvPr/>
        </p:nvSpPr>
        <p:spPr>
          <a:xfrm>
            <a:off x="3669441" y="1620982"/>
            <a:ext cx="1808018" cy="89361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7030A0"/>
                </a:solidFill>
                <a:latin typeface="微软雅黑" panose="020B0503020204020204" pitchFamily="34" charset="-122"/>
                <a:ea typeface="微软雅黑" panose="020B0503020204020204" pitchFamily="34" charset="-122"/>
              </a:rPr>
              <a:t>协同过滤</a:t>
            </a:r>
            <a:endParaRPr lang="zh-CN" altLang="en-US" b="1" dirty="0">
              <a:solidFill>
                <a:srgbClr val="7030A0"/>
              </a:solidFill>
              <a:latin typeface="微软雅黑" panose="020B0503020204020204" pitchFamily="34" charset="-122"/>
              <a:ea typeface="微软雅黑" panose="020B0503020204020204" pitchFamily="34" charset="-122"/>
            </a:endParaRPr>
          </a:p>
        </p:txBody>
      </p:sp>
      <p:sp>
        <p:nvSpPr>
          <p:cNvPr id="3" name="圆角矩形 2"/>
          <p:cNvSpPr/>
          <p:nvPr/>
        </p:nvSpPr>
        <p:spPr>
          <a:xfrm>
            <a:off x="111402" y="3002973"/>
            <a:ext cx="2642190" cy="115339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基于近邻的协同过滤</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algn="ct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基于内存的协同过滤</a:t>
            </a:r>
            <a:r>
              <a:rPr lang="en-US" altLang="zh-CN" b="1" dirty="0" smtClean="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252355" y="3002973"/>
            <a:ext cx="2642190" cy="115339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基于模型的协同过滤</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a:xfrm>
            <a:off x="404991" y="4935683"/>
            <a:ext cx="816120"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2060"/>
                </a:solidFill>
                <a:latin typeface="微软雅黑" panose="020B0503020204020204" pitchFamily="34" charset="-122"/>
                <a:ea typeface="微软雅黑" panose="020B0503020204020204" pitchFamily="34" charset="-122"/>
              </a:rPr>
              <a:t>基于用户</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1" name="矩形 10"/>
          <p:cNvSpPr/>
          <p:nvPr/>
        </p:nvSpPr>
        <p:spPr>
          <a:xfrm>
            <a:off x="1724283" y="4935683"/>
            <a:ext cx="738105"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2060"/>
                </a:solidFill>
                <a:latin typeface="微软雅黑" panose="020B0503020204020204" pitchFamily="34" charset="-122"/>
                <a:ea typeface="微软雅黑" panose="020B0503020204020204" pitchFamily="34" charset="-122"/>
              </a:rPr>
              <a:t>基于项目</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3" name="矩形 12"/>
          <p:cNvSpPr/>
          <p:nvPr/>
        </p:nvSpPr>
        <p:spPr>
          <a:xfrm>
            <a:off x="3002973" y="4956464"/>
            <a:ext cx="678783"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微软雅黑" panose="020B0503020204020204" pitchFamily="34" charset="-122"/>
                <a:ea typeface="微软雅黑" panose="020B0503020204020204" pitchFamily="34" charset="-122"/>
              </a:rPr>
              <a:t>SVD</a:t>
            </a:r>
            <a:r>
              <a:rPr lang="zh-CN" altLang="en-US" b="1" dirty="0" smtClean="0">
                <a:solidFill>
                  <a:srgbClr val="002060"/>
                </a:solidFill>
                <a:latin typeface="微软雅黑" panose="020B0503020204020204" pitchFamily="34" charset="-122"/>
                <a:ea typeface="微软雅黑" panose="020B0503020204020204" pitchFamily="34" charset="-122"/>
              </a:rPr>
              <a:t>分解</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6414089" y="3002973"/>
            <a:ext cx="2642190" cy="115339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混合模型的协同过滤</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a:xfrm>
            <a:off x="3783305" y="4956464"/>
            <a:ext cx="778428"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rgbClr val="002060"/>
                </a:solidFill>
                <a:latin typeface="微软雅黑" panose="020B0503020204020204" pitchFamily="34" charset="-122"/>
                <a:ea typeface="微软雅黑" panose="020B0503020204020204" pitchFamily="34" charset="-122"/>
              </a:rPr>
              <a:t>pLSA</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6" name="矩形 15"/>
          <p:cNvSpPr/>
          <p:nvPr/>
        </p:nvSpPr>
        <p:spPr>
          <a:xfrm>
            <a:off x="4740106" y="4956464"/>
            <a:ext cx="689880"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微软雅黑" panose="020B0503020204020204" pitchFamily="34" charset="-122"/>
                <a:ea typeface="微软雅黑" panose="020B0503020204020204" pitchFamily="34" charset="-122"/>
              </a:rPr>
              <a:t>LDA</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7" name="矩形 16"/>
          <p:cNvSpPr/>
          <p:nvPr/>
        </p:nvSpPr>
        <p:spPr>
          <a:xfrm>
            <a:off x="5623400" y="4956464"/>
            <a:ext cx="611927"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微软雅黑" panose="020B0503020204020204" pitchFamily="34" charset="-122"/>
                <a:ea typeface="微软雅黑" panose="020B0503020204020204" pitchFamily="34" charset="-122"/>
              </a:rPr>
              <a:t>…</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8" name="矩形 17"/>
          <p:cNvSpPr/>
          <p:nvPr/>
        </p:nvSpPr>
        <p:spPr>
          <a:xfrm>
            <a:off x="8164532" y="4956464"/>
            <a:ext cx="611927"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微软雅黑" panose="020B0503020204020204" pitchFamily="34" charset="-122"/>
                <a:ea typeface="微软雅黑" panose="020B0503020204020204" pitchFamily="34" charset="-122"/>
              </a:rPr>
              <a:t>…</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1" name="矩形 20"/>
          <p:cNvSpPr/>
          <p:nvPr/>
        </p:nvSpPr>
        <p:spPr>
          <a:xfrm>
            <a:off x="6490938" y="4956465"/>
            <a:ext cx="1295133"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2060"/>
                </a:solidFill>
                <a:latin typeface="微软雅黑" panose="020B0503020204020204" pitchFamily="34" charset="-122"/>
                <a:ea typeface="微软雅黑" panose="020B0503020204020204" pitchFamily="34" charset="-122"/>
              </a:rPr>
              <a:t>基于项目</a:t>
            </a:r>
            <a:endParaRPr lang="en-US" altLang="zh-CN" b="1" dirty="0" smtClean="0">
              <a:solidFill>
                <a:srgbClr val="002060"/>
              </a:solidFill>
              <a:latin typeface="微软雅黑" panose="020B0503020204020204" pitchFamily="34" charset="-122"/>
              <a:ea typeface="微软雅黑" panose="020B0503020204020204" pitchFamily="34" charset="-122"/>
            </a:endParaRPr>
          </a:p>
          <a:p>
            <a:pPr algn="ctr"/>
            <a:r>
              <a:rPr lang="en-US" altLang="zh-CN" b="1" dirty="0" smtClean="0">
                <a:solidFill>
                  <a:srgbClr val="002060"/>
                </a:solidFill>
                <a:latin typeface="微软雅黑" panose="020B0503020204020204" pitchFamily="34" charset="-122"/>
                <a:ea typeface="微软雅黑" panose="020B0503020204020204" pitchFamily="34" charset="-122"/>
              </a:rPr>
              <a:t>+</a:t>
            </a:r>
          </a:p>
          <a:p>
            <a:pPr algn="ctr"/>
            <a:r>
              <a:rPr lang="en-US" altLang="zh-CN" b="1" dirty="0">
                <a:solidFill>
                  <a:srgbClr val="002060"/>
                </a:solidFill>
                <a:latin typeface="微软雅黑" panose="020B0503020204020204" pitchFamily="34" charset="-122"/>
                <a:ea typeface="微软雅黑" panose="020B0503020204020204" pitchFamily="34" charset="-122"/>
              </a:rPr>
              <a:t>SVD</a:t>
            </a:r>
            <a:endParaRPr lang="zh-CN" altLang="en-US" b="1" dirty="0">
              <a:solidFill>
                <a:srgbClr val="002060"/>
              </a:solidFill>
              <a:latin typeface="微软雅黑" panose="020B0503020204020204" pitchFamily="34" charset="-122"/>
              <a:ea typeface="微软雅黑" panose="020B0503020204020204" pitchFamily="34" charset="-122"/>
            </a:endParaRPr>
          </a:p>
        </p:txBody>
      </p:sp>
      <p:cxnSp>
        <p:nvCxnSpPr>
          <p:cNvPr id="23" name="直接箭头连接符 22"/>
          <p:cNvCxnSpPr>
            <a:stCxn id="2" idx="4"/>
            <a:endCxn id="3" idx="0"/>
          </p:cNvCxnSpPr>
          <p:nvPr/>
        </p:nvCxnSpPr>
        <p:spPr>
          <a:xfrm flipH="1">
            <a:off x="1432497" y="2514601"/>
            <a:ext cx="3140953" cy="48837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 idx="4"/>
            <a:endCxn id="10" idx="0"/>
          </p:cNvCxnSpPr>
          <p:nvPr/>
        </p:nvCxnSpPr>
        <p:spPr>
          <a:xfrm>
            <a:off x="4573450" y="2514601"/>
            <a:ext cx="0" cy="48837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 idx="4"/>
            <a:endCxn id="14" idx="0"/>
          </p:cNvCxnSpPr>
          <p:nvPr/>
        </p:nvCxnSpPr>
        <p:spPr>
          <a:xfrm>
            <a:off x="4573450" y="2514601"/>
            <a:ext cx="3161734" cy="48837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 idx="2"/>
            <a:endCxn id="6" idx="0"/>
          </p:cNvCxnSpPr>
          <p:nvPr/>
        </p:nvCxnSpPr>
        <p:spPr>
          <a:xfrm flipH="1">
            <a:off x="813051" y="4156363"/>
            <a:ext cx="619446" cy="77932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3" idx="2"/>
            <a:endCxn id="11" idx="0"/>
          </p:cNvCxnSpPr>
          <p:nvPr/>
        </p:nvCxnSpPr>
        <p:spPr>
          <a:xfrm>
            <a:off x="1432497" y="4156363"/>
            <a:ext cx="660839" cy="77932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2"/>
            <a:endCxn id="13" idx="0"/>
          </p:cNvCxnSpPr>
          <p:nvPr/>
        </p:nvCxnSpPr>
        <p:spPr>
          <a:xfrm flipH="1">
            <a:off x="3342365" y="4156363"/>
            <a:ext cx="1231085"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 idx="2"/>
            <a:endCxn id="15" idx="0"/>
          </p:cNvCxnSpPr>
          <p:nvPr/>
        </p:nvCxnSpPr>
        <p:spPr>
          <a:xfrm flipH="1">
            <a:off x="4172519" y="4156363"/>
            <a:ext cx="400931"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0" idx="2"/>
            <a:endCxn id="16" idx="0"/>
          </p:cNvCxnSpPr>
          <p:nvPr/>
        </p:nvCxnSpPr>
        <p:spPr>
          <a:xfrm>
            <a:off x="4573450" y="4156363"/>
            <a:ext cx="511596"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0" idx="2"/>
            <a:endCxn id="17" idx="0"/>
          </p:cNvCxnSpPr>
          <p:nvPr/>
        </p:nvCxnSpPr>
        <p:spPr>
          <a:xfrm>
            <a:off x="4573450" y="4156363"/>
            <a:ext cx="1355914"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4" idx="2"/>
            <a:endCxn id="21" idx="0"/>
          </p:cNvCxnSpPr>
          <p:nvPr/>
        </p:nvCxnSpPr>
        <p:spPr>
          <a:xfrm flipH="1">
            <a:off x="7138505" y="4156363"/>
            <a:ext cx="596679" cy="80010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4" idx="2"/>
            <a:endCxn id="18" idx="0"/>
          </p:cNvCxnSpPr>
          <p:nvPr/>
        </p:nvCxnSpPr>
        <p:spPr>
          <a:xfrm>
            <a:off x="7735184" y="4156363"/>
            <a:ext cx="735312"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协同过滤算法的分类</a:t>
            </a:r>
          </a:p>
        </p:txBody>
      </p:sp>
      <p:sp>
        <p:nvSpPr>
          <p:cNvPr id="6" name="TextBox 6"/>
          <p:cNvSpPr txBox="1"/>
          <p:nvPr/>
        </p:nvSpPr>
        <p:spPr>
          <a:xfrm>
            <a:off x="489097" y="1404831"/>
            <a:ext cx="8738030" cy="499624"/>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基于近邻的协同过滤推荐</a:t>
            </a:r>
            <a:endParaRPr lang="en-US" altLang="zh-CN" sz="2000" dirty="0" smtClean="0">
              <a:solidFill>
                <a:srgbClr val="002060"/>
              </a:solidFill>
              <a:latin typeface="微软雅黑" pitchFamily="34" charset="-122"/>
              <a:ea typeface="微软雅黑" pitchFamily="34" charset="-122"/>
            </a:endParaRPr>
          </a:p>
        </p:txBody>
      </p:sp>
      <p:sp>
        <p:nvSpPr>
          <p:cNvPr id="7" name="文本框 6"/>
          <p:cNvSpPr txBox="1"/>
          <p:nvPr/>
        </p:nvSpPr>
        <p:spPr>
          <a:xfrm>
            <a:off x="489097" y="2146181"/>
            <a:ext cx="7169727"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基于用户的协同过滤</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489097" y="3054927"/>
            <a:ext cx="1817685" cy="9247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计算与当前用户相似的活动用户</a:t>
            </a:r>
            <a:endParaRPr lang="zh-CN" altLang="en-US" b="1" dirty="0">
              <a:latin typeface="微软雅黑" panose="020B0503020204020204" pitchFamily="34" charset="-122"/>
              <a:ea typeface="微软雅黑" panose="020B0503020204020204" pitchFamily="34" charset="-122"/>
            </a:endParaRPr>
          </a:p>
        </p:txBody>
      </p:sp>
      <p:sp>
        <p:nvSpPr>
          <p:cNvPr id="9" name="矩形 8"/>
          <p:cNvSpPr/>
          <p:nvPr/>
        </p:nvSpPr>
        <p:spPr>
          <a:xfrm>
            <a:off x="3373903" y="3054926"/>
            <a:ext cx="1817685" cy="9247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选择邻居</a:t>
            </a:r>
            <a:endParaRPr lang="zh-CN" altLang="en-US" b="1" dirty="0">
              <a:latin typeface="微软雅黑" panose="020B0503020204020204" pitchFamily="34" charset="-122"/>
              <a:ea typeface="微软雅黑" panose="020B0503020204020204" pitchFamily="34" charset="-122"/>
            </a:endParaRPr>
          </a:p>
        </p:txBody>
      </p:sp>
      <p:sp>
        <p:nvSpPr>
          <p:cNvPr id="10" name="矩形 9"/>
          <p:cNvSpPr/>
          <p:nvPr/>
        </p:nvSpPr>
        <p:spPr>
          <a:xfrm>
            <a:off x="6258710" y="3054926"/>
            <a:ext cx="2261836" cy="9247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利用近邻的距离与评分加权求和作为推荐</a:t>
            </a:r>
            <a:endParaRPr lang="zh-CN" altLang="en-US" b="1" dirty="0">
              <a:latin typeface="微软雅黑" panose="020B0503020204020204" pitchFamily="34" charset="-122"/>
              <a:ea typeface="微软雅黑" panose="020B0503020204020204" pitchFamily="34" charset="-122"/>
            </a:endParaRPr>
          </a:p>
        </p:txBody>
      </p:sp>
      <p:cxnSp>
        <p:nvCxnSpPr>
          <p:cNvPr id="12" name="直接箭头连接符 11"/>
          <p:cNvCxnSpPr>
            <a:stCxn id="8" idx="3"/>
            <a:endCxn id="9" idx="1"/>
          </p:cNvCxnSpPr>
          <p:nvPr/>
        </p:nvCxnSpPr>
        <p:spPr>
          <a:xfrm flipV="1">
            <a:off x="2306782" y="3517322"/>
            <a:ext cx="1067121" cy="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a:endCxn id="10" idx="1"/>
          </p:cNvCxnSpPr>
          <p:nvPr/>
        </p:nvCxnSpPr>
        <p:spPr>
          <a:xfrm>
            <a:off x="5191588" y="3517322"/>
            <a:ext cx="1067122"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89097" y="4323074"/>
            <a:ext cx="7169727"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基于项目的协同过滤</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6" name="矩形 15"/>
          <p:cNvSpPr/>
          <p:nvPr/>
        </p:nvSpPr>
        <p:spPr>
          <a:xfrm>
            <a:off x="527196" y="5036127"/>
            <a:ext cx="1817685" cy="9247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计算与当前项目评分相似的项目</a:t>
            </a:r>
            <a:endParaRPr lang="zh-CN" altLang="en-US" b="1" dirty="0">
              <a:latin typeface="微软雅黑" panose="020B0503020204020204" pitchFamily="34" charset="-122"/>
              <a:ea typeface="微软雅黑" panose="020B0503020204020204" pitchFamily="34" charset="-122"/>
            </a:endParaRPr>
          </a:p>
        </p:txBody>
      </p:sp>
      <p:sp>
        <p:nvSpPr>
          <p:cNvPr id="17" name="矩形 16"/>
          <p:cNvSpPr/>
          <p:nvPr/>
        </p:nvSpPr>
        <p:spPr>
          <a:xfrm>
            <a:off x="3412002" y="5036126"/>
            <a:ext cx="1817685" cy="9247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选择邻居</a:t>
            </a:r>
            <a:endParaRPr lang="zh-CN" altLang="en-US" b="1" dirty="0">
              <a:latin typeface="微软雅黑" panose="020B0503020204020204" pitchFamily="34" charset="-122"/>
              <a:ea typeface="微软雅黑" panose="020B0503020204020204" pitchFamily="34" charset="-122"/>
            </a:endParaRPr>
          </a:p>
        </p:txBody>
      </p:sp>
      <p:sp>
        <p:nvSpPr>
          <p:cNvPr id="18" name="矩形 17"/>
          <p:cNvSpPr/>
          <p:nvPr/>
        </p:nvSpPr>
        <p:spPr>
          <a:xfrm>
            <a:off x="6296809" y="5036126"/>
            <a:ext cx="2261836" cy="9247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利用近邻的距离与得分加权求和作为推荐</a:t>
            </a:r>
            <a:endParaRPr lang="zh-CN" altLang="en-US" b="1" dirty="0">
              <a:latin typeface="微软雅黑" panose="020B0503020204020204" pitchFamily="34" charset="-122"/>
              <a:ea typeface="微软雅黑" panose="020B0503020204020204" pitchFamily="34" charset="-122"/>
            </a:endParaRPr>
          </a:p>
        </p:txBody>
      </p:sp>
      <p:cxnSp>
        <p:nvCxnSpPr>
          <p:cNvPr id="19" name="直接箭头连接符 18"/>
          <p:cNvCxnSpPr>
            <a:stCxn id="16" idx="3"/>
            <a:endCxn id="17" idx="1"/>
          </p:cNvCxnSpPr>
          <p:nvPr/>
        </p:nvCxnSpPr>
        <p:spPr>
          <a:xfrm flipV="1">
            <a:off x="2344881" y="5498522"/>
            <a:ext cx="1067121" cy="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7" idx="3"/>
            <a:endCxn id="18" idx="1"/>
          </p:cNvCxnSpPr>
          <p:nvPr/>
        </p:nvCxnSpPr>
        <p:spPr>
          <a:xfrm>
            <a:off x="5229687" y="5498522"/>
            <a:ext cx="1067122"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69841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协同过滤算法的分类</a:t>
            </a:r>
          </a:p>
        </p:txBody>
      </p:sp>
      <p:sp>
        <p:nvSpPr>
          <p:cNvPr id="6" name="TextBox 6"/>
          <p:cNvSpPr txBox="1"/>
          <p:nvPr/>
        </p:nvSpPr>
        <p:spPr>
          <a:xfrm>
            <a:off x="489097" y="1404831"/>
            <a:ext cx="8738030" cy="499624"/>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基于近邻的协同过滤推荐</a:t>
            </a:r>
            <a:endParaRPr lang="en-US" altLang="zh-CN" sz="2000" dirty="0" smtClean="0">
              <a:solidFill>
                <a:srgbClr val="002060"/>
              </a:solidFill>
              <a:latin typeface="微软雅黑" pitchFamily="34" charset="-122"/>
              <a:ea typeface="微软雅黑" pitchFamily="34" charset="-122"/>
            </a:endParaRPr>
          </a:p>
        </p:txBody>
      </p:sp>
      <p:sp>
        <p:nvSpPr>
          <p:cNvPr id="7" name="文本框 6"/>
          <p:cNvSpPr txBox="1"/>
          <p:nvPr/>
        </p:nvSpPr>
        <p:spPr>
          <a:xfrm>
            <a:off x="800101" y="2098964"/>
            <a:ext cx="7502236" cy="3139321"/>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基于用户的协同过滤与基于项目的协同过滤对比</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342900" indent="-342900">
              <a:lnSpc>
                <a:spcPct val="200000"/>
              </a:lnSpc>
              <a:buFont typeface="+mj-lt"/>
              <a:buAutoNum type="arabicPeriod"/>
            </a:pP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在计算上两者较为相似（将用户</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项目评分矩阵转置即可得到另一种推荐算法）</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marL="342900" indent="-342900">
              <a:lnSpc>
                <a:spcPct val="200000"/>
              </a:lnSpc>
              <a:buFont typeface="+mj-lt"/>
              <a:buAutoNum type="arabicPeriod"/>
            </a:pP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一般而言基于项目的协同过滤优于基于用户的协同过滤</a:t>
            </a:r>
            <a:r>
              <a:rPr lang="zh-CN" altLang="en-US" dirty="0">
                <a:solidFill>
                  <a:schemeClr val="accent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对于一个用户而言，他</a:t>
            </a:r>
            <a:r>
              <a:rPr lang="zh-CN" altLang="zh-CN" dirty="0">
                <a:solidFill>
                  <a:srgbClr val="C00000"/>
                </a:solidFill>
                <a:latin typeface="微软雅黑" panose="020B0503020204020204" pitchFamily="34" charset="-122"/>
                <a:ea typeface="微软雅黑" panose="020B0503020204020204" pitchFamily="34" charset="-122"/>
              </a:rPr>
              <a:t>更习惯于</a:t>
            </a:r>
            <a:r>
              <a:rPr lang="zh-CN" altLang="zh-CN" dirty="0" smtClean="0">
                <a:solidFill>
                  <a:srgbClr val="C00000"/>
                </a:solidFill>
                <a:latin typeface="微软雅黑" panose="020B0503020204020204" pitchFamily="34" charset="-122"/>
                <a:ea typeface="微软雅黑" panose="020B0503020204020204" pitchFamily="34" charset="-122"/>
              </a:rPr>
              <a:t>与所</a:t>
            </a:r>
            <a:r>
              <a:rPr lang="zh-CN" altLang="zh-CN" dirty="0">
                <a:solidFill>
                  <a:srgbClr val="C00000"/>
                </a:solidFill>
                <a:latin typeface="微软雅黑" panose="020B0503020204020204" pitchFamily="34" charset="-122"/>
                <a:ea typeface="微软雅黑" panose="020B0503020204020204" pitchFamily="34" charset="-122"/>
              </a:rPr>
              <a:t>喜欢的物品相似的物品，并且他们也不了解那些所谓的与他兴趣相似的用户</a:t>
            </a:r>
            <a:r>
              <a:rPr lang="zh-CN" altLang="zh-CN" dirty="0">
                <a:solidFill>
                  <a:schemeClr val="accent1">
                    <a:lumMod val="50000"/>
                  </a:schemeClr>
                </a:solidFill>
                <a:latin typeface="微软雅黑" panose="020B0503020204020204" pitchFamily="34" charset="-122"/>
                <a:ea typeface="微软雅黑" panose="020B0503020204020204" pitchFamily="34" charset="-122"/>
              </a:rPr>
              <a:t>。</a:t>
            </a:r>
            <a:endParaRPr lang="zh-CN" altLang="en-US"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81426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协同过滤算法的分类</a:t>
            </a:r>
          </a:p>
        </p:txBody>
      </p:sp>
      <p:sp>
        <p:nvSpPr>
          <p:cNvPr id="6" name="TextBox 6"/>
          <p:cNvSpPr txBox="1"/>
          <p:nvPr/>
        </p:nvSpPr>
        <p:spPr>
          <a:xfrm>
            <a:off x="499488" y="1669196"/>
            <a:ext cx="8738030" cy="1384995"/>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基于模型的协同过滤推荐</a:t>
            </a:r>
            <a:endParaRPr lang="en-US" altLang="zh-CN" sz="2000" dirty="0" smtClean="0">
              <a:solidFill>
                <a:srgbClr val="002060"/>
              </a:solidFill>
              <a:latin typeface="微软雅黑" pitchFamily="34" charset="-122"/>
              <a:ea typeface="微软雅黑" pitchFamily="34" charset="-122"/>
            </a:endParaRPr>
          </a:p>
          <a:p>
            <a:pPr indent="457200">
              <a:lnSpc>
                <a:spcPct val="150000"/>
              </a:lnSpc>
            </a:pPr>
            <a:r>
              <a:rPr lang="zh-CN" altLang="en-US" dirty="0" smtClean="0">
                <a:solidFill>
                  <a:srgbClr val="0070C0"/>
                </a:solidFill>
                <a:latin typeface="微软雅黑" pitchFamily="34" charset="-122"/>
                <a:ea typeface="微软雅黑" pitchFamily="34" charset="-122"/>
              </a:rPr>
              <a:t>对协同过滤算法进行建模，求解模型的最优解。最常见的是隐因子模型（</a:t>
            </a:r>
            <a:r>
              <a:rPr lang="en-US" altLang="zh-CN" dirty="0" smtClean="0">
                <a:solidFill>
                  <a:srgbClr val="0070C0"/>
                </a:solidFill>
                <a:latin typeface="微软雅黑" pitchFamily="34" charset="-122"/>
                <a:ea typeface="微软雅黑" pitchFamily="34" charset="-122"/>
              </a:rPr>
              <a:t>Latent Factor Model</a:t>
            </a:r>
            <a:r>
              <a:rPr lang="zh-CN" altLang="en-US" dirty="0" smtClean="0">
                <a:solidFill>
                  <a:srgbClr val="0070C0"/>
                </a:solidFill>
                <a:latin typeface="微软雅黑" pitchFamily="34" charset="-122"/>
                <a:ea typeface="微软雅黑" pitchFamily="34" charset="-122"/>
              </a:rPr>
              <a:t>）</a:t>
            </a:r>
            <a:endParaRPr lang="en-US" altLang="zh-CN" dirty="0" smtClean="0">
              <a:solidFill>
                <a:srgbClr val="0070C0"/>
              </a:solidFill>
              <a:latin typeface="微软雅黑" pitchFamily="34" charset="-122"/>
              <a:ea typeface="微软雅黑" pitchFamily="34" charset="-122"/>
            </a:endParaRPr>
          </a:p>
        </p:txBody>
      </p:sp>
      <p:sp>
        <p:nvSpPr>
          <p:cNvPr id="9" name="文本框 8"/>
          <p:cNvSpPr txBox="1"/>
          <p:nvPr/>
        </p:nvSpPr>
        <p:spPr>
          <a:xfrm>
            <a:off x="581891" y="3283527"/>
            <a:ext cx="8302336" cy="2031325"/>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隐因子模型：</a:t>
            </a:r>
            <a:endParaRPr lang="en-US" altLang="zh-CN"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假设存在</a:t>
            </a:r>
            <a:r>
              <a:rPr lang="en-US" altLang="zh-CN" i="1" dirty="0">
                <a:solidFill>
                  <a:srgbClr val="C00000"/>
                </a:solidFill>
                <a:latin typeface="Cambria Math" panose="02040503050406030204" pitchFamily="18" charset="0"/>
                <a:ea typeface="Cambria Math" panose="02040503050406030204" pitchFamily="18" charset="0"/>
              </a:rPr>
              <a:t>K</a:t>
            </a:r>
            <a:r>
              <a:rPr lang="zh-CN" altLang="en-US" dirty="0" smtClean="0">
                <a:solidFill>
                  <a:srgbClr val="0070C0"/>
                </a:solidFill>
                <a:latin typeface="微软雅黑" panose="020B0503020204020204" pitchFamily="34" charset="-122"/>
                <a:ea typeface="微软雅黑" panose="020B0503020204020204" pitchFamily="34" charset="-122"/>
              </a:rPr>
              <a:t>个隐藏属性（未知意义）</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每个用户都对这</a:t>
            </a:r>
            <a:r>
              <a:rPr lang="en-US" altLang="zh-CN" i="1" dirty="0">
                <a:solidFill>
                  <a:srgbClr val="C00000"/>
                </a:solidFill>
                <a:latin typeface="Cambria Math" panose="02040503050406030204" pitchFamily="18" charset="0"/>
                <a:ea typeface="Cambria Math" panose="02040503050406030204" pitchFamily="18" charset="0"/>
              </a:rPr>
              <a:t>K</a:t>
            </a:r>
            <a:r>
              <a:rPr lang="zh-CN" altLang="en-US" dirty="0" smtClean="0">
                <a:solidFill>
                  <a:srgbClr val="0070C0"/>
                </a:solidFill>
                <a:latin typeface="微软雅黑" panose="020B0503020204020204" pitchFamily="34" charset="-122"/>
                <a:ea typeface="微软雅黑" panose="020B0503020204020204" pitchFamily="34" charset="-122"/>
              </a:rPr>
              <a:t>个属性有着不同的喜爱程度（用户的特征向量）</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每个项目对这</a:t>
            </a:r>
            <a:r>
              <a:rPr lang="en-US" altLang="zh-CN" i="1" dirty="0">
                <a:solidFill>
                  <a:srgbClr val="C00000"/>
                </a:solidFill>
                <a:latin typeface="Cambria Math" panose="02040503050406030204" pitchFamily="18" charset="0"/>
                <a:ea typeface="Cambria Math" panose="02040503050406030204" pitchFamily="18" charset="0"/>
              </a:rPr>
              <a:t>K</a:t>
            </a:r>
            <a:r>
              <a:rPr lang="zh-CN" altLang="en-US" dirty="0" smtClean="0">
                <a:solidFill>
                  <a:srgbClr val="0070C0"/>
                </a:solidFill>
                <a:latin typeface="微软雅黑" panose="020B0503020204020204" pitchFamily="34" charset="-122"/>
                <a:ea typeface="微软雅黑" panose="020B0503020204020204" pitchFamily="34" charset="-122"/>
              </a:rPr>
              <a:t>个属性都有着各自的份量（项目的特征向量）</a:t>
            </a:r>
            <a:endParaRPr lang="zh-CN" altLang="en-US"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69289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协同过滤算法的分类</a:t>
            </a:r>
          </a:p>
        </p:txBody>
      </p:sp>
      <p:sp>
        <p:nvSpPr>
          <p:cNvPr id="9" name="文本框 8"/>
          <p:cNvSpPr txBox="1"/>
          <p:nvPr/>
        </p:nvSpPr>
        <p:spPr>
          <a:xfrm>
            <a:off x="581891" y="3283527"/>
            <a:ext cx="8302336" cy="2031325"/>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隐因子模型：</a:t>
            </a:r>
            <a:endParaRPr lang="en-US" altLang="zh-CN"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用户</a:t>
            </a: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anose="020B0503020204020204" pitchFamily="34" charset="-122"/>
                <a:ea typeface="微软雅黑" panose="020B0503020204020204" pitchFamily="34" charset="-122"/>
              </a:rPr>
              <a:t>对隐藏属性的喜爱程度：</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项目</a:t>
            </a:r>
            <a:r>
              <a:rPr lang="en-US" altLang="zh-CN" i="1" dirty="0" err="1" smtClean="0">
                <a:solidFill>
                  <a:srgbClr val="C00000"/>
                </a:solidFill>
                <a:latin typeface="Cambria Math" panose="02040503050406030204" pitchFamily="18" charset="0"/>
                <a:ea typeface="Cambria Math" panose="02040503050406030204" pitchFamily="18" charset="0"/>
              </a:rPr>
              <a:t>i</a:t>
            </a:r>
            <a:r>
              <a:rPr lang="zh-CN" altLang="en-US" dirty="0" smtClean="0">
                <a:solidFill>
                  <a:srgbClr val="0070C0"/>
                </a:solidFill>
                <a:latin typeface="微软雅黑" panose="020B0503020204020204" pitchFamily="34" charset="-122"/>
                <a:ea typeface="微软雅黑" panose="020B0503020204020204" pitchFamily="34" charset="-122"/>
              </a:rPr>
              <a:t>对隐藏属性占有的份量：</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用户</a:t>
            </a:r>
            <a:r>
              <a:rPr lang="en-US" altLang="zh-CN" i="1" dirty="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anose="020B0503020204020204" pitchFamily="34" charset="-122"/>
                <a:ea typeface="微软雅黑" panose="020B0503020204020204" pitchFamily="34" charset="-122"/>
              </a:rPr>
              <a:t>对项目</a:t>
            </a:r>
            <a:r>
              <a:rPr lang="en-US" altLang="zh-CN" i="1" dirty="0" err="1" smtClean="0">
                <a:solidFill>
                  <a:srgbClr val="C00000"/>
                </a:solidFill>
                <a:latin typeface="Cambria Math" panose="02040503050406030204" pitchFamily="18" charset="0"/>
                <a:ea typeface="Cambria Math" panose="02040503050406030204" pitchFamily="18" charset="0"/>
              </a:rPr>
              <a:t>i</a:t>
            </a:r>
            <a:r>
              <a:rPr lang="zh-CN" altLang="en-US" dirty="0" smtClean="0">
                <a:solidFill>
                  <a:srgbClr val="0070C0"/>
                </a:solidFill>
                <a:latin typeface="微软雅黑" panose="020B0503020204020204" pitchFamily="34" charset="-122"/>
                <a:ea typeface="微软雅黑" panose="020B0503020204020204" pitchFamily="34" charset="-122"/>
              </a:rPr>
              <a:t>的评分：</a:t>
            </a:r>
            <a:endParaRPr lang="en-US" altLang="zh-CN" dirty="0" smtClean="0">
              <a:solidFill>
                <a:srgbClr val="0070C0"/>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94857016"/>
              </p:ext>
            </p:extLst>
          </p:nvPr>
        </p:nvGraphicFramePr>
        <p:xfrm>
          <a:off x="4281137" y="3719946"/>
          <a:ext cx="3027214" cy="394854"/>
        </p:xfrm>
        <a:graphic>
          <a:graphicData uri="http://schemas.openxmlformats.org/presentationml/2006/ole">
            <mc:AlternateContent xmlns:mc="http://schemas.openxmlformats.org/markup-compatibility/2006">
              <mc:Choice xmlns:v="urn:schemas-microsoft-com:vml" Requires="v">
                <p:oleObj spid="_x0000_s10440" name="Equation" r:id="rId3" imgW="1752480" imgH="228600" progId="Equation.3">
                  <p:embed/>
                </p:oleObj>
              </mc:Choice>
              <mc:Fallback>
                <p:oleObj name="Equation" r:id="rId3" imgW="1752480" imgH="228600" progId="Equation.3">
                  <p:embed/>
                  <p:pic>
                    <p:nvPicPr>
                      <p:cNvPr id="0" name=""/>
                      <p:cNvPicPr/>
                      <p:nvPr/>
                    </p:nvPicPr>
                    <p:blipFill>
                      <a:blip r:embed="rId4"/>
                      <a:stretch>
                        <a:fillRect/>
                      </a:stretch>
                    </p:blipFill>
                    <p:spPr>
                      <a:xfrm>
                        <a:off x="4281137" y="3719946"/>
                        <a:ext cx="3027214" cy="39485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43735200"/>
              </p:ext>
            </p:extLst>
          </p:nvPr>
        </p:nvGraphicFramePr>
        <p:xfrm>
          <a:off x="4335463" y="4215822"/>
          <a:ext cx="2917825" cy="395288"/>
        </p:xfrm>
        <a:graphic>
          <a:graphicData uri="http://schemas.openxmlformats.org/presentationml/2006/ole">
            <mc:AlternateContent xmlns:mc="http://schemas.openxmlformats.org/markup-compatibility/2006">
              <mc:Choice xmlns:v="urn:schemas-microsoft-com:vml" Requires="v">
                <p:oleObj spid="_x0000_s10441" name="Equation" r:id="rId5" imgW="1688760" imgH="228600" progId="Equation.3">
                  <p:embed/>
                </p:oleObj>
              </mc:Choice>
              <mc:Fallback>
                <p:oleObj name="Equation" r:id="rId5" imgW="1688760" imgH="228600" progId="Equation.3">
                  <p:embed/>
                  <p:pic>
                    <p:nvPicPr>
                      <p:cNvPr id="0" name=""/>
                      <p:cNvPicPr/>
                      <p:nvPr/>
                    </p:nvPicPr>
                    <p:blipFill>
                      <a:blip r:embed="rId6"/>
                      <a:stretch>
                        <a:fillRect/>
                      </a:stretch>
                    </p:blipFill>
                    <p:spPr>
                      <a:xfrm>
                        <a:off x="4335463" y="4215822"/>
                        <a:ext cx="2917825" cy="39528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396199874"/>
              </p:ext>
            </p:extLst>
          </p:nvPr>
        </p:nvGraphicFramePr>
        <p:xfrm>
          <a:off x="4346575" y="4683125"/>
          <a:ext cx="2149475" cy="712788"/>
        </p:xfrm>
        <a:graphic>
          <a:graphicData uri="http://schemas.openxmlformats.org/presentationml/2006/ole">
            <mc:AlternateContent xmlns:mc="http://schemas.openxmlformats.org/markup-compatibility/2006">
              <mc:Choice xmlns:v="urn:schemas-microsoft-com:vml" Requires="v">
                <p:oleObj spid="_x0000_s10442" name="Equation" r:id="rId7" imgW="1091880" imgH="444240" progId="Equation.3">
                  <p:embed/>
                </p:oleObj>
              </mc:Choice>
              <mc:Fallback>
                <p:oleObj name="Equation" r:id="rId7" imgW="1091880" imgH="444240" progId="Equation.3">
                  <p:embed/>
                  <p:pic>
                    <p:nvPicPr>
                      <p:cNvPr id="0" name=""/>
                      <p:cNvPicPr/>
                      <p:nvPr/>
                    </p:nvPicPr>
                    <p:blipFill>
                      <a:blip r:embed="rId8"/>
                      <a:stretch>
                        <a:fillRect/>
                      </a:stretch>
                    </p:blipFill>
                    <p:spPr>
                      <a:xfrm>
                        <a:off x="4346575" y="4683125"/>
                        <a:ext cx="2149475" cy="712788"/>
                      </a:xfrm>
                      <a:prstGeom prst="rect">
                        <a:avLst/>
                      </a:prstGeom>
                    </p:spPr>
                  </p:pic>
                </p:oleObj>
              </mc:Fallback>
            </mc:AlternateContent>
          </a:graphicData>
        </a:graphic>
      </p:graphicFrame>
      <p:sp>
        <p:nvSpPr>
          <p:cNvPr id="10" name="TextBox 6"/>
          <p:cNvSpPr txBox="1"/>
          <p:nvPr/>
        </p:nvSpPr>
        <p:spPr>
          <a:xfrm>
            <a:off x="499488" y="1669196"/>
            <a:ext cx="8738030" cy="1384995"/>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基于模型的协同过滤推荐</a:t>
            </a:r>
            <a:endParaRPr lang="en-US" altLang="zh-CN" sz="2000" dirty="0" smtClean="0">
              <a:solidFill>
                <a:srgbClr val="002060"/>
              </a:solidFill>
              <a:latin typeface="微软雅黑" pitchFamily="34" charset="-122"/>
              <a:ea typeface="微软雅黑" pitchFamily="34" charset="-122"/>
            </a:endParaRPr>
          </a:p>
          <a:p>
            <a:pPr indent="457200">
              <a:lnSpc>
                <a:spcPct val="150000"/>
              </a:lnSpc>
            </a:pPr>
            <a:r>
              <a:rPr lang="zh-CN" altLang="en-US" dirty="0" smtClean="0">
                <a:solidFill>
                  <a:srgbClr val="0070C0"/>
                </a:solidFill>
                <a:latin typeface="微软雅黑" pitchFamily="34" charset="-122"/>
                <a:ea typeface="微软雅黑" pitchFamily="34" charset="-122"/>
              </a:rPr>
              <a:t>对协同过滤算法进行建模，求解模型的最优解。最常见的是隐因子模型（</a:t>
            </a:r>
            <a:r>
              <a:rPr lang="en-US" altLang="zh-CN" dirty="0" smtClean="0">
                <a:solidFill>
                  <a:srgbClr val="0070C0"/>
                </a:solidFill>
                <a:latin typeface="微软雅黑" pitchFamily="34" charset="-122"/>
                <a:ea typeface="微软雅黑" pitchFamily="34" charset="-122"/>
              </a:rPr>
              <a:t>Latent Factor Model</a:t>
            </a:r>
            <a:r>
              <a:rPr lang="zh-CN" altLang="en-US" dirty="0" smtClean="0">
                <a:solidFill>
                  <a:srgbClr val="0070C0"/>
                </a:solidFill>
                <a:latin typeface="微软雅黑" pitchFamily="34" charset="-122"/>
                <a:ea typeface="微软雅黑" pitchFamily="34" charset="-122"/>
              </a:rPr>
              <a:t>）</a:t>
            </a:r>
            <a:endParaRPr lang="en-US" altLang="zh-CN" dirty="0" smtClean="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34858506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协同过滤算法的分类</a:t>
            </a:r>
          </a:p>
        </p:txBody>
      </p:sp>
      <p:sp>
        <p:nvSpPr>
          <p:cNvPr id="2" name="矩形 1"/>
          <p:cNvSpPr/>
          <p:nvPr/>
        </p:nvSpPr>
        <p:spPr>
          <a:xfrm>
            <a:off x="4365024" y="3741310"/>
            <a:ext cx="1200584" cy="20983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1891" y="3283527"/>
            <a:ext cx="8302336"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隐因子模型：</a:t>
            </a:r>
            <a:endParaRPr lang="en-US" altLang="zh-CN" dirty="0" smtClean="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rot="5400000">
            <a:off x="6890013" y="3488003"/>
            <a:ext cx="1200584" cy="170719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2652" y="3741310"/>
            <a:ext cx="1707198" cy="2098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725816304"/>
              </p:ext>
            </p:extLst>
          </p:nvPr>
        </p:nvGraphicFramePr>
        <p:xfrm>
          <a:off x="1511125" y="4486281"/>
          <a:ext cx="976529" cy="351771"/>
        </p:xfrm>
        <a:graphic>
          <a:graphicData uri="http://schemas.openxmlformats.org/presentationml/2006/ole">
            <mc:AlternateContent xmlns:mc="http://schemas.openxmlformats.org/markup-compatibility/2006">
              <mc:Choice xmlns:v="urn:schemas-microsoft-com:vml" Requires="v">
                <p:oleObj spid="_x0000_s11458" name="Equation" r:id="rId3" imgW="419040" imgH="126720" progId="Equation.3">
                  <p:embed/>
                </p:oleObj>
              </mc:Choice>
              <mc:Fallback>
                <p:oleObj name="Equation" r:id="rId3" imgW="419040" imgH="126720" progId="Equation.3">
                  <p:embed/>
                  <p:pic>
                    <p:nvPicPr>
                      <p:cNvPr id="0" name=""/>
                      <p:cNvPicPr/>
                      <p:nvPr/>
                    </p:nvPicPr>
                    <p:blipFill>
                      <a:blip r:embed="rId4"/>
                      <a:stretch>
                        <a:fillRect/>
                      </a:stretch>
                    </p:blipFill>
                    <p:spPr>
                      <a:xfrm>
                        <a:off x="1511125" y="4486281"/>
                        <a:ext cx="976529" cy="351771"/>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00340168"/>
              </p:ext>
            </p:extLst>
          </p:nvPr>
        </p:nvGraphicFramePr>
        <p:xfrm>
          <a:off x="4477160" y="4382439"/>
          <a:ext cx="976312" cy="455613"/>
        </p:xfrm>
        <a:graphic>
          <a:graphicData uri="http://schemas.openxmlformats.org/presentationml/2006/ole">
            <mc:AlternateContent xmlns:mc="http://schemas.openxmlformats.org/markup-compatibility/2006">
              <mc:Choice xmlns:v="urn:schemas-microsoft-com:vml" Requires="v">
                <p:oleObj spid="_x0000_s11459" name="Equation" r:id="rId5" imgW="419040" imgH="164880" progId="Equation.3">
                  <p:embed/>
                </p:oleObj>
              </mc:Choice>
              <mc:Fallback>
                <p:oleObj name="Equation" r:id="rId5" imgW="419040" imgH="164880" progId="Equation.3">
                  <p:embed/>
                  <p:pic>
                    <p:nvPicPr>
                      <p:cNvPr id="0" name=""/>
                      <p:cNvPicPr/>
                      <p:nvPr/>
                    </p:nvPicPr>
                    <p:blipFill>
                      <a:blip r:embed="rId6"/>
                      <a:stretch>
                        <a:fillRect/>
                      </a:stretch>
                    </p:blipFill>
                    <p:spPr>
                      <a:xfrm>
                        <a:off x="4477160" y="4382439"/>
                        <a:ext cx="976312" cy="45561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499550941"/>
              </p:ext>
            </p:extLst>
          </p:nvPr>
        </p:nvGraphicFramePr>
        <p:xfrm>
          <a:off x="7016436" y="4113002"/>
          <a:ext cx="947738" cy="457200"/>
        </p:xfrm>
        <a:graphic>
          <a:graphicData uri="http://schemas.openxmlformats.org/presentationml/2006/ole">
            <mc:AlternateContent xmlns:mc="http://schemas.openxmlformats.org/markup-compatibility/2006">
              <mc:Choice xmlns:v="urn:schemas-microsoft-com:vml" Requires="v">
                <p:oleObj spid="_x0000_s11460" name="Equation" r:id="rId7" imgW="406080" imgH="164880" progId="Equation.3">
                  <p:embed/>
                </p:oleObj>
              </mc:Choice>
              <mc:Fallback>
                <p:oleObj name="Equation" r:id="rId7" imgW="406080" imgH="164880" progId="Equation.3">
                  <p:embed/>
                  <p:pic>
                    <p:nvPicPr>
                      <p:cNvPr id="0" name=""/>
                      <p:cNvPicPr/>
                      <p:nvPr/>
                    </p:nvPicPr>
                    <p:blipFill>
                      <a:blip r:embed="rId8"/>
                      <a:stretch>
                        <a:fillRect/>
                      </a:stretch>
                    </p:blipFill>
                    <p:spPr>
                      <a:xfrm>
                        <a:off x="7016436" y="4113002"/>
                        <a:ext cx="947738" cy="457200"/>
                      </a:xfrm>
                      <a:prstGeom prst="rect">
                        <a:avLst/>
                      </a:prstGeom>
                    </p:spPr>
                  </p:pic>
                </p:oleObj>
              </mc:Fallback>
            </mc:AlternateContent>
          </a:graphicData>
        </a:graphic>
      </p:graphicFrame>
      <p:sp>
        <p:nvSpPr>
          <p:cNvPr id="12" name="TextBox 6"/>
          <p:cNvSpPr txBox="1"/>
          <p:nvPr/>
        </p:nvSpPr>
        <p:spPr>
          <a:xfrm>
            <a:off x="499488" y="1669196"/>
            <a:ext cx="8738030" cy="1384995"/>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基于模型的协同过滤推荐</a:t>
            </a:r>
            <a:endParaRPr lang="en-US" altLang="zh-CN" sz="2000" dirty="0" smtClean="0">
              <a:solidFill>
                <a:srgbClr val="002060"/>
              </a:solidFill>
              <a:latin typeface="微软雅黑" pitchFamily="34" charset="-122"/>
              <a:ea typeface="微软雅黑" pitchFamily="34" charset="-122"/>
            </a:endParaRPr>
          </a:p>
          <a:p>
            <a:pPr indent="457200">
              <a:lnSpc>
                <a:spcPct val="150000"/>
              </a:lnSpc>
            </a:pPr>
            <a:r>
              <a:rPr lang="zh-CN" altLang="en-US" dirty="0" smtClean="0">
                <a:solidFill>
                  <a:srgbClr val="0070C0"/>
                </a:solidFill>
                <a:latin typeface="微软雅黑" pitchFamily="34" charset="-122"/>
                <a:ea typeface="微软雅黑" pitchFamily="34" charset="-122"/>
              </a:rPr>
              <a:t>对协同过滤算法进行建模，求解模型的最优解。最常见的是隐因子模型（</a:t>
            </a:r>
            <a:r>
              <a:rPr lang="en-US" altLang="zh-CN" dirty="0" smtClean="0">
                <a:solidFill>
                  <a:srgbClr val="0070C0"/>
                </a:solidFill>
                <a:latin typeface="微软雅黑" pitchFamily="34" charset="-122"/>
                <a:ea typeface="微软雅黑" pitchFamily="34" charset="-122"/>
              </a:rPr>
              <a:t>Latent Factor Model</a:t>
            </a:r>
            <a:r>
              <a:rPr lang="zh-CN" altLang="en-US" dirty="0" smtClean="0">
                <a:solidFill>
                  <a:srgbClr val="0070C0"/>
                </a:solidFill>
                <a:latin typeface="微软雅黑" pitchFamily="34" charset="-122"/>
                <a:ea typeface="微软雅黑" pitchFamily="34" charset="-122"/>
              </a:rPr>
              <a:t>）</a:t>
            </a:r>
            <a:endParaRPr lang="en-US" altLang="zh-CN" dirty="0" smtClean="0">
              <a:solidFill>
                <a:srgbClr val="0070C0"/>
              </a:solidFill>
              <a:latin typeface="微软雅黑" pitchFamily="34" charset="-122"/>
              <a:ea typeface="微软雅黑" pitchFamily="34" charset="-122"/>
            </a:endParaRPr>
          </a:p>
        </p:txBody>
      </p:sp>
      <p:sp>
        <p:nvSpPr>
          <p:cNvPr id="13" name="文本框 12"/>
          <p:cNvSpPr txBox="1"/>
          <p:nvPr/>
        </p:nvSpPr>
        <p:spPr>
          <a:xfrm>
            <a:off x="3447970" y="3926231"/>
            <a:ext cx="800100" cy="1015663"/>
          </a:xfrm>
          <a:prstGeom prst="rect">
            <a:avLst/>
          </a:prstGeom>
          <a:noFill/>
        </p:spPr>
        <p:txBody>
          <a:bodyPr wrap="square" rtlCol="0">
            <a:spAutoFit/>
          </a:bodyPr>
          <a:lstStyle/>
          <a:p>
            <a:r>
              <a:rPr lang="en-US" altLang="zh-CN" sz="6000" dirty="0" smtClean="0">
                <a:solidFill>
                  <a:srgbClr val="7030A0"/>
                </a:solidFill>
              </a:rPr>
              <a:t>=</a:t>
            </a:r>
            <a:endParaRPr lang="zh-CN" altLang="en-US" sz="6000" dirty="0">
              <a:solidFill>
                <a:srgbClr val="7030A0"/>
              </a:solidFill>
            </a:endParaRPr>
          </a:p>
        </p:txBody>
      </p:sp>
      <mc:AlternateContent xmlns:mc="http://schemas.openxmlformats.org/markup-compatibility/2006" xmlns:a14="http://schemas.microsoft.com/office/drawing/2010/main">
        <mc:Choice Requires="a14">
          <p:sp>
            <p:nvSpPr>
              <p:cNvPr id="14" name="文本框 13"/>
              <p:cNvSpPr txBox="1"/>
              <p:nvPr/>
            </p:nvSpPr>
            <p:spPr>
              <a:xfrm>
                <a:off x="5749025" y="4110965"/>
                <a:ext cx="50795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4000" b="1" i="0" smtClean="0">
                          <a:solidFill>
                            <a:srgbClr val="7030A0"/>
                          </a:solidFill>
                          <a:latin typeface="Cambria Math" panose="02040503050406030204" pitchFamily="18" charset="0"/>
                          <a:ea typeface="Cambria Math" panose="02040503050406030204" pitchFamily="18" charset="0"/>
                        </a:rPr>
                        <m:t>×</m:t>
                      </m:r>
                    </m:oMath>
                  </m:oMathPara>
                </a14:m>
                <a:endParaRPr lang="zh-CN" altLang="en-US" sz="4000" b="1" dirty="0">
                  <a:solidFill>
                    <a:srgbClr val="7030A0"/>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5749025" y="4110965"/>
                <a:ext cx="507951" cy="707886"/>
              </a:xfrm>
              <a:prstGeom prst="rect">
                <a:avLst/>
              </a:prstGeom>
              <a:blipFill rotWithShape="0">
                <a:blip r:embed="rId9"/>
                <a:stretch>
                  <a:fillRect/>
                </a:stretch>
              </a:blipFill>
            </p:spPr>
            <p:txBody>
              <a:bodyPr/>
              <a:lstStyle/>
              <a:p>
                <a:r>
                  <a:rPr lang="zh-CN" altLang="en-US">
                    <a:noFill/>
                  </a:rPr>
                  <a:t> </a:t>
                </a:r>
              </a:p>
            </p:txBody>
          </p:sp>
        </mc:Fallback>
      </mc:AlternateContent>
      <p:sp>
        <p:nvSpPr>
          <p:cNvPr id="16" name="文本框 15"/>
          <p:cNvSpPr txBox="1"/>
          <p:nvPr/>
        </p:nvSpPr>
        <p:spPr>
          <a:xfrm>
            <a:off x="1446751" y="6026727"/>
            <a:ext cx="1984664" cy="369332"/>
          </a:xfrm>
          <a:prstGeom prst="rect">
            <a:avLst/>
          </a:prstGeom>
          <a:noFill/>
        </p:spPr>
        <p:txBody>
          <a:bodyPr wrap="square" rtlCol="0">
            <a:spAutoFit/>
          </a:bodyPr>
          <a:lstStyle/>
          <a:p>
            <a:r>
              <a:rPr lang="zh-CN" altLang="en-US" dirty="0" smtClean="0">
                <a:solidFill>
                  <a:schemeClr val="accent5">
                    <a:lumMod val="75000"/>
                  </a:schemeClr>
                </a:solidFill>
                <a:latin typeface="微软雅黑" panose="020B0503020204020204" pitchFamily="34" charset="-122"/>
                <a:ea typeface="微软雅黑" panose="020B0503020204020204" pitchFamily="34" charset="-122"/>
              </a:rPr>
              <a:t>原矩阵</a:t>
            </a:r>
            <a:endParaRPr lang="zh-CN" altLang="en-US"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348162" y="6026727"/>
            <a:ext cx="1908814" cy="369332"/>
          </a:xfrm>
          <a:prstGeom prst="rect">
            <a:avLst/>
          </a:prstGeom>
          <a:noFill/>
        </p:spPr>
        <p:txBody>
          <a:bodyPr wrap="square" rtlCol="0">
            <a:spAutoFit/>
          </a:bodyPr>
          <a:lstStyle/>
          <a:p>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用户</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属性矩阵</a:t>
            </a:r>
            <a:endParaRPr lang="zh-CN" altLang="en-US"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651835" y="6026727"/>
            <a:ext cx="1995054" cy="369332"/>
          </a:xfrm>
          <a:prstGeom prst="rect">
            <a:avLst/>
          </a:prstGeom>
          <a:noFill/>
        </p:spPr>
        <p:txBody>
          <a:bodyPr wrap="square" rtlCol="0">
            <a:spAutoFit/>
          </a:bodyPr>
          <a:lstStyle/>
          <a:p>
            <a:r>
              <a:rPr lang="zh-CN" altLang="en-US" dirty="0" smtClean="0">
                <a:solidFill>
                  <a:schemeClr val="accent4">
                    <a:lumMod val="50000"/>
                  </a:schemeClr>
                </a:solidFill>
                <a:latin typeface="微软雅黑" panose="020B0503020204020204" pitchFamily="34" charset="-122"/>
                <a:ea typeface="微软雅黑" panose="020B0503020204020204" pitchFamily="34" charset="-122"/>
              </a:rPr>
              <a:t>项目</a:t>
            </a:r>
            <a:r>
              <a:rPr lang="en-US" altLang="zh-CN" dirty="0" smtClean="0">
                <a:solidFill>
                  <a:schemeClr val="accent4">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accent4">
                    <a:lumMod val="50000"/>
                  </a:schemeClr>
                </a:solidFill>
                <a:latin typeface="微软雅黑" panose="020B0503020204020204" pitchFamily="34" charset="-122"/>
                <a:ea typeface="微软雅黑" panose="020B0503020204020204" pitchFamily="34" charset="-122"/>
              </a:rPr>
              <a:t>属性矩阵</a:t>
            </a:r>
            <a:endParaRPr lang="zh-CN" altLang="en-US" dirty="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906644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协同过滤算法的分类</a:t>
            </a:r>
          </a:p>
        </p:txBody>
      </p:sp>
      <p:sp>
        <p:nvSpPr>
          <p:cNvPr id="6" name="TextBox 6"/>
          <p:cNvSpPr txBox="1"/>
          <p:nvPr/>
        </p:nvSpPr>
        <p:spPr>
          <a:xfrm>
            <a:off x="489097" y="1404831"/>
            <a:ext cx="8738030" cy="3739485"/>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基于近邻模型的协同过滤与基于模型的协同过滤对比</a:t>
            </a:r>
            <a:endParaRPr lang="en-US" altLang="zh-CN" sz="2000" dirty="0" smtClean="0">
              <a:solidFill>
                <a:srgbClr val="002060"/>
              </a:solidFill>
              <a:latin typeface="微软雅黑" pitchFamily="34" charset="-122"/>
              <a:ea typeface="微软雅黑"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itchFamily="34" charset="-122"/>
                <a:ea typeface="微软雅黑" pitchFamily="34" charset="-122"/>
              </a:rPr>
              <a:t>基于近邻的协同过滤：</a:t>
            </a:r>
            <a:endParaRPr lang="en-US" altLang="zh-CN" dirty="0" smtClean="0">
              <a:solidFill>
                <a:srgbClr val="0070C0"/>
              </a:solidFill>
              <a:latin typeface="微软雅黑" pitchFamily="34" charset="-122"/>
              <a:ea typeface="微软雅黑" pitchFamily="34" charset="-122"/>
            </a:endParaRPr>
          </a:p>
          <a:p>
            <a:pPr marL="360000" algn="just">
              <a:lnSpc>
                <a:spcPct val="150000"/>
              </a:lnSpc>
            </a:pPr>
            <a:r>
              <a:rPr lang="zh-CN" altLang="zh-CN" dirty="0">
                <a:solidFill>
                  <a:schemeClr val="accent1">
                    <a:lumMod val="50000"/>
                  </a:schemeClr>
                </a:solidFill>
                <a:latin typeface="微软雅黑" panose="020B0503020204020204" pitchFamily="34" charset="-122"/>
                <a:ea typeface="微软雅黑" panose="020B0503020204020204" pitchFamily="34" charset="-122"/>
              </a:rPr>
              <a:t>根据最近的</a:t>
            </a:r>
            <a:r>
              <a:rPr lang="en-US" altLang="zh-CN" i="1" dirty="0">
                <a:solidFill>
                  <a:srgbClr val="C00000"/>
                </a:solidFill>
                <a:latin typeface="Cambria Math" panose="02040503050406030204" pitchFamily="18" charset="0"/>
                <a:ea typeface="Cambria Math" panose="02040503050406030204" pitchFamily="18" charset="0"/>
              </a:rPr>
              <a:t>K</a:t>
            </a:r>
            <a:r>
              <a:rPr lang="zh-CN" altLang="zh-CN" dirty="0">
                <a:solidFill>
                  <a:schemeClr val="accent1">
                    <a:lumMod val="50000"/>
                  </a:schemeClr>
                </a:solidFill>
                <a:latin typeface="微软雅黑" panose="020B0503020204020204" pitchFamily="34" charset="-122"/>
                <a:ea typeface="微软雅黑" panose="020B0503020204020204" pitchFamily="34" charset="-122"/>
              </a:rPr>
              <a:t>个邻居来进行推荐</a:t>
            </a:r>
            <a:r>
              <a:rPr lang="zh-CN" altLang="zh-CN"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只关注</a:t>
            </a:r>
            <a:r>
              <a:rPr lang="en-US" altLang="zh-CN" i="1" dirty="0" smtClean="0">
                <a:solidFill>
                  <a:srgbClr val="C00000"/>
                </a:solidFill>
                <a:latin typeface="Cambria Math" panose="02040503050406030204" pitchFamily="18" charset="0"/>
                <a:ea typeface="Cambria Math" panose="02040503050406030204" pitchFamily="18" charset="0"/>
              </a:rPr>
              <a:t>K</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近邻之间的关系，</a:t>
            </a:r>
            <a:r>
              <a:rPr lang="zh-CN" altLang="zh-CN" dirty="0" smtClean="0">
                <a:solidFill>
                  <a:schemeClr val="accent1">
                    <a:lumMod val="50000"/>
                  </a:schemeClr>
                </a:solidFill>
                <a:latin typeface="微软雅黑" panose="020B0503020204020204" pitchFamily="34" charset="-122"/>
                <a:ea typeface="微软雅黑" panose="020B0503020204020204" pitchFamily="34" charset="-122"/>
              </a:rPr>
              <a:t>经常</a:t>
            </a:r>
            <a:r>
              <a:rPr lang="zh-CN" altLang="zh-CN" dirty="0">
                <a:solidFill>
                  <a:schemeClr val="accent1">
                    <a:lumMod val="50000"/>
                  </a:schemeClr>
                </a:solidFill>
                <a:latin typeface="微软雅黑" panose="020B0503020204020204" pitchFamily="34" charset="-122"/>
                <a:ea typeface="微软雅黑" panose="020B0503020204020204" pitchFamily="34" charset="-122"/>
              </a:rPr>
              <a:t>会</a:t>
            </a:r>
            <a:r>
              <a:rPr lang="zh-CN" altLang="zh-CN" dirty="0">
                <a:solidFill>
                  <a:srgbClr val="C00000"/>
                </a:solidFill>
                <a:latin typeface="微软雅黑" panose="020B0503020204020204" pitchFamily="34" charset="-122"/>
                <a:ea typeface="微软雅黑" panose="020B0503020204020204" pitchFamily="34" charset="-122"/>
              </a:rPr>
              <a:t>丢失一些全局较弱的信息，具有一定的局部性</a:t>
            </a:r>
            <a:r>
              <a:rPr lang="zh-CN" altLang="zh-CN" dirty="0" smtClean="0">
                <a:solidFill>
                  <a:schemeClr val="accent1">
                    <a:lumMod val="50000"/>
                  </a:schemeClr>
                </a:solidFill>
                <a:latin typeface="微软雅黑" panose="020B0503020204020204" pitchFamily="34" charset="-122"/>
                <a:ea typeface="微软雅黑" panose="020B0503020204020204" pitchFamily="34" charset="-122"/>
              </a:rPr>
              <a:t>。</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itchFamily="34" charset="-122"/>
                <a:ea typeface="微软雅黑" pitchFamily="34" charset="-122"/>
              </a:rPr>
              <a:t>基于模型的协同过滤</a:t>
            </a:r>
            <a:endParaRPr lang="en-US" altLang="zh-CN" dirty="0" smtClean="0">
              <a:solidFill>
                <a:srgbClr val="0070C0"/>
              </a:solidFill>
              <a:latin typeface="微软雅黑" pitchFamily="34" charset="-122"/>
              <a:ea typeface="微软雅黑" pitchFamily="34" charset="-122"/>
            </a:endParaRPr>
          </a:p>
          <a:p>
            <a:pPr marL="360000">
              <a:lnSpc>
                <a:spcPct val="150000"/>
              </a:lnSpc>
            </a:pPr>
            <a:r>
              <a:rPr lang="zh-CN" altLang="zh-CN" dirty="0">
                <a:solidFill>
                  <a:schemeClr val="accent1">
                    <a:lumMod val="50000"/>
                  </a:schemeClr>
                </a:solidFill>
                <a:latin typeface="微软雅黑" panose="020B0503020204020204" pitchFamily="34" charset="-122"/>
                <a:ea typeface="微软雅黑" panose="020B0503020204020204" pitchFamily="34" charset="-122"/>
              </a:rPr>
              <a:t>分析用户</a:t>
            </a:r>
            <a:r>
              <a:rPr lang="en-US" altLang="zh-CN" dirty="0">
                <a:solidFill>
                  <a:schemeClr val="accent1">
                    <a:lumMod val="50000"/>
                  </a:schemeClr>
                </a:solidFill>
                <a:latin typeface="微软雅黑" panose="020B0503020204020204" pitchFamily="34" charset="-122"/>
                <a:ea typeface="微软雅黑" panose="020B0503020204020204" pitchFamily="34" charset="-122"/>
              </a:rPr>
              <a:t>-</a:t>
            </a:r>
            <a:r>
              <a:rPr lang="zh-CN" altLang="zh-CN" dirty="0">
                <a:solidFill>
                  <a:schemeClr val="accent1">
                    <a:lumMod val="50000"/>
                  </a:schemeClr>
                </a:solidFill>
                <a:latin typeface="微软雅黑" panose="020B0503020204020204" pitchFamily="34" charset="-122"/>
                <a:ea typeface="微软雅黑" panose="020B0503020204020204" pitchFamily="34" charset="-122"/>
              </a:rPr>
              <a:t>项目的全局信息</a:t>
            </a:r>
            <a:r>
              <a:rPr lang="zh-CN" altLang="zh-CN"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尽量</a:t>
            </a:r>
            <a:r>
              <a:rPr lang="zh-CN" altLang="en-US" dirty="0" smtClean="0">
                <a:solidFill>
                  <a:srgbClr val="C00000"/>
                </a:solidFill>
                <a:latin typeface="微软雅黑" panose="020B0503020204020204" pitchFamily="34" charset="-122"/>
                <a:ea typeface="微软雅黑" panose="020B0503020204020204" pitchFamily="34" charset="-122"/>
              </a:rPr>
              <a:t>使模型达到全局最优</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zh-CN" dirty="0" smtClean="0">
                <a:solidFill>
                  <a:schemeClr val="accent1">
                    <a:lumMod val="50000"/>
                  </a:schemeClr>
                </a:solidFill>
                <a:latin typeface="微软雅黑" panose="020B0503020204020204" pitchFamily="34" charset="-122"/>
                <a:ea typeface="微软雅黑" panose="020B0503020204020204" pitchFamily="34" charset="-122"/>
              </a:rPr>
              <a:t>但</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往往会</a:t>
            </a:r>
            <a:r>
              <a:rPr lang="zh-CN" altLang="en-US" dirty="0" smtClean="0">
                <a:solidFill>
                  <a:srgbClr val="C00000"/>
                </a:solidFill>
                <a:latin typeface="微软雅黑" panose="020B0503020204020204" pitchFamily="34" charset="-122"/>
                <a:ea typeface="微软雅黑" panose="020B0503020204020204" pitchFamily="34" charset="-122"/>
              </a:rPr>
              <a:t>淡化</a:t>
            </a:r>
            <a:r>
              <a:rPr lang="zh-CN" altLang="zh-CN" dirty="0" smtClean="0">
                <a:solidFill>
                  <a:srgbClr val="C00000"/>
                </a:solidFill>
                <a:latin typeface="微软雅黑" panose="020B0503020204020204" pitchFamily="34" charset="-122"/>
                <a:ea typeface="微软雅黑" panose="020B0503020204020204" pitchFamily="34" charset="-122"/>
              </a:rPr>
              <a:t>强</a:t>
            </a:r>
            <a:r>
              <a:rPr lang="zh-CN" altLang="en-US" dirty="0">
                <a:solidFill>
                  <a:srgbClr val="C00000"/>
                </a:solidFill>
                <a:latin typeface="微软雅黑" panose="020B0503020204020204" pitchFamily="34" charset="-122"/>
                <a:ea typeface="微软雅黑" panose="020B0503020204020204" pitchFamily="34" charset="-122"/>
              </a:rPr>
              <a:t>相关</a:t>
            </a:r>
            <a:r>
              <a:rPr lang="zh-CN" altLang="zh-CN" dirty="0" smtClean="0">
                <a:solidFill>
                  <a:srgbClr val="C00000"/>
                </a:solidFill>
                <a:latin typeface="微软雅黑" panose="020B0503020204020204" pitchFamily="34" charset="-122"/>
                <a:ea typeface="微软雅黑" panose="020B0503020204020204" pitchFamily="34" charset="-122"/>
              </a:rPr>
              <a:t>数据</a:t>
            </a:r>
            <a:r>
              <a:rPr lang="zh-CN" altLang="zh-CN" dirty="0">
                <a:solidFill>
                  <a:srgbClr val="C00000"/>
                </a:solidFill>
                <a:latin typeface="微软雅黑" panose="020B0503020204020204" pitchFamily="34" charset="-122"/>
                <a:ea typeface="微软雅黑" panose="020B0503020204020204" pitchFamily="34" charset="-122"/>
              </a:rPr>
              <a:t>间</a:t>
            </a:r>
            <a:r>
              <a:rPr lang="zh-CN" altLang="zh-CN" dirty="0" smtClean="0">
                <a:solidFill>
                  <a:srgbClr val="C00000"/>
                </a:solidFill>
                <a:latin typeface="微软雅黑" panose="020B0503020204020204" pitchFamily="34" charset="-122"/>
                <a:ea typeface="微软雅黑" panose="020B0503020204020204" pitchFamily="34" charset="-122"/>
              </a:rPr>
              <a:t>的</a:t>
            </a:r>
            <a:r>
              <a:rPr lang="zh-CN" altLang="en-US" dirty="0" smtClean="0">
                <a:solidFill>
                  <a:srgbClr val="C00000"/>
                </a:solidFill>
                <a:latin typeface="微软雅黑" panose="020B0503020204020204" pitchFamily="34" charset="-122"/>
                <a:ea typeface="微软雅黑" panose="020B0503020204020204" pitchFamily="34" charset="-122"/>
              </a:rPr>
              <a:t>关系</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a:t>
            </a:r>
            <a:endParaRPr lang="en-US" altLang="zh-CN" dirty="0" smtClean="0">
              <a:solidFill>
                <a:schemeClr val="accent1">
                  <a:lumMod val="50000"/>
                </a:schemeClr>
              </a:solidFill>
              <a:latin typeface="微软雅黑" pitchFamily="34" charset="-122"/>
              <a:ea typeface="微软雅黑" pitchFamily="34" charset="-122"/>
            </a:endParaRPr>
          </a:p>
          <a:p>
            <a:pPr>
              <a:lnSpc>
                <a:spcPct val="150000"/>
              </a:lnSpc>
            </a:pPr>
            <a:endParaRPr lang="en-US" altLang="zh-CN" dirty="0" smtClean="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19840303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协同过滤算法的评估方式</a:t>
            </a:r>
          </a:p>
        </p:txBody>
      </p:sp>
      <p:sp>
        <p:nvSpPr>
          <p:cNvPr id="6" name="TextBox 6"/>
          <p:cNvSpPr txBox="1"/>
          <p:nvPr/>
        </p:nvSpPr>
        <p:spPr>
          <a:xfrm>
            <a:off x="530660" y="1685389"/>
            <a:ext cx="8738030" cy="553998"/>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1.</a:t>
            </a:r>
            <a:r>
              <a:rPr lang="zh-CN" altLang="en-US" sz="2000" dirty="0" smtClean="0">
                <a:solidFill>
                  <a:srgbClr val="002060"/>
                </a:solidFill>
                <a:latin typeface="微软雅黑" pitchFamily="34" charset="-122"/>
                <a:ea typeface="微软雅黑" pitchFamily="34" charset="-122"/>
              </a:rPr>
              <a:t>平均绝对误差（</a:t>
            </a:r>
            <a:r>
              <a:rPr lang="en-US" altLang="zh-CN" sz="2000" dirty="0" smtClean="0">
                <a:solidFill>
                  <a:srgbClr val="002060"/>
                </a:solidFill>
                <a:latin typeface="微软雅黑" pitchFamily="34" charset="-122"/>
                <a:ea typeface="微软雅黑" pitchFamily="34" charset="-122"/>
              </a:rPr>
              <a:t>Mean Absolute Error , MAE</a:t>
            </a:r>
            <a:r>
              <a:rPr lang="zh-CN" altLang="en-US" sz="2000" dirty="0" smtClean="0">
                <a:solidFill>
                  <a:srgbClr val="002060"/>
                </a:solidFill>
                <a:latin typeface="微软雅黑" pitchFamily="34" charset="-122"/>
                <a:ea typeface="微软雅黑" pitchFamily="34" charset="-122"/>
              </a:rPr>
              <a:t>）</a:t>
            </a:r>
            <a:endParaRPr lang="en-US" altLang="zh-CN" sz="2000" dirty="0" smtClean="0">
              <a:solidFill>
                <a:srgbClr val="002060"/>
              </a:solidFill>
              <a:latin typeface="微软雅黑" pitchFamily="34" charset="-122"/>
              <a:ea typeface="微软雅黑" pitchFamily="34" charset="-122"/>
            </a:endParaRPr>
          </a:p>
        </p:txBody>
      </p:sp>
      <p:sp>
        <p:nvSpPr>
          <p:cNvPr id="2" name="Rectangle 2"/>
          <p:cNvSpPr>
            <a:spLocks noChangeArrowheads="1"/>
          </p:cNvSpPr>
          <p:nvPr/>
        </p:nvSpPr>
        <p:spPr bwMode="auto">
          <a:xfrm>
            <a:off x="852055" y="276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92729310"/>
              </p:ext>
            </p:extLst>
          </p:nvPr>
        </p:nvGraphicFramePr>
        <p:xfrm>
          <a:off x="2740059" y="2275814"/>
          <a:ext cx="2008588" cy="971898"/>
        </p:xfrm>
        <a:graphic>
          <a:graphicData uri="http://schemas.openxmlformats.org/presentationml/2006/ole">
            <mc:AlternateContent xmlns:mc="http://schemas.openxmlformats.org/markup-compatibility/2006">
              <mc:Choice xmlns:v="urn:schemas-microsoft-com:vml" Requires="v">
                <p:oleObj spid="_x0000_s13446" name="Equation" r:id="rId3" imgW="1282680" imgH="622080" progId="Equation.3">
                  <p:embed/>
                </p:oleObj>
              </mc:Choice>
              <mc:Fallback>
                <p:oleObj name="Equation" r:id="rId3" imgW="1282680" imgH="622080" progId="Equation.3">
                  <p:embed/>
                  <p:pic>
                    <p:nvPicPr>
                      <p:cNvPr id="0" name="Object 1"/>
                      <p:cNvPicPr>
                        <a:picLocks noChangeAspect="1" noChangeArrowheads="1"/>
                      </p:cNvPicPr>
                      <p:nvPr/>
                    </p:nvPicPr>
                    <p:blipFill>
                      <a:blip r:embed="rId4"/>
                      <a:srcRect/>
                      <a:stretch>
                        <a:fillRect/>
                      </a:stretch>
                    </p:blipFill>
                    <p:spPr bwMode="auto">
                      <a:xfrm>
                        <a:off x="2740059" y="2275814"/>
                        <a:ext cx="2008588" cy="971898"/>
                      </a:xfrm>
                      <a:prstGeom prst="rect">
                        <a:avLst/>
                      </a:prstGeom>
                      <a:noFill/>
                    </p:spPr>
                  </p:pic>
                </p:oleObj>
              </mc:Fallback>
            </mc:AlternateContent>
          </a:graphicData>
        </a:graphic>
      </p:graphicFrame>
      <p:sp>
        <p:nvSpPr>
          <p:cNvPr id="11" name="TextBox 6"/>
          <p:cNvSpPr txBox="1"/>
          <p:nvPr/>
        </p:nvSpPr>
        <p:spPr>
          <a:xfrm>
            <a:off x="530660" y="3399888"/>
            <a:ext cx="8738030" cy="553998"/>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2.</a:t>
            </a:r>
            <a:r>
              <a:rPr lang="zh-CN" altLang="en-US" sz="2000" dirty="0" smtClean="0">
                <a:solidFill>
                  <a:srgbClr val="002060"/>
                </a:solidFill>
                <a:latin typeface="微软雅黑" pitchFamily="34" charset="-122"/>
                <a:ea typeface="微软雅黑" pitchFamily="34" charset="-122"/>
              </a:rPr>
              <a:t>规范化平均绝对误差（</a:t>
            </a:r>
            <a:r>
              <a:rPr lang="en-US" altLang="zh-CN" sz="2000" dirty="0" smtClean="0">
                <a:solidFill>
                  <a:srgbClr val="002060"/>
                </a:solidFill>
                <a:latin typeface="微软雅黑" pitchFamily="34" charset="-122"/>
                <a:ea typeface="微软雅黑" pitchFamily="34" charset="-122"/>
              </a:rPr>
              <a:t>Normalized Mean Absolute Error , NMAE</a:t>
            </a:r>
            <a:r>
              <a:rPr lang="zh-CN" altLang="en-US" sz="2000" dirty="0" smtClean="0">
                <a:solidFill>
                  <a:srgbClr val="002060"/>
                </a:solidFill>
                <a:latin typeface="微软雅黑" pitchFamily="34" charset="-122"/>
                <a:ea typeface="微软雅黑" pitchFamily="34" charset="-122"/>
              </a:rPr>
              <a:t>）</a:t>
            </a:r>
            <a:endParaRPr lang="en-US" altLang="zh-CN" sz="2000" dirty="0" smtClean="0">
              <a:solidFill>
                <a:srgbClr val="002060"/>
              </a:solidFill>
              <a:latin typeface="微软雅黑" pitchFamily="34" charset="-122"/>
              <a:ea typeface="微软雅黑" pitchFamily="34" charset="-122"/>
            </a:endParaRPr>
          </a:p>
        </p:txBody>
      </p:sp>
      <p:sp>
        <p:nvSpPr>
          <p:cNvPr id="14" name="Rectangle 11"/>
          <p:cNvSpPr>
            <a:spLocks noChangeArrowheads="1"/>
          </p:cNvSpPr>
          <p:nvPr/>
        </p:nvSpPr>
        <p:spPr bwMode="auto">
          <a:xfrm>
            <a:off x="831997" y="43681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098130182"/>
              </p:ext>
            </p:extLst>
          </p:nvPr>
        </p:nvGraphicFramePr>
        <p:xfrm>
          <a:off x="2740059" y="4184375"/>
          <a:ext cx="2008588" cy="699286"/>
        </p:xfrm>
        <a:graphic>
          <a:graphicData uri="http://schemas.openxmlformats.org/presentationml/2006/ole">
            <mc:AlternateContent xmlns:mc="http://schemas.openxmlformats.org/markup-compatibility/2006">
              <mc:Choice xmlns:v="urn:schemas-microsoft-com:vml" Requires="v">
                <p:oleObj spid="_x0000_s13447" name="Equation" r:id="rId5" imgW="1282680" imgH="444240" progId="Equation.3">
                  <p:embed/>
                </p:oleObj>
              </mc:Choice>
              <mc:Fallback>
                <p:oleObj name="Equation" r:id="rId5" imgW="1282680" imgH="444240" progId="Equation.3">
                  <p:embed/>
                  <p:pic>
                    <p:nvPicPr>
                      <p:cNvPr id="0" name="Object 10"/>
                      <p:cNvPicPr>
                        <a:picLocks noChangeAspect="1" noChangeArrowheads="1"/>
                      </p:cNvPicPr>
                      <p:nvPr/>
                    </p:nvPicPr>
                    <p:blipFill>
                      <a:blip r:embed="rId6"/>
                      <a:srcRect/>
                      <a:stretch>
                        <a:fillRect/>
                      </a:stretch>
                    </p:blipFill>
                    <p:spPr bwMode="auto">
                      <a:xfrm>
                        <a:off x="2740059" y="4184375"/>
                        <a:ext cx="2008588" cy="699286"/>
                      </a:xfrm>
                      <a:prstGeom prst="rect">
                        <a:avLst/>
                      </a:prstGeom>
                      <a:noFill/>
                    </p:spPr>
                  </p:pic>
                </p:oleObj>
              </mc:Fallback>
            </mc:AlternateContent>
          </a:graphicData>
        </a:graphic>
      </p:graphicFrame>
    </p:spTree>
    <p:extLst>
      <p:ext uri="{BB962C8B-B14F-4D97-AF65-F5344CB8AC3E}">
        <p14:creationId xmlns:p14="http://schemas.microsoft.com/office/powerpoint/2010/main" val="250097439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协同过滤算法的评估方式</a:t>
            </a:r>
          </a:p>
        </p:txBody>
      </p:sp>
      <p:sp>
        <p:nvSpPr>
          <p:cNvPr id="6" name="TextBox 6"/>
          <p:cNvSpPr txBox="1"/>
          <p:nvPr/>
        </p:nvSpPr>
        <p:spPr>
          <a:xfrm>
            <a:off x="530660" y="1685389"/>
            <a:ext cx="8738030" cy="553998"/>
          </a:xfrm>
          <a:prstGeom prst="rect">
            <a:avLst/>
          </a:prstGeom>
          <a:noFill/>
        </p:spPr>
        <p:txBody>
          <a:bodyPr wrap="square" rtlCol="0">
            <a:spAutoFit/>
          </a:bodyPr>
          <a:lstStyle/>
          <a:p>
            <a:pPr>
              <a:lnSpc>
                <a:spcPct val="150000"/>
              </a:lnSpc>
            </a:pPr>
            <a:r>
              <a:rPr lang="en-US" altLang="zh-CN" sz="2000" dirty="0">
                <a:solidFill>
                  <a:srgbClr val="002060"/>
                </a:solidFill>
                <a:latin typeface="微软雅黑" pitchFamily="34" charset="-122"/>
                <a:ea typeface="微软雅黑" pitchFamily="34" charset="-122"/>
              </a:rPr>
              <a:t>3</a:t>
            </a:r>
            <a:r>
              <a:rPr lang="en-US" altLang="zh-CN" sz="2000" dirty="0" smtClean="0">
                <a:solidFill>
                  <a:srgbClr val="002060"/>
                </a:solidFill>
                <a:latin typeface="微软雅黑" pitchFamily="34" charset="-122"/>
                <a:ea typeface="微软雅黑" pitchFamily="34" charset="-122"/>
              </a:rPr>
              <a:t>.</a:t>
            </a:r>
            <a:r>
              <a:rPr lang="zh-CN" altLang="en-US" sz="2000" dirty="0" smtClean="0">
                <a:solidFill>
                  <a:srgbClr val="002060"/>
                </a:solidFill>
                <a:latin typeface="微软雅黑" pitchFamily="34" charset="-122"/>
                <a:ea typeface="微软雅黑" pitchFamily="34" charset="-122"/>
              </a:rPr>
              <a:t>均</a:t>
            </a:r>
            <a:r>
              <a:rPr lang="zh-CN" altLang="en-US" sz="2000" dirty="0">
                <a:solidFill>
                  <a:srgbClr val="002060"/>
                </a:solidFill>
                <a:latin typeface="微软雅黑" pitchFamily="34" charset="-122"/>
                <a:ea typeface="微软雅黑" pitchFamily="34" charset="-122"/>
              </a:rPr>
              <a:t>方</a:t>
            </a:r>
            <a:r>
              <a:rPr lang="zh-CN" altLang="en-US" sz="2000" dirty="0" smtClean="0">
                <a:solidFill>
                  <a:srgbClr val="002060"/>
                </a:solidFill>
                <a:latin typeface="微软雅黑" pitchFamily="34" charset="-122"/>
                <a:ea typeface="微软雅黑" pitchFamily="34" charset="-122"/>
              </a:rPr>
              <a:t>差（</a:t>
            </a:r>
            <a:r>
              <a:rPr lang="en-US" altLang="zh-CN" sz="2000" dirty="0" smtClean="0">
                <a:solidFill>
                  <a:srgbClr val="002060"/>
                </a:solidFill>
                <a:latin typeface="微软雅黑" pitchFamily="34" charset="-122"/>
                <a:ea typeface="微软雅黑" pitchFamily="34" charset="-122"/>
              </a:rPr>
              <a:t>Mean Square Error , MSE</a:t>
            </a:r>
            <a:r>
              <a:rPr lang="zh-CN" altLang="en-US" sz="2000" dirty="0" smtClean="0">
                <a:solidFill>
                  <a:srgbClr val="002060"/>
                </a:solidFill>
                <a:latin typeface="微软雅黑" pitchFamily="34" charset="-122"/>
                <a:ea typeface="微软雅黑" pitchFamily="34" charset="-122"/>
              </a:rPr>
              <a:t>）</a:t>
            </a:r>
            <a:endParaRPr lang="en-US" altLang="zh-CN" sz="2000" dirty="0" smtClean="0">
              <a:solidFill>
                <a:srgbClr val="002060"/>
              </a:solidFill>
              <a:latin typeface="微软雅黑" pitchFamily="34" charset="-122"/>
              <a:ea typeface="微软雅黑"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368557927"/>
              </p:ext>
            </p:extLst>
          </p:nvPr>
        </p:nvGraphicFramePr>
        <p:xfrm>
          <a:off x="2651125" y="2276475"/>
          <a:ext cx="2187575" cy="971550"/>
        </p:xfrm>
        <a:graphic>
          <a:graphicData uri="http://schemas.openxmlformats.org/presentationml/2006/ole">
            <mc:AlternateContent xmlns:mc="http://schemas.openxmlformats.org/markup-compatibility/2006">
              <mc:Choice xmlns:v="urn:schemas-microsoft-com:vml" Requires="v">
                <p:oleObj spid="_x0000_s19588" name="Equation" r:id="rId3" imgW="1396800" imgH="622080" progId="Equation.3">
                  <p:embed/>
                </p:oleObj>
              </mc:Choice>
              <mc:Fallback>
                <p:oleObj name="Equation" r:id="rId3" imgW="1396800" imgH="622080" progId="Equation.3">
                  <p:embed/>
                  <p:pic>
                    <p:nvPicPr>
                      <p:cNvPr id="0" name=""/>
                      <p:cNvPicPr>
                        <a:picLocks noChangeAspect="1" noChangeArrowheads="1"/>
                      </p:cNvPicPr>
                      <p:nvPr/>
                    </p:nvPicPr>
                    <p:blipFill>
                      <a:blip r:embed="rId4"/>
                      <a:srcRect/>
                      <a:stretch>
                        <a:fillRect/>
                      </a:stretch>
                    </p:blipFill>
                    <p:spPr bwMode="auto">
                      <a:xfrm>
                        <a:off x="2651125" y="2276475"/>
                        <a:ext cx="2187575" cy="971550"/>
                      </a:xfrm>
                      <a:prstGeom prst="rect">
                        <a:avLst/>
                      </a:prstGeom>
                      <a:noFill/>
                    </p:spPr>
                  </p:pic>
                </p:oleObj>
              </mc:Fallback>
            </mc:AlternateContent>
          </a:graphicData>
        </a:graphic>
      </p:graphicFrame>
      <p:sp>
        <p:nvSpPr>
          <p:cNvPr id="11" name="TextBox 6"/>
          <p:cNvSpPr txBox="1"/>
          <p:nvPr/>
        </p:nvSpPr>
        <p:spPr>
          <a:xfrm>
            <a:off x="530660" y="3399888"/>
            <a:ext cx="8738030" cy="553998"/>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4.</a:t>
            </a:r>
            <a:r>
              <a:rPr lang="zh-CN" altLang="en-US" sz="2000" dirty="0" smtClean="0">
                <a:solidFill>
                  <a:srgbClr val="002060"/>
                </a:solidFill>
                <a:latin typeface="微软雅黑" pitchFamily="34" charset="-122"/>
                <a:ea typeface="微软雅黑" pitchFamily="34" charset="-122"/>
              </a:rPr>
              <a:t>均方根差（</a:t>
            </a:r>
            <a:r>
              <a:rPr lang="en-US" altLang="zh-CN" sz="2000" dirty="0">
                <a:solidFill>
                  <a:srgbClr val="002060"/>
                </a:solidFill>
                <a:latin typeface="微软雅黑" pitchFamily="34" charset="-122"/>
                <a:ea typeface="微软雅黑" pitchFamily="34" charset="-122"/>
              </a:rPr>
              <a:t>Root</a:t>
            </a:r>
            <a:r>
              <a:rPr lang="en-US" altLang="zh-CN" sz="2000" dirty="0" smtClean="0">
                <a:solidFill>
                  <a:srgbClr val="002060"/>
                </a:solidFill>
                <a:latin typeface="微软雅黑" pitchFamily="34" charset="-122"/>
                <a:ea typeface="微软雅黑" pitchFamily="34" charset="-122"/>
              </a:rPr>
              <a:t> Mean Square Error , RMSE</a:t>
            </a:r>
            <a:r>
              <a:rPr lang="zh-CN" altLang="en-US" sz="2000" dirty="0" smtClean="0">
                <a:solidFill>
                  <a:srgbClr val="002060"/>
                </a:solidFill>
                <a:latin typeface="微软雅黑" pitchFamily="34" charset="-122"/>
                <a:ea typeface="微软雅黑" pitchFamily="34" charset="-122"/>
              </a:rPr>
              <a:t>）</a:t>
            </a:r>
            <a:endParaRPr lang="en-US" altLang="zh-CN" sz="2000" dirty="0" smtClean="0">
              <a:solidFill>
                <a:srgbClr val="002060"/>
              </a:solidFill>
              <a:latin typeface="微软雅黑" pitchFamily="34" charset="-122"/>
              <a:ea typeface="微软雅黑" pitchFamily="34" charset="-122"/>
            </a:endParaRPr>
          </a:p>
        </p:txBody>
      </p:sp>
      <p:sp>
        <p:nvSpPr>
          <p:cNvPr id="14" name="Rectangle 11"/>
          <p:cNvSpPr>
            <a:spLocks noChangeArrowheads="1"/>
          </p:cNvSpPr>
          <p:nvPr/>
        </p:nvSpPr>
        <p:spPr bwMode="auto">
          <a:xfrm>
            <a:off x="831997" y="43681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2651125" y="43681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485661173"/>
              </p:ext>
            </p:extLst>
          </p:nvPr>
        </p:nvGraphicFramePr>
        <p:xfrm>
          <a:off x="2651125" y="4368172"/>
          <a:ext cx="2187575" cy="903848"/>
        </p:xfrm>
        <a:graphic>
          <a:graphicData uri="http://schemas.openxmlformats.org/presentationml/2006/ole">
            <mc:AlternateContent xmlns:mc="http://schemas.openxmlformats.org/markup-compatibility/2006">
              <mc:Choice xmlns:v="urn:schemas-microsoft-com:vml" Requires="v">
                <p:oleObj spid="_x0000_s19589" name="Equation" r:id="rId5" imgW="1587500" imgH="660400" progId="Equation.3">
                  <p:embed/>
                </p:oleObj>
              </mc:Choice>
              <mc:Fallback>
                <p:oleObj name="Equation" r:id="rId5" imgW="1587500" imgH="660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1125" y="4368172"/>
                        <a:ext cx="2187575" cy="903848"/>
                      </a:xfrm>
                      <a:prstGeom prst="rect">
                        <a:avLst/>
                      </a:prstGeom>
                      <a:noFill/>
                    </p:spPr>
                  </p:pic>
                </p:oleObj>
              </mc:Fallback>
            </mc:AlternateContent>
          </a:graphicData>
        </a:graphic>
      </p:graphicFrame>
    </p:spTree>
    <p:extLst>
      <p:ext uri="{BB962C8B-B14F-4D97-AF65-F5344CB8AC3E}">
        <p14:creationId xmlns:p14="http://schemas.microsoft.com/office/powerpoint/2010/main" val="22182843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协同过滤算法面临的问题</a:t>
            </a:r>
          </a:p>
        </p:txBody>
      </p:sp>
      <p:sp>
        <p:nvSpPr>
          <p:cNvPr id="6" name="TextBox 6"/>
          <p:cNvSpPr txBox="1"/>
          <p:nvPr/>
        </p:nvSpPr>
        <p:spPr>
          <a:xfrm>
            <a:off x="530660" y="1685389"/>
            <a:ext cx="8738030" cy="4493538"/>
          </a:xfrm>
          <a:prstGeom prst="rect">
            <a:avLst/>
          </a:prstGeom>
          <a:noFill/>
        </p:spPr>
        <p:txBody>
          <a:bodyPr wrap="square" rtlCol="0">
            <a:spAutoFit/>
          </a:bodyPr>
          <a:lstStyle/>
          <a:p>
            <a:pPr>
              <a:lnSpc>
                <a:spcPct val="200000"/>
              </a:lnSpc>
            </a:pPr>
            <a:r>
              <a:rPr lang="en-US" altLang="zh-CN" sz="2000" dirty="0" smtClean="0">
                <a:solidFill>
                  <a:srgbClr val="002060"/>
                </a:solidFill>
                <a:latin typeface="微软雅黑" pitchFamily="34" charset="-122"/>
                <a:ea typeface="微软雅黑" pitchFamily="34" charset="-122"/>
              </a:rPr>
              <a:t>1.</a:t>
            </a:r>
            <a:r>
              <a:rPr lang="zh-CN" altLang="en-US" sz="2000" dirty="0" smtClean="0">
                <a:solidFill>
                  <a:srgbClr val="002060"/>
                </a:solidFill>
                <a:latin typeface="微软雅黑" pitchFamily="34" charset="-122"/>
                <a:ea typeface="微软雅黑" pitchFamily="34" charset="-122"/>
              </a:rPr>
              <a:t>精确性</a:t>
            </a:r>
            <a:endParaRPr lang="en-US" altLang="zh-CN" sz="2000" dirty="0" smtClean="0">
              <a:solidFill>
                <a:srgbClr val="002060"/>
              </a:solidFill>
              <a:latin typeface="微软雅黑" pitchFamily="34" charset="-122"/>
              <a:ea typeface="微软雅黑" pitchFamily="34" charset="-122"/>
            </a:endParaRPr>
          </a:p>
          <a:p>
            <a:pPr marL="360000"/>
            <a:r>
              <a:rPr lang="zh-CN" altLang="en-US" dirty="0" smtClean="0">
                <a:solidFill>
                  <a:srgbClr val="C00000"/>
                </a:solidFill>
                <a:latin typeface="微软雅黑" pitchFamily="34" charset="-122"/>
                <a:ea typeface="微软雅黑" pitchFamily="34" charset="-122"/>
              </a:rPr>
              <a:t>提高系统对用户的推荐质量</a:t>
            </a:r>
            <a:r>
              <a:rPr lang="zh-CN" altLang="en-US" dirty="0" smtClean="0">
                <a:solidFill>
                  <a:srgbClr val="0070C0"/>
                </a:solidFill>
                <a:latin typeface="微软雅黑" pitchFamily="34" charset="-122"/>
                <a:ea typeface="微软雅黑" pitchFamily="34" charset="-122"/>
              </a:rPr>
              <a:t>是一直是推荐系统最重要的需求</a:t>
            </a:r>
            <a:endParaRPr lang="en-US" altLang="zh-CN" dirty="0" smtClean="0">
              <a:solidFill>
                <a:srgbClr val="0070C0"/>
              </a:solidFill>
              <a:latin typeface="微软雅黑" pitchFamily="34" charset="-122"/>
              <a:ea typeface="微软雅黑" pitchFamily="34" charset="-122"/>
            </a:endParaRPr>
          </a:p>
          <a:p>
            <a:pPr>
              <a:lnSpc>
                <a:spcPct val="200000"/>
              </a:lnSpc>
            </a:pPr>
            <a:r>
              <a:rPr lang="en-US" altLang="zh-CN" sz="2000" dirty="0" smtClean="0">
                <a:solidFill>
                  <a:srgbClr val="002060"/>
                </a:solidFill>
                <a:latin typeface="微软雅黑" pitchFamily="34" charset="-122"/>
                <a:ea typeface="微软雅黑" pitchFamily="34" charset="-122"/>
              </a:rPr>
              <a:t>2.</a:t>
            </a:r>
            <a:r>
              <a:rPr lang="zh-CN" altLang="en-US" sz="2000" dirty="0" smtClean="0">
                <a:solidFill>
                  <a:srgbClr val="002060"/>
                </a:solidFill>
                <a:latin typeface="微软雅黑" pitchFamily="34" charset="-122"/>
                <a:ea typeface="微软雅黑" pitchFamily="34" charset="-122"/>
              </a:rPr>
              <a:t>稀疏性</a:t>
            </a:r>
            <a:endParaRPr lang="en-US" altLang="zh-CN" sz="2000" dirty="0" smtClean="0">
              <a:solidFill>
                <a:srgbClr val="002060"/>
              </a:solidFill>
              <a:latin typeface="微软雅黑" pitchFamily="34" charset="-122"/>
              <a:ea typeface="微软雅黑" pitchFamily="34" charset="-122"/>
            </a:endParaRPr>
          </a:p>
          <a:p>
            <a:pPr marL="360000"/>
            <a:r>
              <a:rPr lang="zh-CN" altLang="en-US" dirty="0">
                <a:solidFill>
                  <a:srgbClr val="0070C0"/>
                </a:solidFill>
                <a:latin typeface="微软雅黑" pitchFamily="34" charset="-122"/>
                <a:ea typeface="微软雅黑" pitchFamily="34" charset="-122"/>
              </a:rPr>
              <a:t>一般而言用户</a:t>
            </a:r>
            <a:r>
              <a:rPr lang="en-US" altLang="zh-CN" dirty="0">
                <a:solidFill>
                  <a:srgbClr val="0070C0"/>
                </a:solidFill>
                <a:latin typeface="微软雅黑" pitchFamily="34" charset="-122"/>
                <a:ea typeface="微软雅黑" pitchFamily="34" charset="-122"/>
              </a:rPr>
              <a:t>-</a:t>
            </a:r>
            <a:r>
              <a:rPr lang="zh-CN" altLang="en-US" dirty="0">
                <a:solidFill>
                  <a:srgbClr val="0070C0"/>
                </a:solidFill>
                <a:latin typeface="微软雅黑" pitchFamily="34" charset="-122"/>
                <a:ea typeface="微软雅黑" pitchFamily="34" charset="-122"/>
              </a:rPr>
              <a:t>项目评分矩阵都是非常稀疏的矩阵。矩阵的稀疏性会</a:t>
            </a:r>
            <a:r>
              <a:rPr lang="zh-CN" altLang="en-US" dirty="0" smtClean="0">
                <a:solidFill>
                  <a:srgbClr val="0070C0"/>
                </a:solidFill>
                <a:latin typeface="微软雅黑" pitchFamily="34" charset="-122"/>
                <a:ea typeface="微软雅黑" pitchFamily="34" charset="-122"/>
              </a:rPr>
              <a:t>导致</a:t>
            </a:r>
            <a:r>
              <a:rPr lang="zh-CN" altLang="en-US" dirty="0" smtClean="0">
                <a:solidFill>
                  <a:srgbClr val="C00000"/>
                </a:solidFill>
                <a:latin typeface="微软雅黑" pitchFamily="34" charset="-122"/>
                <a:ea typeface="微软雅黑" pitchFamily="34" charset="-122"/>
              </a:rPr>
              <a:t>用户或项目的相似度计算效果不佳</a:t>
            </a:r>
            <a:endParaRPr lang="en-US" altLang="zh-CN" dirty="0">
              <a:solidFill>
                <a:srgbClr val="C00000"/>
              </a:solidFill>
              <a:latin typeface="微软雅黑" pitchFamily="34" charset="-122"/>
              <a:ea typeface="微软雅黑" pitchFamily="34" charset="-122"/>
            </a:endParaRPr>
          </a:p>
          <a:p>
            <a:pPr>
              <a:lnSpc>
                <a:spcPct val="200000"/>
              </a:lnSpc>
            </a:pPr>
            <a:r>
              <a:rPr lang="en-US" altLang="zh-CN" sz="2000" dirty="0" smtClean="0">
                <a:solidFill>
                  <a:srgbClr val="002060"/>
                </a:solidFill>
                <a:latin typeface="微软雅黑" pitchFamily="34" charset="-122"/>
                <a:ea typeface="微软雅黑" pitchFamily="34" charset="-122"/>
              </a:rPr>
              <a:t>3.</a:t>
            </a:r>
            <a:r>
              <a:rPr lang="zh-CN" altLang="en-US" sz="2000" dirty="0" smtClean="0">
                <a:solidFill>
                  <a:srgbClr val="002060"/>
                </a:solidFill>
                <a:latin typeface="微软雅黑" pitchFamily="34" charset="-122"/>
                <a:ea typeface="微软雅黑" pitchFamily="34" charset="-122"/>
              </a:rPr>
              <a:t>冷启动</a:t>
            </a:r>
            <a:endParaRPr lang="en-US" altLang="zh-CN" sz="2000" dirty="0" smtClean="0">
              <a:solidFill>
                <a:srgbClr val="002060"/>
              </a:solidFill>
              <a:latin typeface="微软雅黑" pitchFamily="34" charset="-122"/>
              <a:ea typeface="微软雅黑" pitchFamily="34" charset="-122"/>
            </a:endParaRPr>
          </a:p>
          <a:p>
            <a:pPr marL="360000"/>
            <a:r>
              <a:rPr lang="zh-CN" altLang="en-US" dirty="0">
                <a:solidFill>
                  <a:srgbClr val="0070C0"/>
                </a:solidFill>
                <a:latin typeface="微软雅黑" pitchFamily="34" charset="-122"/>
                <a:ea typeface="微软雅黑" pitchFamily="34" charset="-122"/>
              </a:rPr>
              <a:t>但一个</a:t>
            </a:r>
            <a:r>
              <a:rPr lang="zh-CN" altLang="en-US" dirty="0">
                <a:solidFill>
                  <a:srgbClr val="C00000"/>
                </a:solidFill>
                <a:latin typeface="微软雅黑" pitchFamily="34" charset="-122"/>
                <a:ea typeface="微软雅黑" pitchFamily="34" charset="-122"/>
              </a:rPr>
              <a:t>新用户（或新项目）</a:t>
            </a:r>
            <a:r>
              <a:rPr lang="zh-CN" altLang="en-US" dirty="0">
                <a:solidFill>
                  <a:srgbClr val="0070C0"/>
                </a:solidFill>
                <a:latin typeface="微软雅黑" pitchFamily="34" charset="-122"/>
                <a:ea typeface="微软雅黑" pitchFamily="34" charset="-122"/>
              </a:rPr>
              <a:t>加入系统时，由于该用户（项目）</a:t>
            </a:r>
            <a:r>
              <a:rPr lang="zh-CN" altLang="en-US" dirty="0">
                <a:solidFill>
                  <a:srgbClr val="C00000"/>
                </a:solidFill>
                <a:latin typeface="微软雅黑" pitchFamily="34" charset="-122"/>
                <a:ea typeface="微软雅黑" pitchFamily="34" charset="-122"/>
              </a:rPr>
              <a:t>没有评分数据</a:t>
            </a:r>
            <a:r>
              <a:rPr lang="zh-CN" altLang="en-US" dirty="0">
                <a:solidFill>
                  <a:srgbClr val="0070C0"/>
                </a:solidFill>
                <a:latin typeface="微软雅黑" pitchFamily="34" charset="-122"/>
                <a:ea typeface="微软雅黑" pitchFamily="34" charset="-122"/>
              </a:rPr>
              <a:t>，难以对其进行推荐</a:t>
            </a:r>
            <a:endParaRPr lang="en-US" altLang="zh-CN" dirty="0">
              <a:solidFill>
                <a:srgbClr val="0070C0"/>
              </a:solidFill>
              <a:latin typeface="微软雅黑" pitchFamily="34" charset="-122"/>
              <a:ea typeface="微软雅黑" pitchFamily="34" charset="-122"/>
            </a:endParaRPr>
          </a:p>
          <a:p>
            <a:pPr>
              <a:lnSpc>
                <a:spcPct val="200000"/>
              </a:lnSpc>
            </a:pPr>
            <a:r>
              <a:rPr lang="en-US" altLang="zh-CN" sz="2000" dirty="0" smtClean="0">
                <a:solidFill>
                  <a:srgbClr val="002060"/>
                </a:solidFill>
                <a:latin typeface="微软雅黑" pitchFamily="34" charset="-122"/>
                <a:ea typeface="微软雅黑" pitchFamily="34" charset="-122"/>
              </a:rPr>
              <a:t>4</a:t>
            </a:r>
            <a:r>
              <a:rPr lang="en-US" altLang="zh-CN" sz="2000" dirty="0">
                <a:solidFill>
                  <a:srgbClr val="002060"/>
                </a:solidFill>
                <a:latin typeface="微软雅黑" pitchFamily="34" charset="-122"/>
                <a:ea typeface="微软雅黑" pitchFamily="34" charset="-122"/>
              </a:rPr>
              <a:t>.</a:t>
            </a:r>
            <a:r>
              <a:rPr lang="zh-CN" altLang="en-US" sz="2000" dirty="0" smtClean="0">
                <a:solidFill>
                  <a:srgbClr val="002060"/>
                </a:solidFill>
                <a:latin typeface="微软雅黑" pitchFamily="34" charset="-122"/>
                <a:ea typeface="微软雅黑" pitchFamily="34" charset="-122"/>
              </a:rPr>
              <a:t>扩展性</a:t>
            </a:r>
            <a:endParaRPr lang="en-US" altLang="zh-CN" sz="2000" dirty="0" smtClean="0">
              <a:solidFill>
                <a:srgbClr val="002060"/>
              </a:solidFill>
              <a:latin typeface="微软雅黑" pitchFamily="34" charset="-122"/>
              <a:ea typeface="微软雅黑" pitchFamily="34" charset="-122"/>
            </a:endParaRPr>
          </a:p>
          <a:p>
            <a:pPr marL="360000"/>
            <a:r>
              <a:rPr lang="zh-CN" altLang="en-US" dirty="0">
                <a:solidFill>
                  <a:srgbClr val="0070C0"/>
                </a:solidFill>
                <a:latin typeface="微软雅黑" pitchFamily="34" charset="-122"/>
                <a:ea typeface="微软雅黑" pitchFamily="34" charset="-122"/>
              </a:rPr>
              <a:t>在大数据时代背景下，</a:t>
            </a:r>
            <a:r>
              <a:rPr lang="zh-CN" altLang="en-US" dirty="0">
                <a:solidFill>
                  <a:srgbClr val="C00000"/>
                </a:solidFill>
                <a:latin typeface="微软雅黑" pitchFamily="34" charset="-122"/>
                <a:ea typeface="微软雅黑" pitchFamily="34" charset="-122"/>
              </a:rPr>
              <a:t>用户和项目的数量都在飞速增长</a:t>
            </a:r>
            <a:r>
              <a:rPr lang="zh-CN" altLang="en-US" dirty="0">
                <a:solidFill>
                  <a:srgbClr val="0070C0"/>
                </a:solidFill>
                <a:latin typeface="微软雅黑" pitchFamily="34" charset="-122"/>
                <a:ea typeface="微软雅黑" pitchFamily="34" charset="-122"/>
              </a:rPr>
              <a:t>，导致</a:t>
            </a:r>
            <a:r>
              <a:rPr lang="zh-CN" altLang="en-US" dirty="0">
                <a:solidFill>
                  <a:srgbClr val="C00000"/>
                </a:solidFill>
                <a:latin typeface="微软雅黑" pitchFamily="34" charset="-122"/>
                <a:ea typeface="微软雅黑" pitchFamily="34" charset="-122"/>
              </a:rPr>
              <a:t>用户</a:t>
            </a:r>
            <a:r>
              <a:rPr lang="en-US" altLang="zh-CN" dirty="0">
                <a:solidFill>
                  <a:srgbClr val="C00000"/>
                </a:solidFill>
                <a:latin typeface="微软雅黑" pitchFamily="34" charset="-122"/>
                <a:ea typeface="微软雅黑" pitchFamily="34" charset="-122"/>
              </a:rPr>
              <a:t>-</a:t>
            </a:r>
            <a:r>
              <a:rPr lang="zh-CN" altLang="en-US" dirty="0">
                <a:solidFill>
                  <a:srgbClr val="C00000"/>
                </a:solidFill>
                <a:latin typeface="微软雅黑" pitchFamily="34" charset="-122"/>
                <a:ea typeface="微软雅黑" pitchFamily="34" charset="-122"/>
              </a:rPr>
              <a:t>评分矩阵变得非常庞大</a:t>
            </a:r>
            <a:r>
              <a:rPr lang="zh-CN" altLang="en-US" dirty="0">
                <a:solidFill>
                  <a:srgbClr val="0070C0"/>
                </a:solidFill>
                <a:latin typeface="微软雅黑" pitchFamily="34" charset="-122"/>
                <a:ea typeface="微软雅黑" pitchFamily="34" charset="-122"/>
              </a:rPr>
              <a:t>，从而使计算开销也变得非常庞大</a:t>
            </a:r>
            <a:endParaRPr lang="en-US" altLang="zh-CN" dirty="0">
              <a:solidFill>
                <a:srgbClr val="0070C0"/>
              </a:solidFill>
              <a:latin typeface="微软雅黑" pitchFamily="34" charset="-122"/>
              <a:ea typeface="微软雅黑" pitchFamily="34" charset="-122"/>
            </a:endParaRPr>
          </a:p>
        </p:txBody>
      </p:sp>
      <p:sp>
        <p:nvSpPr>
          <p:cNvPr id="14" name="Rectangle 11"/>
          <p:cNvSpPr>
            <a:spLocks noChangeArrowheads="1"/>
          </p:cNvSpPr>
          <p:nvPr/>
        </p:nvSpPr>
        <p:spPr bwMode="auto">
          <a:xfrm>
            <a:off x="831997" y="43681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2651125" y="43681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40662716"/>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主要内容</a:t>
            </a:r>
            <a:endParaRPr lang="zh-CN" altLang="en-US" sz="2800" b="1" dirty="0">
              <a:solidFill>
                <a:srgbClr val="7030A0"/>
              </a:solidFill>
              <a:latin typeface="微软雅黑" pitchFamily="34" charset="-122"/>
              <a:ea typeface="微软雅黑" pitchFamily="34" charset="-122"/>
            </a:endParaRPr>
          </a:p>
        </p:txBody>
      </p:sp>
      <p:graphicFrame>
        <p:nvGraphicFramePr>
          <p:cNvPr id="8" name="图示 7"/>
          <p:cNvGraphicFramePr/>
          <p:nvPr>
            <p:extLst>
              <p:ext uri="{D42A27DB-BD31-4B8C-83A1-F6EECF244321}">
                <p14:modId xmlns:p14="http://schemas.microsoft.com/office/powerpoint/2010/main" val="3594867156"/>
              </p:ext>
            </p:extLst>
          </p:nvPr>
        </p:nvGraphicFramePr>
        <p:xfrm>
          <a:off x="564444" y="1216378"/>
          <a:ext cx="7436556" cy="4676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主要内容</a:t>
            </a:r>
            <a:endParaRPr lang="zh-CN" altLang="en-US" sz="2800" b="1" dirty="0">
              <a:solidFill>
                <a:srgbClr val="7030A0"/>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809229951"/>
              </p:ext>
            </p:extLst>
          </p:nvPr>
        </p:nvGraphicFramePr>
        <p:xfrm>
          <a:off x="564444" y="1216378"/>
          <a:ext cx="7436556" cy="4676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07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519819"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zh-CN" altLang="en-US" sz="2800" b="1" dirty="0">
                <a:solidFill>
                  <a:srgbClr val="7030A0"/>
                </a:solidFill>
                <a:latin typeface="微软雅黑" pitchFamily="34" charset="-122"/>
                <a:ea typeface="微软雅黑" pitchFamily="34" charset="-122"/>
              </a:rPr>
              <a:t>近邻模型的协同过滤算法</a:t>
            </a:r>
          </a:p>
          <a:p>
            <a:endParaRPr lang="zh-CN" altLang="en-US" sz="2800" b="1" dirty="0">
              <a:solidFill>
                <a:srgbClr val="7030A0"/>
              </a:solidFill>
              <a:latin typeface="微软雅黑" pitchFamily="34" charset="-122"/>
              <a:ea typeface="微软雅黑" pitchFamily="34" charset="-122"/>
            </a:endParaRPr>
          </a:p>
        </p:txBody>
      </p:sp>
      <p:sp>
        <p:nvSpPr>
          <p:cNvPr id="6" name="TextBox 3"/>
          <p:cNvSpPr txBox="1"/>
          <p:nvPr/>
        </p:nvSpPr>
        <p:spPr>
          <a:xfrm>
            <a:off x="255181" y="978195"/>
            <a:ext cx="8548577" cy="4755148"/>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华</a:t>
            </a:r>
            <a:r>
              <a:rPr lang="zh-CN" altLang="en-US" sz="2400" dirty="0" smtClean="0">
                <a:solidFill>
                  <a:srgbClr val="FF0000"/>
                </a:solidFill>
                <a:latin typeface="微软雅黑" pitchFamily="34" charset="-122"/>
                <a:ea typeface="微软雅黑" pitchFamily="34" charset="-122"/>
              </a:rPr>
              <a:t>为协同过滤应用场景：</a:t>
            </a:r>
            <a:endParaRPr lang="en-US" altLang="zh-CN" sz="2400" dirty="0" smtClean="0">
              <a:solidFill>
                <a:srgbClr val="FF0000"/>
              </a:solidFill>
              <a:latin typeface="微软雅黑" pitchFamily="34" charset="-122"/>
              <a:ea typeface="微软雅黑" pitchFamily="34" charset="-122"/>
            </a:endParaRPr>
          </a:p>
          <a:p>
            <a:pPr indent="457200">
              <a:lnSpc>
                <a:spcPct val="150000"/>
              </a:lnSpc>
            </a:pPr>
            <a:r>
              <a:rPr lang="zh-CN" altLang="en-US" sz="2000" dirty="0" smtClean="0">
                <a:solidFill>
                  <a:srgbClr val="0070C0"/>
                </a:solidFill>
                <a:latin typeface="微软雅黑" pitchFamily="34" charset="-122"/>
                <a:ea typeface="微软雅黑" pitchFamily="34" charset="-122"/>
              </a:rPr>
              <a:t>在对试卷进行了频繁集算法分析后，找到很多考察知识点相似的题目集合。可以通过员工答错的题目在集合中分布情况，了解到员工知识结构中的短板，推荐题目进行增强训练。这里面的员工可以是一个员工团队，分析出就是团队知识结构的短板。这个场景与互联网购物场景不同的是，购物场景是购物者主动挑选货物的过程，这个是通过员工答卷情况的相似性，分析员工知识结构短板的相似性。 </a:t>
            </a:r>
          </a:p>
          <a:p>
            <a:pPr indent="457200">
              <a:lnSpc>
                <a:spcPct val="150000"/>
              </a:lnSpc>
            </a:pPr>
            <a:r>
              <a:rPr lang="zh-CN" altLang="en-US" sz="2000" dirty="0" smtClean="0">
                <a:solidFill>
                  <a:srgbClr val="0070C0"/>
                </a:solidFill>
                <a:latin typeface="微软雅黑" pitchFamily="34" charset="-122"/>
                <a:ea typeface="微软雅黑" pitchFamily="34" charset="-122"/>
              </a:rPr>
              <a:t>识别出员工技能的相似性后，后期业务上可以组织专题培训（不过需要对知识结构进行标签化，这个暂时不考虑）。</a:t>
            </a:r>
          </a:p>
          <a:p>
            <a:pPr indent="457200">
              <a:lnSpc>
                <a:spcPct val="150000"/>
              </a:lnSpc>
            </a:pPr>
            <a:endParaRPr lang="zh-CN" altLang="en-US" dirty="0"/>
          </a:p>
        </p:txBody>
      </p:sp>
    </p:spTree>
    <p:extLst>
      <p:ext uri="{BB962C8B-B14F-4D97-AF65-F5344CB8AC3E}">
        <p14:creationId xmlns:p14="http://schemas.microsoft.com/office/powerpoint/2010/main" val="475398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211475" cy="523220"/>
          </a:xfrm>
          <a:prstGeom prst="rect">
            <a:avLst/>
          </a:prstGeom>
          <a:noFill/>
        </p:spPr>
        <p:txBody>
          <a:bodyPr wrap="square" rtlCol="0">
            <a:spAutoFit/>
          </a:bodyPr>
          <a:lstStyle/>
          <a:p>
            <a:pPr lvl="0"/>
            <a:r>
              <a:rPr lang="zh-CN" altLang="en-US" sz="2800" b="1" dirty="0">
                <a:solidFill>
                  <a:srgbClr val="7030A0"/>
                </a:solidFill>
                <a:latin typeface="微软雅黑" pitchFamily="34" charset="-122"/>
                <a:ea typeface="微软雅黑" pitchFamily="34" charset="-122"/>
              </a:rPr>
              <a:t>基于近邻模型的协同过滤算法</a:t>
            </a:r>
          </a:p>
        </p:txBody>
      </p:sp>
      <p:sp>
        <p:nvSpPr>
          <p:cNvPr id="5" name="TextBox 4"/>
          <p:cNvSpPr txBox="1"/>
          <p:nvPr/>
        </p:nvSpPr>
        <p:spPr>
          <a:xfrm>
            <a:off x="489098" y="956930"/>
            <a:ext cx="8038214" cy="1053622"/>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输入：</a:t>
            </a:r>
            <a:endParaRPr lang="en-US" altLang="zh-CN" sz="2400" dirty="0" smtClean="0">
              <a:solidFill>
                <a:srgbClr val="FF0000"/>
              </a:solidFill>
              <a:latin typeface="微软雅黑" pitchFamily="34" charset="-122"/>
              <a:ea typeface="微软雅黑" pitchFamily="34" charset="-122"/>
            </a:endParaRPr>
          </a:p>
          <a:p>
            <a:pPr>
              <a:lnSpc>
                <a:spcPct val="150000"/>
              </a:lnSpc>
            </a:pPr>
            <a:r>
              <a:rPr lang="en-US" altLang="zh-CN" dirty="0" smtClean="0"/>
              <a:t>         </a:t>
            </a:r>
            <a:r>
              <a:rPr lang="zh-CN" altLang="en-US" sz="2000" dirty="0" smtClean="0">
                <a:solidFill>
                  <a:srgbClr val="002060"/>
                </a:solidFill>
                <a:latin typeface="微软雅黑" pitchFamily="34" charset="-122"/>
                <a:ea typeface="微软雅黑" pitchFamily="34" charset="-122"/>
              </a:rPr>
              <a:t>由（用户：判断题</a:t>
            </a:r>
            <a:r>
              <a:rPr lang="en-US" altLang="zh-CN" sz="2000" dirty="0" smtClean="0">
                <a:solidFill>
                  <a:srgbClr val="002060"/>
                </a:solidFill>
                <a:latin typeface="微软雅黑" pitchFamily="34" charset="-122"/>
                <a:ea typeface="微软雅黑" pitchFamily="34" charset="-122"/>
              </a:rPr>
              <a:t>,</a:t>
            </a:r>
            <a:r>
              <a:rPr lang="zh-CN" altLang="en-US" sz="2000" dirty="0" smtClean="0">
                <a:solidFill>
                  <a:srgbClr val="002060"/>
                </a:solidFill>
                <a:latin typeface="微软雅黑" pitchFamily="34" charset="-122"/>
                <a:ea typeface="微软雅黑" pitchFamily="34" charset="-122"/>
              </a:rPr>
              <a:t>单选题</a:t>
            </a:r>
            <a:r>
              <a:rPr lang="en-US" altLang="zh-CN" sz="2000" dirty="0" smtClean="0">
                <a:solidFill>
                  <a:srgbClr val="002060"/>
                </a:solidFill>
                <a:latin typeface="微软雅黑" pitchFamily="34" charset="-122"/>
                <a:ea typeface="微软雅黑" pitchFamily="34" charset="-122"/>
              </a:rPr>
              <a:t>,</a:t>
            </a:r>
            <a:r>
              <a:rPr lang="zh-CN" altLang="en-US" sz="2000" dirty="0" smtClean="0">
                <a:solidFill>
                  <a:srgbClr val="002060"/>
                </a:solidFill>
                <a:latin typeface="微软雅黑" pitchFamily="34" charset="-122"/>
                <a:ea typeface="微软雅黑" pitchFamily="34" charset="-122"/>
              </a:rPr>
              <a:t>多选题</a:t>
            </a:r>
            <a:r>
              <a:rPr lang="en-US" altLang="zh-CN" sz="2000" dirty="0" smtClean="0">
                <a:solidFill>
                  <a:srgbClr val="002060"/>
                </a:solidFill>
                <a:latin typeface="微软雅黑" pitchFamily="34" charset="-122"/>
                <a:ea typeface="微软雅黑" pitchFamily="34" charset="-122"/>
              </a:rPr>
              <a:t>,</a:t>
            </a:r>
            <a:r>
              <a:rPr lang="zh-CN" altLang="en-US" sz="2000" dirty="0" smtClean="0">
                <a:solidFill>
                  <a:srgbClr val="002060"/>
                </a:solidFill>
                <a:latin typeface="微软雅黑" pitchFamily="34" charset="-122"/>
                <a:ea typeface="微软雅黑" pitchFamily="34" charset="-122"/>
              </a:rPr>
              <a:t>主观题）向量所形成的的矩阵 </a:t>
            </a:r>
            <a:endParaRPr lang="zh-CN" altLang="en-US" sz="2000" dirty="0">
              <a:solidFill>
                <a:srgbClr val="002060"/>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1045535" y="2183812"/>
          <a:ext cx="6096000" cy="22250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zh-CN" altLang="en-US" dirty="0" smtClean="0"/>
                        <a:t>用户</a:t>
                      </a:r>
                      <a:endParaRPr lang="zh-CN" altLang="en-US" dirty="0"/>
                    </a:p>
                  </a:txBody>
                  <a:tcPr/>
                </a:tc>
                <a:tc>
                  <a:txBody>
                    <a:bodyPr/>
                    <a:lstStyle/>
                    <a:p>
                      <a:pPr algn="ctr"/>
                      <a:r>
                        <a:rPr lang="zh-CN" altLang="en-US" dirty="0" smtClean="0"/>
                        <a:t>题目</a:t>
                      </a:r>
                      <a:r>
                        <a:rPr lang="en-US" altLang="zh-CN" dirty="0" smtClean="0"/>
                        <a:t>1</a:t>
                      </a:r>
                      <a:endParaRPr lang="zh-CN" altLang="en-US" dirty="0"/>
                    </a:p>
                  </a:txBody>
                  <a:tcPr/>
                </a:tc>
                <a:tc>
                  <a:txBody>
                    <a:bodyPr/>
                    <a:lstStyle/>
                    <a:p>
                      <a:pPr algn="ctr"/>
                      <a:r>
                        <a:rPr lang="zh-CN" altLang="en-US" dirty="0" smtClean="0"/>
                        <a:t>题目</a:t>
                      </a:r>
                      <a:r>
                        <a:rPr lang="en-US" altLang="zh-CN" dirty="0" smtClean="0"/>
                        <a:t>2</a:t>
                      </a:r>
                      <a:endParaRPr lang="zh-CN" altLang="en-US" dirty="0"/>
                    </a:p>
                  </a:txBody>
                  <a:tcPr/>
                </a:tc>
                <a:tc>
                  <a:txBody>
                    <a:bodyPr/>
                    <a:lstStyle/>
                    <a:p>
                      <a:pPr algn="ctr"/>
                      <a:r>
                        <a:rPr lang="zh-CN" altLang="en-US" dirty="0" smtClean="0"/>
                        <a:t>题目</a:t>
                      </a:r>
                      <a:r>
                        <a:rPr lang="en-US" altLang="zh-CN" dirty="0" smtClean="0"/>
                        <a:t>3</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USER1</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USER2</a:t>
                      </a:r>
                      <a:endParaRPr lang="zh-CN" altLang="en-US" dirty="0"/>
                    </a:p>
                  </a:txBody>
                  <a:tcPr/>
                </a:tc>
                <a:tc>
                  <a:txBody>
                    <a:bodyPr/>
                    <a:lstStyle/>
                    <a:p>
                      <a:pPr algn="ctr"/>
                      <a:r>
                        <a:rPr lang="en-US" altLang="zh-CN" dirty="0" smtClean="0"/>
                        <a:t>0</a:t>
                      </a:r>
                      <a:endParaRPr lang="zh-CN" altLang="en-US" dirty="0"/>
                    </a:p>
                  </a:txBody>
                  <a:tcPr/>
                </a:tc>
                <a:tc>
                  <a:txBody>
                    <a:bodyPr/>
                    <a:lstStyle/>
                    <a:p>
                      <a:pPr algn="ctr"/>
                      <a:endParaRPr lang="zh-CN" altLang="en-US"/>
                    </a:p>
                  </a:txBody>
                  <a:tcPr/>
                </a:tc>
                <a:tc>
                  <a:txBody>
                    <a:bodyPr/>
                    <a:lstStyle/>
                    <a:p>
                      <a:pPr algn="ctr"/>
                      <a:r>
                        <a:rPr lang="en-US" altLang="zh-CN" dirty="0" smtClean="0"/>
                        <a:t>3</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USER3</a:t>
                      </a:r>
                      <a:endParaRPr lang="zh-CN" altLang="en-US" dirty="0"/>
                    </a:p>
                  </a:txBody>
                  <a:tcPr/>
                </a:tc>
                <a:tc>
                  <a:txBody>
                    <a:bodyPr/>
                    <a:lstStyle/>
                    <a:p>
                      <a:pPr algn="ctr"/>
                      <a:endParaRPr lang="zh-CN" altLang="en-US"/>
                    </a:p>
                  </a:txBody>
                  <a:tcPr/>
                </a:tc>
                <a:tc>
                  <a:txBody>
                    <a:bodyPr/>
                    <a:lstStyle/>
                    <a:p>
                      <a:pPr algn="ctr"/>
                      <a:r>
                        <a:rPr lang="en-US" altLang="zh-CN" dirty="0" smtClean="0"/>
                        <a:t>3</a:t>
                      </a:r>
                      <a:endParaRPr lang="zh-CN" altLang="en-US" dirty="0"/>
                    </a:p>
                  </a:txBody>
                  <a:tcPr/>
                </a:tc>
                <a:tc>
                  <a:txBody>
                    <a:bodyPr/>
                    <a:lstStyle/>
                    <a:p>
                      <a:pPr algn="ctr"/>
                      <a:endParaRPr lang="zh-CN" altLang="en-US"/>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USER4</a:t>
                      </a:r>
                      <a:endParaRPr lang="zh-CN" altLang="en-US" dirty="0"/>
                    </a:p>
                  </a:txBody>
                  <a:tcPr/>
                </a:tc>
                <a:tc>
                  <a:txBody>
                    <a:bodyPr/>
                    <a:lstStyle/>
                    <a:p>
                      <a:pPr algn="ctr"/>
                      <a:r>
                        <a:rPr lang="en-US" altLang="zh-CN" dirty="0" smtClean="0"/>
                        <a:t>3</a:t>
                      </a:r>
                      <a:endParaRPr lang="zh-CN" altLang="en-US" dirty="0"/>
                    </a:p>
                  </a:txBody>
                  <a:tcPr/>
                </a:tc>
                <a:tc>
                  <a:txBody>
                    <a:bodyPr/>
                    <a:lstStyle/>
                    <a:p>
                      <a:pPr algn="ctr"/>
                      <a:endParaRPr lang="zh-CN" altLang="en-US"/>
                    </a:p>
                  </a:txBody>
                  <a:tcPr/>
                </a:tc>
                <a:tc>
                  <a:txBody>
                    <a:bodyPr/>
                    <a:lstStyle/>
                    <a:p>
                      <a:pPr algn="ctr"/>
                      <a:r>
                        <a:rPr lang="en-US" altLang="zh-CN" dirty="0" smtClean="0"/>
                        <a:t>0</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7" name="TextBox 6"/>
          <p:cNvSpPr txBox="1"/>
          <p:nvPr/>
        </p:nvSpPr>
        <p:spPr>
          <a:xfrm>
            <a:off x="414670" y="4369981"/>
            <a:ext cx="7931888" cy="2031325"/>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输出：</a:t>
            </a:r>
            <a:endParaRPr lang="en-US" altLang="zh-CN" sz="2400" dirty="0" smtClean="0">
              <a:solidFill>
                <a:srgbClr val="FF0000"/>
              </a:solidFill>
              <a:latin typeface="微软雅黑" pitchFamily="34" charset="-122"/>
              <a:ea typeface="微软雅黑" pitchFamily="34" charset="-122"/>
            </a:endParaRPr>
          </a:p>
          <a:p>
            <a:pPr indent="457200">
              <a:lnSpc>
                <a:spcPct val="150000"/>
              </a:lnSpc>
            </a:pPr>
            <a:r>
              <a:rPr lang="en-US" altLang="zh-CN" sz="2000" dirty="0" smtClean="0">
                <a:solidFill>
                  <a:srgbClr val="0070C0"/>
                </a:solidFill>
                <a:latin typeface="微软雅黑" pitchFamily="34" charset="-122"/>
                <a:ea typeface="微软雅黑" pitchFamily="34" charset="-122"/>
              </a:rPr>
              <a:t>1</a:t>
            </a:r>
            <a:r>
              <a:rPr lang="zh-CN" altLang="en-US" sz="2000" dirty="0" smtClean="0">
                <a:solidFill>
                  <a:srgbClr val="0070C0"/>
                </a:solidFill>
                <a:latin typeface="微软雅黑" pitchFamily="34" charset="-122"/>
                <a:ea typeface="微软雅黑" pitchFamily="34" charset="-122"/>
              </a:rPr>
              <a:t>）根据员工工号，系统自动推荐出适合员工提升改进题目 </a:t>
            </a:r>
          </a:p>
          <a:p>
            <a:pPr indent="457200">
              <a:lnSpc>
                <a:spcPct val="150000"/>
              </a:lnSpc>
            </a:pPr>
            <a:r>
              <a:rPr lang="en-US" altLang="zh-CN" sz="2000" dirty="0" smtClean="0">
                <a:solidFill>
                  <a:srgbClr val="0070C0"/>
                </a:solidFill>
                <a:latin typeface="微软雅黑" pitchFamily="34" charset="-122"/>
                <a:ea typeface="微软雅黑" pitchFamily="34" charset="-122"/>
              </a:rPr>
              <a:t>2</a:t>
            </a:r>
            <a:r>
              <a:rPr lang="zh-CN" altLang="en-US" sz="2000" dirty="0" smtClean="0">
                <a:solidFill>
                  <a:srgbClr val="0070C0"/>
                </a:solidFill>
                <a:latin typeface="微软雅黑" pitchFamily="34" charset="-122"/>
                <a:ea typeface="微软雅黑" pitchFamily="34" charset="-122"/>
              </a:rPr>
              <a:t>）根据团队人员组成，系统自动推荐出适合团队提升改进的题目 </a:t>
            </a:r>
          </a:p>
          <a:p>
            <a:pPr indent="457200">
              <a:lnSpc>
                <a:spcPct val="150000"/>
              </a:lnSpc>
            </a:pPr>
            <a:r>
              <a:rPr lang="en-US" altLang="zh-CN" sz="2000" dirty="0" smtClean="0">
                <a:solidFill>
                  <a:srgbClr val="0070C0"/>
                </a:solidFill>
                <a:latin typeface="微软雅黑" pitchFamily="34" charset="-122"/>
                <a:ea typeface="微软雅黑" pitchFamily="34" charset="-122"/>
              </a:rPr>
              <a:t>3</a:t>
            </a:r>
            <a:r>
              <a:rPr lang="zh-CN" altLang="en-US" sz="2000" dirty="0" smtClean="0">
                <a:solidFill>
                  <a:srgbClr val="0070C0"/>
                </a:solidFill>
                <a:latin typeface="微软雅黑" pitchFamily="34" charset="-122"/>
                <a:ea typeface="微软雅黑" pitchFamily="34" charset="-122"/>
              </a:rPr>
              <a:t>）员工知识结构短板的相似性集合</a:t>
            </a: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211475" cy="523220"/>
          </a:xfrm>
          <a:prstGeom prst="rect">
            <a:avLst/>
          </a:prstGeom>
          <a:noFill/>
        </p:spPr>
        <p:txBody>
          <a:bodyPr wrap="square" rtlCol="0">
            <a:spAutoFit/>
          </a:bodyPr>
          <a:lstStyle/>
          <a:p>
            <a:pPr lvl="0"/>
            <a:r>
              <a:rPr lang="zh-CN" altLang="en-US" sz="2800" b="1" dirty="0">
                <a:solidFill>
                  <a:srgbClr val="7030A0"/>
                </a:solidFill>
                <a:latin typeface="微软雅黑" pitchFamily="34" charset="-122"/>
                <a:ea typeface="微软雅黑" pitchFamily="34" charset="-122"/>
              </a:rPr>
              <a:t>基于近邻模型的协同过滤算法</a:t>
            </a:r>
          </a:p>
        </p:txBody>
      </p:sp>
      <p:sp>
        <p:nvSpPr>
          <p:cNvPr id="6" name="TextBox 4"/>
          <p:cNvSpPr txBox="1"/>
          <p:nvPr/>
        </p:nvSpPr>
        <p:spPr>
          <a:xfrm>
            <a:off x="489098" y="790674"/>
            <a:ext cx="8038214" cy="581057"/>
          </a:xfrm>
          <a:prstGeom prst="rect">
            <a:avLst/>
          </a:prstGeom>
          <a:noFill/>
        </p:spPr>
        <p:txBody>
          <a:bodyPr wrap="square" rtlCol="0">
            <a:spAutoFit/>
          </a:bodyPr>
          <a:lstStyle/>
          <a:p>
            <a:pPr>
              <a:lnSpc>
                <a:spcPct val="150000"/>
              </a:lnSpc>
            </a:pPr>
            <a:r>
              <a:rPr lang="en-US" altLang="zh-CN" sz="2400" dirty="0" smtClean="0">
                <a:solidFill>
                  <a:srgbClr val="FF0000"/>
                </a:solidFill>
                <a:latin typeface="微软雅黑" pitchFamily="34" charset="-122"/>
                <a:ea typeface="微软雅黑" pitchFamily="34" charset="-122"/>
              </a:rPr>
              <a:t>K</a:t>
            </a:r>
            <a:r>
              <a:rPr lang="zh-CN" altLang="en-US" sz="2400" dirty="0" smtClean="0">
                <a:solidFill>
                  <a:srgbClr val="FF0000"/>
                </a:solidFill>
                <a:latin typeface="微软雅黑" pitchFamily="34" charset="-122"/>
                <a:ea typeface="微软雅黑" pitchFamily="34" charset="-122"/>
              </a:rPr>
              <a:t>近邻的求取</a:t>
            </a:r>
            <a:endParaRPr lang="en-US" altLang="zh-CN" sz="2400" dirty="0" smtClean="0">
              <a:solidFill>
                <a:srgbClr val="FF0000"/>
              </a:solidFill>
              <a:latin typeface="微软雅黑" pitchFamily="34" charset="-122"/>
              <a:ea typeface="微软雅黑" pitchFamily="34" charset="-122"/>
            </a:endParaRPr>
          </a:p>
        </p:txBody>
      </p:sp>
      <p:sp>
        <p:nvSpPr>
          <p:cNvPr id="7" name="文本框 6"/>
          <p:cNvSpPr txBox="1"/>
          <p:nvPr/>
        </p:nvSpPr>
        <p:spPr>
          <a:xfrm>
            <a:off x="976745" y="1535027"/>
            <a:ext cx="7439891" cy="400110"/>
          </a:xfrm>
          <a:prstGeom prst="rect">
            <a:avLst/>
          </a:prstGeom>
          <a:noFill/>
        </p:spPr>
        <p:txBody>
          <a:bodyPr wrap="square" rtlCol="0">
            <a:spAutoFi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距离计算公式</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09255" y="2171700"/>
            <a:ext cx="6650181" cy="4801314"/>
          </a:xfrm>
          <a:prstGeom prst="rect">
            <a:avLst/>
          </a:prstGeom>
          <a:noFill/>
        </p:spPr>
        <p:txBody>
          <a:bodyPr wrap="square" rtlCol="0">
            <a:spAutoFit/>
          </a:bodyPr>
          <a:lstStyle/>
          <a:p>
            <a:pPr>
              <a:lnSpc>
                <a:spcPct val="200000"/>
              </a:lnSpc>
            </a:pPr>
            <a:r>
              <a:rPr lang="en-US" altLang="zh-CN" dirty="0" smtClean="0">
                <a:solidFill>
                  <a:srgbClr val="0070C0"/>
                </a:solidFill>
                <a:latin typeface="微软雅黑" panose="020B0503020204020204" pitchFamily="34" charset="-122"/>
                <a:ea typeface="微软雅黑" panose="020B0503020204020204" pitchFamily="34" charset="-122"/>
              </a:rPr>
              <a:t>1.</a:t>
            </a:r>
            <a:r>
              <a:rPr lang="zh-CN" altLang="en-US" dirty="0" smtClean="0">
                <a:solidFill>
                  <a:srgbClr val="0070C0"/>
                </a:solidFill>
                <a:latin typeface="微软雅黑" panose="020B0503020204020204" pitchFamily="34" charset="-122"/>
                <a:ea typeface="微软雅黑" panose="020B0503020204020204" pitchFamily="34" charset="-122"/>
              </a:rPr>
              <a:t>余弦距离</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r>
              <a:rPr lang="en-US" altLang="zh-CN" dirty="0" smtClean="0">
                <a:solidFill>
                  <a:srgbClr val="0070C0"/>
                </a:solidFill>
                <a:latin typeface="微软雅黑" panose="020B0503020204020204" pitchFamily="34" charset="-122"/>
                <a:ea typeface="微软雅黑" panose="020B0503020204020204" pitchFamily="34" charset="-122"/>
              </a:rPr>
              <a:t>2.Pearson</a:t>
            </a:r>
            <a:r>
              <a:rPr lang="zh-CN" altLang="en-US" dirty="0" smtClean="0">
                <a:solidFill>
                  <a:srgbClr val="0070C0"/>
                </a:solidFill>
                <a:latin typeface="微软雅黑" panose="020B0503020204020204" pitchFamily="34" charset="-122"/>
                <a:ea typeface="微软雅黑" panose="020B0503020204020204" pitchFamily="34" charset="-122"/>
              </a:rPr>
              <a:t>相关系数</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r>
              <a:rPr lang="en-US" altLang="zh-CN" dirty="0" smtClean="0">
                <a:solidFill>
                  <a:srgbClr val="0070C0"/>
                </a:solidFill>
                <a:latin typeface="微软雅黑" panose="020B0503020204020204" pitchFamily="34" charset="-122"/>
                <a:ea typeface="微软雅黑" panose="020B0503020204020204" pitchFamily="34" charset="-122"/>
              </a:rPr>
              <a:t>3.</a:t>
            </a:r>
            <a:r>
              <a:rPr lang="zh-CN" altLang="en-US" dirty="0" smtClean="0">
                <a:solidFill>
                  <a:srgbClr val="0070C0"/>
                </a:solidFill>
                <a:latin typeface="微软雅黑" panose="020B0503020204020204" pitchFamily="34" charset="-122"/>
                <a:ea typeface="微软雅黑" panose="020B0503020204020204" pitchFamily="34" charset="-122"/>
              </a:rPr>
              <a:t>修正余弦距离</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300000"/>
              </a:lnSpc>
            </a:pPr>
            <a:endParaRPr lang="zh-CN" altLang="en-US" dirty="0">
              <a:solidFill>
                <a:srgbClr val="0070C0"/>
              </a:solidFill>
              <a:latin typeface="微软雅黑" panose="020B0503020204020204" pitchFamily="34" charset="-122"/>
              <a:ea typeface="微软雅黑" panose="020B0503020204020204" pitchFamily="34"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008848957"/>
              </p:ext>
            </p:extLst>
          </p:nvPr>
        </p:nvGraphicFramePr>
        <p:xfrm>
          <a:off x="3719943" y="2007874"/>
          <a:ext cx="2556165" cy="1224469"/>
        </p:xfrm>
        <a:graphic>
          <a:graphicData uri="http://schemas.openxmlformats.org/presentationml/2006/ole">
            <mc:AlternateContent xmlns:mc="http://schemas.openxmlformats.org/markup-compatibility/2006">
              <mc:Choice xmlns:v="urn:schemas-microsoft-com:vml" Requires="v">
                <p:oleObj spid="_x0000_s32953" name="Equation" r:id="rId3" imgW="2057400" imgH="901440" progId="Equation.3">
                  <p:embed/>
                </p:oleObj>
              </mc:Choice>
              <mc:Fallback>
                <p:oleObj name="Equation" r:id="rId3" imgW="2057400" imgH="901440" progId="Equation.3">
                  <p:embed/>
                  <p:pic>
                    <p:nvPicPr>
                      <p:cNvPr id="0" name=""/>
                      <p:cNvPicPr/>
                      <p:nvPr/>
                    </p:nvPicPr>
                    <p:blipFill>
                      <a:blip r:embed="rId4"/>
                      <a:stretch>
                        <a:fillRect/>
                      </a:stretch>
                    </p:blipFill>
                    <p:spPr>
                      <a:xfrm>
                        <a:off x="3719943" y="2007874"/>
                        <a:ext cx="2556165" cy="1224469"/>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39306786"/>
              </p:ext>
            </p:extLst>
          </p:nvPr>
        </p:nvGraphicFramePr>
        <p:xfrm>
          <a:off x="3925600" y="3583207"/>
          <a:ext cx="3660775" cy="1223962"/>
        </p:xfrm>
        <a:graphic>
          <a:graphicData uri="http://schemas.openxmlformats.org/presentationml/2006/ole">
            <mc:AlternateContent xmlns:mc="http://schemas.openxmlformats.org/markup-compatibility/2006">
              <mc:Choice xmlns:v="urn:schemas-microsoft-com:vml" Requires="v">
                <p:oleObj spid="_x0000_s32954" name="Equation" r:id="rId5" imgW="2946240" imgH="901440" progId="Equation.3">
                  <p:embed/>
                </p:oleObj>
              </mc:Choice>
              <mc:Fallback>
                <p:oleObj name="Equation" r:id="rId5" imgW="2946240" imgH="901440" progId="Equation.3">
                  <p:embed/>
                  <p:pic>
                    <p:nvPicPr>
                      <p:cNvPr id="0" name=""/>
                      <p:cNvPicPr/>
                      <p:nvPr/>
                    </p:nvPicPr>
                    <p:blipFill>
                      <a:blip r:embed="rId6"/>
                      <a:stretch>
                        <a:fillRect/>
                      </a:stretch>
                    </p:blipFill>
                    <p:spPr>
                      <a:xfrm>
                        <a:off x="3925600" y="3583207"/>
                        <a:ext cx="3660775" cy="12239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58899956"/>
              </p:ext>
            </p:extLst>
          </p:nvPr>
        </p:nvGraphicFramePr>
        <p:xfrm>
          <a:off x="3941763" y="5209457"/>
          <a:ext cx="3629025" cy="1223962"/>
        </p:xfrm>
        <a:graphic>
          <a:graphicData uri="http://schemas.openxmlformats.org/presentationml/2006/ole">
            <mc:AlternateContent xmlns:mc="http://schemas.openxmlformats.org/markup-compatibility/2006">
              <mc:Choice xmlns:v="urn:schemas-microsoft-com:vml" Requires="v">
                <p:oleObj spid="_x0000_s32955" name="Equation" r:id="rId7" imgW="2920680" imgH="901440" progId="Equation.3">
                  <p:embed/>
                </p:oleObj>
              </mc:Choice>
              <mc:Fallback>
                <p:oleObj name="Equation" r:id="rId7" imgW="2920680" imgH="901440" progId="Equation.3">
                  <p:embed/>
                  <p:pic>
                    <p:nvPicPr>
                      <p:cNvPr id="0" name=""/>
                      <p:cNvPicPr/>
                      <p:nvPr/>
                    </p:nvPicPr>
                    <p:blipFill>
                      <a:blip r:embed="rId8"/>
                      <a:stretch>
                        <a:fillRect/>
                      </a:stretch>
                    </p:blipFill>
                    <p:spPr>
                      <a:xfrm>
                        <a:off x="3941763" y="5209457"/>
                        <a:ext cx="3629025" cy="1223962"/>
                      </a:xfrm>
                      <a:prstGeom prst="rect">
                        <a:avLst/>
                      </a:prstGeom>
                    </p:spPr>
                  </p:pic>
                </p:oleObj>
              </mc:Fallback>
            </mc:AlternateContent>
          </a:graphicData>
        </a:graphic>
      </p:graphicFrame>
    </p:spTree>
    <p:extLst>
      <p:ext uri="{BB962C8B-B14F-4D97-AF65-F5344CB8AC3E}">
        <p14:creationId xmlns:p14="http://schemas.microsoft.com/office/powerpoint/2010/main" val="154875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211475" cy="523220"/>
          </a:xfrm>
          <a:prstGeom prst="rect">
            <a:avLst/>
          </a:prstGeom>
          <a:noFill/>
        </p:spPr>
        <p:txBody>
          <a:bodyPr wrap="square" rtlCol="0">
            <a:spAutoFit/>
          </a:bodyPr>
          <a:lstStyle/>
          <a:p>
            <a:pPr lvl="0"/>
            <a:r>
              <a:rPr lang="zh-CN" altLang="en-US" sz="2800" b="1" dirty="0">
                <a:solidFill>
                  <a:srgbClr val="7030A0"/>
                </a:solidFill>
                <a:latin typeface="微软雅黑" pitchFamily="34" charset="-122"/>
                <a:ea typeface="微软雅黑" pitchFamily="34" charset="-122"/>
              </a:rPr>
              <a:t>基于近邻模型的协同过滤算法</a:t>
            </a:r>
          </a:p>
        </p:txBody>
      </p:sp>
      <p:sp>
        <p:nvSpPr>
          <p:cNvPr id="5" name="TextBox 4"/>
          <p:cNvSpPr txBox="1"/>
          <p:nvPr/>
        </p:nvSpPr>
        <p:spPr>
          <a:xfrm>
            <a:off x="489098" y="790674"/>
            <a:ext cx="8038214" cy="581057"/>
          </a:xfrm>
          <a:prstGeom prst="rect">
            <a:avLst/>
          </a:prstGeom>
          <a:noFill/>
        </p:spPr>
        <p:txBody>
          <a:bodyPr wrap="square" rtlCol="0">
            <a:spAutoFit/>
          </a:bodyPr>
          <a:lstStyle/>
          <a:p>
            <a:pPr>
              <a:lnSpc>
                <a:spcPct val="150000"/>
              </a:lnSpc>
            </a:pPr>
            <a:r>
              <a:rPr lang="en-US" altLang="zh-CN" sz="2400" dirty="0" smtClean="0">
                <a:solidFill>
                  <a:srgbClr val="FF0000"/>
                </a:solidFill>
                <a:latin typeface="微软雅黑" pitchFamily="34" charset="-122"/>
                <a:ea typeface="微软雅黑" pitchFamily="34" charset="-122"/>
              </a:rPr>
              <a:t>K</a:t>
            </a:r>
            <a:r>
              <a:rPr lang="zh-CN" altLang="en-US" sz="2400" dirty="0" smtClean="0">
                <a:solidFill>
                  <a:srgbClr val="FF0000"/>
                </a:solidFill>
                <a:latin typeface="微软雅黑" pitchFamily="34" charset="-122"/>
                <a:ea typeface="微软雅黑" pitchFamily="34" charset="-122"/>
              </a:rPr>
              <a:t>近邻的求取</a:t>
            </a:r>
            <a:endParaRPr lang="en-US" altLang="zh-CN" sz="2400" dirty="0" smtClean="0">
              <a:solidFill>
                <a:srgbClr val="FF0000"/>
              </a:solidFill>
              <a:latin typeface="微软雅黑" pitchFamily="34" charset="-122"/>
              <a:ea typeface="微软雅黑" pitchFamily="34" charset="-122"/>
            </a:endParaRPr>
          </a:p>
        </p:txBody>
      </p:sp>
      <p:sp>
        <p:nvSpPr>
          <p:cNvPr id="6" name="文本框 5"/>
          <p:cNvSpPr txBox="1"/>
          <p:nvPr/>
        </p:nvSpPr>
        <p:spPr>
          <a:xfrm>
            <a:off x="976745" y="1535027"/>
            <a:ext cx="7439891" cy="400110"/>
          </a:xfrm>
          <a:prstGeom prst="rect">
            <a:avLst/>
          </a:prstGeom>
          <a:noFill/>
        </p:spPr>
        <p:txBody>
          <a:bodyPr wrap="square" rtlCol="0">
            <a:spAutoFit/>
          </a:bodyPr>
          <a:lstStyle/>
          <a:p>
            <a:r>
              <a:rPr lang="en-US" altLang="zh-CN" sz="2000" dirty="0" smtClean="0">
                <a:solidFill>
                  <a:srgbClr val="002060"/>
                </a:solidFill>
                <a:latin typeface="微软雅黑" panose="020B0503020204020204" pitchFamily="34" charset="-122"/>
                <a:ea typeface="微软雅黑" panose="020B0503020204020204" pitchFamily="34" charset="-122"/>
              </a:rPr>
              <a:t>KNN</a:t>
            </a:r>
            <a:r>
              <a:rPr lang="zh-CN" altLang="en-US" sz="2000" dirty="0" smtClean="0">
                <a:solidFill>
                  <a:srgbClr val="002060"/>
                </a:solidFill>
                <a:latin typeface="微软雅黑" panose="020B0503020204020204" pitchFamily="34" charset="-122"/>
                <a:ea typeface="微软雅黑" panose="020B0503020204020204" pitchFamily="34" charset="-122"/>
              </a:rPr>
              <a:t>算法的并行化</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15736" y="2098433"/>
            <a:ext cx="7928264" cy="646331"/>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在协同过滤的背景下，</a:t>
            </a:r>
            <a:r>
              <a:rPr lang="en-US" altLang="zh-CN" i="1" dirty="0" smtClean="0">
                <a:solidFill>
                  <a:srgbClr val="C00000"/>
                </a:solidFill>
                <a:latin typeface="微软雅黑" panose="020B0503020204020204" pitchFamily="34" charset="-122"/>
                <a:ea typeface="微软雅黑" panose="020B0503020204020204" pitchFamily="34" charset="-122"/>
              </a:rPr>
              <a:t>KNN</a:t>
            </a:r>
            <a:r>
              <a:rPr lang="zh-CN" altLang="en-US" dirty="0" smtClean="0">
                <a:solidFill>
                  <a:srgbClr val="0070C0"/>
                </a:solidFill>
                <a:latin typeface="微软雅黑" panose="020B0503020204020204" pitchFamily="34" charset="-122"/>
                <a:ea typeface="微软雅黑" panose="020B0503020204020204" pitchFamily="34" charset="-122"/>
              </a:rPr>
              <a:t>算法的训练集与测试集一样大（都是数据集本身），即对所有元素求各自的</a:t>
            </a:r>
            <a:r>
              <a:rPr lang="en-US" altLang="zh-CN" i="1" dirty="0" smtClean="0">
                <a:solidFill>
                  <a:srgbClr val="C00000"/>
                </a:solidFill>
                <a:latin typeface="微软雅黑" panose="020B0503020204020204" pitchFamily="34" charset="-122"/>
                <a:ea typeface="微软雅黑" panose="020B0503020204020204" pitchFamily="34" charset="-122"/>
              </a:rPr>
              <a:t>K</a:t>
            </a:r>
            <a:r>
              <a:rPr lang="zh-CN" altLang="en-US" i="1" dirty="0" smtClean="0">
                <a:solidFill>
                  <a:srgbClr val="C00000"/>
                </a:solidFill>
                <a:latin typeface="微软雅黑" panose="020B0503020204020204" pitchFamily="34" charset="-122"/>
                <a:ea typeface="微软雅黑" panose="020B0503020204020204" pitchFamily="34" charset="-122"/>
              </a:rPr>
              <a:t>近邻</a:t>
            </a:r>
            <a:r>
              <a:rPr lang="zh-CN" altLang="en-US" dirty="0" smtClean="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76745" y="3150686"/>
            <a:ext cx="7907482" cy="2477601"/>
          </a:xfrm>
          <a:prstGeom prst="rect">
            <a:avLst/>
          </a:prstGeom>
          <a:noFill/>
        </p:spPr>
        <p:txBody>
          <a:bodyPr wrap="square" rtlCol="0">
            <a:spAutoFit/>
          </a:bodyPr>
          <a:lstStyle/>
          <a:p>
            <a:r>
              <a:rPr lang="zh-CN" altLang="en-US" sz="2000" dirty="0" smtClean="0">
                <a:solidFill>
                  <a:srgbClr val="C00000"/>
                </a:solidFill>
                <a:latin typeface="微软雅黑" panose="020B0503020204020204" pitchFamily="34" charset="-122"/>
                <a:ea typeface="微软雅黑" panose="020B0503020204020204" pitchFamily="34" charset="-122"/>
              </a:rPr>
              <a:t>并行化思路：</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smtClean="0">
                <a:solidFill>
                  <a:srgbClr val="0070C0"/>
                </a:solidFill>
                <a:latin typeface="微软雅黑" panose="020B0503020204020204" pitchFamily="34" charset="-122"/>
                <a:ea typeface="微软雅黑" panose="020B0503020204020204" pitchFamily="34" charset="-122"/>
              </a:rPr>
              <a:t>将数据集读入</a:t>
            </a:r>
            <a:r>
              <a:rPr lang="en-US" altLang="zh-CN" i="1" dirty="0" smtClean="0">
                <a:solidFill>
                  <a:srgbClr val="C00000"/>
                </a:solidFill>
                <a:latin typeface="Cambria Math" panose="02040503050406030204" pitchFamily="18" charset="0"/>
                <a:ea typeface="Cambria Math" panose="02040503050406030204" pitchFamily="18" charset="0"/>
              </a:rPr>
              <a:t>RDD</a:t>
            </a:r>
            <a:r>
              <a:rPr lang="zh-CN" altLang="en-US" dirty="0" smtClean="0">
                <a:solidFill>
                  <a:srgbClr val="0070C0"/>
                </a:solidFill>
                <a:latin typeface="微软雅黑" panose="020B0503020204020204" pitchFamily="34" charset="-122"/>
                <a:ea typeface="微软雅黑" panose="020B0503020204020204" pitchFamily="34" charset="-122"/>
              </a:rPr>
              <a:t>中（元素为用户</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评分向量）</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smtClean="0">
                <a:solidFill>
                  <a:srgbClr val="0070C0"/>
                </a:solidFill>
                <a:latin typeface="微软雅黑" panose="020B0503020204020204" pitchFamily="34" charset="-122"/>
                <a:ea typeface="微软雅黑" panose="020B0503020204020204" pitchFamily="34" charset="-122"/>
              </a:rPr>
              <a:t>每次从</a:t>
            </a:r>
            <a:r>
              <a:rPr lang="en-US" altLang="zh-CN" i="1" dirty="0" smtClean="0">
                <a:solidFill>
                  <a:srgbClr val="C00000"/>
                </a:solidFill>
                <a:latin typeface="Cambria Math" panose="02040503050406030204" pitchFamily="18" charset="0"/>
                <a:ea typeface="Cambria Math" panose="02040503050406030204" pitchFamily="18" charset="0"/>
              </a:rPr>
              <a:t>RDD</a:t>
            </a:r>
            <a:r>
              <a:rPr lang="zh-CN" altLang="en-US" dirty="0" smtClean="0">
                <a:solidFill>
                  <a:srgbClr val="0070C0"/>
                </a:solidFill>
                <a:latin typeface="微软雅黑" panose="020B0503020204020204" pitchFamily="34" charset="-122"/>
                <a:ea typeface="微软雅黑" panose="020B0503020204020204" pitchFamily="34" charset="-122"/>
              </a:rPr>
              <a:t>中</a:t>
            </a:r>
            <a:r>
              <a:rPr lang="en-US" altLang="zh-CN" i="1" dirty="0" smtClean="0">
                <a:solidFill>
                  <a:srgbClr val="C00000"/>
                </a:solidFill>
                <a:latin typeface="Cambria Math" panose="02040503050406030204" pitchFamily="18" charset="0"/>
                <a:ea typeface="Cambria Math" panose="02040503050406030204" pitchFamily="18" charset="0"/>
              </a:rPr>
              <a:t>Collect</a:t>
            </a:r>
            <a:r>
              <a:rPr lang="zh-CN" altLang="en-US" dirty="0" smtClean="0">
                <a:solidFill>
                  <a:srgbClr val="0070C0"/>
                </a:solidFill>
                <a:latin typeface="微软雅黑" panose="020B0503020204020204" pitchFamily="34" charset="-122"/>
                <a:ea typeface="微软雅黑" panose="020B0503020204020204" pitchFamily="34" charset="-122"/>
              </a:rPr>
              <a:t>一部分数据到本地</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smtClean="0">
                <a:solidFill>
                  <a:srgbClr val="0070C0"/>
                </a:solidFill>
                <a:latin typeface="微软雅黑" panose="020B0503020204020204" pitchFamily="34" charset="-122"/>
                <a:ea typeface="微软雅黑" panose="020B0503020204020204" pitchFamily="34" charset="-122"/>
              </a:rPr>
              <a:t>将这部分数据广播给其他分区，各分区间并发的求取</a:t>
            </a:r>
            <a:r>
              <a:rPr lang="en-US" altLang="zh-CN" i="1" dirty="0" smtClean="0">
                <a:solidFill>
                  <a:srgbClr val="C00000"/>
                </a:solidFill>
                <a:latin typeface="微软雅黑" panose="020B0503020204020204" pitchFamily="34" charset="-122"/>
                <a:ea typeface="微软雅黑" panose="020B0503020204020204" pitchFamily="34" charset="-122"/>
              </a:rPr>
              <a:t>K</a:t>
            </a:r>
            <a:r>
              <a:rPr lang="zh-CN" altLang="en-US" i="1" dirty="0" smtClean="0">
                <a:solidFill>
                  <a:srgbClr val="C00000"/>
                </a:solidFill>
                <a:latin typeface="微软雅黑" panose="020B0503020204020204" pitchFamily="34" charset="-122"/>
                <a:ea typeface="微软雅黑" panose="020B0503020204020204" pitchFamily="34" charset="-122"/>
              </a:rPr>
              <a:t>近邻</a:t>
            </a:r>
            <a:endParaRPr lang="en-US" altLang="zh-CN" i="1" dirty="0" smtClean="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smtClean="0">
                <a:solidFill>
                  <a:srgbClr val="0070C0"/>
                </a:solidFill>
                <a:latin typeface="微软雅黑" panose="020B0503020204020204" pitchFamily="34" charset="-122"/>
                <a:ea typeface="微软雅黑" panose="020B0503020204020204" pitchFamily="34" charset="-122"/>
              </a:rPr>
              <a:t>将各个分区上的</a:t>
            </a:r>
            <a:r>
              <a:rPr lang="en-US" altLang="zh-CN" i="1" dirty="0" smtClean="0">
                <a:solidFill>
                  <a:srgbClr val="C00000"/>
                </a:solidFill>
                <a:latin typeface="微软雅黑" panose="020B0503020204020204" pitchFamily="34" charset="-122"/>
                <a:ea typeface="微软雅黑" panose="020B0503020204020204" pitchFamily="34" charset="-122"/>
              </a:rPr>
              <a:t>K</a:t>
            </a:r>
            <a:r>
              <a:rPr lang="zh-CN" altLang="en-US" i="1" dirty="0" smtClean="0">
                <a:solidFill>
                  <a:srgbClr val="C00000"/>
                </a:solidFill>
                <a:latin typeface="微软雅黑" panose="020B0503020204020204" pitchFamily="34" charset="-122"/>
                <a:ea typeface="微软雅黑" panose="020B0503020204020204" pitchFamily="34" charset="-122"/>
              </a:rPr>
              <a:t>近邻</a:t>
            </a:r>
            <a:r>
              <a:rPr lang="en-US" altLang="zh-CN" i="1" dirty="0" smtClean="0">
                <a:solidFill>
                  <a:srgbClr val="C00000"/>
                </a:solidFill>
                <a:latin typeface="Cambria Math" panose="02040503050406030204" pitchFamily="18" charset="0"/>
                <a:ea typeface="Cambria Math" panose="02040503050406030204" pitchFamily="18" charset="0"/>
              </a:rPr>
              <a:t>Collec</a:t>
            </a:r>
            <a:r>
              <a:rPr lang="en-US" altLang="zh-CN" dirty="0" smtClean="0">
                <a:solidFill>
                  <a:srgbClr val="0070C0"/>
                </a:solidFill>
                <a:latin typeface="微软雅黑" panose="020B0503020204020204" pitchFamily="34" charset="-122"/>
                <a:ea typeface="微软雅黑" panose="020B0503020204020204" pitchFamily="34" charset="-122"/>
              </a:rPr>
              <a:t>t</a:t>
            </a:r>
            <a:r>
              <a:rPr lang="zh-CN" altLang="en-US" dirty="0" smtClean="0">
                <a:solidFill>
                  <a:srgbClr val="0070C0"/>
                </a:solidFill>
                <a:latin typeface="微软雅黑" panose="020B0503020204020204" pitchFamily="34" charset="-122"/>
                <a:ea typeface="微软雅黑" panose="020B0503020204020204" pitchFamily="34" charset="-122"/>
              </a:rPr>
              <a:t>本地再求一次</a:t>
            </a:r>
            <a:r>
              <a:rPr lang="en-US" altLang="zh-CN" i="1" dirty="0" smtClean="0">
                <a:solidFill>
                  <a:srgbClr val="C00000"/>
                </a:solidFill>
                <a:latin typeface="微软雅黑" panose="020B0503020204020204" pitchFamily="34" charset="-122"/>
                <a:ea typeface="微软雅黑" panose="020B0503020204020204" pitchFamily="34" charset="-122"/>
              </a:rPr>
              <a:t>K</a:t>
            </a:r>
            <a:r>
              <a:rPr lang="zh-CN" altLang="en-US" i="1" dirty="0" smtClean="0">
                <a:solidFill>
                  <a:srgbClr val="C00000"/>
                </a:solidFill>
                <a:latin typeface="微软雅黑" panose="020B0503020204020204" pitchFamily="34" charset="-122"/>
                <a:ea typeface="微软雅黑" panose="020B0503020204020204" pitchFamily="34" charset="-122"/>
              </a:rPr>
              <a:t>近邻</a:t>
            </a:r>
            <a:endParaRPr lang="en-US" altLang="zh-CN" i="1" dirty="0" smtClean="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smtClean="0">
                <a:solidFill>
                  <a:srgbClr val="0070C0"/>
                </a:solidFill>
                <a:latin typeface="微软雅黑" panose="020B0503020204020204" pitchFamily="34" charset="-122"/>
                <a:ea typeface="微软雅黑" panose="020B0503020204020204" pitchFamily="34" charset="-122"/>
              </a:rPr>
              <a:t>选取其他部分的数据重复</a:t>
            </a:r>
            <a:r>
              <a:rPr lang="zh-CN" altLang="en-US" i="1" dirty="0">
                <a:solidFill>
                  <a:srgbClr val="C00000"/>
                </a:solidFill>
                <a:latin typeface="微软雅黑" panose="020B0503020204020204" pitchFamily="34" charset="-122"/>
                <a:ea typeface="微软雅黑" panose="020B0503020204020204" pitchFamily="34" charset="-122"/>
              </a:rPr>
              <a:t>步骤</a:t>
            </a:r>
            <a:r>
              <a:rPr lang="en-US" altLang="zh-CN" i="1" dirty="0" smtClean="0">
                <a:solidFill>
                  <a:srgbClr val="C00000"/>
                </a:solidFill>
                <a:latin typeface="微软雅黑" panose="020B0503020204020204" pitchFamily="34" charset="-122"/>
                <a:ea typeface="微软雅黑" panose="020B0503020204020204" pitchFamily="34" charset="-122"/>
              </a:rPr>
              <a:t>3</a:t>
            </a:r>
            <a:r>
              <a:rPr lang="zh-CN" altLang="en-US" dirty="0" smtClean="0">
                <a:solidFill>
                  <a:srgbClr val="0070C0"/>
                </a:solidFill>
                <a:latin typeface="微软雅黑" panose="020B0503020204020204" pitchFamily="34" charset="-122"/>
                <a:ea typeface="微软雅黑" panose="020B0503020204020204" pitchFamily="34" charset="-122"/>
              </a:rPr>
              <a:t>，直至所有数据都计算完</a:t>
            </a:r>
            <a:endParaRPr lang="zh-CN" altLang="en-US"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050367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211475" cy="523220"/>
          </a:xfrm>
          <a:prstGeom prst="rect">
            <a:avLst/>
          </a:prstGeom>
          <a:noFill/>
        </p:spPr>
        <p:txBody>
          <a:bodyPr wrap="square" rtlCol="0">
            <a:spAutoFit/>
          </a:bodyPr>
          <a:lstStyle/>
          <a:p>
            <a:pPr lvl="0"/>
            <a:r>
              <a:rPr lang="zh-CN" altLang="en-US" sz="2800" b="1" dirty="0">
                <a:solidFill>
                  <a:srgbClr val="7030A0"/>
                </a:solidFill>
                <a:latin typeface="微软雅黑" pitchFamily="34" charset="-122"/>
                <a:ea typeface="微软雅黑" pitchFamily="34" charset="-122"/>
              </a:rPr>
              <a:t>基于近邻模型的协同过滤算法</a:t>
            </a:r>
          </a:p>
        </p:txBody>
      </p:sp>
      <p:sp>
        <p:nvSpPr>
          <p:cNvPr id="5" name="TextBox 4"/>
          <p:cNvSpPr txBox="1"/>
          <p:nvPr/>
        </p:nvSpPr>
        <p:spPr>
          <a:xfrm>
            <a:off x="489098" y="790674"/>
            <a:ext cx="8038214" cy="581057"/>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基于用户的协同过滤算法</a:t>
            </a:r>
            <a:endParaRPr lang="en-US" altLang="zh-CN" sz="2400" dirty="0" smtClean="0">
              <a:solidFill>
                <a:srgbClr val="FF0000"/>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6" name="文本框 5"/>
              <p:cNvSpPr txBox="1"/>
              <p:nvPr/>
            </p:nvSpPr>
            <p:spPr>
              <a:xfrm>
                <a:off x="945573" y="1828800"/>
                <a:ext cx="7581739" cy="1323439"/>
              </a:xfrm>
              <a:prstGeom prst="rect">
                <a:avLst/>
              </a:prstGeom>
              <a:noFill/>
            </p:spPr>
            <p:txBody>
              <a:bodyPr wrap="square" rtlCol="0">
                <a:spAutoFit/>
              </a:bodyPr>
              <a:lstStyle/>
              <a:p>
                <a:pPr>
                  <a:lnSpc>
                    <a:spcPct val="200000"/>
                  </a:lnSpc>
                </a:pPr>
                <a:r>
                  <a:rPr lang="en-US" altLang="zh-CN" sz="2000" dirty="0" smtClean="0">
                    <a:solidFill>
                      <a:srgbClr val="002060"/>
                    </a:solidFill>
                    <a:latin typeface="微软雅黑" panose="020B0503020204020204" pitchFamily="34" charset="-122"/>
                    <a:ea typeface="微软雅黑" panose="020B0503020204020204" pitchFamily="34" charset="-122"/>
                  </a:rPr>
                  <a:t>1.</a:t>
                </a:r>
                <a:r>
                  <a:rPr lang="zh-CN" altLang="en-US" sz="2000" dirty="0" smtClean="0">
                    <a:solidFill>
                      <a:srgbClr val="002060"/>
                    </a:solidFill>
                    <a:latin typeface="微软雅黑" panose="020B0503020204020204" pitchFamily="34" charset="-122"/>
                    <a:ea typeface="微软雅黑" panose="020B0503020204020204" pitchFamily="34" charset="-122"/>
                  </a:rPr>
                  <a:t>使用</a:t>
                </a:r>
                <a:r>
                  <a:rPr lang="en-US" altLang="zh-CN" sz="2000" dirty="0" smtClean="0">
                    <a:solidFill>
                      <a:srgbClr val="002060"/>
                    </a:solidFill>
                    <a:latin typeface="微软雅黑" panose="020B0503020204020204" pitchFamily="34" charset="-122"/>
                    <a:ea typeface="微软雅黑" panose="020B0503020204020204" pitchFamily="34" charset="-122"/>
                  </a:rPr>
                  <a:t>KNN</a:t>
                </a:r>
                <a:r>
                  <a:rPr lang="zh-CN" altLang="en-US" sz="2000" dirty="0" smtClean="0">
                    <a:solidFill>
                      <a:srgbClr val="002060"/>
                    </a:solidFill>
                    <a:latin typeface="微软雅黑" panose="020B0503020204020204" pitchFamily="34" charset="-122"/>
                    <a:ea typeface="微软雅黑" panose="020B0503020204020204" pitchFamily="34" charset="-122"/>
                  </a:rPr>
                  <a:t>求取每个用户</a:t>
                </a:r>
                <a14:m>
                  <m:oMath xmlns:m="http://schemas.openxmlformats.org/officeDocument/2006/math">
                    <m:r>
                      <a:rPr lang="en-US" altLang="zh-CN" sz="2000" i="1" smtClean="0">
                        <a:solidFill>
                          <a:srgbClr val="C00000"/>
                        </a:solidFill>
                        <a:latin typeface="Cambria Math" panose="02040503050406030204" pitchFamily="18" charset="0"/>
                      </a:rPr>
                      <m:t>𝑢</m:t>
                    </m:r>
                  </m:oMath>
                </a14:m>
                <a:r>
                  <a:rPr lang="zh-CN" altLang="en-US" sz="2000" dirty="0" smtClean="0">
                    <a:solidFill>
                      <a:srgbClr val="002060"/>
                    </a:solidFill>
                    <a:latin typeface="微软雅黑" panose="020B0503020204020204" pitchFamily="34" charset="-122"/>
                    <a:ea typeface="微软雅黑" panose="020B0503020204020204" pitchFamily="34" charset="-122"/>
                  </a:rPr>
                  <a:t>的</a:t>
                </a:r>
                <a:r>
                  <a:rPr lang="en-US" altLang="zh-CN" sz="2000" i="1" dirty="0" smtClean="0">
                    <a:solidFill>
                      <a:srgbClr val="C00000"/>
                    </a:solidFill>
                    <a:latin typeface="微软雅黑" panose="020B0503020204020204" pitchFamily="34" charset="-122"/>
                    <a:ea typeface="微软雅黑" panose="020B0503020204020204" pitchFamily="34" charset="-122"/>
                  </a:rPr>
                  <a:t>K</a:t>
                </a:r>
                <a:r>
                  <a:rPr lang="zh-CN" altLang="en-US" sz="2000" dirty="0" smtClean="0">
                    <a:solidFill>
                      <a:srgbClr val="002060"/>
                    </a:solidFill>
                    <a:latin typeface="微软雅黑" panose="020B0503020204020204" pitchFamily="34" charset="-122"/>
                    <a:ea typeface="微软雅黑" panose="020B0503020204020204" pitchFamily="34" charset="-122"/>
                  </a:rPr>
                  <a:t>近邻</a:t>
                </a:r>
                <a14:m>
                  <m:oMath xmlns:m="http://schemas.openxmlformats.org/officeDocument/2006/math">
                    <m:r>
                      <a:rPr lang="en-US" altLang="zh-CN" sz="2000" b="0" i="1" smtClean="0">
                        <a:solidFill>
                          <a:srgbClr val="C00000"/>
                        </a:solidFill>
                        <a:latin typeface="Cambria Math" panose="02040503050406030204" pitchFamily="18" charset="0"/>
                      </a:rPr>
                      <m:t>𝑁𝑒𝑖𝑔h𝑏𝑜𝑟𝑠</m:t>
                    </m:r>
                    <m:r>
                      <a:rPr lang="en-US" altLang="zh-CN" sz="2000" b="0" i="1" smtClean="0">
                        <a:solidFill>
                          <a:srgbClr val="C00000"/>
                        </a:solidFill>
                        <a:latin typeface="Cambria Math" panose="02040503050406030204" pitchFamily="18" charset="0"/>
                      </a:rPr>
                      <m:t>(</m:t>
                    </m:r>
                    <m:r>
                      <a:rPr lang="en-US" altLang="zh-CN" sz="2000" b="0" i="1" smtClean="0">
                        <a:solidFill>
                          <a:srgbClr val="C00000"/>
                        </a:solidFill>
                        <a:latin typeface="Cambria Math" panose="02040503050406030204" pitchFamily="18" charset="0"/>
                      </a:rPr>
                      <m:t>𝑢</m:t>
                    </m:r>
                    <m:r>
                      <a:rPr lang="en-US" altLang="zh-CN" sz="2000" b="0" i="1" smtClean="0">
                        <a:solidFill>
                          <a:srgbClr val="C00000"/>
                        </a:solidFill>
                        <a:latin typeface="Cambria Math" panose="02040503050406030204" pitchFamily="18" charset="0"/>
                      </a:rPr>
                      <m:t>)</m:t>
                    </m:r>
                  </m:oMath>
                </a14:m>
                <a:endParaRPr lang="en-US" altLang="zh-CN" sz="2000" b="0" dirty="0" smtClean="0">
                  <a:solidFill>
                    <a:srgbClr val="002060"/>
                  </a:solidFill>
                  <a:latin typeface="微软雅黑" panose="020B0503020204020204" pitchFamily="34" charset="-122"/>
                  <a:ea typeface="微软雅黑" panose="020B0503020204020204" pitchFamily="34" charset="-122"/>
                </a:endParaRPr>
              </a:p>
              <a:p>
                <a:pPr>
                  <a:lnSpc>
                    <a:spcPct val="200000"/>
                  </a:lnSpc>
                </a:pPr>
                <a:r>
                  <a:rPr lang="en-US" altLang="zh-CN" sz="2000" dirty="0" smtClean="0">
                    <a:solidFill>
                      <a:srgbClr val="002060"/>
                    </a:solidFill>
                    <a:latin typeface="微软雅黑" panose="020B0503020204020204" pitchFamily="34" charset="-122"/>
                    <a:ea typeface="微软雅黑" panose="020B0503020204020204" pitchFamily="34" charset="-122"/>
                  </a:rPr>
                  <a:t>2.</a:t>
                </a:r>
                <a:r>
                  <a:rPr lang="zh-CN" altLang="en-US" sz="2000" dirty="0" smtClean="0">
                    <a:solidFill>
                      <a:srgbClr val="002060"/>
                    </a:solidFill>
                    <a:latin typeface="微软雅黑" panose="020B0503020204020204" pitchFamily="34" charset="-122"/>
                    <a:ea typeface="微软雅黑" panose="020B0503020204020204" pitchFamily="34" charset="-122"/>
                  </a:rPr>
                  <a:t>根据最近邻进行推荐</a:t>
                </a:r>
                <a:endParaRPr lang="en-US" altLang="zh-CN" sz="2000" dirty="0" smtClean="0">
                  <a:solidFill>
                    <a:srgbClr val="002060"/>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45573" y="1828800"/>
                <a:ext cx="7581739" cy="1323439"/>
              </a:xfrm>
              <a:prstGeom prst="rect">
                <a:avLst/>
              </a:prstGeom>
              <a:blipFill rotWithShape="0">
                <a:blip r:embed="rId3"/>
                <a:stretch>
                  <a:fillRect l="-804" b="-461"/>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087644212"/>
              </p:ext>
            </p:extLst>
          </p:nvPr>
        </p:nvGraphicFramePr>
        <p:xfrm>
          <a:off x="2080201" y="3682710"/>
          <a:ext cx="4567758" cy="1554307"/>
        </p:xfrm>
        <a:graphic>
          <a:graphicData uri="http://schemas.openxmlformats.org/presentationml/2006/ole">
            <mc:AlternateContent xmlns:mc="http://schemas.openxmlformats.org/markup-compatibility/2006">
              <mc:Choice xmlns:v="urn:schemas-microsoft-com:vml" Requires="v">
                <p:oleObj spid="_x0000_s35898" name="Equation" r:id="rId4" imgW="2539800" imgH="863280" progId="Equation.3">
                  <p:embed/>
                </p:oleObj>
              </mc:Choice>
              <mc:Fallback>
                <p:oleObj name="Equation" r:id="rId4" imgW="2539800" imgH="863280" progId="Equation.3">
                  <p:embed/>
                  <p:pic>
                    <p:nvPicPr>
                      <p:cNvPr id="0" name=""/>
                      <p:cNvPicPr/>
                      <p:nvPr/>
                    </p:nvPicPr>
                    <p:blipFill>
                      <a:blip r:embed="rId5"/>
                      <a:stretch>
                        <a:fillRect/>
                      </a:stretch>
                    </p:blipFill>
                    <p:spPr>
                      <a:xfrm>
                        <a:off x="2080201" y="3682710"/>
                        <a:ext cx="4567758" cy="1554307"/>
                      </a:xfrm>
                      <a:prstGeom prst="rect">
                        <a:avLst/>
                      </a:prstGeom>
                    </p:spPr>
                  </p:pic>
                </p:oleObj>
              </mc:Fallback>
            </mc:AlternateContent>
          </a:graphicData>
        </a:graphic>
      </p:graphicFrame>
    </p:spTree>
    <p:extLst>
      <p:ext uri="{BB962C8B-B14F-4D97-AF65-F5344CB8AC3E}">
        <p14:creationId xmlns:p14="http://schemas.microsoft.com/office/powerpoint/2010/main" val="60024574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211475" cy="523220"/>
          </a:xfrm>
          <a:prstGeom prst="rect">
            <a:avLst/>
          </a:prstGeom>
          <a:noFill/>
        </p:spPr>
        <p:txBody>
          <a:bodyPr wrap="square" rtlCol="0">
            <a:spAutoFit/>
          </a:bodyPr>
          <a:lstStyle/>
          <a:p>
            <a:pPr lvl="0"/>
            <a:r>
              <a:rPr lang="zh-CN" altLang="en-US" sz="2800" b="1" dirty="0">
                <a:solidFill>
                  <a:srgbClr val="7030A0"/>
                </a:solidFill>
                <a:latin typeface="微软雅黑" pitchFamily="34" charset="-122"/>
                <a:ea typeface="微软雅黑" pitchFamily="34" charset="-122"/>
              </a:rPr>
              <a:t>基于近邻模型的协同过滤算法</a:t>
            </a:r>
          </a:p>
        </p:txBody>
      </p:sp>
      <p:sp>
        <p:nvSpPr>
          <p:cNvPr id="5" name="TextBox 4"/>
          <p:cNvSpPr txBox="1"/>
          <p:nvPr/>
        </p:nvSpPr>
        <p:spPr>
          <a:xfrm>
            <a:off x="489098" y="790674"/>
            <a:ext cx="8038214" cy="581057"/>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并行化协同过滤与未并行化的协同过滤对比</a:t>
            </a:r>
            <a:endParaRPr lang="en-US" altLang="zh-CN" sz="2400" dirty="0" smtClean="0">
              <a:solidFill>
                <a:srgbClr val="FF0000"/>
              </a:solidFill>
              <a:latin typeface="微软雅黑" pitchFamily="34" charset="-122"/>
              <a:ea typeface="微软雅黑" pitchFamily="34" charset="-12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862" y="1643551"/>
            <a:ext cx="5928580" cy="4539040"/>
          </a:xfrm>
          <a:prstGeom prst="rect">
            <a:avLst/>
          </a:prstGeom>
        </p:spPr>
      </p:pic>
    </p:spTree>
    <p:extLst>
      <p:ext uri="{BB962C8B-B14F-4D97-AF65-F5344CB8AC3E}">
        <p14:creationId xmlns:p14="http://schemas.microsoft.com/office/powerpoint/2010/main" val="13651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主要内容</a:t>
            </a:r>
            <a:endParaRPr lang="zh-CN" altLang="en-US" sz="2800" b="1" dirty="0">
              <a:solidFill>
                <a:srgbClr val="7030A0"/>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3571394328"/>
              </p:ext>
            </p:extLst>
          </p:nvPr>
        </p:nvGraphicFramePr>
        <p:xfrm>
          <a:off x="564444" y="1216378"/>
          <a:ext cx="7436556" cy="4676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7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smtClean="0">
                <a:solidFill>
                  <a:srgbClr val="7030A0"/>
                </a:solidFill>
                <a:latin typeface="微软雅黑" pitchFamily="34" charset="-122"/>
                <a:ea typeface="微软雅黑" pitchFamily="34" charset="-122"/>
              </a:rPr>
              <a:t>SVD</a:t>
            </a:r>
            <a:r>
              <a:rPr lang="zh-CN" altLang="en-US" sz="2800" b="1" dirty="0" smtClean="0">
                <a:solidFill>
                  <a:srgbClr val="7030A0"/>
                </a:solidFill>
                <a:latin typeface="微软雅黑" pitchFamily="34" charset="-122"/>
                <a:ea typeface="微软雅黑" pitchFamily="34" charset="-122"/>
              </a:rPr>
              <a:t>矩阵分解的</a:t>
            </a:r>
            <a:r>
              <a:rPr lang="zh-CN" altLang="en-US" sz="2800" b="1" dirty="0">
                <a:solidFill>
                  <a:srgbClr val="7030A0"/>
                </a:solidFill>
                <a:latin typeface="微软雅黑" pitchFamily="34" charset="-122"/>
                <a:ea typeface="微软雅黑" pitchFamily="34" charset="-122"/>
              </a:rPr>
              <a:t>协同过滤算法</a:t>
            </a:r>
          </a:p>
          <a:p>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489098" y="686764"/>
            <a:ext cx="8038214" cy="581057"/>
          </a:xfrm>
          <a:prstGeom prst="rect">
            <a:avLst/>
          </a:prstGeom>
          <a:noFill/>
        </p:spPr>
        <p:txBody>
          <a:bodyPr wrap="square" rtlCol="0">
            <a:spAutoFit/>
          </a:bodyPr>
          <a:lstStyle/>
          <a:p>
            <a:pPr>
              <a:lnSpc>
                <a:spcPct val="150000"/>
              </a:lnSpc>
            </a:pPr>
            <a:r>
              <a:rPr lang="en-US" altLang="zh-CN" sz="2400" dirty="0" smtClean="0">
                <a:solidFill>
                  <a:srgbClr val="FF0000"/>
                </a:solidFill>
                <a:latin typeface="微软雅黑" pitchFamily="34" charset="-122"/>
                <a:ea typeface="微软雅黑" pitchFamily="34" charset="-122"/>
              </a:rPr>
              <a:t>SVD</a:t>
            </a:r>
            <a:r>
              <a:rPr lang="zh-CN" altLang="en-US" sz="2400" dirty="0" smtClean="0">
                <a:solidFill>
                  <a:srgbClr val="FF0000"/>
                </a:solidFill>
                <a:latin typeface="微软雅黑" pitchFamily="34" charset="-122"/>
                <a:ea typeface="微软雅黑" pitchFamily="34" charset="-122"/>
              </a:rPr>
              <a:t>矩阵分解</a:t>
            </a:r>
            <a:endParaRPr lang="zh-CN" altLang="en-US" sz="2000" dirty="0">
              <a:solidFill>
                <a:srgbClr val="002060"/>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6" name="文本框 5"/>
              <p:cNvSpPr txBox="1"/>
              <p:nvPr/>
            </p:nvSpPr>
            <p:spPr>
              <a:xfrm>
                <a:off x="914400" y="1564775"/>
                <a:ext cx="8229600" cy="369332"/>
              </a:xfrm>
              <a:prstGeom prst="rect">
                <a:avLst/>
              </a:prstGeom>
              <a:noFill/>
            </p:spPr>
            <p:txBody>
              <a:bodyPr wrap="square" rtlCol="0">
                <a:spAutoFit/>
              </a:bodyPr>
              <a:lstStyle/>
              <a:p>
                <a:pPr algn="dist"/>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分解是将矩阵</a:t>
                </a:r>
                <a:r>
                  <a:rPr lang="en-US" altLang="zh-CN" i="1" dirty="0" smtClean="0">
                    <a:solidFill>
                      <a:srgbClr val="C00000"/>
                    </a:solidFill>
                    <a:latin typeface="Cambria Math" panose="02040503050406030204" pitchFamily="18" charset="0"/>
                    <a:ea typeface="Cambria Math" panose="02040503050406030204" pitchFamily="18" charset="0"/>
                  </a:rPr>
                  <a:t>M</a:t>
                </a:r>
                <a:r>
                  <a:rPr lang="zh-CN" altLang="en-US" dirty="0" smtClean="0">
                    <a:solidFill>
                      <a:srgbClr val="0070C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b="0" i="1" smtClean="0">
                        <a:solidFill>
                          <a:srgbClr val="C00000"/>
                        </a:solidFill>
                        <a:latin typeface="Cambria Math" panose="02040503050406030204" pitchFamily="18" charset="0"/>
                      </a:rPr>
                      <m:t>𝑚</m:t>
                    </m:r>
                    <m:r>
                      <a:rPr lang="en-US" altLang="zh-CN" b="0" i="1" smtClean="0">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𝑛</m:t>
                    </m:r>
                  </m:oMath>
                </a14:m>
                <a:r>
                  <a:rPr lang="zh-CN" altLang="en-US" dirty="0" smtClean="0">
                    <a:solidFill>
                      <a:srgbClr val="0070C0"/>
                    </a:solidFill>
                    <a:latin typeface="微软雅黑" panose="020B0503020204020204" pitchFamily="34" charset="-122"/>
                    <a:ea typeface="微软雅黑" panose="020B0503020204020204" pitchFamily="34" charset="-122"/>
                  </a:rPr>
                  <a:t>维的矩阵）分解为三个矩阵</a:t>
                </a: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anose="020B0503020204020204" pitchFamily="34" charset="-122"/>
                    <a:ea typeface="微软雅黑" panose="020B0503020204020204" pitchFamily="34" charset="-122"/>
                  </a:rPr>
                  <a:t>、</a:t>
                </a:r>
                <a:r>
                  <a:rPr lang="en-US" altLang="zh-CN" i="1" dirty="0" smtClean="0">
                    <a:solidFill>
                      <a:srgbClr val="C00000"/>
                    </a:solidFill>
                    <a:latin typeface="Cambria Math" panose="02040503050406030204" pitchFamily="18" charset="0"/>
                    <a:ea typeface="Cambria Math" panose="02040503050406030204" pitchFamily="18" charset="0"/>
                  </a:rPr>
                  <a:t>V</a:t>
                </a:r>
                <a:r>
                  <a:rPr lang="zh-CN" altLang="en-US" dirty="0" smtClean="0">
                    <a:solidFill>
                      <a:srgbClr val="0070C0"/>
                    </a:solidFill>
                    <a:latin typeface="微软雅黑" panose="020B0503020204020204" pitchFamily="34" charset="-122"/>
                    <a:ea typeface="微软雅黑" panose="020B0503020204020204" pitchFamily="34" charset="-122"/>
                  </a:rPr>
                  <a:t>、</a:t>
                </a:r>
                <a:r>
                  <a:rPr lang="el-GR" altLang="zh-CN" i="1" dirty="0" smtClean="0">
                    <a:solidFill>
                      <a:srgbClr val="C00000"/>
                    </a:solidFill>
                    <a:latin typeface="Cambria Math" panose="02040503050406030204" pitchFamily="18" charset="0"/>
                    <a:ea typeface="Cambria Math" panose="02040503050406030204" pitchFamily="18" charset="0"/>
                  </a:rPr>
                  <a:t>Σ</a:t>
                </a:r>
                <a:r>
                  <a:rPr lang="zh-CN" altLang="en-US" dirty="0" smtClean="0">
                    <a:solidFill>
                      <a:srgbClr val="0070C0"/>
                    </a:solidFill>
                    <a:latin typeface="微软雅黑" panose="020B0503020204020204" pitchFamily="34" charset="-122"/>
                    <a:ea typeface="微软雅黑" panose="020B0503020204020204" pitchFamily="34" charset="-122"/>
                  </a:rPr>
                  <a:t>相乘的形式</a:t>
                </a:r>
                <a:endParaRPr lang="en-US" altLang="zh-CN" dirty="0" smtClean="0">
                  <a:solidFill>
                    <a:srgbClr val="0070C0"/>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4400" y="1564775"/>
                <a:ext cx="8229600" cy="369332"/>
              </a:xfrm>
              <a:prstGeom prst="rect">
                <a:avLst/>
              </a:prstGeom>
              <a:blipFill rotWithShape="0">
                <a:blip r:embed="rId3"/>
                <a:stretch>
                  <a:fillRect l="-593" t="-11667" r="-593" b="-26667"/>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478472700"/>
              </p:ext>
            </p:extLst>
          </p:nvPr>
        </p:nvGraphicFramePr>
        <p:xfrm>
          <a:off x="3300845" y="2650173"/>
          <a:ext cx="1728355" cy="471369"/>
        </p:xfrm>
        <a:graphic>
          <a:graphicData uri="http://schemas.openxmlformats.org/presentationml/2006/ole">
            <mc:AlternateContent xmlns:mc="http://schemas.openxmlformats.org/markup-compatibility/2006">
              <mc:Choice xmlns:v="urn:schemas-microsoft-com:vml" Requires="v">
                <p:oleObj spid="_x0000_s27715" name="Equation" r:id="rId4" imgW="838080" imgH="228600" progId="Equation.3">
                  <p:embed/>
                </p:oleObj>
              </mc:Choice>
              <mc:Fallback>
                <p:oleObj name="Equation" r:id="rId4" imgW="838080" imgH="228600" progId="Equation.3">
                  <p:embed/>
                  <p:pic>
                    <p:nvPicPr>
                      <p:cNvPr id="0" name=""/>
                      <p:cNvPicPr/>
                      <p:nvPr/>
                    </p:nvPicPr>
                    <p:blipFill>
                      <a:blip r:embed="rId5"/>
                      <a:stretch>
                        <a:fillRect/>
                      </a:stretch>
                    </p:blipFill>
                    <p:spPr>
                      <a:xfrm>
                        <a:off x="3300845" y="2650173"/>
                        <a:ext cx="1728355" cy="47136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文本框 7"/>
              <p:cNvSpPr txBox="1"/>
              <p:nvPr/>
            </p:nvSpPr>
            <p:spPr>
              <a:xfrm>
                <a:off x="914400" y="3491346"/>
                <a:ext cx="8406245" cy="1754326"/>
              </a:xfrm>
              <a:prstGeom prst="rect">
                <a:avLst/>
              </a:prstGeom>
              <a:noFill/>
            </p:spPr>
            <p:txBody>
              <a:bodyPr wrap="square" rtlCol="0">
                <a:spAutoFit/>
              </a:bodyPr>
              <a:lstStyle/>
              <a:p>
                <a:pPr>
                  <a:lnSpc>
                    <a:spcPct val="150000"/>
                  </a:lnSpc>
                </a:pPr>
                <a:r>
                  <a:rPr lang="zh-CN" altLang="en-US" dirty="0" smtClean="0">
                    <a:solidFill>
                      <a:srgbClr val="0070C0"/>
                    </a:solidFill>
                    <a:latin typeface="微软雅黑" panose="020B0503020204020204" pitchFamily="34" charset="-122"/>
                    <a:ea typeface="微软雅黑" panose="020B0503020204020204" pitchFamily="34" charset="-122"/>
                  </a:rPr>
                  <a:t>其中：</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anose="020B0503020204020204" pitchFamily="34" charset="-122"/>
                    <a:ea typeface="微软雅黑" panose="020B0503020204020204" pitchFamily="34" charset="-122"/>
                  </a:rPr>
                  <a:t>：</a:t>
                </a:r>
                <a:r>
                  <a:rPr lang="en-US" altLang="zh-CN" dirty="0">
                    <a:solidFill>
                      <a:srgbClr val="0070C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i="1" smtClean="0">
                        <a:solidFill>
                          <a:srgbClr val="C00000"/>
                        </a:solidFill>
                        <a:latin typeface="Cambria Math" panose="02040503050406030204" pitchFamily="18" charset="0"/>
                      </a:rPr>
                      <m:t>𝑚</m:t>
                    </m:r>
                    <m:r>
                      <a:rPr lang="en-US" altLang="zh-CN" i="1">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𝑚</m:t>
                    </m:r>
                  </m:oMath>
                </a14:m>
                <a:r>
                  <a:rPr lang="zh-CN" altLang="en-US" dirty="0" smtClean="0">
                    <a:solidFill>
                      <a:srgbClr val="0070C0"/>
                    </a:solidFill>
                    <a:latin typeface="微软雅黑" panose="020B0503020204020204" pitchFamily="34" charset="-122"/>
                    <a:ea typeface="微软雅黑" panose="020B0503020204020204" pitchFamily="34" charset="-122"/>
                  </a:rPr>
                  <a:t>维的</a:t>
                </a:r>
                <a:r>
                  <a:rPr lang="zh-CN" altLang="en-US" dirty="0" smtClean="0">
                    <a:solidFill>
                      <a:srgbClr val="C00000"/>
                    </a:solidFill>
                    <a:latin typeface="微软雅黑" panose="020B0503020204020204" pitchFamily="34" charset="-122"/>
                    <a:ea typeface="微软雅黑" panose="020B0503020204020204" pitchFamily="34" charset="-122"/>
                  </a:rPr>
                  <a:t>正交矩阵</a:t>
                </a:r>
                <a:endParaRPr lang="en-US" altLang="zh-CN"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i="1" dirty="0">
                    <a:solidFill>
                      <a:srgbClr val="C00000"/>
                    </a:solidFill>
                    <a:latin typeface="Cambria Math" panose="02040503050406030204" pitchFamily="18" charset="0"/>
                    <a:ea typeface="Cambria Math" panose="02040503050406030204" pitchFamily="18" charset="0"/>
                  </a:rPr>
                  <a:t>V</a:t>
                </a:r>
                <a:r>
                  <a:rPr lang="zh-CN" altLang="en-US" dirty="0">
                    <a:solidFill>
                      <a:srgbClr val="0070C0"/>
                    </a:solidFill>
                    <a:latin typeface="微软雅黑" panose="020B0503020204020204" pitchFamily="34" charset="-122"/>
                    <a:ea typeface="微软雅黑" panose="020B0503020204020204" pitchFamily="34" charset="-122"/>
                  </a:rPr>
                  <a:t>：</a:t>
                </a:r>
                <a:r>
                  <a:rPr lang="en-US" altLang="zh-CN" dirty="0">
                    <a:solidFill>
                      <a:srgbClr val="0070C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b="0" i="1" smtClean="0">
                        <a:solidFill>
                          <a:srgbClr val="C00000"/>
                        </a:solidFill>
                        <a:latin typeface="Cambria Math" panose="02040503050406030204" pitchFamily="18" charset="0"/>
                        <a:ea typeface="Cambria Math" panose="02040503050406030204" pitchFamily="18" charset="0"/>
                      </a:rPr>
                      <m:t>𝑛</m:t>
                    </m:r>
                    <m: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𝑛</m:t>
                    </m:r>
                  </m:oMath>
                </a14:m>
                <a:r>
                  <a:rPr lang="zh-CN" altLang="en-US" dirty="0" smtClean="0">
                    <a:solidFill>
                      <a:srgbClr val="0070C0"/>
                    </a:solidFill>
                    <a:latin typeface="微软雅黑" panose="020B0503020204020204" pitchFamily="34" charset="-122"/>
                    <a:ea typeface="微软雅黑" panose="020B0503020204020204" pitchFamily="34" charset="-122"/>
                  </a:rPr>
                  <a:t>维的</a:t>
                </a:r>
                <a:r>
                  <a:rPr lang="zh-CN" altLang="en-US" dirty="0" smtClean="0">
                    <a:solidFill>
                      <a:srgbClr val="C00000"/>
                    </a:solidFill>
                    <a:latin typeface="微软雅黑" panose="020B0503020204020204" pitchFamily="34" charset="-122"/>
                    <a:ea typeface="微软雅黑" panose="020B0503020204020204" pitchFamily="34" charset="-122"/>
                  </a:rPr>
                  <a:t>正交矩阵</a:t>
                </a:r>
                <a:endParaRPr lang="en-US" altLang="zh-CN"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el-GR" altLang="zh-CN" i="1" dirty="0" smtClean="0">
                    <a:solidFill>
                      <a:srgbClr val="C00000"/>
                    </a:solidFill>
                    <a:latin typeface="Cambria Math" panose="02040503050406030204" pitchFamily="18" charset="0"/>
                    <a:ea typeface="Cambria Math" panose="02040503050406030204" pitchFamily="18" charset="0"/>
                  </a:rPr>
                  <a:t>Σ</a:t>
                </a:r>
                <a:r>
                  <a:rPr lang="zh-CN" altLang="en-US" dirty="0" smtClean="0">
                    <a:solidFill>
                      <a:srgbClr val="0070C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b="0" i="1" smtClean="0">
                        <a:solidFill>
                          <a:srgbClr val="C00000"/>
                        </a:solidFill>
                        <a:latin typeface="Cambria Math" panose="02040503050406030204" pitchFamily="18" charset="0"/>
                      </a:rPr>
                      <m:t>𝑚</m:t>
                    </m:r>
                    <m:r>
                      <a:rPr lang="en-US" altLang="zh-CN" b="0" i="1" smtClean="0">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𝑛</m:t>
                    </m:r>
                  </m:oMath>
                </a14:m>
                <a:r>
                  <a:rPr lang="zh-CN" altLang="en-US" dirty="0" smtClean="0">
                    <a:solidFill>
                      <a:srgbClr val="0070C0"/>
                    </a:solidFill>
                    <a:latin typeface="微软雅黑" panose="020B0503020204020204" pitchFamily="34" charset="-122"/>
                    <a:ea typeface="微软雅黑" panose="020B0503020204020204" pitchFamily="34" charset="-122"/>
                  </a:rPr>
                  <a:t>维的</a:t>
                </a:r>
                <a:r>
                  <a:rPr lang="zh-CN" altLang="en-US" dirty="0" smtClean="0">
                    <a:solidFill>
                      <a:srgbClr val="C00000"/>
                    </a:solidFill>
                    <a:latin typeface="微软雅黑" panose="020B0503020204020204" pitchFamily="34" charset="-122"/>
                    <a:ea typeface="微软雅黑" panose="020B0503020204020204" pitchFamily="34" charset="-122"/>
                  </a:rPr>
                  <a:t>对角矩阵，</a:t>
                </a:r>
                <a:r>
                  <a:rPr lang="zh-CN" altLang="en-US" dirty="0" smtClean="0">
                    <a:solidFill>
                      <a:srgbClr val="0070C0"/>
                    </a:solidFill>
                    <a:latin typeface="微软雅黑" panose="020B0503020204020204" pitchFamily="34" charset="-122"/>
                    <a:ea typeface="微软雅黑" panose="020B0503020204020204" pitchFamily="34" charset="-122"/>
                  </a:rPr>
                  <a:t>对角线上的值为原矩阵的</a:t>
                </a:r>
                <a:r>
                  <a:rPr lang="zh-CN" altLang="en-US" dirty="0" smtClean="0">
                    <a:solidFill>
                      <a:srgbClr val="C00000"/>
                    </a:solidFill>
                    <a:latin typeface="微软雅黑" panose="020B0503020204020204" pitchFamily="34" charset="-122"/>
                    <a:ea typeface="微软雅黑" panose="020B0503020204020204" pitchFamily="34" charset="-122"/>
                  </a:rPr>
                  <a:t>奇异值</a:t>
                </a:r>
                <a:r>
                  <a:rPr lang="zh-CN" altLang="en-US" dirty="0" smtClean="0">
                    <a:solidFill>
                      <a:srgbClr val="0070C0"/>
                    </a:solidFill>
                    <a:latin typeface="微软雅黑" panose="020B0503020204020204" pitchFamily="34" charset="-122"/>
                    <a:ea typeface="微软雅黑" panose="020B0503020204020204" pitchFamily="34" charset="-122"/>
                  </a:rPr>
                  <a:t>按</a:t>
                </a:r>
                <a:r>
                  <a:rPr lang="zh-CN" altLang="en-US" dirty="0" smtClean="0">
                    <a:solidFill>
                      <a:srgbClr val="C00000"/>
                    </a:solidFill>
                    <a:latin typeface="微软雅黑" panose="020B0503020204020204" pitchFamily="34" charset="-122"/>
                    <a:ea typeface="微软雅黑" panose="020B0503020204020204" pitchFamily="34" charset="-122"/>
                  </a:rPr>
                  <a:t>从大到小</a:t>
                </a:r>
                <a:r>
                  <a:rPr lang="zh-CN" altLang="en-US" dirty="0" smtClean="0">
                    <a:solidFill>
                      <a:srgbClr val="0070C0"/>
                    </a:solidFill>
                    <a:latin typeface="微软雅黑" panose="020B0503020204020204" pitchFamily="34" charset="-122"/>
                    <a:ea typeface="微软雅黑" panose="020B0503020204020204" pitchFamily="34" charset="-122"/>
                  </a:rPr>
                  <a:t>的顺序排列</a:t>
                </a:r>
                <a:endParaRPr lang="zh-CN" altLang="en-US" dirty="0">
                  <a:solidFill>
                    <a:srgbClr val="0070C0"/>
                  </a:solidFill>
                  <a:latin typeface="微软雅黑" panose="020B0503020204020204" pitchFamily="34" charset="-122"/>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914400" y="3491346"/>
                <a:ext cx="8406245" cy="1754326"/>
              </a:xfrm>
              <a:prstGeom prst="rect">
                <a:avLst/>
              </a:prstGeom>
              <a:blipFill rotWithShape="0">
                <a:blip r:embed="rId6"/>
                <a:stretch>
                  <a:fillRect l="-580" b="-17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7227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smtClean="0">
                <a:solidFill>
                  <a:srgbClr val="7030A0"/>
                </a:solidFill>
                <a:latin typeface="微软雅黑" pitchFamily="34" charset="-122"/>
                <a:ea typeface="微软雅黑" pitchFamily="34" charset="-122"/>
              </a:rPr>
              <a:t>SVD</a:t>
            </a:r>
            <a:r>
              <a:rPr lang="zh-CN" altLang="en-US" sz="2800" b="1" dirty="0" smtClean="0">
                <a:solidFill>
                  <a:srgbClr val="7030A0"/>
                </a:solidFill>
                <a:latin typeface="微软雅黑" pitchFamily="34" charset="-122"/>
                <a:ea typeface="微软雅黑" pitchFamily="34" charset="-122"/>
              </a:rPr>
              <a:t>矩阵分解的</a:t>
            </a:r>
            <a:r>
              <a:rPr lang="zh-CN" altLang="en-US" sz="2800" b="1" dirty="0">
                <a:solidFill>
                  <a:srgbClr val="7030A0"/>
                </a:solidFill>
                <a:latin typeface="微软雅黑" pitchFamily="34" charset="-122"/>
                <a:ea typeface="微软雅黑" pitchFamily="34" charset="-122"/>
              </a:rPr>
              <a:t>协同过滤算法</a:t>
            </a:r>
          </a:p>
          <a:p>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489098" y="686764"/>
            <a:ext cx="8038214" cy="646331"/>
          </a:xfrm>
          <a:prstGeom prst="rect">
            <a:avLst/>
          </a:prstGeom>
          <a:noFill/>
        </p:spPr>
        <p:txBody>
          <a:bodyPr wrap="square" rtlCol="0">
            <a:spAutoFit/>
          </a:bodyPr>
          <a:lstStyle/>
          <a:p>
            <a:pPr>
              <a:lnSpc>
                <a:spcPct val="150000"/>
              </a:lnSpc>
            </a:pPr>
            <a:r>
              <a:rPr lang="en-US" altLang="zh-CN" sz="2400" dirty="0" smtClean="0">
                <a:solidFill>
                  <a:srgbClr val="FF0000"/>
                </a:solidFill>
                <a:latin typeface="微软雅黑" pitchFamily="34" charset="-122"/>
                <a:ea typeface="微软雅黑" pitchFamily="34" charset="-122"/>
              </a:rPr>
              <a:t>SVD</a:t>
            </a:r>
            <a:r>
              <a:rPr lang="zh-CN" altLang="en-US" sz="2400" dirty="0" smtClean="0">
                <a:solidFill>
                  <a:srgbClr val="FF0000"/>
                </a:solidFill>
                <a:latin typeface="微软雅黑" pitchFamily="34" charset="-122"/>
                <a:ea typeface="微软雅黑" pitchFamily="34" charset="-122"/>
              </a:rPr>
              <a:t>矩阵分解与协同过滤</a:t>
            </a:r>
            <a:endParaRPr lang="zh-CN" altLang="en-US" sz="2000" dirty="0">
              <a:solidFill>
                <a:srgbClr val="002060"/>
              </a:solidFill>
              <a:latin typeface="微软雅黑" pitchFamily="34" charset="-122"/>
              <a:ea typeface="微软雅黑" pitchFamily="34" charset="-122"/>
            </a:endParaRPr>
          </a:p>
        </p:txBody>
      </p:sp>
      <p:sp>
        <p:nvSpPr>
          <p:cNvPr id="6" name="文本框 5"/>
          <p:cNvSpPr txBox="1"/>
          <p:nvPr/>
        </p:nvSpPr>
        <p:spPr>
          <a:xfrm>
            <a:off x="810490" y="1456205"/>
            <a:ext cx="7751618" cy="400110"/>
          </a:xfrm>
          <a:prstGeom prst="rect">
            <a:avLst/>
          </a:prstGeom>
          <a:noFill/>
        </p:spPr>
        <p:txBody>
          <a:bodyPr wrap="square" rtlCol="0">
            <a:spAutoFit/>
          </a:bodyPr>
          <a:lstStyle/>
          <a:p>
            <a:r>
              <a:rPr lang="en-US" altLang="zh-CN" sz="2000" dirty="0" smtClean="0">
                <a:solidFill>
                  <a:srgbClr val="002060"/>
                </a:solidFill>
                <a:latin typeface="微软雅黑" panose="020B0503020204020204" pitchFamily="34" charset="-122"/>
                <a:ea typeface="微软雅黑" panose="020B0503020204020204" pitchFamily="34" charset="-122"/>
              </a:rPr>
              <a:t>SVD</a:t>
            </a:r>
            <a:r>
              <a:rPr lang="zh-CN" altLang="en-US" sz="2000" dirty="0" smtClean="0">
                <a:solidFill>
                  <a:srgbClr val="002060"/>
                </a:solidFill>
                <a:latin typeface="微软雅黑" panose="020B0503020204020204" pitchFamily="34" charset="-122"/>
                <a:ea typeface="微软雅黑" panose="020B0503020204020204" pitchFamily="34" charset="-122"/>
              </a:rPr>
              <a:t>分解直接应用到协同过滤</a:t>
            </a:r>
            <a:endParaRPr lang="en-US" altLang="zh-CN" sz="2000" dirty="0" smtClean="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p:cNvSpPr txBox="1"/>
              <p:nvPr/>
            </p:nvSpPr>
            <p:spPr>
              <a:xfrm>
                <a:off x="1143000" y="2015835"/>
                <a:ext cx="7720445" cy="3555332"/>
              </a:xfrm>
              <a:prstGeom prst="rect">
                <a:avLst/>
              </a:prstGeom>
              <a:noFill/>
            </p:spPr>
            <p:txBody>
              <a:bodyPr wrap="square" rtlCol="0">
                <a:spAutoFit/>
              </a:bodyPr>
              <a:lstStyle/>
              <a:p>
                <a:pPr>
                  <a:lnSpc>
                    <a:spcPct val="200000"/>
                  </a:lnSpc>
                </a:pPr>
                <a:r>
                  <a:rPr lang="zh-CN" altLang="en-US" dirty="0">
                    <a:solidFill>
                      <a:srgbClr val="0070C0"/>
                    </a:solidFill>
                    <a:latin typeface="微软雅黑" panose="020B0503020204020204" pitchFamily="34" charset="-122"/>
                    <a:ea typeface="微软雅黑" panose="020B0503020204020204" pitchFamily="34" charset="-122"/>
                  </a:rPr>
                  <a:t>令</a:t>
                </a:r>
                <a:r>
                  <a:rPr lang="zh-CN" altLang="en-US" dirty="0" smtClean="0">
                    <a:solidFill>
                      <a:srgbClr val="0070C0"/>
                    </a:solidFill>
                    <a:latin typeface="微软雅黑" panose="020B0503020204020204" pitchFamily="34" charset="-122"/>
                    <a:ea typeface="微软雅黑" panose="020B0503020204020204" pitchFamily="34" charset="-122"/>
                  </a:rPr>
                  <a:t>原来的用户</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评分矩阵为</a:t>
                </a:r>
                <a:r>
                  <a:rPr lang="en-US" altLang="zh-CN" i="1" dirty="0" smtClean="0">
                    <a:solidFill>
                      <a:srgbClr val="C00000"/>
                    </a:solidFill>
                    <a:latin typeface="Cambria Math" panose="02040503050406030204" pitchFamily="18" charset="0"/>
                    <a:ea typeface="Cambria Math" panose="02040503050406030204" pitchFamily="18" charset="0"/>
                  </a:rPr>
                  <a:t>M</a:t>
                </a:r>
                <a:r>
                  <a:rPr lang="zh-CN" altLang="en-US" dirty="0" smtClean="0">
                    <a:solidFill>
                      <a:srgbClr val="0070C0"/>
                    </a:solidFill>
                    <a:latin typeface="微软雅黑" panose="020B0503020204020204" pitchFamily="34" charset="-122"/>
                    <a:ea typeface="微软雅黑" panose="020B0503020204020204" pitchFamily="34" charset="-122"/>
                  </a:rPr>
                  <a:t>，利用</a:t>
                </a:r>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来实现协同过滤：</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360000">
                  <a:lnSpc>
                    <a:spcPct val="200000"/>
                  </a:lnSpc>
                </a:pP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1.</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将矩阵</a:t>
                </a:r>
                <a:r>
                  <a:rPr lang="en-US" altLang="zh-CN" i="1" dirty="0" smtClean="0">
                    <a:solidFill>
                      <a:srgbClr val="C00000"/>
                    </a:solidFill>
                    <a:latin typeface="Cambria Math" panose="02040503050406030204" pitchFamily="18" charset="0"/>
                    <a:ea typeface="Cambria Math" panose="02040503050406030204" pitchFamily="18" charset="0"/>
                  </a:rPr>
                  <a:t>M</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空缺的位置填补完</a:t>
                </a:r>
                <a:r>
                  <a:rPr lang="zh-CN" altLang="en-US" dirty="0">
                    <a:solidFill>
                      <a:schemeClr val="accent1">
                        <a:lumMod val="50000"/>
                      </a:schemeClr>
                    </a:solidFill>
                    <a:latin typeface="微软雅黑" panose="020B0503020204020204" pitchFamily="34" charset="-122"/>
                    <a:ea typeface="微软雅黑" panose="020B0503020204020204" pitchFamily="34" charset="-122"/>
                  </a:rPr>
                  <a:t>全</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（可使用平均评分或项目的平均评分等）</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marL="360000">
                  <a:lnSpc>
                    <a:spcPct val="200000"/>
                  </a:lnSpc>
                </a:pP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2.</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利用</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SVD</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分解将</a:t>
                </a:r>
                <a:r>
                  <a:rPr lang="en-US" altLang="zh-CN" i="1" dirty="0" smtClean="0">
                    <a:solidFill>
                      <a:srgbClr val="C00000"/>
                    </a:solidFill>
                    <a:latin typeface="Cambria Math" panose="02040503050406030204" pitchFamily="18" charset="0"/>
                    <a:ea typeface="Cambria Math" panose="02040503050406030204" pitchFamily="18" charset="0"/>
                  </a:rPr>
                  <a:t>M</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分解为</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3</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个矩阵</a:t>
                </a:r>
                <a:r>
                  <a:rPr lang="en-US" altLang="zh-CN" i="1" dirty="0">
                    <a:solidFill>
                      <a:srgbClr val="C00000"/>
                    </a:solidFill>
                    <a:latin typeface="Cambria Math" panose="02040503050406030204" pitchFamily="18" charset="0"/>
                    <a:ea typeface="Cambria Math" panose="02040503050406030204" pitchFamily="18" charset="0"/>
                  </a:rPr>
                  <a:t>U</a:t>
                </a:r>
                <a:r>
                  <a:rPr lang="zh-CN" altLang="en-US" dirty="0">
                    <a:solidFill>
                      <a:schemeClr val="accent1">
                        <a:lumMod val="50000"/>
                      </a:schemeClr>
                    </a:solidFill>
                    <a:latin typeface="微软雅黑" panose="020B0503020204020204" pitchFamily="34" charset="-122"/>
                    <a:ea typeface="微软雅黑" panose="020B0503020204020204" pitchFamily="34" charset="-122"/>
                  </a:rPr>
                  <a:t>、</a:t>
                </a:r>
                <a:r>
                  <a:rPr lang="en-US" altLang="zh-CN" i="1" dirty="0">
                    <a:solidFill>
                      <a:srgbClr val="C00000"/>
                    </a:solidFill>
                    <a:latin typeface="Cambria Math" panose="02040503050406030204" pitchFamily="18" charset="0"/>
                    <a:ea typeface="Cambria Math" panose="02040503050406030204" pitchFamily="18" charset="0"/>
                  </a:rPr>
                  <a:t>V</a:t>
                </a:r>
                <a:r>
                  <a:rPr lang="zh-CN" altLang="en-US" dirty="0">
                    <a:solidFill>
                      <a:schemeClr val="accent1">
                        <a:lumMod val="50000"/>
                      </a:schemeClr>
                    </a:solidFill>
                    <a:latin typeface="微软雅黑" panose="020B0503020204020204" pitchFamily="34" charset="-122"/>
                    <a:ea typeface="微软雅黑" panose="020B0503020204020204" pitchFamily="34" charset="-122"/>
                  </a:rPr>
                  <a:t>、</a:t>
                </a:r>
                <a:r>
                  <a:rPr lang="el-GR" altLang="zh-CN" i="1" dirty="0" smtClean="0">
                    <a:solidFill>
                      <a:srgbClr val="C00000"/>
                    </a:solidFill>
                    <a:latin typeface="Cambria Math" panose="02040503050406030204" pitchFamily="18" charset="0"/>
                    <a:ea typeface="Cambria Math" panose="02040503050406030204" pitchFamily="18" charset="0"/>
                  </a:rPr>
                  <a:t>Σ</a:t>
                </a:r>
                <a:endParaRPr lang="en-US" altLang="zh-CN" i="1" dirty="0" smtClean="0">
                  <a:solidFill>
                    <a:srgbClr val="C00000"/>
                  </a:solidFill>
                  <a:latin typeface="Cambria Math" panose="02040503050406030204" pitchFamily="18" charset="0"/>
                  <a:ea typeface="Cambria Math" panose="02040503050406030204" pitchFamily="18" charset="0"/>
                </a:endParaRPr>
              </a:p>
              <a:p>
                <a:pPr marL="360000">
                  <a:lnSpc>
                    <a:spcPct val="200000"/>
                  </a:lnSpc>
                </a:pP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3.</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选取对角矩阵中的前</a:t>
                </a:r>
                <a:r>
                  <a:rPr lang="en-US" altLang="zh-CN" i="1" dirty="0" smtClean="0">
                    <a:solidFill>
                      <a:srgbClr val="C00000"/>
                    </a:solidFill>
                    <a:latin typeface="Cambria Math" panose="02040503050406030204" pitchFamily="18" charset="0"/>
                    <a:ea typeface="Cambria Math" panose="02040503050406030204" pitchFamily="18" charset="0"/>
                  </a:rPr>
                  <a:t>K</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个奇异值构成新的对角矩阵</a:t>
                </a:r>
                <a14:m>
                  <m:oMath xmlns:m="http://schemas.openxmlformats.org/officeDocument/2006/math">
                    <m:sSub>
                      <m:sSubPr>
                        <m:ctrlPr>
                          <a:rPr lang="en-US" altLang="zh-CN" i="1" smtClean="0">
                            <a:solidFill>
                              <a:srgbClr val="C00000"/>
                            </a:solidFill>
                            <a:latin typeface="Cambria Math" panose="02040503050406030204" pitchFamily="18" charset="0"/>
                            <a:ea typeface="Cambria Math" panose="02040503050406030204" pitchFamily="18" charset="0"/>
                          </a:rPr>
                        </m:ctrlPr>
                      </m:sSubPr>
                      <m:e>
                        <m:r>
                          <m:rPr>
                            <m:nor/>
                          </m:rPr>
                          <a:rPr lang="el-GR" altLang="zh-CN" dirty="0">
                            <a:solidFill>
                              <a:srgbClr val="C00000"/>
                            </a:solidFill>
                            <a:latin typeface="Cambria Math" panose="02040503050406030204" pitchFamily="18" charset="0"/>
                            <a:ea typeface="Cambria Math" panose="02040503050406030204" pitchFamily="18" charset="0"/>
                          </a:rPr>
                          <m:t>Σ</m:t>
                        </m:r>
                      </m:e>
                      <m:sub>
                        <m:r>
                          <m:rPr>
                            <m:sty m:val="p"/>
                          </m:rPr>
                          <a:rPr lang="en-US" altLang="zh-CN" b="0" i="0" smtClean="0">
                            <a:solidFill>
                              <a:srgbClr val="C00000"/>
                            </a:solidFill>
                            <a:latin typeface="Cambria Math" panose="02040503050406030204" pitchFamily="18" charset="0"/>
                            <a:ea typeface="Cambria Math" panose="02040503050406030204" pitchFamily="18" charset="0"/>
                          </a:rPr>
                          <m:t>k</m:t>
                        </m:r>
                      </m:sub>
                    </m:sSub>
                  </m:oMath>
                </a14:m>
                <a:endParaRPr lang="en-US" altLang="zh-CN" dirty="0" smtClean="0">
                  <a:solidFill>
                    <a:schemeClr val="accent1">
                      <a:lumMod val="50000"/>
                    </a:schemeClr>
                  </a:solidFill>
                  <a:latin typeface="Cambria Math" panose="02040503050406030204" pitchFamily="18" charset="0"/>
                  <a:ea typeface="Cambria Math" panose="02040503050406030204" pitchFamily="18" charset="0"/>
                </a:endParaRPr>
              </a:p>
              <a:p>
                <a:pPr marL="360000">
                  <a:lnSpc>
                    <a:spcPct val="200000"/>
                  </a:lnSpc>
                </a:pP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4.</a:t>
                </a:r>
                <a:r>
                  <a:rPr lang="zh-CN" altLang="en-US" dirty="0">
                    <a:solidFill>
                      <a:schemeClr val="accent1">
                        <a:lumMod val="50000"/>
                      </a:schemeClr>
                    </a:solidFill>
                    <a:latin typeface="微软雅黑" panose="020B0503020204020204" pitchFamily="34" charset="-122"/>
                    <a:ea typeface="微软雅黑" panose="020B0503020204020204" pitchFamily="34" charset="-122"/>
                  </a:rPr>
                  <a:t>令</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用户</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隐向量矩阵</a:t>
                </a:r>
                <a14:m>
                  <m:oMath xmlns:m="http://schemas.openxmlformats.org/officeDocument/2006/math">
                    <m:r>
                      <a:rPr lang="en-US" altLang="zh-CN" b="0" i="1" smtClean="0">
                        <a:solidFill>
                          <a:srgbClr val="C00000"/>
                        </a:solidFill>
                        <a:latin typeface="Cambria Math" panose="02040503050406030204" pitchFamily="18" charset="0"/>
                      </a:rPr>
                      <m:t>𝐴</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𝑈</m:t>
                    </m:r>
                    <m:rad>
                      <m:radPr>
                        <m:degHide m:val="on"/>
                        <m:ctrlPr>
                          <a:rPr lang="en-US" altLang="zh-CN" b="0" i="1" smtClean="0">
                            <a:solidFill>
                              <a:srgbClr val="C00000"/>
                            </a:solidFill>
                            <a:latin typeface="Cambria Math" panose="02040503050406030204" pitchFamily="18" charset="0"/>
                          </a:rPr>
                        </m:ctrlPr>
                      </m:radPr>
                      <m:deg/>
                      <m:e>
                        <m:sSub>
                          <m:sSubPr>
                            <m:ctrlPr>
                              <a:rPr lang="el-GR" altLang="zh-CN" i="1" dirty="0" smtClean="0">
                                <a:solidFill>
                                  <a:srgbClr val="C00000"/>
                                </a:solidFill>
                                <a:latin typeface="Cambria Math" panose="02040503050406030204" pitchFamily="18" charset="0"/>
                              </a:rPr>
                            </m:ctrlPr>
                          </m:sSubPr>
                          <m:e>
                            <m:r>
                              <m:rPr>
                                <m:nor/>
                              </m:rPr>
                              <a:rPr lang="el-GR" altLang="zh-CN" dirty="0">
                                <a:solidFill>
                                  <a:srgbClr val="C00000"/>
                                </a:solidFill>
                                <a:latin typeface="微软雅黑" panose="020B0503020204020204" pitchFamily="34" charset="-122"/>
                                <a:ea typeface="微软雅黑" panose="020B0503020204020204" pitchFamily="34" charset="-122"/>
                              </a:rPr>
                              <m:t>Σ</m:t>
                            </m:r>
                          </m:e>
                          <m:sub>
                            <m:r>
                              <a:rPr lang="en-US" altLang="zh-CN" b="0" i="1" dirty="0" smtClean="0">
                                <a:solidFill>
                                  <a:srgbClr val="C00000"/>
                                </a:solidFill>
                                <a:latin typeface="Cambria Math" panose="02040503050406030204" pitchFamily="18" charset="0"/>
                              </a:rPr>
                              <m:t>𝑘</m:t>
                            </m:r>
                          </m:sub>
                        </m:sSub>
                      </m:e>
                    </m:rad>
                    <m:r>
                      <a:rPr lang="zh-CN" altLang="en-US" i="1">
                        <a:solidFill>
                          <a:schemeClr val="accent1">
                            <a:lumMod val="50000"/>
                          </a:schemeClr>
                        </a:solidFill>
                        <a:latin typeface="Cambria Math" panose="02040503050406030204" pitchFamily="18" charset="0"/>
                      </a:rPr>
                      <m:t>，</m:t>
                    </m:r>
                  </m:oMath>
                </a14:m>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项目</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隐向量矩阵为</a:t>
                </a:r>
                <a14:m>
                  <m:oMath xmlns:m="http://schemas.openxmlformats.org/officeDocument/2006/math">
                    <m:r>
                      <a:rPr lang="en-US" altLang="zh-CN" b="0" i="1" smtClean="0">
                        <a:solidFill>
                          <a:srgbClr val="C00000"/>
                        </a:solidFill>
                        <a:latin typeface="Cambria Math" panose="02040503050406030204" pitchFamily="18" charset="0"/>
                      </a:rPr>
                      <m:t>𝐵</m:t>
                    </m:r>
                    <m:r>
                      <a:rPr lang="en-US" altLang="zh-CN" b="0" i="0" smtClean="0">
                        <a:solidFill>
                          <a:srgbClr val="C00000"/>
                        </a:solidFill>
                        <a:latin typeface="Cambria Math" panose="02040503050406030204" pitchFamily="18" charset="0"/>
                      </a:rPr>
                      <m:t>=</m:t>
                    </m:r>
                    <m:rad>
                      <m:radPr>
                        <m:degHide m:val="on"/>
                        <m:ctrlPr>
                          <a:rPr lang="en-US" altLang="zh-CN" i="1">
                            <a:solidFill>
                              <a:srgbClr val="C00000"/>
                            </a:solidFill>
                            <a:latin typeface="Cambria Math" panose="02040503050406030204" pitchFamily="18" charset="0"/>
                          </a:rPr>
                        </m:ctrlPr>
                      </m:radPr>
                      <m:deg/>
                      <m:e>
                        <m:sSub>
                          <m:sSubPr>
                            <m:ctrlPr>
                              <a:rPr lang="el-GR" altLang="zh-CN" i="1" dirty="0">
                                <a:solidFill>
                                  <a:srgbClr val="C00000"/>
                                </a:solidFill>
                                <a:latin typeface="Cambria Math" panose="02040503050406030204" pitchFamily="18" charset="0"/>
                              </a:rPr>
                            </m:ctrlPr>
                          </m:sSubPr>
                          <m:e>
                            <m:r>
                              <m:rPr>
                                <m:nor/>
                              </m:rPr>
                              <a:rPr lang="el-GR" altLang="zh-CN" dirty="0">
                                <a:solidFill>
                                  <a:srgbClr val="C00000"/>
                                </a:solidFill>
                                <a:latin typeface="微软雅黑" panose="020B0503020204020204" pitchFamily="34" charset="-122"/>
                                <a:ea typeface="微软雅黑" panose="020B0503020204020204" pitchFamily="34" charset="-122"/>
                              </a:rPr>
                              <m:t>Σ</m:t>
                            </m:r>
                          </m:e>
                          <m:sub>
                            <m:r>
                              <a:rPr lang="en-US" altLang="zh-CN" i="1" dirty="0">
                                <a:solidFill>
                                  <a:srgbClr val="C00000"/>
                                </a:solidFill>
                                <a:latin typeface="Cambria Math" panose="02040503050406030204" pitchFamily="18" charset="0"/>
                              </a:rPr>
                              <m:t>𝑘</m:t>
                            </m:r>
                          </m:sub>
                        </m:sSub>
                      </m:e>
                    </m:rad>
                    <m:sSup>
                      <m:sSupPr>
                        <m:ctrlPr>
                          <a:rPr lang="en-US" altLang="zh-CN" b="0" i="1" dirty="0" smtClean="0">
                            <a:solidFill>
                              <a:srgbClr val="C00000"/>
                            </a:solidFill>
                            <a:latin typeface="Cambria Math" panose="02040503050406030204" pitchFamily="18" charset="0"/>
                          </a:rPr>
                        </m:ctrlPr>
                      </m:sSupPr>
                      <m:e>
                        <m:r>
                          <a:rPr lang="en-US" altLang="zh-CN" b="0" i="1" dirty="0" smtClean="0">
                            <a:solidFill>
                              <a:srgbClr val="C00000"/>
                            </a:solidFill>
                            <a:latin typeface="Cambria Math" panose="02040503050406030204" pitchFamily="18" charset="0"/>
                          </a:rPr>
                          <m:t>𝑉</m:t>
                        </m:r>
                      </m:e>
                      <m:sup>
                        <m:r>
                          <a:rPr lang="en-US" altLang="zh-CN" b="0" i="1" dirty="0" smtClean="0">
                            <a:solidFill>
                              <a:srgbClr val="C00000"/>
                            </a:solidFill>
                            <a:latin typeface="Cambria Math" panose="02040503050406030204" pitchFamily="18" charset="0"/>
                          </a:rPr>
                          <m:t>𝑇</m:t>
                        </m:r>
                      </m:sup>
                    </m:sSup>
                  </m:oMath>
                </a14:m>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marL="360000">
                  <a:lnSpc>
                    <a:spcPct val="200000"/>
                  </a:lnSpc>
                </a:pP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5.</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则用户</a:t>
                </a: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对项目</a:t>
                </a:r>
                <a:r>
                  <a:rPr lang="en-US" altLang="zh-CN" i="1" dirty="0" err="1" smtClean="0">
                    <a:solidFill>
                      <a:srgbClr val="C00000"/>
                    </a:solidFill>
                    <a:latin typeface="Cambria Math" panose="02040503050406030204" pitchFamily="18" charset="0"/>
                    <a:ea typeface="Cambria Math" panose="02040503050406030204" pitchFamily="18" charset="0"/>
                  </a:rPr>
                  <a:t>i</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的推荐函数为</a:t>
                </a:r>
                <a:r>
                  <a:rPr lang="en-US" altLang="zh-CN" i="1" dirty="0" smtClean="0">
                    <a:solidFill>
                      <a:srgbClr val="C00000"/>
                    </a:solidFill>
                    <a:latin typeface="Cambria Math" panose="02040503050406030204" pitchFamily="18" charset="0"/>
                    <a:ea typeface="Cambria Math" panose="02040503050406030204" pitchFamily="18" charset="0"/>
                  </a:rPr>
                  <a:t>g(u,i)</a:t>
                </a:r>
                <a14:m>
                  <m:oMath xmlns:m="http://schemas.openxmlformats.org/officeDocument/2006/math">
                    <m:r>
                      <a:rPr lang="en-US" altLang="zh-CN" b="0" i="1" smtClean="0">
                        <a:solidFill>
                          <a:srgbClr val="C00000"/>
                        </a:solidFill>
                        <a:latin typeface="Cambria Math" panose="02040503050406030204" pitchFamily="18" charset="0"/>
                        <a:ea typeface="Cambria Math" panose="02040503050406030204" pitchFamily="18" charset="0"/>
                      </a:rPr>
                      <m:t>=</m:t>
                    </m:r>
                    <m:nary>
                      <m:naryPr>
                        <m:chr m:val="∑"/>
                        <m:ctrlPr>
                          <a:rPr lang="en-US" altLang="zh-CN" b="0" i="1" smtClean="0">
                            <a:solidFill>
                              <a:srgbClr val="C00000"/>
                            </a:solidFill>
                            <a:latin typeface="Cambria Math" panose="02040503050406030204" pitchFamily="18" charset="0"/>
                          </a:rPr>
                        </m:ctrlPr>
                      </m:naryPr>
                      <m:sub>
                        <m:r>
                          <m:rPr>
                            <m:brk m:alnAt="23"/>
                          </m:rPr>
                          <a:rPr lang="en-US" altLang="zh-CN" b="0" i="1" smtClean="0">
                            <a:solidFill>
                              <a:srgbClr val="C00000"/>
                            </a:solidFill>
                            <a:latin typeface="Cambria Math" panose="02040503050406030204" pitchFamily="18" charset="0"/>
                          </a:rPr>
                          <m:t>𝑘</m:t>
                        </m:r>
                      </m:sub>
                      <m:sup>
                        <m:r>
                          <a:rPr lang="en-US" altLang="zh-CN" b="0" i="1" smtClean="0">
                            <a:solidFill>
                              <a:srgbClr val="C00000"/>
                            </a:solidFill>
                            <a:latin typeface="Cambria Math" panose="02040503050406030204" pitchFamily="18" charset="0"/>
                          </a:rPr>
                          <m:t>𝐾</m:t>
                        </m:r>
                      </m:sup>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𝐴</m:t>
                            </m:r>
                          </m:e>
                          <m:sub>
                            <m:r>
                              <a:rPr lang="en-US" altLang="zh-CN" b="0" i="1" smtClean="0">
                                <a:solidFill>
                                  <a:srgbClr val="C00000"/>
                                </a:solidFill>
                                <a:latin typeface="Cambria Math" panose="02040503050406030204" pitchFamily="18" charset="0"/>
                              </a:rPr>
                              <m:t>𝑢𝑘</m:t>
                            </m:r>
                          </m:sub>
                        </m:sSub>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𝐵</m:t>
                            </m:r>
                          </m:e>
                          <m:sub>
                            <m:r>
                              <a:rPr lang="en-US" altLang="zh-CN" b="0" i="1" smtClean="0">
                                <a:solidFill>
                                  <a:srgbClr val="C00000"/>
                                </a:solidFill>
                                <a:latin typeface="Cambria Math" panose="02040503050406030204" pitchFamily="18" charset="0"/>
                              </a:rPr>
                              <m:t>𝑘𝑖</m:t>
                            </m:r>
                          </m:sub>
                        </m:sSub>
                      </m:e>
                    </m:nary>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143000" y="2015835"/>
                <a:ext cx="7720445" cy="3555332"/>
              </a:xfrm>
              <a:prstGeom prst="rect">
                <a:avLst/>
              </a:prstGeom>
              <a:blipFill rotWithShape="0">
                <a:blip r:embed="rId2"/>
                <a:stretch>
                  <a:fillRect l="-711" r="-1343" b="-161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10680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推荐</a:t>
            </a:r>
            <a:r>
              <a:rPr lang="zh-CN" altLang="en-US" sz="2800" b="1" dirty="0" smtClean="0">
                <a:solidFill>
                  <a:srgbClr val="7030A0"/>
                </a:solidFill>
                <a:latin typeface="微软雅黑" pitchFamily="34" charset="-122"/>
                <a:ea typeface="微软雅黑" pitchFamily="34" charset="-122"/>
              </a:rPr>
              <a:t>算法简介</a:t>
            </a:r>
            <a:endParaRPr lang="zh-CN" altLang="en-US" sz="2800" b="1" dirty="0">
              <a:solidFill>
                <a:srgbClr val="7030A0"/>
              </a:solidFill>
              <a:latin typeface="微软雅黑" pitchFamily="34" charset="-122"/>
              <a:ea typeface="微软雅黑" pitchFamily="34" charset="-122"/>
            </a:endParaRPr>
          </a:p>
        </p:txBody>
      </p:sp>
      <p:sp>
        <p:nvSpPr>
          <p:cNvPr id="2" name="椭圆 1"/>
          <p:cNvSpPr/>
          <p:nvPr/>
        </p:nvSpPr>
        <p:spPr>
          <a:xfrm>
            <a:off x="3101253" y="1176137"/>
            <a:ext cx="2743200" cy="1070264"/>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7030A0"/>
                </a:solidFill>
                <a:latin typeface="微软雅黑" panose="020B0503020204020204" pitchFamily="34" charset="-122"/>
                <a:ea typeface="微软雅黑" panose="020B0503020204020204" pitchFamily="34" charset="-122"/>
              </a:rPr>
              <a:t>推荐算法</a:t>
            </a:r>
            <a:endParaRPr lang="zh-CN" altLang="en-US" b="1" dirty="0">
              <a:solidFill>
                <a:srgbClr val="7030A0"/>
              </a:solidFill>
              <a:latin typeface="微软雅黑" panose="020B0503020204020204" pitchFamily="34" charset="-122"/>
              <a:ea typeface="微软雅黑" panose="020B0503020204020204" pitchFamily="34" charset="-122"/>
            </a:endParaRPr>
          </a:p>
        </p:txBody>
      </p:sp>
      <p:sp>
        <p:nvSpPr>
          <p:cNvPr id="3" name="圆角矩形 2"/>
          <p:cNvSpPr/>
          <p:nvPr/>
        </p:nvSpPr>
        <p:spPr>
          <a:xfrm>
            <a:off x="20776" y="2940632"/>
            <a:ext cx="2067791" cy="110143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基于关联规则</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321934" y="2932198"/>
            <a:ext cx="2067791" cy="110143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基于内容</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4677859" y="2932197"/>
            <a:ext cx="2067791" cy="110143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协同过滤</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5" name="直接箭头连接符 14"/>
          <p:cNvCxnSpPr>
            <a:stCxn id="2" idx="4"/>
            <a:endCxn id="3" idx="0"/>
          </p:cNvCxnSpPr>
          <p:nvPr/>
        </p:nvCxnSpPr>
        <p:spPr>
          <a:xfrm flipH="1">
            <a:off x="1054672" y="2246401"/>
            <a:ext cx="3418181" cy="69423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 idx="4"/>
            <a:endCxn id="10" idx="0"/>
          </p:cNvCxnSpPr>
          <p:nvPr/>
        </p:nvCxnSpPr>
        <p:spPr>
          <a:xfrm flipH="1">
            <a:off x="3355830" y="2246401"/>
            <a:ext cx="1117023" cy="68579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 idx="4"/>
            <a:endCxn id="12" idx="0"/>
          </p:cNvCxnSpPr>
          <p:nvPr/>
        </p:nvCxnSpPr>
        <p:spPr>
          <a:xfrm>
            <a:off x="4472853" y="2246401"/>
            <a:ext cx="1238902" cy="68579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776" y="4447309"/>
            <a:ext cx="1984663" cy="1200329"/>
          </a:xfrm>
          <a:prstGeom prst="rect">
            <a:avLst/>
          </a:prstGeom>
          <a:noFill/>
          <a:ln w="28575">
            <a:solidFill>
              <a:srgbClr val="C00000"/>
            </a:solidFill>
          </a:ln>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从大量数据的项集间挖掘出频繁出现的模式，如：啤酒与尿裤</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321934" y="4436918"/>
            <a:ext cx="1984663" cy="1754326"/>
          </a:xfrm>
          <a:prstGeom prst="rect">
            <a:avLst/>
          </a:prstGeom>
          <a:noFill/>
          <a:ln w="28575">
            <a:solidFill>
              <a:srgbClr val="C00000"/>
            </a:solidFill>
          </a:ln>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根据用户或项目的档案（如用户的喜好、购买历史等）来进行推荐用户喜欢的商品</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075348" y="4416136"/>
            <a:ext cx="1984663" cy="646331"/>
          </a:xfrm>
          <a:prstGeom prst="rect">
            <a:avLst/>
          </a:prstGeom>
          <a:noFill/>
          <a:ln w="28575">
            <a:solidFill>
              <a:srgbClr val="C00000"/>
            </a:solidFill>
          </a:ln>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混合多种模型来进行推荐</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7033784" y="2932197"/>
            <a:ext cx="2067791" cy="110143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混合推荐</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760987" y="4416136"/>
            <a:ext cx="1984663" cy="923330"/>
          </a:xfrm>
          <a:prstGeom prst="rect">
            <a:avLst/>
          </a:prstGeom>
          <a:noFill/>
          <a:ln w="28575">
            <a:solidFill>
              <a:srgbClr val="C00000"/>
            </a:solidFill>
          </a:ln>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利用与用户拥有相似兴趣的群体来进行推荐</a:t>
            </a:r>
            <a:endParaRPr lang="zh-CN" altLang="en-US" dirty="0">
              <a:solidFill>
                <a:srgbClr val="0070C0"/>
              </a:solidFill>
              <a:latin typeface="微软雅黑" panose="020B0503020204020204" pitchFamily="34" charset="-122"/>
              <a:ea typeface="微软雅黑" panose="020B0503020204020204" pitchFamily="34" charset="-122"/>
            </a:endParaRPr>
          </a:p>
        </p:txBody>
      </p:sp>
      <p:cxnSp>
        <p:nvCxnSpPr>
          <p:cNvPr id="44" name="直接箭头连接符 43"/>
          <p:cNvCxnSpPr>
            <a:stCxn id="2" idx="4"/>
            <a:endCxn id="32" idx="0"/>
          </p:cNvCxnSpPr>
          <p:nvPr/>
        </p:nvCxnSpPr>
        <p:spPr>
          <a:xfrm>
            <a:off x="4472853" y="2246401"/>
            <a:ext cx="3594827" cy="68579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6012"/>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smtClean="0">
                <a:solidFill>
                  <a:srgbClr val="7030A0"/>
                </a:solidFill>
                <a:latin typeface="微软雅黑" pitchFamily="34" charset="-122"/>
                <a:ea typeface="微软雅黑" pitchFamily="34" charset="-122"/>
              </a:rPr>
              <a:t>SVD</a:t>
            </a:r>
            <a:r>
              <a:rPr lang="zh-CN" altLang="en-US" sz="2800" b="1" dirty="0" smtClean="0">
                <a:solidFill>
                  <a:srgbClr val="7030A0"/>
                </a:solidFill>
                <a:latin typeface="微软雅黑" pitchFamily="34" charset="-122"/>
                <a:ea typeface="微软雅黑" pitchFamily="34" charset="-122"/>
              </a:rPr>
              <a:t>矩阵分解的</a:t>
            </a:r>
            <a:r>
              <a:rPr lang="zh-CN" altLang="en-US" sz="2800" b="1" dirty="0">
                <a:solidFill>
                  <a:srgbClr val="7030A0"/>
                </a:solidFill>
                <a:latin typeface="微软雅黑" pitchFamily="34" charset="-122"/>
                <a:ea typeface="微软雅黑" pitchFamily="34" charset="-122"/>
              </a:rPr>
              <a:t>协同过滤算法</a:t>
            </a:r>
          </a:p>
          <a:p>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489098" y="686764"/>
            <a:ext cx="8038214" cy="646331"/>
          </a:xfrm>
          <a:prstGeom prst="rect">
            <a:avLst/>
          </a:prstGeom>
          <a:noFill/>
        </p:spPr>
        <p:txBody>
          <a:bodyPr wrap="square" rtlCol="0">
            <a:spAutoFit/>
          </a:bodyPr>
          <a:lstStyle/>
          <a:p>
            <a:pPr>
              <a:lnSpc>
                <a:spcPct val="150000"/>
              </a:lnSpc>
            </a:pPr>
            <a:r>
              <a:rPr lang="en-US" altLang="zh-CN" sz="2400" dirty="0" smtClean="0">
                <a:solidFill>
                  <a:srgbClr val="FF0000"/>
                </a:solidFill>
                <a:latin typeface="微软雅黑" pitchFamily="34" charset="-122"/>
                <a:ea typeface="微软雅黑" pitchFamily="34" charset="-122"/>
              </a:rPr>
              <a:t>SVD</a:t>
            </a:r>
            <a:r>
              <a:rPr lang="zh-CN" altLang="en-US" sz="2400" dirty="0" smtClean="0">
                <a:solidFill>
                  <a:srgbClr val="FF0000"/>
                </a:solidFill>
                <a:latin typeface="微软雅黑" pitchFamily="34" charset="-122"/>
                <a:ea typeface="微软雅黑" pitchFamily="34" charset="-122"/>
              </a:rPr>
              <a:t>矩阵分解与协同过滤</a:t>
            </a:r>
            <a:endParaRPr lang="zh-CN" altLang="en-US" sz="2000" dirty="0">
              <a:solidFill>
                <a:srgbClr val="002060"/>
              </a:solidFill>
              <a:latin typeface="微软雅黑" pitchFamily="34" charset="-122"/>
              <a:ea typeface="微软雅黑" pitchFamily="34" charset="-122"/>
            </a:endParaRPr>
          </a:p>
        </p:txBody>
      </p:sp>
      <p:sp>
        <p:nvSpPr>
          <p:cNvPr id="6" name="文本框 5"/>
          <p:cNvSpPr txBox="1"/>
          <p:nvPr/>
        </p:nvSpPr>
        <p:spPr>
          <a:xfrm>
            <a:off x="810490" y="1456205"/>
            <a:ext cx="7751618" cy="400110"/>
          </a:xfrm>
          <a:prstGeom prst="rect">
            <a:avLst/>
          </a:prstGeom>
          <a:noFill/>
        </p:spPr>
        <p:txBody>
          <a:bodyPr wrap="square" rtlCol="0">
            <a:spAutoFi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为什么</a:t>
            </a:r>
            <a:r>
              <a:rPr lang="en-US" altLang="zh-CN" sz="2000" dirty="0" smtClean="0">
                <a:solidFill>
                  <a:srgbClr val="002060"/>
                </a:solidFill>
                <a:latin typeface="微软雅黑" panose="020B0503020204020204" pitchFamily="34" charset="-122"/>
                <a:ea typeface="微软雅黑" panose="020B0503020204020204" pitchFamily="34" charset="-122"/>
              </a:rPr>
              <a:t>SVD</a:t>
            </a:r>
            <a:r>
              <a:rPr lang="zh-CN" altLang="en-US" sz="2000" dirty="0" smtClean="0">
                <a:solidFill>
                  <a:srgbClr val="002060"/>
                </a:solidFill>
                <a:latin typeface="微软雅黑" panose="020B0503020204020204" pitchFamily="34" charset="-122"/>
                <a:ea typeface="微软雅黑" panose="020B0503020204020204" pitchFamily="34" charset="-122"/>
              </a:rPr>
              <a:t>分解能直接应用到协同过滤？</a:t>
            </a:r>
            <a:endParaRPr lang="en-US" altLang="zh-CN" sz="2000" dirty="0" smtClean="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1111827" y="2057400"/>
                <a:ext cx="7637318" cy="646331"/>
              </a:xfrm>
              <a:prstGeom prst="rect">
                <a:avLst/>
              </a:prstGeom>
              <a:noFill/>
            </p:spPr>
            <p:txBody>
              <a:bodyPr wrap="square" rtlCol="0">
                <a:spAutoFit/>
              </a:bodyPr>
              <a:lstStyle/>
              <a:p>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分解的性质：</a:t>
                </a:r>
                <a:r>
                  <a:rPr lang="zh-CN" altLang="en-US" dirty="0" smtClean="0">
                    <a:solidFill>
                      <a:srgbClr val="C00000"/>
                    </a:solidFill>
                    <a:latin typeface="微软雅黑" panose="020B0503020204020204" pitchFamily="34" charset="-122"/>
                    <a:ea typeface="微软雅黑" panose="020B0503020204020204" pitchFamily="34" charset="-122"/>
                  </a:rPr>
                  <a:t>利用</a:t>
                </a:r>
                <a:r>
                  <a:rPr lang="en-US" altLang="zh-CN" dirty="0" smtClean="0">
                    <a:solidFill>
                      <a:srgbClr val="C00000"/>
                    </a:solidFill>
                    <a:latin typeface="微软雅黑" panose="020B0503020204020204" pitchFamily="34" charset="-122"/>
                    <a:ea typeface="微软雅黑" panose="020B0503020204020204" pitchFamily="34" charset="-122"/>
                  </a:rPr>
                  <a:t>SVD</a:t>
                </a:r>
                <a:r>
                  <a:rPr lang="zh-CN" altLang="en-US" dirty="0" smtClean="0">
                    <a:solidFill>
                      <a:srgbClr val="C00000"/>
                    </a:solidFill>
                    <a:latin typeface="微软雅黑" panose="020B0503020204020204" pitchFamily="34" charset="-122"/>
                    <a:ea typeface="微软雅黑" panose="020B0503020204020204" pitchFamily="34" charset="-122"/>
                  </a:rPr>
                  <a:t>分解降维后的矩阵</a:t>
                </a:r>
                <a14:m>
                  <m:oMath xmlns:m="http://schemas.openxmlformats.org/officeDocument/2006/math">
                    <m:sSup>
                      <m:sSupPr>
                        <m:ctrlPr>
                          <a:rPr lang="en-US" altLang="zh-CN" i="1" smtClean="0">
                            <a:solidFill>
                              <a:srgbClr val="C00000"/>
                            </a:solidFill>
                            <a:latin typeface="Cambria Math" panose="02040503050406030204" pitchFamily="18" charset="0"/>
                          </a:rPr>
                        </m:ctrlPr>
                      </m:sSupPr>
                      <m:e>
                        <m:r>
                          <a:rPr lang="en-US" altLang="zh-CN" b="0" i="1" smtClean="0">
                            <a:solidFill>
                              <a:srgbClr val="C00000"/>
                            </a:solidFill>
                            <a:latin typeface="Cambria Math" panose="02040503050406030204" pitchFamily="18" charset="0"/>
                          </a:rPr>
                          <m:t>𝑀</m:t>
                        </m:r>
                      </m:e>
                      <m:sup>
                        <m:r>
                          <a:rPr lang="en-US" altLang="zh-CN" b="0" i="1" smtClean="0">
                            <a:solidFill>
                              <a:srgbClr val="C00000"/>
                            </a:solidFill>
                            <a:latin typeface="Cambria Math" panose="02040503050406030204" pitchFamily="18" charset="0"/>
                          </a:rPr>
                          <m:t>′</m:t>
                        </m:r>
                      </m:sup>
                    </m:sSup>
                  </m:oMath>
                </a14:m>
                <a:r>
                  <a:rPr lang="zh-CN" altLang="en-US" dirty="0" smtClean="0">
                    <a:solidFill>
                      <a:srgbClr val="C00000"/>
                    </a:solidFill>
                    <a:latin typeface="微软雅黑" panose="020B0503020204020204" pitchFamily="34" charset="-122"/>
                    <a:ea typeface="微软雅黑" panose="020B0503020204020204" pitchFamily="34" charset="-122"/>
                  </a:rPr>
                  <a:t>是所有与</a:t>
                </a:r>
                <a14:m>
                  <m:oMath xmlns:m="http://schemas.openxmlformats.org/officeDocument/2006/math">
                    <m:sSup>
                      <m:sSupPr>
                        <m:ctrlPr>
                          <a:rPr lang="en-US" altLang="zh-CN" i="1">
                            <a:solidFill>
                              <a:srgbClr val="C00000"/>
                            </a:solidFill>
                            <a:latin typeface="Cambria Math" panose="02040503050406030204" pitchFamily="18" charset="0"/>
                          </a:rPr>
                        </m:ctrlPr>
                      </m:sSupPr>
                      <m:e>
                        <m:r>
                          <a:rPr lang="en-US" altLang="zh-CN" i="1">
                            <a:solidFill>
                              <a:srgbClr val="C00000"/>
                            </a:solidFill>
                            <a:latin typeface="Cambria Math" panose="02040503050406030204" pitchFamily="18" charset="0"/>
                          </a:rPr>
                          <m:t>𝑀</m:t>
                        </m:r>
                      </m:e>
                      <m:sup>
                        <m:r>
                          <a:rPr lang="en-US" altLang="zh-CN" i="1">
                            <a:solidFill>
                              <a:srgbClr val="C00000"/>
                            </a:solidFill>
                            <a:latin typeface="Cambria Math" panose="02040503050406030204" pitchFamily="18" charset="0"/>
                          </a:rPr>
                          <m:t>′</m:t>
                        </m:r>
                      </m:sup>
                    </m:sSup>
                  </m:oMath>
                </a14:m>
                <a:r>
                  <a:rPr lang="zh-CN" altLang="en-US" dirty="0" smtClean="0">
                    <a:solidFill>
                      <a:srgbClr val="C00000"/>
                    </a:solidFill>
                    <a:latin typeface="微软雅黑" panose="020B0503020204020204" pitchFamily="34" charset="-122"/>
                    <a:ea typeface="微软雅黑" panose="020B0503020204020204" pitchFamily="34" charset="-122"/>
                  </a:rPr>
                  <a:t>同维同秩的矩阵中与原矩阵</a:t>
                </a:r>
                <a14:m>
                  <m:oMath xmlns:m="http://schemas.openxmlformats.org/officeDocument/2006/math">
                    <m:r>
                      <a:rPr lang="en-US" altLang="zh-CN" b="0" i="1" smtClean="0">
                        <a:solidFill>
                          <a:srgbClr val="C00000"/>
                        </a:solidFill>
                        <a:latin typeface="Cambria Math" panose="02040503050406030204" pitchFamily="18" charset="0"/>
                      </a:rPr>
                      <m:t>𝑀</m:t>
                    </m:r>
                  </m:oMath>
                </a14:m>
                <a:r>
                  <a:rPr lang="zh-CN" altLang="en-US" dirty="0" smtClean="0">
                    <a:solidFill>
                      <a:srgbClr val="C00000"/>
                    </a:solidFill>
                    <a:latin typeface="微软雅黑" panose="020B0503020204020204" pitchFamily="34" charset="-122"/>
                    <a:ea typeface="微软雅黑" panose="020B0503020204020204" pitchFamily="34" charset="-122"/>
                  </a:rPr>
                  <a:t>之差的</a:t>
                </a:r>
                <a:r>
                  <a:rPr lang="en-US" altLang="zh-CN" i="1" dirty="0" smtClean="0">
                    <a:solidFill>
                      <a:srgbClr val="C00000"/>
                    </a:solidFill>
                    <a:latin typeface="微软雅黑" panose="020B0503020204020204" pitchFamily="34" charset="-122"/>
                    <a:ea typeface="微软雅黑" panose="020B0503020204020204" pitchFamily="34" charset="-122"/>
                  </a:rPr>
                  <a:t>F-</a:t>
                </a:r>
                <a:r>
                  <a:rPr lang="zh-CN" altLang="en-US" dirty="0" smtClean="0">
                    <a:solidFill>
                      <a:srgbClr val="C00000"/>
                    </a:solidFill>
                    <a:latin typeface="微软雅黑" panose="020B0503020204020204" pitchFamily="34" charset="-122"/>
                    <a:ea typeface="微软雅黑" panose="020B0503020204020204" pitchFamily="34" charset="-122"/>
                  </a:rPr>
                  <a:t>范数最小的。</a:t>
                </a:r>
                <a:endParaRPr lang="zh-CN" altLang="en-US"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111827" y="2057400"/>
                <a:ext cx="7637318" cy="646331"/>
              </a:xfrm>
              <a:prstGeom prst="rect">
                <a:avLst/>
              </a:prstGeom>
              <a:blipFill rotWithShape="0">
                <a:blip r:embed="rId3"/>
                <a:stretch>
                  <a:fillRect l="-638" t="-5660" r="-239" b="-13208"/>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37014065"/>
              </p:ext>
            </p:extLst>
          </p:nvPr>
        </p:nvGraphicFramePr>
        <p:xfrm>
          <a:off x="1246188" y="3079750"/>
          <a:ext cx="6921500" cy="720725"/>
        </p:xfrm>
        <a:graphic>
          <a:graphicData uri="http://schemas.openxmlformats.org/presentationml/2006/ole">
            <mc:AlternateContent xmlns:mc="http://schemas.openxmlformats.org/markup-compatibility/2006">
              <mc:Choice xmlns:v="urn:schemas-microsoft-com:vml" Requires="v">
                <p:oleObj spid="_x0000_s34876" name="Equation" r:id="rId4" imgW="4267080" imgH="444240" progId="Equation.3">
                  <p:embed/>
                </p:oleObj>
              </mc:Choice>
              <mc:Fallback>
                <p:oleObj name="Equation" r:id="rId4" imgW="4267080" imgH="444240" progId="Equation.3">
                  <p:embed/>
                  <p:pic>
                    <p:nvPicPr>
                      <p:cNvPr id="0" name=""/>
                      <p:cNvPicPr/>
                      <p:nvPr/>
                    </p:nvPicPr>
                    <p:blipFill>
                      <a:blip r:embed="rId5"/>
                      <a:stretch>
                        <a:fillRect/>
                      </a:stretch>
                    </p:blipFill>
                    <p:spPr>
                      <a:xfrm>
                        <a:off x="1246188" y="3079750"/>
                        <a:ext cx="6921500" cy="720725"/>
                      </a:xfrm>
                      <a:prstGeom prst="rect">
                        <a:avLst/>
                      </a:prstGeom>
                    </p:spPr>
                  </p:pic>
                </p:oleObj>
              </mc:Fallback>
            </mc:AlternateContent>
          </a:graphicData>
        </a:graphic>
      </p:graphicFrame>
      <p:sp>
        <p:nvSpPr>
          <p:cNvPr id="9" name="文本框 8"/>
          <p:cNvSpPr txBox="1"/>
          <p:nvPr/>
        </p:nvSpPr>
        <p:spPr>
          <a:xfrm>
            <a:off x="1194377" y="4384964"/>
            <a:ext cx="7472218" cy="646331"/>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即利用</a:t>
            </a:r>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分解降维后的新评分矩阵（含有</a:t>
            </a:r>
            <a:r>
              <a:rPr lang="en-US" altLang="zh-CN" i="1" dirty="0" smtClean="0">
                <a:solidFill>
                  <a:srgbClr val="C00000"/>
                </a:solidFill>
                <a:latin typeface="Cambria Math" panose="02040503050406030204" pitchFamily="18" charset="0"/>
                <a:ea typeface="Cambria Math" panose="02040503050406030204" pitchFamily="18" charset="0"/>
              </a:rPr>
              <a:t>K</a:t>
            </a:r>
            <a:r>
              <a:rPr lang="zh-CN" altLang="en-US" dirty="0" smtClean="0">
                <a:solidFill>
                  <a:srgbClr val="0070C0"/>
                </a:solidFill>
                <a:latin typeface="微软雅黑" panose="020B0503020204020204" pitchFamily="34" charset="-122"/>
                <a:ea typeface="微软雅黑" panose="020B0503020204020204" pitchFamily="34" charset="-122"/>
              </a:rPr>
              <a:t>个隐藏属性）能保证有最低的</a:t>
            </a:r>
            <a:r>
              <a:rPr lang="en-US" altLang="zh-CN" i="1" dirty="0" smtClean="0">
                <a:solidFill>
                  <a:srgbClr val="0070C0"/>
                </a:solidFill>
                <a:latin typeface="微软雅黑" panose="020B0503020204020204" pitchFamily="34" charset="-122"/>
                <a:ea typeface="微软雅黑" panose="020B0503020204020204" pitchFamily="34" charset="-122"/>
              </a:rPr>
              <a:t>MSE</a:t>
            </a:r>
            <a:endParaRPr lang="zh-CN" altLang="en-US" i="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36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smtClean="0">
                <a:solidFill>
                  <a:srgbClr val="7030A0"/>
                </a:solidFill>
                <a:latin typeface="微软雅黑" pitchFamily="34" charset="-122"/>
                <a:ea typeface="微软雅黑" pitchFamily="34" charset="-122"/>
              </a:rPr>
              <a:t>SVD</a:t>
            </a:r>
            <a:r>
              <a:rPr lang="zh-CN" altLang="en-US" sz="2800" b="1" dirty="0" smtClean="0">
                <a:solidFill>
                  <a:srgbClr val="7030A0"/>
                </a:solidFill>
                <a:latin typeface="微软雅黑" pitchFamily="34" charset="-122"/>
                <a:ea typeface="微软雅黑" pitchFamily="34" charset="-122"/>
              </a:rPr>
              <a:t>矩阵分解的</a:t>
            </a:r>
            <a:r>
              <a:rPr lang="zh-CN" altLang="en-US" sz="2800" b="1" dirty="0">
                <a:solidFill>
                  <a:srgbClr val="7030A0"/>
                </a:solidFill>
                <a:latin typeface="微软雅黑" pitchFamily="34" charset="-122"/>
                <a:ea typeface="微软雅黑" pitchFamily="34" charset="-122"/>
              </a:rPr>
              <a:t>协同过滤算法</a:t>
            </a:r>
          </a:p>
          <a:p>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499489" y="735099"/>
            <a:ext cx="8038214" cy="646331"/>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使用</a:t>
            </a:r>
            <a:r>
              <a:rPr lang="en-US" altLang="zh-CN" sz="2400" dirty="0" smtClean="0">
                <a:solidFill>
                  <a:srgbClr val="FF0000"/>
                </a:solidFill>
                <a:latin typeface="微软雅黑" pitchFamily="34" charset="-122"/>
                <a:ea typeface="微软雅黑" pitchFamily="34" charset="-122"/>
              </a:rPr>
              <a:t>SVD</a:t>
            </a:r>
            <a:r>
              <a:rPr lang="zh-CN" altLang="en-US" sz="2400" dirty="0" smtClean="0">
                <a:solidFill>
                  <a:srgbClr val="FF0000"/>
                </a:solidFill>
                <a:latin typeface="微软雅黑" pitchFamily="34" charset="-122"/>
                <a:ea typeface="微软雅黑" pitchFamily="34" charset="-122"/>
              </a:rPr>
              <a:t>矩阵分解实现协同过滤的优缺点</a:t>
            </a:r>
            <a:endParaRPr lang="zh-CN" altLang="en-US" sz="2000" dirty="0">
              <a:solidFill>
                <a:srgbClr val="002060"/>
              </a:solidFill>
              <a:latin typeface="微软雅黑" pitchFamily="34" charset="-122"/>
              <a:ea typeface="微软雅黑" pitchFamily="34" charset="-122"/>
            </a:endParaRPr>
          </a:p>
        </p:txBody>
      </p:sp>
      <p:sp>
        <p:nvSpPr>
          <p:cNvPr id="6" name="文本框 5"/>
          <p:cNvSpPr txBox="1"/>
          <p:nvPr/>
        </p:nvSpPr>
        <p:spPr>
          <a:xfrm>
            <a:off x="852053" y="1257300"/>
            <a:ext cx="8125691" cy="4029308"/>
          </a:xfrm>
          <a:prstGeom prst="rect">
            <a:avLst/>
          </a:prstGeom>
          <a:noFill/>
        </p:spPr>
        <p:txBody>
          <a:bodyPr wrap="square" rtlCol="0">
            <a:spAutoFit/>
          </a:bodyPr>
          <a:lstStyle/>
          <a:p>
            <a:pPr>
              <a:lnSpc>
                <a:spcPct val="300000"/>
              </a:lnSpc>
            </a:pPr>
            <a:r>
              <a:rPr lang="zh-CN" altLang="en-US" sz="2000" dirty="0" smtClean="0">
                <a:solidFill>
                  <a:srgbClr val="002060"/>
                </a:solidFill>
                <a:latin typeface="微软雅黑" panose="020B0503020204020204" pitchFamily="34" charset="-122"/>
                <a:ea typeface="微软雅黑" panose="020B0503020204020204" pitchFamily="34" charset="-122"/>
              </a:rPr>
              <a:t>优点：</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marL="360000">
              <a:lnSpc>
                <a:spcPct val="150000"/>
              </a:lnSpc>
            </a:pPr>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分解能</a:t>
            </a:r>
            <a:r>
              <a:rPr lang="zh-CN" altLang="en-US" dirty="0" smtClean="0">
                <a:solidFill>
                  <a:srgbClr val="C00000"/>
                </a:solidFill>
                <a:latin typeface="微软雅黑" panose="020B0503020204020204" pitchFamily="34" charset="-122"/>
                <a:ea typeface="微软雅黑" panose="020B0503020204020204" pitchFamily="34" charset="-122"/>
              </a:rPr>
              <a:t>提取矩阵的关键特征</a:t>
            </a:r>
            <a:r>
              <a:rPr lang="zh-CN" altLang="en-US"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C00000"/>
                </a:solidFill>
                <a:latin typeface="微软雅黑" panose="020B0503020204020204" pitchFamily="34" charset="-122"/>
                <a:ea typeface="微软雅黑" panose="020B0503020204020204" pitchFamily="34" charset="-122"/>
              </a:rPr>
              <a:t>简化数据</a:t>
            </a:r>
            <a:r>
              <a:rPr lang="zh-CN" altLang="en-US"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C00000"/>
                </a:solidFill>
                <a:latin typeface="微软雅黑" panose="020B0503020204020204" pitchFamily="34" charset="-122"/>
                <a:ea typeface="微软雅黑" panose="020B0503020204020204" pitchFamily="34" charset="-122"/>
              </a:rPr>
              <a:t>去除噪声和冗余数据</a:t>
            </a:r>
            <a:endParaRPr lang="en-US" altLang="zh-CN" dirty="0" smtClean="0">
              <a:solidFill>
                <a:srgbClr val="C00000"/>
              </a:solidFill>
              <a:latin typeface="微软雅黑" panose="020B0503020204020204" pitchFamily="34" charset="-122"/>
              <a:ea typeface="微软雅黑" panose="020B0503020204020204" pitchFamily="34" charset="-122"/>
            </a:endParaRPr>
          </a:p>
          <a:p>
            <a:pPr>
              <a:lnSpc>
                <a:spcPct val="300000"/>
              </a:lnSpc>
            </a:pPr>
            <a:r>
              <a:rPr lang="zh-CN" altLang="en-US" sz="2000" dirty="0" smtClean="0">
                <a:solidFill>
                  <a:srgbClr val="002060"/>
                </a:solidFill>
                <a:latin typeface="微软雅黑" panose="020B0503020204020204" pitchFamily="34" charset="-122"/>
                <a:ea typeface="微软雅黑" panose="020B0503020204020204" pitchFamily="34" charset="-122"/>
              </a:rPr>
              <a:t>缺点：</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marL="360000">
              <a:lnSpc>
                <a:spcPct val="150000"/>
              </a:lnSpc>
              <a:spcAft>
                <a:spcPts val="100"/>
              </a:spcAft>
            </a:pPr>
            <a:r>
              <a:rPr lang="en-US" altLang="zh-CN" dirty="0" smtClean="0">
                <a:solidFill>
                  <a:srgbClr val="0070C0"/>
                </a:solidFill>
                <a:latin typeface="微软雅黑" panose="020B0503020204020204" pitchFamily="34" charset="-122"/>
                <a:ea typeface="微软雅黑" panose="020B0503020204020204" pitchFamily="34" charset="-122"/>
              </a:rPr>
              <a:t>1.</a:t>
            </a:r>
            <a:r>
              <a:rPr lang="zh-CN" altLang="en-US" dirty="0" smtClean="0">
                <a:solidFill>
                  <a:srgbClr val="0070C0"/>
                </a:solidFill>
                <a:latin typeface="微软雅黑" panose="020B0503020204020204" pitchFamily="34" charset="-122"/>
                <a:ea typeface="微软雅黑" panose="020B0503020204020204" pitchFamily="34" charset="-122"/>
              </a:rPr>
              <a:t>使用</a:t>
            </a:r>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分解做协同过滤时需要将稀疏矩阵补全为稠密矩阵，极大地</a:t>
            </a:r>
            <a:r>
              <a:rPr lang="zh-CN" altLang="en-US" dirty="0" smtClean="0">
                <a:solidFill>
                  <a:srgbClr val="C00000"/>
                </a:solidFill>
                <a:latin typeface="微软雅黑" panose="020B0503020204020204" pitchFamily="34" charset="-122"/>
                <a:ea typeface="微软雅黑" panose="020B0503020204020204" pitchFamily="34" charset="-122"/>
              </a:rPr>
              <a:t>占用了存储空间，</a:t>
            </a:r>
            <a:r>
              <a:rPr lang="zh-CN" altLang="en-US" dirty="0" smtClean="0">
                <a:solidFill>
                  <a:srgbClr val="0070C0"/>
                </a:solidFill>
                <a:latin typeface="微软雅黑" panose="020B0503020204020204" pitchFamily="34" charset="-122"/>
                <a:ea typeface="微软雅黑" panose="020B0503020204020204" pitchFamily="34" charset="-122"/>
              </a:rPr>
              <a:t>并会</a:t>
            </a:r>
            <a:r>
              <a:rPr lang="zh-CN" altLang="en-US" dirty="0" smtClean="0">
                <a:solidFill>
                  <a:srgbClr val="C00000"/>
                </a:solidFill>
                <a:latin typeface="微软雅黑" panose="020B0503020204020204" pitchFamily="34" charset="-122"/>
                <a:ea typeface="微软雅黑" panose="020B0503020204020204" pitchFamily="34" charset="-122"/>
              </a:rPr>
              <a:t>影响到推荐的精度</a:t>
            </a:r>
            <a:endParaRPr lang="en-US" altLang="zh-CN" dirty="0" smtClean="0">
              <a:solidFill>
                <a:srgbClr val="C00000"/>
              </a:solidFill>
              <a:latin typeface="微软雅黑" panose="020B0503020204020204" pitchFamily="34" charset="-122"/>
              <a:ea typeface="微软雅黑" panose="020B0503020204020204" pitchFamily="34" charset="-122"/>
            </a:endParaRPr>
          </a:p>
          <a:p>
            <a:pPr marL="360000">
              <a:lnSpc>
                <a:spcPct val="150000"/>
              </a:lnSpc>
              <a:spcAft>
                <a:spcPts val="100"/>
              </a:spcAft>
            </a:pPr>
            <a:r>
              <a:rPr lang="en-US" altLang="zh-CN" dirty="0" smtClean="0">
                <a:solidFill>
                  <a:srgbClr val="0070C0"/>
                </a:solidFill>
                <a:latin typeface="微软雅黑" panose="020B0503020204020204" pitchFamily="34" charset="-122"/>
                <a:ea typeface="微软雅黑" panose="020B0503020204020204" pitchFamily="34" charset="-122"/>
              </a:rPr>
              <a:t>2.</a:t>
            </a:r>
            <a:r>
              <a:rPr lang="zh-CN" altLang="en-US" dirty="0" smtClean="0">
                <a:solidFill>
                  <a:srgbClr val="0070C0"/>
                </a:solidFill>
                <a:latin typeface="微软雅黑" panose="020B0503020204020204" pitchFamily="34" charset="-122"/>
                <a:ea typeface="微软雅黑" panose="020B0503020204020204" pitchFamily="34" charset="-122"/>
              </a:rPr>
              <a:t>该算法极大地依赖于</a:t>
            </a:r>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分解算法。在做高维度的矩阵分解时，</a:t>
            </a:r>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分解将会</a:t>
            </a:r>
            <a:r>
              <a:rPr lang="zh-CN" altLang="en-US" dirty="0" smtClean="0">
                <a:solidFill>
                  <a:srgbClr val="C00000"/>
                </a:solidFill>
                <a:latin typeface="微软雅黑" panose="020B0503020204020204" pitchFamily="34" charset="-122"/>
                <a:ea typeface="微软雅黑" panose="020B0503020204020204" pitchFamily="34" charset="-122"/>
              </a:rPr>
              <a:t>花费较大的时间开销</a:t>
            </a:r>
            <a:endParaRPr lang="en-US" altLang="zh-CN"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00172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smtClean="0">
                <a:solidFill>
                  <a:srgbClr val="7030A0"/>
                </a:solidFill>
                <a:latin typeface="微软雅黑" pitchFamily="34" charset="-122"/>
                <a:ea typeface="微软雅黑" pitchFamily="34" charset="-122"/>
              </a:rPr>
              <a:t>SVD</a:t>
            </a:r>
            <a:r>
              <a:rPr lang="zh-CN" altLang="en-US" sz="2800" b="1" dirty="0" smtClean="0">
                <a:solidFill>
                  <a:srgbClr val="7030A0"/>
                </a:solidFill>
                <a:latin typeface="微软雅黑" pitchFamily="34" charset="-122"/>
                <a:ea typeface="微软雅黑" pitchFamily="34" charset="-122"/>
              </a:rPr>
              <a:t>矩阵分解的</a:t>
            </a:r>
            <a:r>
              <a:rPr lang="zh-CN" altLang="en-US" sz="2800" b="1" dirty="0">
                <a:solidFill>
                  <a:srgbClr val="7030A0"/>
                </a:solidFill>
                <a:latin typeface="微软雅黑" pitchFamily="34" charset="-122"/>
                <a:ea typeface="微软雅黑" pitchFamily="34" charset="-122"/>
              </a:rPr>
              <a:t>协同过滤算法</a:t>
            </a:r>
          </a:p>
          <a:p>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489098" y="686764"/>
            <a:ext cx="8038214" cy="581057"/>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改进的</a:t>
            </a:r>
            <a:r>
              <a:rPr lang="en-US" altLang="zh-CN" sz="2400" dirty="0" smtClean="0">
                <a:solidFill>
                  <a:srgbClr val="FF0000"/>
                </a:solidFill>
                <a:latin typeface="微软雅黑" pitchFamily="34" charset="-122"/>
                <a:ea typeface="微软雅黑" pitchFamily="34" charset="-122"/>
              </a:rPr>
              <a:t>SVD</a:t>
            </a:r>
            <a:r>
              <a:rPr lang="zh-CN" altLang="en-US" sz="2400" dirty="0" smtClean="0">
                <a:solidFill>
                  <a:srgbClr val="FF0000"/>
                </a:solidFill>
                <a:latin typeface="微软雅黑" pitchFamily="34" charset="-122"/>
                <a:ea typeface="微软雅黑" pitchFamily="34" charset="-122"/>
              </a:rPr>
              <a:t>分解</a:t>
            </a:r>
            <a:r>
              <a:rPr lang="en-US" altLang="zh-CN" sz="2400" dirty="0" smtClean="0">
                <a:solidFill>
                  <a:srgbClr val="FF0000"/>
                </a:solidFill>
                <a:latin typeface="微软雅黑" pitchFamily="34" charset="-122"/>
                <a:ea typeface="微软雅黑" pitchFamily="34" charset="-122"/>
              </a:rPr>
              <a:t>——Funk SVD</a:t>
            </a:r>
            <a:endParaRPr lang="zh-CN" altLang="en-US" sz="2000" dirty="0">
              <a:solidFill>
                <a:srgbClr val="002060"/>
              </a:solidFill>
              <a:latin typeface="微软雅黑" pitchFamily="34" charset="-122"/>
              <a:ea typeface="微软雅黑" pitchFamily="34" charset="-122"/>
            </a:endParaRPr>
          </a:p>
        </p:txBody>
      </p:sp>
      <p:sp>
        <p:nvSpPr>
          <p:cNvPr id="6" name="文本框 5"/>
          <p:cNvSpPr txBox="1"/>
          <p:nvPr/>
        </p:nvSpPr>
        <p:spPr>
          <a:xfrm>
            <a:off x="489098" y="1637354"/>
            <a:ext cx="7751618" cy="646331"/>
          </a:xfrm>
          <a:prstGeom prst="rect">
            <a:avLst/>
          </a:prstGeom>
          <a:noFill/>
        </p:spPr>
        <p:txBody>
          <a:bodyPr wrap="square" rtlCol="0">
            <a:spAutoFit/>
          </a:bodyPr>
          <a:lstStyle/>
          <a:p>
            <a:r>
              <a:rPr lang="en-US" altLang="zh-CN" dirty="0" smtClean="0">
                <a:solidFill>
                  <a:srgbClr val="0070C0"/>
                </a:solidFill>
                <a:latin typeface="微软雅黑" panose="020B0503020204020204" pitchFamily="34" charset="-122"/>
                <a:ea typeface="微软雅黑" panose="020B0503020204020204" pitchFamily="34" charset="-122"/>
              </a:rPr>
              <a:t>Funk SVD</a:t>
            </a:r>
            <a:r>
              <a:rPr lang="zh-CN" altLang="en-US" dirty="0" smtClean="0">
                <a:solidFill>
                  <a:srgbClr val="0070C0"/>
                </a:solidFill>
                <a:latin typeface="微软雅黑" panose="020B0503020204020204" pitchFamily="34" charset="-122"/>
                <a:ea typeface="微软雅黑" panose="020B0503020204020204" pitchFamily="34" charset="-122"/>
              </a:rPr>
              <a:t>是由</a:t>
            </a:r>
            <a:r>
              <a:rPr lang="en-US" altLang="zh-CN" dirty="0" smtClean="0">
                <a:solidFill>
                  <a:srgbClr val="0070C0"/>
                </a:solidFill>
                <a:latin typeface="微软雅黑" panose="020B0503020204020204" pitchFamily="34" charset="-122"/>
                <a:ea typeface="微软雅黑" panose="020B0503020204020204" pitchFamily="34" charset="-122"/>
              </a:rPr>
              <a:t>Simon Funk</a:t>
            </a:r>
            <a:r>
              <a:rPr lang="zh-CN" altLang="en-US" dirty="0" smtClean="0">
                <a:solidFill>
                  <a:srgbClr val="0070C0"/>
                </a:solidFill>
                <a:latin typeface="微软雅黑" panose="020B0503020204020204" pitchFamily="34" charset="-122"/>
                <a:ea typeface="微软雅黑" panose="020B0503020204020204" pitchFamily="34" charset="-122"/>
              </a:rPr>
              <a:t>提出来一种基于</a:t>
            </a:r>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的改进算法，避免了基于</a:t>
            </a:r>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分解的协同过滤依赖于</a:t>
            </a:r>
            <a:r>
              <a:rPr lang="en-US" altLang="zh-CN" dirty="0" smtClean="0">
                <a:solidFill>
                  <a:srgbClr val="0070C0"/>
                </a:solidFill>
                <a:latin typeface="微软雅黑" panose="020B0503020204020204" pitchFamily="34" charset="-122"/>
                <a:ea typeface="微软雅黑" panose="020B0503020204020204" pitchFamily="34" charset="-122"/>
              </a:rPr>
              <a:t>SVD</a:t>
            </a:r>
            <a:r>
              <a:rPr lang="zh-CN" altLang="en-US" dirty="0" smtClean="0">
                <a:solidFill>
                  <a:srgbClr val="0070C0"/>
                </a:solidFill>
                <a:latin typeface="微软雅黑" panose="020B0503020204020204" pitchFamily="34" charset="-122"/>
                <a:ea typeface="微软雅黑" panose="020B0503020204020204" pitchFamily="34" charset="-122"/>
              </a:rPr>
              <a:t>分解算法</a:t>
            </a:r>
            <a:endParaRPr lang="en-US" altLang="zh-CN" dirty="0" smtClean="0">
              <a:solidFill>
                <a:srgbClr val="0070C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39041" y="2653218"/>
            <a:ext cx="8302336" cy="2616101"/>
          </a:xfrm>
          <a:prstGeom prst="rect">
            <a:avLst/>
          </a:prstGeom>
          <a:noFill/>
        </p:spPr>
        <p:txBody>
          <a:bodyPr wrap="square" rtlCol="0">
            <a:spAutoFi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模型设定：</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有</a:t>
            </a:r>
            <a:r>
              <a:rPr lang="en-US" altLang="zh-CN" i="1" dirty="0">
                <a:solidFill>
                  <a:srgbClr val="C00000"/>
                </a:solidFill>
                <a:latin typeface="Cambria Math" panose="02040503050406030204" pitchFamily="18" charset="0"/>
                <a:ea typeface="Cambria Math" panose="02040503050406030204" pitchFamily="18" charset="0"/>
              </a:rPr>
              <a:t>K</a:t>
            </a:r>
            <a:r>
              <a:rPr lang="zh-CN" altLang="en-US" dirty="0" smtClean="0">
                <a:solidFill>
                  <a:srgbClr val="0070C0"/>
                </a:solidFill>
                <a:latin typeface="微软雅黑" panose="020B0503020204020204" pitchFamily="34" charset="-122"/>
                <a:ea typeface="微软雅黑" panose="020B0503020204020204" pitchFamily="34" charset="-122"/>
              </a:rPr>
              <a:t>个隐藏属性</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用户</a:t>
            </a:r>
            <a:r>
              <a:rPr lang="en-US" altLang="zh-CN" i="1" dirty="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anose="020B0503020204020204" pitchFamily="34" charset="-122"/>
                <a:ea typeface="微软雅黑" panose="020B0503020204020204" pitchFamily="34" charset="-122"/>
              </a:rPr>
              <a:t>对各隐藏属性的喜爱程度：</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项目</a:t>
            </a:r>
            <a:r>
              <a:rPr lang="en-US" altLang="zh-CN" i="1" dirty="0" err="1">
                <a:solidFill>
                  <a:srgbClr val="C00000"/>
                </a:solidFill>
                <a:latin typeface="Cambria Math" panose="02040503050406030204" pitchFamily="18" charset="0"/>
                <a:ea typeface="Cambria Math" panose="02040503050406030204" pitchFamily="18" charset="0"/>
              </a:rPr>
              <a:t>i</a:t>
            </a:r>
            <a:r>
              <a:rPr lang="zh-CN" altLang="en-US" dirty="0" smtClean="0">
                <a:solidFill>
                  <a:srgbClr val="0070C0"/>
                </a:solidFill>
                <a:latin typeface="微软雅黑" panose="020B0503020204020204" pitchFamily="34" charset="-122"/>
                <a:ea typeface="微软雅黑" panose="020B0503020204020204" pitchFamily="34" charset="-122"/>
              </a:rPr>
              <a:t>对各隐藏属性占有的份量：</a:t>
            </a:r>
            <a:endParaRPr lang="en-US" altLang="zh-CN" dirty="0" smtClean="0">
              <a:solidFill>
                <a:srgbClr val="0070C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anose="020B0503020204020204" pitchFamily="34" charset="-122"/>
                <a:ea typeface="微软雅黑" panose="020B0503020204020204" pitchFamily="34" charset="-122"/>
              </a:rPr>
              <a:t>用户</a:t>
            </a: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anose="020B0503020204020204" pitchFamily="34" charset="-122"/>
                <a:ea typeface="微软雅黑" panose="020B0503020204020204" pitchFamily="34" charset="-122"/>
              </a:rPr>
              <a:t>对项目</a:t>
            </a:r>
            <a:r>
              <a:rPr lang="en-US" altLang="zh-CN" i="1" dirty="0" err="1" smtClean="0">
                <a:solidFill>
                  <a:srgbClr val="C00000"/>
                </a:solidFill>
                <a:latin typeface="Cambria Math" panose="02040503050406030204" pitchFamily="18" charset="0"/>
                <a:ea typeface="Cambria Math" panose="02040503050406030204" pitchFamily="18" charset="0"/>
              </a:rPr>
              <a:t>i</a:t>
            </a:r>
            <a:r>
              <a:rPr lang="zh-CN" altLang="en-US" dirty="0" smtClean="0">
                <a:solidFill>
                  <a:srgbClr val="0070C0"/>
                </a:solidFill>
                <a:latin typeface="微软雅黑" panose="020B0503020204020204" pitchFamily="34" charset="-122"/>
                <a:ea typeface="微软雅黑" panose="020B0503020204020204" pitchFamily="34" charset="-122"/>
              </a:rPr>
              <a:t>的评分：</a:t>
            </a:r>
            <a:endParaRPr lang="en-US" altLang="zh-CN" dirty="0" smtClean="0">
              <a:solidFill>
                <a:srgbClr val="0070C0"/>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242218649"/>
              </p:ext>
            </p:extLst>
          </p:nvPr>
        </p:nvGraphicFramePr>
        <p:xfrm>
          <a:off x="4457784" y="3668000"/>
          <a:ext cx="3027214" cy="394854"/>
        </p:xfrm>
        <a:graphic>
          <a:graphicData uri="http://schemas.openxmlformats.org/presentationml/2006/ole">
            <mc:AlternateContent xmlns:mc="http://schemas.openxmlformats.org/markup-compatibility/2006">
              <mc:Choice xmlns:v="urn:schemas-microsoft-com:vml" Requires="v">
                <p:oleObj spid="_x0000_s29882" name="Equation" r:id="rId3" imgW="1752480" imgH="228600" progId="Equation.3">
                  <p:embed/>
                </p:oleObj>
              </mc:Choice>
              <mc:Fallback>
                <p:oleObj name="Equation" r:id="rId3" imgW="1752480" imgH="228600" progId="Equation.3">
                  <p:embed/>
                  <p:pic>
                    <p:nvPicPr>
                      <p:cNvPr id="0" name=""/>
                      <p:cNvPicPr/>
                      <p:nvPr/>
                    </p:nvPicPr>
                    <p:blipFill>
                      <a:blip r:embed="rId4"/>
                      <a:stretch>
                        <a:fillRect/>
                      </a:stretch>
                    </p:blipFill>
                    <p:spPr>
                      <a:xfrm>
                        <a:off x="4457784" y="3668000"/>
                        <a:ext cx="3027214" cy="394854"/>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32109742"/>
              </p:ext>
            </p:extLst>
          </p:nvPr>
        </p:nvGraphicFramePr>
        <p:xfrm>
          <a:off x="4512110" y="4163876"/>
          <a:ext cx="2917825" cy="395288"/>
        </p:xfrm>
        <a:graphic>
          <a:graphicData uri="http://schemas.openxmlformats.org/presentationml/2006/ole">
            <mc:AlternateContent xmlns:mc="http://schemas.openxmlformats.org/markup-compatibility/2006">
              <mc:Choice xmlns:v="urn:schemas-microsoft-com:vml" Requires="v">
                <p:oleObj spid="_x0000_s29883" name="Equation" r:id="rId5" imgW="1688760" imgH="228600" progId="Equation.3">
                  <p:embed/>
                </p:oleObj>
              </mc:Choice>
              <mc:Fallback>
                <p:oleObj name="Equation" r:id="rId5" imgW="1688760" imgH="228600" progId="Equation.3">
                  <p:embed/>
                  <p:pic>
                    <p:nvPicPr>
                      <p:cNvPr id="0" name=""/>
                      <p:cNvPicPr/>
                      <p:nvPr/>
                    </p:nvPicPr>
                    <p:blipFill>
                      <a:blip r:embed="rId6"/>
                      <a:stretch>
                        <a:fillRect/>
                      </a:stretch>
                    </p:blipFill>
                    <p:spPr>
                      <a:xfrm>
                        <a:off x="4512110" y="4163876"/>
                        <a:ext cx="2917825" cy="3952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619984091"/>
              </p:ext>
            </p:extLst>
          </p:nvPr>
        </p:nvGraphicFramePr>
        <p:xfrm>
          <a:off x="4546600" y="4630738"/>
          <a:ext cx="2101850" cy="712787"/>
        </p:xfrm>
        <a:graphic>
          <a:graphicData uri="http://schemas.openxmlformats.org/presentationml/2006/ole">
            <mc:AlternateContent xmlns:mc="http://schemas.openxmlformats.org/markup-compatibility/2006">
              <mc:Choice xmlns:v="urn:schemas-microsoft-com:vml" Requires="v">
                <p:oleObj spid="_x0000_s29884" name="Equation" r:id="rId7" imgW="1066680" imgH="444240" progId="Equation.3">
                  <p:embed/>
                </p:oleObj>
              </mc:Choice>
              <mc:Fallback>
                <p:oleObj name="Equation" r:id="rId7" imgW="1066680" imgH="444240" progId="Equation.3">
                  <p:embed/>
                  <p:pic>
                    <p:nvPicPr>
                      <p:cNvPr id="0" name=""/>
                      <p:cNvPicPr/>
                      <p:nvPr/>
                    </p:nvPicPr>
                    <p:blipFill>
                      <a:blip r:embed="rId8"/>
                      <a:stretch>
                        <a:fillRect/>
                      </a:stretch>
                    </p:blipFill>
                    <p:spPr>
                      <a:xfrm>
                        <a:off x="4546600" y="4630738"/>
                        <a:ext cx="2101850" cy="712787"/>
                      </a:xfrm>
                      <a:prstGeom prst="rect">
                        <a:avLst/>
                      </a:prstGeom>
                    </p:spPr>
                  </p:pic>
                </p:oleObj>
              </mc:Fallback>
            </mc:AlternateContent>
          </a:graphicData>
        </a:graphic>
      </p:graphicFrame>
    </p:spTree>
    <p:extLst>
      <p:ext uri="{BB962C8B-B14F-4D97-AF65-F5344CB8AC3E}">
        <p14:creationId xmlns:p14="http://schemas.microsoft.com/office/powerpoint/2010/main" val="41959188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smtClean="0">
                <a:solidFill>
                  <a:srgbClr val="7030A0"/>
                </a:solidFill>
                <a:latin typeface="微软雅黑" pitchFamily="34" charset="-122"/>
                <a:ea typeface="微软雅黑" pitchFamily="34" charset="-122"/>
              </a:rPr>
              <a:t>SVD</a:t>
            </a:r>
            <a:r>
              <a:rPr lang="zh-CN" altLang="en-US" sz="2800" b="1" dirty="0" smtClean="0">
                <a:solidFill>
                  <a:srgbClr val="7030A0"/>
                </a:solidFill>
                <a:latin typeface="微软雅黑" pitchFamily="34" charset="-122"/>
                <a:ea typeface="微软雅黑" pitchFamily="34" charset="-122"/>
              </a:rPr>
              <a:t>矩阵分解的</a:t>
            </a:r>
            <a:r>
              <a:rPr lang="zh-CN" altLang="en-US" sz="2800" b="1" dirty="0">
                <a:solidFill>
                  <a:srgbClr val="7030A0"/>
                </a:solidFill>
                <a:latin typeface="微软雅黑" pitchFamily="34" charset="-122"/>
                <a:ea typeface="微软雅黑" pitchFamily="34" charset="-122"/>
              </a:rPr>
              <a:t>协同过滤算法</a:t>
            </a:r>
          </a:p>
          <a:p>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489098" y="686764"/>
            <a:ext cx="8038214" cy="581057"/>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改进的</a:t>
            </a:r>
            <a:r>
              <a:rPr lang="en-US" altLang="zh-CN" sz="2400" dirty="0" smtClean="0">
                <a:solidFill>
                  <a:srgbClr val="FF0000"/>
                </a:solidFill>
                <a:latin typeface="微软雅黑" pitchFamily="34" charset="-122"/>
                <a:ea typeface="微软雅黑" pitchFamily="34" charset="-122"/>
              </a:rPr>
              <a:t>SVD</a:t>
            </a:r>
            <a:r>
              <a:rPr lang="zh-CN" altLang="en-US" sz="2400" dirty="0" smtClean="0">
                <a:solidFill>
                  <a:srgbClr val="FF0000"/>
                </a:solidFill>
                <a:latin typeface="微软雅黑" pitchFamily="34" charset="-122"/>
                <a:ea typeface="微软雅黑" pitchFamily="34" charset="-122"/>
              </a:rPr>
              <a:t>分解</a:t>
            </a:r>
            <a:r>
              <a:rPr lang="en-US" altLang="zh-CN" sz="2400" dirty="0" smtClean="0">
                <a:solidFill>
                  <a:srgbClr val="FF0000"/>
                </a:solidFill>
                <a:latin typeface="微软雅黑" pitchFamily="34" charset="-122"/>
                <a:ea typeface="微软雅黑" pitchFamily="34" charset="-122"/>
              </a:rPr>
              <a:t>——Funk SVD</a:t>
            </a:r>
            <a:endParaRPr lang="zh-CN" altLang="en-US" sz="2000" dirty="0">
              <a:solidFill>
                <a:srgbClr val="002060"/>
              </a:solidFill>
              <a:latin typeface="微软雅黑" pitchFamily="34" charset="-122"/>
              <a:ea typeface="微软雅黑" pitchFamily="34" charset="-122"/>
            </a:endParaRPr>
          </a:p>
        </p:txBody>
      </p:sp>
      <p:sp>
        <p:nvSpPr>
          <p:cNvPr id="2" name="文本框 1"/>
          <p:cNvSpPr txBox="1"/>
          <p:nvPr/>
        </p:nvSpPr>
        <p:spPr>
          <a:xfrm>
            <a:off x="820882" y="1496291"/>
            <a:ext cx="4935682" cy="400110"/>
          </a:xfrm>
          <a:prstGeom prst="rect">
            <a:avLst/>
          </a:prstGeom>
          <a:noFill/>
        </p:spPr>
        <p:txBody>
          <a:bodyPr wrap="square" rtlCol="0">
            <a:spAutoFi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推荐结果的</a:t>
            </a:r>
            <a:r>
              <a:rPr lang="en-US" altLang="zh-CN" sz="2000" dirty="0" smtClean="0">
                <a:solidFill>
                  <a:srgbClr val="002060"/>
                </a:solidFill>
                <a:latin typeface="微软雅黑" panose="020B0503020204020204" pitchFamily="34" charset="-122"/>
                <a:ea typeface="微软雅黑" panose="020B0503020204020204" pitchFamily="34" charset="-122"/>
              </a:rPr>
              <a:t>MSE</a:t>
            </a:r>
            <a:r>
              <a:rPr lang="zh-CN" altLang="en-US" sz="2000" dirty="0" smtClean="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725981509"/>
              </p:ext>
            </p:extLst>
          </p:nvPr>
        </p:nvGraphicFramePr>
        <p:xfrm>
          <a:off x="1208088" y="2129997"/>
          <a:ext cx="5449887" cy="1032667"/>
        </p:xfrm>
        <a:graphic>
          <a:graphicData uri="http://schemas.openxmlformats.org/presentationml/2006/ole">
            <mc:AlternateContent xmlns:mc="http://schemas.openxmlformats.org/markup-compatibility/2006">
              <mc:Choice xmlns:v="urn:schemas-microsoft-com:vml" Requires="v">
                <p:oleObj spid="_x0000_s30847" name="Equation" r:id="rId3" imgW="3479760" imgH="698400" progId="Equation.3">
                  <p:embed/>
                </p:oleObj>
              </mc:Choice>
              <mc:Fallback>
                <p:oleObj name="Equation" r:id="rId3" imgW="3479760" imgH="698400" progId="Equation.3">
                  <p:embed/>
                  <p:pic>
                    <p:nvPicPr>
                      <p:cNvPr id="0" name=""/>
                      <p:cNvPicPr>
                        <a:picLocks noChangeAspect="1" noChangeArrowheads="1"/>
                      </p:cNvPicPr>
                      <p:nvPr/>
                    </p:nvPicPr>
                    <p:blipFill>
                      <a:blip r:embed="rId4"/>
                      <a:srcRect/>
                      <a:stretch>
                        <a:fillRect/>
                      </a:stretch>
                    </p:blipFill>
                    <p:spPr bwMode="auto">
                      <a:xfrm>
                        <a:off x="1208088" y="2129997"/>
                        <a:ext cx="5449887" cy="103266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3" name="文本框 2"/>
              <p:cNvSpPr txBox="1"/>
              <p:nvPr/>
            </p:nvSpPr>
            <p:spPr>
              <a:xfrm>
                <a:off x="820882" y="4024840"/>
                <a:ext cx="7706430" cy="400110"/>
              </a:xfrm>
              <a:prstGeom prst="rect">
                <a:avLst/>
              </a:prstGeom>
              <a:noFill/>
            </p:spPr>
            <p:txBody>
              <a:bodyPr wrap="square" rtlCol="0">
                <a:spAutoFi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对于该模型来说，我们需要找到一组</a:t>
                </a:r>
                <a14:m>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𝑝</m:t>
                        </m:r>
                      </m:e>
                      <m:sub>
                        <m:r>
                          <a:rPr lang="en-US" altLang="zh-CN" sz="2000" b="0" i="1" smtClean="0">
                            <a:solidFill>
                              <a:srgbClr val="C00000"/>
                            </a:solidFill>
                            <a:latin typeface="Cambria Math" panose="02040503050406030204" pitchFamily="18" charset="0"/>
                          </a:rPr>
                          <m:t>𝑢𝑘</m:t>
                        </m:r>
                      </m:sub>
                    </m:sSub>
                  </m:oMath>
                </a14:m>
                <a:r>
                  <a:rPr lang="zh-CN" altLang="en-US" sz="2000" dirty="0" smtClean="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00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𝑞</m:t>
                        </m:r>
                      </m:e>
                      <m:sub>
                        <m:r>
                          <a:rPr lang="en-US" altLang="zh-CN" sz="2000" i="1">
                            <a:solidFill>
                              <a:srgbClr val="C00000"/>
                            </a:solidFill>
                            <a:latin typeface="Cambria Math" panose="02040503050406030204" pitchFamily="18" charset="0"/>
                          </a:rPr>
                          <m:t>𝑘</m:t>
                        </m:r>
                        <m:r>
                          <a:rPr lang="en-US" altLang="zh-CN" sz="2000" b="0" i="1" smtClean="0">
                            <a:solidFill>
                              <a:srgbClr val="C00000"/>
                            </a:solidFill>
                            <a:latin typeface="Cambria Math" panose="02040503050406030204" pitchFamily="18" charset="0"/>
                          </a:rPr>
                          <m:t>𝑖</m:t>
                        </m:r>
                      </m:sub>
                    </m:sSub>
                  </m:oMath>
                </a14:m>
                <a:r>
                  <a:rPr lang="zh-CN" altLang="en-US" sz="2000" dirty="0" smtClean="0">
                    <a:solidFill>
                      <a:srgbClr val="002060"/>
                    </a:solidFill>
                    <a:latin typeface="微软雅黑" panose="020B0503020204020204" pitchFamily="34" charset="-122"/>
                    <a:ea typeface="微软雅黑" panose="020B0503020204020204" pitchFamily="34" charset="-122"/>
                  </a:rPr>
                  <a:t>使得</a:t>
                </a:r>
                <a:r>
                  <a:rPr lang="en-US" altLang="zh-CN" sz="2000" dirty="0" smtClean="0">
                    <a:solidFill>
                      <a:srgbClr val="002060"/>
                    </a:solidFill>
                    <a:latin typeface="微软雅黑" panose="020B0503020204020204" pitchFamily="34" charset="-122"/>
                    <a:ea typeface="微软雅黑" panose="020B0503020204020204" pitchFamily="34" charset="-122"/>
                  </a:rPr>
                  <a:t>MSE</a:t>
                </a:r>
                <a:r>
                  <a:rPr lang="zh-CN" altLang="en-US" sz="2000" dirty="0" smtClean="0">
                    <a:solidFill>
                      <a:srgbClr val="002060"/>
                    </a:solidFill>
                    <a:latin typeface="微软雅黑" panose="020B0503020204020204" pitchFamily="34" charset="-122"/>
                    <a:ea typeface="微软雅黑" panose="020B0503020204020204" pitchFamily="34" charset="-122"/>
                  </a:rPr>
                  <a:t>最小</a:t>
                </a:r>
                <a:endParaRPr lang="zh-CN" altLang="en-US" sz="2000"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20882" y="4024840"/>
                <a:ext cx="7706430" cy="400110"/>
              </a:xfrm>
              <a:prstGeom prst="rect">
                <a:avLst/>
              </a:prstGeom>
              <a:blipFill rotWithShape="0">
                <a:blip r:embed="rId5"/>
                <a:stretch>
                  <a:fillRect l="-870" t="-7576" b="-25758"/>
                </a:stretch>
              </a:blipFill>
            </p:spPr>
            <p:txBody>
              <a:bodyPr/>
              <a:lstStyle/>
              <a:p>
                <a:r>
                  <a:rPr lang="zh-CN" altLang="en-US">
                    <a:noFill/>
                  </a:rPr>
                  <a:t> </a:t>
                </a:r>
              </a:p>
            </p:txBody>
          </p:sp>
        </mc:Fallback>
      </mc:AlternateContent>
      <p:graphicFrame>
        <p:nvGraphicFramePr>
          <p:cNvPr id="8" name="对象 7"/>
          <p:cNvGraphicFramePr>
            <a:graphicFrameLocks noChangeAspect="1"/>
          </p:cNvGraphicFramePr>
          <p:nvPr>
            <p:extLst>
              <p:ext uri="{D42A27DB-BD31-4B8C-83A1-F6EECF244321}">
                <p14:modId xmlns:p14="http://schemas.microsoft.com/office/powerpoint/2010/main" val="1949559680"/>
              </p:ext>
            </p:extLst>
          </p:nvPr>
        </p:nvGraphicFramePr>
        <p:xfrm>
          <a:off x="2353975" y="4653420"/>
          <a:ext cx="4304000" cy="1575854"/>
        </p:xfrm>
        <a:graphic>
          <a:graphicData uri="http://schemas.openxmlformats.org/presentationml/2006/ole">
            <mc:AlternateContent xmlns:mc="http://schemas.openxmlformats.org/markup-compatibility/2006">
              <mc:Choice xmlns:v="urn:schemas-microsoft-com:vml" Requires="v">
                <p:oleObj spid="_x0000_s30848" name="Equation" r:id="rId6" imgW="2997000" imgH="1143000" progId="Equation.3">
                  <p:embed/>
                </p:oleObj>
              </mc:Choice>
              <mc:Fallback>
                <p:oleObj name="Equation" r:id="rId6" imgW="2997000" imgH="1143000" progId="Equation.3">
                  <p:embed/>
                  <p:pic>
                    <p:nvPicPr>
                      <p:cNvPr id="0" name=""/>
                      <p:cNvPicPr/>
                      <p:nvPr/>
                    </p:nvPicPr>
                    <p:blipFill>
                      <a:blip r:embed="rId7"/>
                      <a:stretch>
                        <a:fillRect/>
                      </a:stretch>
                    </p:blipFill>
                    <p:spPr>
                      <a:xfrm>
                        <a:off x="2353975" y="4653420"/>
                        <a:ext cx="4304000" cy="1575854"/>
                      </a:xfrm>
                      <a:prstGeom prst="rect">
                        <a:avLst/>
                      </a:prstGeom>
                    </p:spPr>
                  </p:pic>
                </p:oleObj>
              </mc:Fallback>
            </mc:AlternateContent>
          </a:graphicData>
        </a:graphic>
      </p:graphicFrame>
    </p:spTree>
    <p:extLst>
      <p:ext uri="{BB962C8B-B14F-4D97-AF65-F5344CB8AC3E}">
        <p14:creationId xmlns:p14="http://schemas.microsoft.com/office/powerpoint/2010/main" val="902528577"/>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smtClean="0">
                <a:solidFill>
                  <a:srgbClr val="7030A0"/>
                </a:solidFill>
                <a:latin typeface="微软雅黑" pitchFamily="34" charset="-122"/>
                <a:ea typeface="微软雅黑" pitchFamily="34" charset="-122"/>
              </a:rPr>
              <a:t>SVD</a:t>
            </a:r>
            <a:r>
              <a:rPr lang="zh-CN" altLang="en-US" sz="2800" b="1" dirty="0" smtClean="0">
                <a:solidFill>
                  <a:srgbClr val="7030A0"/>
                </a:solidFill>
                <a:latin typeface="微软雅黑" pitchFamily="34" charset="-122"/>
                <a:ea typeface="微软雅黑" pitchFamily="34" charset="-122"/>
              </a:rPr>
              <a:t>矩阵分解的</a:t>
            </a:r>
            <a:r>
              <a:rPr lang="zh-CN" altLang="en-US" sz="2800" b="1" dirty="0">
                <a:solidFill>
                  <a:srgbClr val="7030A0"/>
                </a:solidFill>
                <a:latin typeface="微软雅黑" pitchFamily="34" charset="-122"/>
                <a:ea typeface="微软雅黑" pitchFamily="34" charset="-122"/>
              </a:rPr>
              <a:t>协同过滤算法</a:t>
            </a:r>
          </a:p>
          <a:p>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489098" y="686764"/>
            <a:ext cx="8038214" cy="581057"/>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改进的</a:t>
            </a:r>
            <a:r>
              <a:rPr lang="en-US" altLang="zh-CN" sz="2400" dirty="0" smtClean="0">
                <a:solidFill>
                  <a:srgbClr val="FF0000"/>
                </a:solidFill>
                <a:latin typeface="微软雅黑" pitchFamily="34" charset="-122"/>
                <a:ea typeface="微软雅黑" pitchFamily="34" charset="-122"/>
              </a:rPr>
              <a:t>SVD</a:t>
            </a:r>
            <a:r>
              <a:rPr lang="zh-CN" altLang="en-US" sz="2400" dirty="0" smtClean="0">
                <a:solidFill>
                  <a:srgbClr val="FF0000"/>
                </a:solidFill>
                <a:latin typeface="微软雅黑" pitchFamily="34" charset="-122"/>
                <a:ea typeface="微软雅黑" pitchFamily="34" charset="-122"/>
              </a:rPr>
              <a:t>分解</a:t>
            </a:r>
            <a:r>
              <a:rPr lang="en-US" altLang="zh-CN" sz="2400" dirty="0" smtClean="0">
                <a:solidFill>
                  <a:srgbClr val="FF0000"/>
                </a:solidFill>
                <a:latin typeface="微软雅黑" pitchFamily="34" charset="-122"/>
                <a:ea typeface="微软雅黑" pitchFamily="34" charset="-122"/>
              </a:rPr>
              <a:t>——Funk SVD</a:t>
            </a:r>
            <a:endParaRPr lang="zh-CN" altLang="en-US" sz="2000" dirty="0">
              <a:solidFill>
                <a:srgbClr val="002060"/>
              </a:solidFill>
              <a:latin typeface="微软雅黑" pitchFamily="34" charset="-122"/>
              <a:ea typeface="微软雅黑" pitchFamily="34" charset="-122"/>
            </a:endParaRPr>
          </a:p>
        </p:txBody>
      </p:sp>
      <p:sp>
        <p:nvSpPr>
          <p:cNvPr id="2" name="文本框 1"/>
          <p:cNvSpPr txBox="1"/>
          <p:nvPr/>
        </p:nvSpPr>
        <p:spPr>
          <a:xfrm>
            <a:off x="820882" y="1496291"/>
            <a:ext cx="4935682" cy="400110"/>
          </a:xfrm>
          <a:prstGeom prst="rect">
            <a:avLst/>
          </a:prstGeom>
          <a:noFill/>
        </p:spPr>
        <p:txBody>
          <a:bodyPr wrap="square" rtlCol="0">
            <a:spAutoFi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采用随机梯度下降来求解最优值：</a:t>
            </a:r>
            <a:endParaRPr lang="zh-CN" altLang="en-US" sz="2000" dirty="0">
              <a:solidFill>
                <a:srgbClr val="002060"/>
              </a:solidFill>
              <a:latin typeface="微软雅黑" panose="020B0503020204020204" pitchFamily="34" charset="-122"/>
              <a:ea typeface="微软雅黑" panose="020B0503020204020204" pitchFamily="34"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4104480969"/>
              </p:ext>
            </p:extLst>
          </p:nvPr>
        </p:nvGraphicFramePr>
        <p:xfrm>
          <a:off x="2383991" y="2124871"/>
          <a:ext cx="3606587" cy="2167515"/>
        </p:xfrm>
        <a:graphic>
          <a:graphicData uri="http://schemas.openxmlformats.org/presentationml/2006/ole">
            <mc:AlternateContent xmlns:mc="http://schemas.openxmlformats.org/markup-compatibility/2006">
              <mc:Choice xmlns:v="urn:schemas-microsoft-com:vml" Requires="v">
                <p:oleObj spid="_x0000_s31868" name="Equation" r:id="rId3" imgW="1955520" imgH="1358640" progId="Equation.3">
                  <p:embed/>
                </p:oleObj>
              </mc:Choice>
              <mc:Fallback>
                <p:oleObj name="Equation" r:id="rId3" imgW="1955520" imgH="1358640" progId="Equation.3">
                  <p:embed/>
                  <p:pic>
                    <p:nvPicPr>
                      <p:cNvPr id="0" name=""/>
                      <p:cNvPicPr/>
                      <p:nvPr/>
                    </p:nvPicPr>
                    <p:blipFill>
                      <a:blip r:embed="rId4"/>
                      <a:stretch>
                        <a:fillRect/>
                      </a:stretch>
                    </p:blipFill>
                    <p:spPr>
                      <a:xfrm>
                        <a:off x="2383991" y="2124871"/>
                        <a:ext cx="3606587" cy="216751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17234386"/>
              </p:ext>
            </p:extLst>
          </p:nvPr>
        </p:nvGraphicFramePr>
        <p:xfrm>
          <a:off x="2114550" y="5272088"/>
          <a:ext cx="4146550" cy="769937"/>
        </p:xfrm>
        <a:graphic>
          <a:graphicData uri="http://schemas.openxmlformats.org/presentationml/2006/ole">
            <mc:AlternateContent xmlns:mc="http://schemas.openxmlformats.org/markup-compatibility/2006">
              <mc:Choice xmlns:v="urn:schemas-microsoft-com:vml" Requires="v">
                <p:oleObj spid="_x0000_s31869" name="Equation" r:id="rId5" imgW="2247840" imgH="482400" progId="Equation.3">
                  <p:embed/>
                </p:oleObj>
              </mc:Choice>
              <mc:Fallback>
                <p:oleObj name="Equation" r:id="rId5" imgW="2247840" imgH="482400" progId="Equation.3">
                  <p:embed/>
                  <p:pic>
                    <p:nvPicPr>
                      <p:cNvPr id="0" name=""/>
                      <p:cNvPicPr/>
                      <p:nvPr/>
                    </p:nvPicPr>
                    <p:blipFill>
                      <a:blip r:embed="rId6"/>
                      <a:stretch>
                        <a:fillRect/>
                      </a:stretch>
                    </p:blipFill>
                    <p:spPr>
                      <a:xfrm>
                        <a:off x="2114550" y="5272088"/>
                        <a:ext cx="4146550" cy="769937"/>
                      </a:xfrm>
                      <a:prstGeom prst="rect">
                        <a:avLst/>
                      </a:prstGeom>
                    </p:spPr>
                  </p:pic>
                </p:oleObj>
              </mc:Fallback>
            </mc:AlternateContent>
          </a:graphicData>
        </a:graphic>
      </p:graphicFrame>
      <p:sp>
        <p:nvSpPr>
          <p:cNvPr id="6" name="下箭头 5"/>
          <p:cNvSpPr/>
          <p:nvPr/>
        </p:nvSpPr>
        <p:spPr>
          <a:xfrm>
            <a:off x="3875682" y="4442855"/>
            <a:ext cx="332257" cy="619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86586" y="4460378"/>
            <a:ext cx="3792681" cy="584775"/>
          </a:xfrm>
          <a:prstGeom prst="rect">
            <a:avLst/>
          </a:prstGeom>
          <a:noFill/>
        </p:spPr>
        <p:txBody>
          <a:bodyPr wrap="square" rtlCol="0">
            <a:spAutoFit/>
          </a:bodyPr>
          <a:lstStyle/>
          <a:p>
            <a:r>
              <a:rPr lang="zh-CN" altLang="en-US" sz="1600" dirty="0" smtClean="0">
                <a:solidFill>
                  <a:srgbClr val="FF0000"/>
                </a:solidFill>
                <a:latin typeface="微软雅黑" panose="020B0503020204020204" pitchFamily="34" charset="-122"/>
                <a:ea typeface="微软雅黑" panose="020B0503020204020204" pitchFamily="34" charset="-122"/>
              </a:rPr>
              <a:t>采用随机梯度下降，每次选取一个样例进行计算</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413099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smtClean="0">
                <a:solidFill>
                  <a:srgbClr val="7030A0"/>
                </a:solidFill>
                <a:latin typeface="微软雅黑" pitchFamily="34" charset="-122"/>
                <a:ea typeface="微软雅黑" pitchFamily="34" charset="-122"/>
              </a:rPr>
              <a:t>SVD</a:t>
            </a:r>
            <a:r>
              <a:rPr lang="zh-CN" altLang="en-US" sz="2800" b="1" dirty="0" smtClean="0">
                <a:solidFill>
                  <a:srgbClr val="7030A0"/>
                </a:solidFill>
                <a:latin typeface="微软雅黑" pitchFamily="34" charset="-122"/>
                <a:ea typeface="微软雅黑" pitchFamily="34" charset="-122"/>
              </a:rPr>
              <a:t>矩阵分解的</a:t>
            </a:r>
            <a:r>
              <a:rPr lang="zh-CN" altLang="en-US" sz="2800" b="1" dirty="0">
                <a:solidFill>
                  <a:srgbClr val="7030A0"/>
                </a:solidFill>
                <a:latin typeface="微软雅黑" pitchFamily="34" charset="-122"/>
                <a:ea typeface="微软雅黑" pitchFamily="34" charset="-122"/>
              </a:rPr>
              <a:t>协同过滤算法</a:t>
            </a:r>
          </a:p>
          <a:p>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489098" y="686764"/>
            <a:ext cx="8038214" cy="581057"/>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改进的</a:t>
            </a:r>
            <a:r>
              <a:rPr lang="en-US" altLang="zh-CN" sz="2400" dirty="0" smtClean="0">
                <a:solidFill>
                  <a:srgbClr val="FF0000"/>
                </a:solidFill>
                <a:latin typeface="微软雅黑" pitchFamily="34" charset="-122"/>
                <a:ea typeface="微软雅黑" pitchFamily="34" charset="-122"/>
              </a:rPr>
              <a:t>SVD</a:t>
            </a:r>
            <a:r>
              <a:rPr lang="zh-CN" altLang="en-US" sz="2400" dirty="0" smtClean="0">
                <a:solidFill>
                  <a:srgbClr val="FF0000"/>
                </a:solidFill>
                <a:latin typeface="微软雅黑" pitchFamily="34" charset="-122"/>
                <a:ea typeface="微软雅黑" pitchFamily="34" charset="-122"/>
              </a:rPr>
              <a:t>分解</a:t>
            </a:r>
            <a:r>
              <a:rPr lang="en-US" altLang="zh-CN" sz="2400" dirty="0" smtClean="0">
                <a:solidFill>
                  <a:srgbClr val="FF0000"/>
                </a:solidFill>
                <a:latin typeface="微软雅黑" pitchFamily="34" charset="-122"/>
                <a:ea typeface="微软雅黑" pitchFamily="34" charset="-122"/>
              </a:rPr>
              <a:t>——Funk SVD</a:t>
            </a:r>
            <a:endParaRPr lang="zh-CN" altLang="en-US" sz="2000" dirty="0">
              <a:solidFill>
                <a:srgbClr val="002060"/>
              </a:solidFill>
              <a:latin typeface="微软雅黑" pitchFamily="34" charset="-122"/>
              <a:ea typeface="微软雅黑" pitchFamily="34" charset="-122"/>
            </a:endParaRPr>
          </a:p>
        </p:txBody>
      </p:sp>
      <p:sp>
        <p:nvSpPr>
          <p:cNvPr id="2" name="文本框 1"/>
          <p:cNvSpPr txBox="1"/>
          <p:nvPr/>
        </p:nvSpPr>
        <p:spPr>
          <a:xfrm>
            <a:off x="820882" y="1496291"/>
            <a:ext cx="4935682" cy="400110"/>
          </a:xfrm>
          <a:prstGeom prst="rect">
            <a:avLst/>
          </a:prstGeom>
          <a:noFill/>
        </p:spPr>
        <p:txBody>
          <a:bodyPr wrap="square" rtlCol="0">
            <a:spAutoFi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采用随机梯度下降来求解最优值：</a:t>
            </a:r>
            <a:endParaRPr lang="zh-CN" altLang="en-US" sz="2000" dirty="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p:cNvSpPr txBox="1"/>
              <p:nvPr/>
            </p:nvSpPr>
            <p:spPr>
              <a:xfrm>
                <a:off x="820881" y="2063061"/>
                <a:ext cx="7471063"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在该模型中，共有</a:t>
                </a:r>
                <a14:m>
                  <m:oMath xmlns:m="http://schemas.openxmlformats.org/officeDocument/2006/math">
                    <m:r>
                      <a:rPr lang="en-US" altLang="zh-CN" b="0" i="1" smtClean="0">
                        <a:solidFill>
                          <a:srgbClr val="C00000"/>
                        </a:solidFill>
                        <a:latin typeface="Cambria Math" panose="02040503050406030204" pitchFamily="18" charset="0"/>
                      </a:rPr>
                      <m:t>𝑚</m:t>
                    </m:r>
                    <m:r>
                      <a:rPr lang="en-US" altLang="zh-CN" b="0" i="1" smtClean="0">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𝑘</m:t>
                    </m:r>
                    <m:r>
                      <a:rPr lang="en-US" altLang="zh-CN" b="0" i="1" smtClean="0">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𝑛</m:t>
                    </m:r>
                    <m:r>
                      <a:rPr lang="en-US" altLang="zh-CN" i="1">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𝑘</m:t>
                    </m:r>
                  </m:oMath>
                </a14:m>
                <a:r>
                  <a:rPr lang="zh-CN" altLang="en-US" dirty="0" smtClean="0">
                    <a:solidFill>
                      <a:srgbClr val="0070C0"/>
                    </a:solidFill>
                    <a:latin typeface="微软雅黑" panose="020B0503020204020204" pitchFamily="34" charset="-122"/>
                    <a:ea typeface="微软雅黑" panose="020B0503020204020204" pitchFamily="34" charset="-122"/>
                  </a:rPr>
                  <a:t>个参数，每次迭代更新每个参数</a:t>
                </a:r>
                <a:endParaRPr lang="zh-CN" altLang="en-US" dirty="0">
                  <a:solidFill>
                    <a:srgbClr val="0070C0"/>
                  </a:solidFill>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20881" y="2063061"/>
                <a:ext cx="7471063" cy="369332"/>
              </a:xfrm>
              <a:prstGeom prst="rect">
                <a:avLst/>
              </a:prstGeom>
              <a:blipFill rotWithShape="0">
                <a:blip r:embed="rId3"/>
                <a:stretch>
                  <a:fillRect l="-73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140047271"/>
                  </p:ext>
                </p:extLst>
              </p:nvPr>
            </p:nvGraphicFramePr>
            <p:xfrm>
              <a:off x="274925" y="2691641"/>
              <a:ext cx="4187536" cy="2499360"/>
            </p:xfrm>
            <a:graphic>
              <a:graphicData uri="http://schemas.openxmlformats.org/drawingml/2006/table">
                <a:tbl>
                  <a:tblPr firstRow="1" bandRow="1">
                    <a:tableStyleId>{5C22544A-7EE6-4342-B048-85BDC9FD1C3A}</a:tableStyleId>
                  </a:tblPr>
                  <a:tblGrid>
                    <a:gridCol w="578168"/>
                    <a:gridCol w="950518"/>
                    <a:gridCol w="1017086"/>
                    <a:gridCol w="1028700"/>
                    <a:gridCol w="613064"/>
                  </a:tblGrid>
                  <a:tr h="302723">
                    <a:tc>
                      <a:txBody>
                        <a:bodyPr/>
                        <a:lstStyle/>
                        <a:p>
                          <a:pPr algn="ctr"/>
                          <a:r>
                            <a:rPr lang="zh-CN" altLang="en-US" sz="1400" dirty="0" smtClean="0"/>
                            <a:t>用户</a:t>
                          </a:r>
                          <a:endParaRPr lang="zh-CN" altLang="en-US" sz="1400" dirty="0"/>
                        </a:p>
                      </a:txBody>
                      <a:tcPr/>
                    </a:tc>
                    <a:tc>
                      <a:txBody>
                        <a:bodyPr/>
                        <a:lstStyle/>
                        <a:p>
                          <a:pPr algn="ctr"/>
                          <a:r>
                            <a:rPr lang="zh-CN" altLang="en-US" sz="1400" dirty="0" smtClean="0"/>
                            <a:t>状态</a:t>
                          </a:r>
                          <a:r>
                            <a:rPr lang="en-US" altLang="zh-CN" sz="1400" dirty="0" smtClean="0"/>
                            <a:t>1</a:t>
                          </a:r>
                          <a:endParaRPr lang="zh-CN" altLang="en-US" sz="1400" dirty="0"/>
                        </a:p>
                      </a:txBody>
                      <a:tcPr/>
                    </a:tc>
                    <a:tc>
                      <a:txBody>
                        <a:bodyPr/>
                        <a:lstStyle/>
                        <a:p>
                          <a:pPr algn="ctr"/>
                          <a:r>
                            <a:rPr lang="zh-CN" altLang="en-US" sz="1400" dirty="0" smtClean="0"/>
                            <a:t>状态</a:t>
                          </a:r>
                          <a:r>
                            <a:rPr lang="en-US" altLang="zh-CN" sz="1400" dirty="0" smtClean="0"/>
                            <a:t>2</a:t>
                          </a:r>
                          <a:endParaRPr lang="zh-CN" altLang="en-US" sz="1400" dirty="0"/>
                        </a:p>
                      </a:txBody>
                      <a:tcPr/>
                    </a:tc>
                    <a:tc>
                      <a:txBody>
                        <a:bodyPr/>
                        <a:lstStyle/>
                        <a:p>
                          <a:pPr algn="ctr"/>
                          <a:r>
                            <a:rPr lang="zh-CN" altLang="en-US" sz="1400" dirty="0" smtClean="0"/>
                            <a:t>状态</a:t>
                          </a:r>
                          <a:r>
                            <a:rPr lang="en-US" altLang="zh-CN" sz="1400" dirty="0" smtClean="0"/>
                            <a:t>3</a:t>
                          </a:r>
                          <a:endParaRPr lang="zh-CN" altLang="en-US" sz="1400" dirty="0"/>
                        </a:p>
                      </a:txBody>
                      <a:tcPr/>
                    </a:tc>
                    <a:tc>
                      <a:txBody>
                        <a:bodyPr/>
                        <a:lstStyle/>
                        <a:p>
                          <a:pPr algn="ctr"/>
                          <a:r>
                            <a:rPr lang="en-US" altLang="zh-CN" sz="1400" dirty="0" smtClean="0"/>
                            <a:t>…</a:t>
                          </a:r>
                          <a:endParaRPr lang="zh-CN" altLang="en-US" sz="1400" dirty="0"/>
                        </a:p>
                      </a:txBody>
                      <a:tcPr/>
                    </a:tc>
                  </a:tr>
                  <a:tr h="240436">
                    <a:tc>
                      <a:txBody>
                        <a:bodyPr/>
                        <a:lstStyle/>
                        <a:p>
                          <a:pPr algn="ctr"/>
                          <a:r>
                            <a:rPr lang="en-US" altLang="zh-CN" sz="1400" dirty="0" smtClean="0"/>
                            <a:t>1</a:t>
                          </a:r>
                          <a:endParaRPr lang="zh-CN"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11</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12</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13</m:t>
                                    </m:r>
                                  </m:sub>
                                </m:sSub>
                              </m:oMath>
                            </m:oMathPara>
                          </a14:m>
                          <a:endParaRPr lang="zh-CN" altLang="en-US" sz="1400" i="1" dirty="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2</a:t>
                          </a:r>
                          <a:endParaRPr lang="zh-CN"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21</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22</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23</m:t>
                                    </m:r>
                                  </m:sub>
                                </m:sSub>
                              </m:oMath>
                            </m:oMathPara>
                          </a14:m>
                          <a:endParaRPr lang="zh-CN" altLang="en-US" sz="1400" i="1" dirty="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3</a:t>
                          </a:r>
                          <a:endParaRPr lang="zh-CN"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31</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32</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33</m:t>
                                    </m:r>
                                  </m:sub>
                                </m:sSub>
                              </m:oMath>
                            </m:oMathPara>
                          </a14:m>
                          <a:endParaRPr lang="zh-CN" altLang="en-US" sz="1400" i="1" dirty="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4</a:t>
                          </a:r>
                          <a:endParaRPr lang="zh-CN"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41</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42</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43</m:t>
                                    </m:r>
                                  </m:sub>
                                </m:sSub>
                              </m:oMath>
                            </m:oMathPara>
                          </a14:m>
                          <a:endParaRPr lang="zh-CN" altLang="en-US" sz="1400" i="1" dirty="0"/>
                        </a:p>
                      </a:txBody>
                      <a:tcPr/>
                    </a:tc>
                    <a:tc>
                      <a:txBody>
                        <a:bodyPr/>
                        <a:lstStyle/>
                        <a:p>
                          <a:pPr algn="ctr"/>
                          <a:r>
                            <a:rPr lang="en-US" altLang="zh-CN" dirty="0" smtClean="0"/>
                            <a:t>…</a:t>
                          </a:r>
                          <a:endParaRPr lang="zh-CN" altLang="en-US" dirty="0"/>
                        </a:p>
                      </a:txBody>
                      <a:tcPr/>
                    </a:tc>
                  </a:tr>
                  <a:tr h="174140">
                    <a:tc>
                      <a:txBody>
                        <a:bodyPr/>
                        <a:lstStyle/>
                        <a:p>
                          <a:pPr algn="ctr"/>
                          <a:r>
                            <a:rPr lang="en-US" altLang="zh-CN" dirty="0" smtClean="0"/>
                            <a:t>…</a:t>
                          </a:r>
                          <a:endParaRPr lang="zh-CN" altLang="en-US"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dirty="0" smtClean="0"/>
                            <a:t>…</a:t>
                          </a:r>
                          <a:endParaRPr lang="zh-CN" altLang="en-US" dirty="0"/>
                        </a:p>
                      </a:txBody>
                      <a:tcPr/>
                    </a:tc>
                  </a:tr>
                  <a:tr h="174140">
                    <a:tc>
                      <a:txBody>
                        <a:bodyPr/>
                        <a:lstStyle/>
                        <a:p>
                          <a:pPr algn="ctr"/>
                          <a:r>
                            <a:rPr lang="en-US" altLang="zh-CN" dirty="0" smtClean="0"/>
                            <a:t>n</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1</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2</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3</m:t>
                                    </m:r>
                                  </m:sub>
                                </m:sSub>
                              </m:oMath>
                            </m:oMathPara>
                          </a14:m>
                          <a:endParaRPr lang="zh-CN" altLang="en-US" sz="1400" i="1" dirty="0"/>
                        </a:p>
                      </a:txBody>
                      <a:tcPr/>
                    </a:tc>
                    <a:tc>
                      <a:txBody>
                        <a:bodyPr/>
                        <a:lstStyle/>
                        <a:p>
                          <a:pPr algn="ctr"/>
                          <a:r>
                            <a:rPr lang="en-US" altLang="zh-CN" dirty="0" smtClean="0"/>
                            <a:t>…</a:t>
                          </a:r>
                          <a:endParaRPr lang="zh-CN" altLang="en-US" dirty="0"/>
                        </a:p>
                      </a:txBody>
                      <a:tcPr/>
                    </a:tc>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140047271"/>
                  </p:ext>
                </p:extLst>
              </p:nvPr>
            </p:nvGraphicFramePr>
            <p:xfrm>
              <a:off x="274925" y="2691641"/>
              <a:ext cx="4187536" cy="2499360"/>
            </p:xfrm>
            <a:graphic>
              <a:graphicData uri="http://schemas.openxmlformats.org/drawingml/2006/table">
                <a:tbl>
                  <a:tblPr firstRow="1" bandRow="1">
                    <a:tableStyleId>{5C22544A-7EE6-4342-B048-85BDC9FD1C3A}</a:tableStyleId>
                  </a:tblPr>
                  <a:tblGrid>
                    <a:gridCol w="578168"/>
                    <a:gridCol w="950518"/>
                    <a:gridCol w="1017086"/>
                    <a:gridCol w="1028700"/>
                    <a:gridCol w="613064"/>
                  </a:tblGrid>
                  <a:tr h="304800">
                    <a:tc>
                      <a:txBody>
                        <a:bodyPr/>
                        <a:lstStyle/>
                        <a:p>
                          <a:pPr algn="ctr"/>
                          <a:r>
                            <a:rPr lang="zh-CN" altLang="en-US" sz="1400" dirty="0" smtClean="0"/>
                            <a:t>用户</a:t>
                          </a:r>
                          <a:endParaRPr lang="zh-CN" altLang="en-US" sz="1400" dirty="0"/>
                        </a:p>
                      </a:txBody>
                      <a:tcPr/>
                    </a:tc>
                    <a:tc>
                      <a:txBody>
                        <a:bodyPr/>
                        <a:lstStyle/>
                        <a:p>
                          <a:pPr algn="ctr"/>
                          <a:r>
                            <a:rPr lang="zh-CN" altLang="en-US" sz="1400" dirty="0" smtClean="0"/>
                            <a:t>状态</a:t>
                          </a:r>
                          <a:r>
                            <a:rPr lang="en-US" altLang="zh-CN" sz="1400" dirty="0" smtClean="0"/>
                            <a:t>1</a:t>
                          </a:r>
                          <a:endParaRPr lang="zh-CN" altLang="en-US" sz="1400" dirty="0"/>
                        </a:p>
                      </a:txBody>
                      <a:tcPr/>
                    </a:tc>
                    <a:tc>
                      <a:txBody>
                        <a:bodyPr/>
                        <a:lstStyle/>
                        <a:p>
                          <a:pPr algn="ctr"/>
                          <a:r>
                            <a:rPr lang="zh-CN" altLang="en-US" sz="1400" dirty="0" smtClean="0"/>
                            <a:t>状态</a:t>
                          </a:r>
                          <a:r>
                            <a:rPr lang="en-US" altLang="zh-CN" sz="1400" dirty="0" smtClean="0"/>
                            <a:t>2</a:t>
                          </a:r>
                          <a:endParaRPr lang="zh-CN" altLang="en-US" sz="1400" dirty="0"/>
                        </a:p>
                      </a:txBody>
                      <a:tcPr/>
                    </a:tc>
                    <a:tc>
                      <a:txBody>
                        <a:bodyPr/>
                        <a:lstStyle/>
                        <a:p>
                          <a:pPr algn="ctr"/>
                          <a:r>
                            <a:rPr lang="zh-CN" altLang="en-US" sz="1400" dirty="0" smtClean="0"/>
                            <a:t>状态</a:t>
                          </a:r>
                          <a:r>
                            <a:rPr lang="en-US" altLang="zh-CN" sz="1400" dirty="0" smtClean="0"/>
                            <a:t>3</a:t>
                          </a:r>
                          <a:endParaRPr lang="zh-CN" altLang="en-US" sz="1400" dirty="0"/>
                        </a:p>
                      </a:txBody>
                      <a:tcPr/>
                    </a:tc>
                    <a:tc>
                      <a:txBody>
                        <a:bodyPr/>
                        <a:lstStyle/>
                        <a:p>
                          <a:pPr algn="ctr"/>
                          <a:r>
                            <a:rPr lang="en-US" altLang="zh-CN" sz="1400" dirty="0" smtClean="0"/>
                            <a:t>…</a:t>
                          </a:r>
                          <a:endParaRPr lang="zh-CN" altLang="en-US" sz="1400" dirty="0"/>
                        </a:p>
                      </a:txBody>
                      <a:tcPr/>
                    </a:tc>
                  </a:tr>
                  <a:tr h="365760">
                    <a:tc>
                      <a:txBody>
                        <a:bodyPr/>
                        <a:lstStyle/>
                        <a:p>
                          <a:pPr algn="ctr"/>
                          <a:r>
                            <a:rPr lang="en-US" altLang="zh-CN" sz="1400" dirty="0" smtClean="0"/>
                            <a:t>1</a:t>
                          </a:r>
                          <a:endParaRPr lang="zh-CN" altLang="en-US" sz="1400" dirty="0"/>
                        </a:p>
                      </a:txBody>
                      <a:tcPr/>
                    </a:tc>
                    <a:tc>
                      <a:txBody>
                        <a:bodyPr/>
                        <a:lstStyle/>
                        <a:p>
                          <a:endParaRPr lang="zh-CN"/>
                        </a:p>
                      </a:txBody>
                      <a:tcPr>
                        <a:blipFill rotWithShape="0">
                          <a:blip r:embed="rId4"/>
                          <a:stretch>
                            <a:fillRect l="-61538" t="-88333" r="-282692" b="-528333"/>
                          </a:stretch>
                        </a:blipFill>
                      </a:tcPr>
                    </a:tc>
                    <a:tc>
                      <a:txBody>
                        <a:bodyPr/>
                        <a:lstStyle/>
                        <a:p>
                          <a:endParaRPr lang="zh-CN"/>
                        </a:p>
                      </a:txBody>
                      <a:tcPr>
                        <a:blipFill rotWithShape="0">
                          <a:blip r:embed="rId4"/>
                          <a:stretch>
                            <a:fillRect l="-150898" t="-88333" r="-164072" b="-528333"/>
                          </a:stretch>
                        </a:blipFill>
                      </a:tcPr>
                    </a:tc>
                    <a:tc>
                      <a:txBody>
                        <a:bodyPr/>
                        <a:lstStyle/>
                        <a:p>
                          <a:endParaRPr lang="zh-CN"/>
                        </a:p>
                      </a:txBody>
                      <a:tcPr>
                        <a:blipFill rotWithShape="0">
                          <a:blip r:embed="rId4"/>
                          <a:stretch>
                            <a:fillRect l="-247929" t="-88333" r="-62130" b="-528333"/>
                          </a:stretch>
                        </a:blipFill>
                      </a:tcPr>
                    </a:tc>
                    <a:tc>
                      <a:txBody>
                        <a:bodyPr/>
                        <a:lstStyle/>
                        <a:p>
                          <a:pPr algn="ctr"/>
                          <a:r>
                            <a:rPr lang="en-US" altLang="zh-CN" dirty="0" smtClean="0"/>
                            <a:t>…</a:t>
                          </a:r>
                          <a:endParaRPr lang="zh-CN" altLang="en-US" dirty="0"/>
                        </a:p>
                      </a:txBody>
                      <a:tcPr/>
                    </a:tc>
                  </a:tr>
                  <a:tr h="365760">
                    <a:tc>
                      <a:txBody>
                        <a:bodyPr/>
                        <a:lstStyle/>
                        <a:p>
                          <a:pPr algn="ctr"/>
                          <a:r>
                            <a:rPr lang="en-US" altLang="zh-CN" sz="1400" dirty="0" smtClean="0"/>
                            <a:t>2</a:t>
                          </a:r>
                          <a:endParaRPr lang="zh-CN" altLang="en-US" sz="1400" dirty="0"/>
                        </a:p>
                      </a:txBody>
                      <a:tcPr/>
                    </a:tc>
                    <a:tc>
                      <a:txBody>
                        <a:bodyPr/>
                        <a:lstStyle/>
                        <a:p>
                          <a:endParaRPr lang="zh-CN"/>
                        </a:p>
                      </a:txBody>
                      <a:tcPr>
                        <a:blipFill rotWithShape="0">
                          <a:blip r:embed="rId4"/>
                          <a:stretch>
                            <a:fillRect l="-61538" t="-188333" r="-282692" b="-428333"/>
                          </a:stretch>
                        </a:blipFill>
                      </a:tcPr>
                    </a:tc>
                    <a:tc>
                      <a:txBody>
                        <a:bodyPr/>
                        <a:lstStyle/>
                        <a:p>
                          <a:endParaRPr lang="zh-CN"/>
                        </a:p>
                      </a:txBody>
                      <a:tcPr>
                        <a:blipFill rotWithShape="0">
                          <a:blip r:embed="rId4"/>
                          <a:stretch>
                            <a:fillRect l="-150898" t="-188333" r="-164072" b="-428333"/>
                          </a:stretch>
                        </a:blipFill>
                      </a:tcPr>
                    </a:tc>
                    <a:tc>
                      <a:txBody>
                        <a:bodyPr/>
                        <a:lstStyle/>
                        <a:p>
                          <a:endParaRPr lang="zh-CN"/>
                        </a:p>
                      </a:txBody>
                      <a:tcPr>
                        <a:blipFill rotWithShape="0">
                          <a:blip r:embed="rId4"/>
                          <a:stretch>
                            <a:fillRect l="-247929" t="-188333" r="-62130" b="-428333"/>
                          </a:stretch>
                        </a:blipFill>
                      </a:tcPr>
                    </a:tc>
                    <a:tc>
                      <a:txBody>
                        <a:bodyPr/>
                        <a:lstStyle/>
                        <a:p>
                          <a:pPr algn="ctr"/>
                          <a:r>
                            <a:rPr lang="en-US" altLang="zh-CN" dirty="0" smtClean="0"/>
                            <a:t>…</a:t>
                          </a:r>
                          <a:endParaRPr lang="zh-CN" altLang="en-US" dirty="0"/>
                        </a:p>
                      </a:txBody>
                      <a:tcPr/>
                    </a:tc>
                  </a:tr>
                  <a:tr h="365760">
                    <a:tc>
                      <a:txBody>
                        <a:bodyPr/>
                        <a:lstStyle/>
                        <a:p>
                          <a:pPr algn="ctr"/>
                          <a:r>
                            <a:rPr lang="en-US" altLang="zh-CN" sz="1400" dirty="0" smtClean="0"/>
                            <a:t>3</a:t>
                          </a:r>
                          <a:endParaRPr lang="zh-CN" altLang="en-US" sz="1400" dirty="0"/>
                        </a:p>
                      </a:txBody>
                      <a:tcPr/>
                    </a:tc>
                    <a:tc>
                      <a:txBody>
                        <a:bodyPr/>
                        <a:lstStyle/>
                        <a:p>
                          <a:endParaRPr lang="zh-CN"/>
                        </a:p>
                      </a:txBody>
                      <a:tcPr>
                        <a:blipFill rotWithShape="0">
                          <a:blip r:embed="rId4"/>
                          <a:stretch>
                            <a:fillRect l="-61538" t="-283607" r="-282692" b="-321311"/>
                          </a:stretch>
                        </a:blipFill>
                      </a:tcPr>
                    </a:tc>
                    <a:tc>
                      <a:txBody>
                        <a:bodyPr/>
                        <a:lstStyle/>
                        <a:p>
                          <a:endParaRPr lang="zh-CN"/>
                        </a:p>
                      </a:txBody>
                      <a:tcPr>
                        <a:blipFill rotWithShape="0">
                          <a:blip r:embed="rId4"/>
                          <a:stretch>
                            <a:fillRect l="-150898" t="-283607" r="-164072" b="-321311"/>
                          </a:stretch>
                        </a:blipFill>
                      </a:tcPr>
                    </a:tc>
                    <a:tc>
                      <a:txBody>
                        <a:bodyPr/>
                        <a:lstStyle/>
                        <a:p>
                          <a:endParaRPr lang="zh-CN"/>
                        </a:p>
                      </a:txBody>
                      <a:tcPr>
                        <a:blipFill rotWithShape="0">
                          <a:blip r:embed="rId4"/>
                          <a:stretch>
                            <a:fillRect l="-247929" t="-283607" r="-62130" b="-321311"/>
                          </a:stretch>
                        </a:blipFill>
                      </a:tcPr>
                    </a:tc>
                    <a:tc>
                      <a:txBody>
                        <a:bodyPr/>
                        <a:lstStyle/>
                        <a:p>
                          <a:pPr algn="ctr"/>
                          <a:r>
                            <a:rPr lang="en-US" altLang="zh-CN" dirty="0" smtClean="0"/>
                            <a:t>…</a:t>
                          </a:r>
                          <a:endParaRPr lang="zh-CN" altLang="en-US" dirty="0"/>
                        </a:p>
                      </a:txBody>
                      <a:tcPr/>
                    </a:tc>
                  </a:tr>
                  <a:tr h="365760">
                    <a:tc>
                      <a:txBody>
                        <a:bodyPr/>
                        <a:lstStyle/>
                        <a:p>
                          <a:pPr algn="ctr"/>
                          <a:r>
                            <a:rPr lang="en-US" altLang="zh-CN" sz="1400" dirty="0" smtClean="0"/>
                            <a:t>4</a:t>
                          </a:r>
                          <a:endParaRPr lang="zh-CN" altLang="en-US" sz="1400" dirty="0"/>
                        </a:p>
                      </a:txBody>
                      <a:tcPr/>
                    </a:tc>
                    <a:tc>
                      <a:txBody>
                        <a:bodyPr/>
                        <a:lstStyle/>
                        <a:p>
                          <a:endParaRPr lang="zh-CN"/>
                        </a:p>
                      </a:txBody>
                      <a:tcPr>
                        <a:blipFill rotWithShape="0">
                          <a:blip r:embed="rId4"/>
                          <a:stretch>
                            <a:fillRect l="-61538" t="-390000" r="-282692" b="-226667"/>
                          </a:stretch>
                        </a:blipFill>
                      </a:tcPr>
                    </a:tc>
                    <a:tc>
                      <a:txBody>
                        <a:bodyPr/>
                        <a:lstStyle/>
                        <a:p>
                          <a:endParaRPr lang="zh-CN"/>
                        </a:p>
                      </a:txBody>
                      <a:tcPr>
                        <a:blipFill rotWithShape="0">
                          <a:blip r:embed="rId4"/>
                          <a:stretch>
                            <a:fillRect l="-150898" t="-390000" r="-164072" b="-226667"/>
                          </a:stretch>
                        </a:blipFill>
                      </a:tcPr>
                    </a:tc>
                    <a:tc>
                      <a:txBody>
                        <a:bodyPr/>
                        <a:lstStyle/>
                        <a:p>
                          <a:endParaRPr lang="zh-CN"/>
                        </a:p>
                      </a:txBody>
                      <a:tcPr>
                        <a:blipFill rotWithShape="0">
                          <a:blip r:embed="rId4"/>
                          <a:stretch>
                            <a:fillRect l="-247929" t="-390000" r="-62130" b="-226667"/>
                          </a:stretch>
                        </a:blipFill>
                      </a:tcPr>
                    </a:tc>
                    <a:tc>
                      <a:txBody>
                        <a:bodyPr/>
                        <a:lstStyle/>
                        <a:p>
                          <a:pPr algn="ctr"/>
                          <a:r>
                            <a:rPr lang="en-US" altLang="zh-CN" dirty="0" smtClean="0"/>
                            <a:t>…</a:t>
                          </a:r>
                          <a:endParaRPr lang="zh-CN" altLang="en-US" dirty="0"/>
                        </a:p>
                      </a:txBody>
                      <a:tcPr/>
                    </a:tc>
                  </a:tr>
                  <a:tr h="365760">
                    <a:tc>
                      <a:txBody>
                        <a:bodyPr/>
                        <a:lstStyle/>
                        <a:p>
                          <a:pPr algn="ctr"/>
                          <a:r>
                            <a:rPr lang="en-US" altLang="zh-CN" dirty="0" smtClean="0"/>
                            <a:t>…</a:t>
                          </a:r>
                          <a:endParaRPr lang="zh-CN" altLang="en-US"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dirty="0" smtClean="0"/>
                            <a:t>…</a:t>
                          </a:r>
                          <a:endParaRPr lang="zh-CN" altLang="en-US" dirty="0"/>
                        </a:p>
                      </a:txBody>
                      <a:tcPr/>
                    </a:tc>
                  </a:tr>
                  <a:tr h="365760">
                    <a:tc>
                      <a:txBody>
                        <a:bodyPr/>
                        <a:lstStyle/>
                        <a:p>
                          <a:pPr algn="ctr"/>
                          <a:r>
                            <a:rPr lang="en-US" altLang="zh-CN" dirty="0" smtClean="0"/>
                            <a:t>n</a:t>
                          </a:r>
                          <a:endParaRPr lang="zh-CN" altLang="en-US" dirty="0"/>
                        </a:p>
                      </a:txBody>
                      <a:tcPr/>
                    </a:tc>
                    <a:tc>
                      <a:txBody>
                        <a:bodyPr/>
                        <a:lstStyle/>
                        <a:p>
                          <a:endParaRPr lang="zh-CN"/>
                        </a:p>
                      </a:txBody>
                      <a:tcPr>
                        <a:blipFill rotWithShape="0">
                          <a:blip r:embed="rId4"/>
                          <a:stretch>
                            <a:fillRect l="-61538" t="-590000" r="-282692" b="-26667"/>
                          </a:stretch>
                        </a:blipFill>
                      </a:tcPr>
                    </a:tc>
                    <a:tc>
                      <a:txBody>
                        <a:bodyPr/>
                        <a:lstStyle/>
                        <a:p>
                          <a:endParaRPr lang="zh-CN"/>
                        </a:p>
                      </a:txBody>
                      <a:tcPr>
                        <a:blipFill rotWithShape="0">
                          <a:blip r:embed="rId4"/>
                          <a:stretch>
                            <a:fillRect l="-150898" t="-590000" r="-164072" b="-26667"/>
                          </a:stretch>
                        </a:blipFill>
                      </a:tcPr>
                    </a:tc>
                    <a:tc>
                      <a:txBody>
                        <a:bodyPr/>
                        <a:lstStyle/>
                        <a:p>
                          <a:endParaRPr lang="zh-CN"/>
                        </a:p>
                      </a:txBody>
                      <a:tcPr>
                        <a:blipFill rotWithShape="0">
                          <a:blip r:embed="rId4"/>
                          <a:stretch>
                            <a:fillRect l="-247929" t="-590000" r="-62130" b="-26667"/>
                          </a:stretch>
                        </a:blipFill>
                      </a:tcPr>
                    </a:tc>
                    <a:tc>
                      <a:txBody>
                        <a:bodyPr/>
                        <a:lstStyle/>
                        <a:p>
                          <a:pPr algn="ctr"/>
                          <a:r>
                            <a:rPr lang="en-US" altLang="zh-CN" dirty="0" smtClean="0"/>
                            <a:t>…</a:t>
                          </a:r>
                          <a:endParaRPr lang="zh-CN" altLang="en-US"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3292852187"/>
                  </p:ext>
                </p:extLst>
              </p:nvPr>
            </p:nvGraphicFramePr>
            <p:xfrm>
              <a:off x="5002328" y="2691641"/>
              <a:ext cx="4140415" cy="1584960"/>
            </p:xfrm>
            <a:graphic>
              <a:graphicData uri="http://schemas.openxmlformats.org/drawingml/2006/table">
                <a:tbl>
                  <a:tblPr firstRow="1" bandRow="1">
                    <a:tableStyleId>{5C22544A-7EE6-4342-B048-85BDC9FD1C3A}</a:tableStyleId>
                  </a:tblPr>
                  <a:tblGrid>
                    <a:gridCol w="576333"/>
                    <a:gridCol w="976746"/>
                    <a:gridCol w="1018309"/>
                    <a:gridCol w="519545"/>
                    <a:gridCol w="1049482"/>
                  </a:tblGrid>
                  <a:tr h="207817">
                    <a:tc>
                      <a:txBody>
                        <a:bodyPr/>
                        <a:lstStyle/>
                        <a:p>
                          <a:pPr algn="ctr"/>
                          <a:r>
                            <a:rPr lang="zh-CN" altLang="en-US" sz="1400" dirty="0" smtClean="0"/>
                            <a:t>状态</a:t>
                          </a:r>
                          <a:endParaRPr lang="zh-CN" altLang="en-US" sz="1400" dirty="0"/>
                        </a:p>
                      </a:txBody>
                      <a:tcPr/>
                    </a:tc>
                    <a:tc>
                      <a:txBody>
                        <a:bodyPr/>
                        <a:lstStyle/>
                        <a:p>
                          <a:pPr algn="ctr"/>
                          <a:r>
                            <a:rPr lang="en-US" altLang="zh-CN" sz="1400" dirty="0" smtClean="0"/>
                            <a:t>ITEM1</a:t>
                          </a:r>
                          <a:endParaRPr lang="zh-CN" altLang="en-US" sz="1400" dirty="0"/>
                        </a:p>
                      </a:txBody>
                      <a:tcPr/>
                    </a:tc>
                    <a:tc>
                      <a:txBody>
                        <a:bodyPr/>
                        <a:lstStyle/>
                        <a:p>
                          <a:pPr algn="ctr"/>
                          <a:r>
                            <a:rPr lang="en-US" altLang="zh-CN" sz="1400" dirty="0" smtClean="0"/>
                            <a:t>ITEM2</a:t>
                          </a:r>
                          <a:endParaRPr lang="zh-CN" altLang="en-US" sz="1400" dirty="0"/>
                        </a:p>
                      </a:txBody>
                      <a:tcPr/>
                    </a:tc>
                    <a:tc>
                      <a:txBody>
                        <a:bodyPr/>
                        <a:lstStyle/>
                        <a:p>
                          <a:pPr algn="ctr"/>
                          <a:r>
                            <a:rPr lang="en-US" altLang="zh-CN" sz="1400" dirty="0" smtClean="0"/>
                            <a:t>…</a:t>
                          </a:r>
                          <a:endParaRPr lang="zh-CN" altLang="en-US" sz="1400" dirty="0"/>
                        </a:p>
                      </a:txBody>
                      <a:tcPr/>
                    </a:tc>
                    <a:tc>
                      <a:txBody>
                        <a:bodyPr/>
                        <a:lstStyle/>
                        <a:p>
                          <a:pPr algn="ctr"/>
                          <a:r>
                            <a:rPr lang="en-US" altLang="zh-CN" sz="1400" dirty="0" err="1" smtClean="0"/>
                            <a:t>ITEMm</a:t>
                          </a:r>
                          <a:endParaRPr lang="zh-CN" altLang="en-US" sz="1400" dirty="0"/>
                        </a:p>
                      </a:txBody>
                      <a:tcPr/>
                    </a:tc>
                  </a:tr>
                  <a:tr h="240436">
                    <a:tc>
                      <a:txBody>
                        <a:bodyPr/>
                        <a:lstStyle/>
                        <a:p>
                          <a:pPr algn="ctr"/>
                          <a:r>
                            <a:rPr lang="en-US" altLang="zh-CN" sz="1400" dirty="0" smtClean="0"/>
                            <a:t>1</a:t>
                          </a:r>
                          <a:endParaRPr lang="zh-CN"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11</m:t>
                                    </m:r>
                                  </m:sub>
                                </m:sSub>
                              </m:oMath>
                            </m:oMathPara>
                          </a14:m>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12</m:t>
                                    </m:r>
                                  </m:sub>
                                </m:sSub>
                              </m:oMath>
                            </m:oMathPara>
                          </a14:m>
                          <a:endParaRPr lang="zh-CN" altLang="en-US" sz="1400" i="1"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oMath>
                            </m:oMathPara>
                          </a14:m>
                          <a:endParaRPr lang="zh-CN" alt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𝑚</m:t>
                                    </m:r>
                                  </m:sub>
                                </m:sSub>
                              </m:oMath>
                            </m:oMathPara>
                          </a14:m>
                          <a:endParaRPr lang="zh-CN" altLang="en-US" sz="1400" i="1" dirty="0" smtClean="0"/>
                        </a:p>
                      </a:txBody>
                      <a:tcPr/>
                    </a:tc>
                  </a:tr>
                  <a:tr h="240436">
                    <a:tc>
                      <a:txBody>
                        <a:bodyPr/>
                        <a:lstStyle/>
                        <a:p>
                          <a:pPr algn="ctr"/>
                          <a:r>
                            <a:rPr lang="en-US" altLang="zh-CN" sz="1400" dirty="0" smtClean="0"/>
                            <a:t>2</a:t>
                          </a:r>
                          <a:endParaRPr lang="zh-CN"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21</m:t>
                                    </m:r>
                                  </m:sub>
                                </m:sSub>
                              </m:oMath>
                            </m:oMathPara>
                          </a14:m>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22</m:t>
                                    </m:r>
                                  </m:sub>
                                </m:sSub>
                              </m:oMath>
                            </m:oMathPara>
                          </a14:m>
                          <a:endParaRPr lang="zh-CN" altLang="en-US" sz="1400" i="1"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oMath>
                            </m:oMathPara>
                          </a14:m>
                          <a:endParaRPr lang="zh-CN" alt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𝑚</m:t>
                                    </m:r>
                                  </m:sub>
                                </m:sSub>
                              </m:oMath>
                            </m:oMathPara>
                          </a14:m>
                          <a:endParaRPr lang="zh-CN" altLang="en-US" sz="1400" i="1" dirty="0" smtClean="0"/>
                        </a:p>
                      </a:txBody>
                      <a:tcPr/>
                    </a:tc>
                  </a:tr>
                  <a:tr h="240436">
                    <a:tc>
                      <a:txBody>
                        <a:bodyPr/>
                        <a:lstStyle/>
                        <a:p>
                          <a:pPr algn="ctr"/>
                          <a:r>
                            <a:rPr lang="en-US" altLang="zh-CN" sz="1400" dirty="0" smtClean="0"/>
                            <a:t>3</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31</m:t>
                                    </m:r>
                                  </m:sub>
                                </m:sSub>
                              </m:oMath>
                            </m:oMathPara>
                          </a14:m>
                          <a:endParaRPr lang="zh-CN" altLang="en-US" sz="1400" i="1" dirty="0" smtClean="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32</m:t>
                                    </m:r>
                                  </m:sub>
                                </m:sSub>
                              </m:oMath>
                            </m:oMathPara>
                          </a14:m>
                          <a:endParaRPr lang="zh-CN" altLang="en-US" sz="1400" i="1"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oMath>
                            </m:oMathPara>
                          </a14:m>
                          <a:endParaRPr lang="zh-CN" altLang="en-US"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𝑚</m:t>
                                    </m:r>
                                  </m:sub>
                                </m:sSub>
                              </m:oMath>
                            </m:oMathPara>
                          </a14:m>
                          <a:endParaRPr lang="zh-CN" altLang="en-US" sz="1400" i="1" dirty="0"/>
                        </a:p>
                      </a:txBody>
                      <a:tcPr/>
                    </a:tc>
                  </a:tr>
                  <a:tr h="1741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3292852187"/>
                  </p:ext>
                </p:extLst>
              </p:nvPr>
            </p:nvGraphicFramePr>
            <p:xfrm>
              <a:off x="5002328" y="2691641"/>
              <a:ext cx="4140415" cy="1584960"/>
            </p:xfrm>
            <a:graphic>
              <a:graphicData uri="http://schemas.openxmlformats.org/drawingml/2006/table">
                <a:tbl>
                  <a:tblPr firstRow="1" bandRow="1">
                    <a:tableStyleId>{5C22544A-7EE6-4342-B048-85BDC9FD1C3A}</a:tableStyleId>
                  </a:tblPr>
                  <a:tblGrid>
                    <a:gridCol w="576333"/>
                    <a:gridCol w="976746"/>
                    <a:gridCol w="1018309"/>
                    <a:gridCol w="519545"/>
                    <a:gridCol w="1049482"/>
                  </a:tblGrid>
                  <a:tr h="304800">
                    <a:tc>
                      <a:txBody>
                        <a:bodyPr/>
                        <a:lstStyle/>
                        <a:p>
                          <a:pPr algn="ctr"/>
                          <a:r>
                            <a:rPr lang="zh-CN" altLang="en-US" sz="1400" dirty="0" smtClean="0"/>
                            <a:t>状态</a:t>
                          </a:r>
                          <a:endParaRPr lang="zh-CN" altLang="en-US" sz="1400" dirty="0"/>
                        </a:p>
                      </a:txBody>
                      <a:tcPr/>
                    </a:tc>
                    <a:tc>
                      <a:txBody>
                        <a:bodyPr/>
                        <a:lstStyle/>
                        <a:p>
                          <a:pPr algn="ctr"/>
                          <a:r>
                            <a:rPr lang="en-US" altLang="zh-CN" sz="1400" dirty="0" smtClean="0"/>
                            <a:t>ITEM1</a:t>
                          </a:r>
                          <a:endParaRPr lang="zh-CN" altLang="en-US" sz="1400" dirty="0"/>
                        </a:p>
                      </a:txBody>
                      <a:tcPr/>
                    </a:tc>
                    <a:tc>
                      <a:txBody>
                        <a:bodyPr/>
                        <a:lstStyle/>
                        <a:p>
                          <a:pPr algn="ctr"/>
                          <a:r>
                            <a:rPr lang="en-US" altLang="zh-CN" sz="1400" dirty="0" smtClean="0"/>
                            <a:t>ITEM2</a:t>
                          </a:r>
                          <a:endParaRPr lang="zh-CN" altLang="en-US" sz="1400" dirty="0"/>
                        </a:p>
                      </a:txBody>
                      <a:tcPr/>
                    </a:tc>
                    <a:tc>
                      <a:txBody>
                        <a:bodyPr/>
                        <a:lstStyle/>
                        <a:p>
                          <a:pPr algn="ctr"/>
                          <a:r>
                            <a:rPr lang="en-US" altLang="zh-CN" sz="1400" dirty="0" smtClean="0"/>
                            <a:t>…</a:t>
                          </a:r>
                          <a:endParaRPr lang="zh-CN" altLang="en-US" sz="1400" dirty="0"/>
                        </a:p>
                      </a:txBody>
                      <a:tcPr/>
                    </a:tc>
                    <a:tc>
                      <a:txBody>
                        <a:bodyPr/>
                        <a:lstStyle/>
                        <a:p>
                          <a:pPr algn="ctr"/>
                          <a:r>
                            <a:rPr lang="en-US" altLang="zh-CN" sz="1400" dirty="0" err="1" smtClean="0"/>
                            <a:t>ITEMm</a:t>
                          </a:r>
                          <a:endParaRPr lang="zh-CN" altLang="en-US" sz="1400" dirty="0"/>
                        </a:p>
                      </a:txBody>
                      <a:tcPr/>
                    </a:tc>
                  </a:tr>
                  <a:tr h="304800">
                    <a:tc>
                      <a:txBody>
                        <a:bodyPr/>
                        <a:lstStyle/>
                        <a:p>
                          <a:pPr algn="ctr"/>
                          <a:r>
                            <a:rPr lang="en-US" altLang="zh-CN" sz="1400" dirty="0" smtClean="0"/>
                            <a:t>1</a:t>
                          </a:r>
                          <a:endParaRPr lang="zh-CN" altLang="en-US" sz="1400" dirty="0"/>
                        </a:p>
                      </a:txBody>
                      <a:tcPr/>
                    </a:tc>
                    <a:tc>
                      <a:txBody>
                        <a:bodyPr/>
                        <a:lstStyle/>
                        <a:p>
                          <a:endParaRPr lang="zh-CN"/>
                        </a:p>
                      </a:txBody>
                      <a:tcPr>
                        <a:blipFill rotWithShape="0">
                          <a:blip r:embed="rId5"/>
                          <a:stretch>
                            <a:fillRect l="-60000" t="-106000" r="-268125" b="-354000"/>
                          </a:stretch>
                        </a:blipFill>
                      </a:tcPr>
                    </a:tc>
                    <a:tc>
                      <a:txBody>
                        <a:bodyPr/>
                        <a:lstStyle/>
                        <a:p>
                          <a:endParaRPr lang="zh-CN"/>
                        </a:p>
                      </a:txBody>
                      <a:tcPr>
                        <a:blipFill rotWithShape="0">
                          <a:blip r:embed="rId5"/>
                          <a:stretch>
                            <a:fillRect l="-153293" t="-106000" r="-156886" b="-354000"/>
                          </a:stretch>
                        </a:blipFill>
                      </a:tcPr>
                    </a:tc>
                    <a:tc>
                      <a:txBody>
                        <a:bodyPr/>
                        <a:lstStyle/>
                        <a:p>
                          <a:endParaRPr lang="zh-CN"/>
                        </a:p>
                      </a:txBody>
                      <a:tcPr>
                        <a:blipFill rotWithShape="0">
                          <a:blip r:embed="rId5"/>
                          <a:stretch>
                            <a:fillRect l="-491860" t="-106000" r="-204651" b="-354000"/>
                          </a:stretch>
                        </a:blipFill>
                      </a:tcPr>
                    </a:tc>
                    <a:tc>
                      <a:txBody>
                        <a:bodyPr/>
                        <a:lstStyle/>
                        <a:p>
                          <a:endParaRPr lang="zh-CN"/>
                        </a:p>
                      </a:txBody>
                      <a:tcPr>
                        <a:blipFill rotWithShape="0">
                          <a:blip r:embed="rId5"/>
                          <a:stretch>
                            <a:fillRect l="-295930" t="-106000" r="-2326" b="-354000"/>
                          </a:stretch>
                        </a:blipFill>
                      </a:tcPr>
                    </a:tc>
                  </a:tr>
                  <a:tr h="304800">
                    <a:tc>
                      <a:txBody>
                        <a:bodyPr/>
                        <a:lstStyle/>
                        <a:p>
                          <a:pPr algn="ctr"/>
                          <a:r>
                            <a:rPr lang="en-US" altLang="zh-CN" sz="1400" dirty="0" smtClean="0"/>
                            <a:t>2</a:t>
                          </a:r>
                          <a:endParaRPr lang="zh-CN" altLang="en-US" sz="1400" dirty="0"/>
                        </a:p>
                      </a:txBody>
                      <a:tcPr/>
                    </a:tc>
                    <a:tc>
                      <a:txBody>
                        <a:bodyPr/>
                        <a:lstStyle/>
                        <a:p>
                          <a:endParaRPr lang="zh-CN"/>
                        </a:p>
                      </a:txBody>
                      <a:tcPr>
                        <a:blipFill rotWithShape="0">
                          <a:blip r:embed="rId5"/>
                          <a:stretch>
                            <a:fillRect l="-60000" t="-201961" r="-268125" b="-247059"/>
                          </a:stretch>
                        </a:blipFill>
                      </a:tcPr>
                    </a:tc>
                    <a:tc>
                      <a:txBody>
                        <a:bodyPr/>
                        <a:lstStyle/>
                        <a:p>
                          <a:endParaRPr lang="zh-CN"/>
                        </a:p>
                      </a:txBody>
                      <a:tcPr>
                        <a:blipFill rotWithShape="0">
                          <a:blip r:embed="rId5"/>
                          <a:stretch>
                            <a:fillRect l="-153293" t="-201961" r="-156886" b="-247059"/>
                          </a:stretch>
                        </a:blipFill>
                      </a:tcPr>
                    </a:tc>
                    <a:tc>
                      <a:txBody>
                        <a:bodyPr/>
                        <a:lstStyle/>
                        <a:p>
                          <a:endParaRPr lang="zh-CN"/>
                        </a:p>
                      </a:txBody>
                      <a:tcPr>
                        <a:blipFill rotWithShape="0">
                          <a:blip r:embed="rId5"/>
                          <a:stretch>
                            <a:fillRect l="-491860" t="-201961" r="-204651" b="-247059"/>
                          </a:stretch>
                        </a:blipFill>
                      </a:tcPr>
                    </a:tc>
                    <a:tc>
                      <a:txBody>
                        <a:bodyPr/>
                        <a:lstStyle/>
                        <a:p>
                          <a:endParaRPr lang="zh-CN"/>
                        </a:p>
                      </a:txBody>
                      <a:tcPr>
                        <a:blipFill rotWithShape="0">
                          <a:blip r:embed="rId5"/>
                          <a:stretch>
                            <a:fillRect l="-295930" t="-201961" r="-2326" b="-247059"/>
                          </a:stretch>
                        </a:blipFill>
                      </a:tcPr>
                    </a:tc>
                  </a:tr>
                  <a:tr h="304800">
                    <a:tc>
                      <a:txBody>
                        <a:bodyPr/>
                        <a:lstStyle/>
                        <a:p>
                          <a:pPr algn="ctr"/>
                          <a:r>
                            <a:rPr lang="en-US" altLang="zh-CN" sz="1400" dirty="0" smtClean="0"/>
                            <a:t>3</a:t>
                          </a:r>
                          <a:endParaRPr lang="zh-CN" altLang="en-US" sz="1400" dirty="0"/>
                        </a:p>
                      </a:txBody>
                      <a:tcPr/>
                    </a:tc>
                    <a:tc>
                      <a:txBody>
                        <a:bodyPr/>
                        <a:lstStyle/>
                        <a:p>
                          <a:endParaRPr lang="zh-CN"/>
                        </a:p>
                      </a:txBody>
                      <a:tcPr>
                        <a:blipFill rotWithShape="0">
                          <a:blip r:embed="rId5"/>
                          <a:stretch>
                            <a:fillRect l="-60000" t="-308000" r="-268125" b="-152000"/>
                          </a:stretch>
                        </a:blipFill>
                      </a:tcPr>
                    </a:tc>
                    <a:tc>
                      <a:txBody>
                        <a:bodyPr/>
                        <a:lstStyle/>
                        <a:p>
                          <a:endParaRPr lang="zh-CN"/>
                        </a:p>
                      </a:txBody>
                      <a:tcPr>
                        <a:blipFill rotWithShape="0">
                          <a:blip r:embed="rId5"/>
                          <a:stretch>
                            <a:fillRect l="-153293" t="-308000" r="-156886" b="-152000"/>
                          </a:stretch>
                        </a:blipFill>
                      </a:tcPr>
                    </a:tc>
                    <a:tc>
                      <a:txBody>
                        <a:bodyPr/>
                        <a:lstStyle/>
                        <a:p>
                          <a:endParaRPr lang="zh-CN"/>
                        </a:p>
                      </a:txBody>
                      <a:tcPr>
                        <a:blipFill rotWithShape="0">
                          <a:blip r:embed="rId5"/>
                          <a:stretch>
                            <a:fillRect l="-491860" t="-308000" r="-204651" b="-152000"/>
                          </a:stretch>
                        </a:blipFill>
                      </a:tcPr>
                    </a:tc>
                    <a:tc>
                      <a:txBody>
                        <a:bodyPr/>
                        <a:lstStyle/>
                        <a:p>
                          <a:endParaRPr lang="zh-CN"/>
                        </a:p>
                      </a:txBody>
                      <a:tcPr>
                        <a:blipFill rotWithShape="0">
                          <a:blip r:embed="rId5"/>
                          <a:stretch>
                            <a:fillRect l="-295930" t="-308000" r="-2326" b="-152000"/>
                          </a:stretch>
                        </a:blipFill>
                      </a:tcPr>
                    </a:tc>
                  </a:tr>
                  <a:tr h="36576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mc:Fallback>
      </mc:AlternateContent>
      <p:sp>
        <p:nvSpPr>
          <p:cNvPr id="8" name="文本框 7"/>
          <p:cNvSpPr txBox="1"/>
          <p:nvPr/>
        </p:nvSpPr>
        <p:spPr>
          <a:xfrm>
            <a:off x="1049482" y="5715000"/>
            <a:ext cx="2161309"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最终的推荐函数</a:t>
            </a:r>
            <a:endParaRPr lang="zh-CN" altLang="en-US" dirty="0">
              <a:solidFill>
                <a:srgbClr val="C00000"/>
              </a:solidFill>
              <a:latin typeface="微软雅黑" panose="020B0503020204020204" pitchFamily="34" charset="-122"/>
              <a:ea typeface="微软雅黑" panose="020B0503020204020204" pitchFamily="34"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038845443"/>
              </p:ext>
            </p:extLst>
          </p:nvPr>
        </p:nvGraphicFramePr>
        <p:xfrm>
          <a:off x="2875582" y="5675485"/>
          <a:ext cx="2880982" cy="621511"/>
        </p:xfrm>
        <a:graphic>
          <a:graphicData uri="http://schemas.openxmlformats.org/presentationml/2006/ole">
            <mc:AlternateContent xmlns:mc="http://schemas.openxmlformats.org/markup-compatibility/2006">
              <mc:Choice xmlns:v="urn:schemas-microsoft-com:vml" Requires="v">
                <p:oleObj spid="_x0000_s33855" name="Equation" r:id="rId6" imgW="1282680" imgH="342720" progId="Equation.3">
                  <p:embed/>
                </p:oleObj>
              </mc:Choice>
              <mc:Fallback>
                <p:oleObj name="Equation" r:id="rId6" imgW="1282680" imgH="342720" progId="Equation.3">
                  <p:embed/>
                  <p:pic>
                    <p:nvPicPr>
                      <p:cNvPr id="0" name=""/>
                      <p:cNvPicPr/>
                      <p:nvPr/>
                    </p:nvPicPr>
                    <p:blipFill>
                      <a:blip r:embed="rId7"/>
                      <a:stretch>
                        <a:fillRect/>
                      </a:stretch>
                    </p:blipFill>
                    <p:spPr>
                      <a:xfrm>
                        <a:off x="2875582" y="5675485"/>
                        <a:ext cx="2880982" cy="621511"/>
                      </a:xfrm>
                      <a:prstGeom prst="rect">
                        <a:avLst/>
                      </a:prstGeom>
                    </p:spPr>
                  </p:pic>
                </p:oleObj>
              </mc:Fallback>
            </mc:AlternateContent>
          </a:graphicData>
        </a:graphic>
      </p:graphicFrame>
    </p:spTree>
    <p:extLst>
      <p:ext uri="{BB962C8B-B14F-4D97-AF65-F5344CB8AC3E}">
        <p14:creationId xmlns:p14="http://schemas.microsoft.com/office/powerpoint/2010/main" val="4282637666"/>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主要内容</a:t>
            </a:r>
            <a:endParaRPr lang="zh-CN" altLang="en-US" sz="2800" b="1" dirty="0">
              <a:solidFill>
                <a:srgbClr val="7030A0"/>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3468406503"/>
              </p:ext>
            </p:extLst>
          </p:nvPr>
        </p:nvGraphicFramePr>
        <p:xfrm>
          <a:off x="564444" y="1216378"/>
          <a:ext cx="7436556" cy="4676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932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模型的协同过滤算法</a:t>
            </a:r>
          </a:p>
          <a:p>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489098" y="686764"/>
            <a:ext cx="8038214" cy="581057"/>
          </a:xfrm>
          <a:prstGeom prst="rect">
            <a:avLst/>
          </a:prstGeom>
          <a:noFill/>
        </p:spPr>
        <p:txBody>
          <a:bodyPr wrap="square" rtlCol="0">
            <a:spAutoFit/>
          </a:bodyPr>
          <a:lstStyle/>
          <a:p>
            <a:pPr>
              <a:lnSpc>
                <a:spcPct val="150000"/>
              </a:lnSpc>
            </a:pPr>
            <a:r>
              <a:rPr lang="en-US" altLang="zh-CN" sz="2400" dirty="0" err="1" smtClean="0">
                <a:solidFill>
                  <a:srgbClr val="FF0000"/>
                </a:solidFill>
                <a:latin typeface="微软雅黑" pitchFamily="34" charset="-122"/>
                <a:ea typeface="微软雅黑" pitchFamily="34" charset="-122"/>
              </a:rPr>
              <a:t>pLSA</a:t>
            </a:r>
            <a:r>
              <a:rPr lang="zh-CN" altLang="en-US" sz="2400" dirty="0" smtClean="0">
                <a:solidFill>
                  <a:srgbClr val="FF0000"/>
                </a:solidFill>
                <a:latin typeface="微软雅黑" pitchFamily="34" charset="-122"/>
                <a:ea typeface="微软雅黑" pitchFamily="34" charset="-122"/>
              </a:rPr>
              <a:t>模型介绍</a:t>
            </a:r>
            <a:endParaRPr lang="zh-CN" altLang="en-US" sz="2000" dirty="0">
              <a:solidFill>
                <a:srgbClr val="002060"/>
              </a:solidFill>
              <a:latin typeface="微软雅黑" pitchFamily="34" charset="-122"/>
              <a:ea typeface="微软雅黑" pitchFamily="34" charset="-122"/>
            </a:endParaRPr>
          </a:p>
        </p:txBody>
      </p:sp>
      <mc:AlternateContent xmlns:mc="http://schemas.openxmlformats.org/markup-compatibility/2006">
        <mc:Choice xmlns:a14="http://schemas.microsoft.com/office/drawing/2010/main" Requires="a14">
          <p:sp>
            <p:nvSpPr>
              <p:cNvPr id="6" name="文本框 5"/>
              <p:cNvSpPr txBox="1"/>
              <p:nvPr/>
            </p:nvSpPr>
            <p:spPr>
              <a:xfrm>
                <a:off x="441905" y="1434075"/>
                <a:ext cx="8869075" cy="3874907"/>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anose="020B0503020204020204" pitchFamily="34" charset="-122"/>
                    <a:ea typeface="微软雅黑" panose="020B0503020204020204" pitchFamily="34" charset="-122"/>
                  </a:rPr>
                  <a:t>pLSA</a:t>
                </a:r>
                <a:r>
                  <a:rPr lang="zh-CN" altLang="en-US" sz="2000" dirty="0" smtClean="0">
                    <a:solidFill>
                      <a:srgbClr val="002060"/>
                    </a:solidFill>
                    <a:latin typeface="微软雅黑" panose="020B0503020204020204" pitchFamily="34" charset="-122"/>
                    <a:ea typeface="微软雅黑" panose="020B0503020204020204" pitchFamily="34" charset="-122"/>
                  </a:rPr>
                  <a:t>（</a:t>
                </a:r>
                <a:r>
                  <a:rPr lang="en-US" altLang="zh-CN" sz="2000" dirty="0" smtClean="0">
                    <a:solidFill>
                      <a:srgbClr val="002060"/>
                    </a:solidFill>
                    <a:latin typeface="微软雅黑" panose="020B0503020204020204" pitchFamily="34" charset="-122"/>
                    <a:ea typeface="微软雅黑" panose="020B0503020204020204" pitchFamily="34" charset="-122"/>
                  </a:rPr>
                  <a:t>probabilistic Latent Semantic Analysis</a:t>
                </a:r>
                <a:r>
                  <a:rPr lang="zh-CN" altLang="en-US" sz="2000" dirty="0" smtClean="0">
                    <a:solidFill>
                      <a:srgbClr val="002060"/>
                    </a:solidFill>
                    <a:latin typeface="微软雅黑" panose="020B0503020204020204" pitchFamily="34" charset="-122"/>
                    <a:ea typeface="微软雅黑" panose="020B0503020204020204" pitchFamily="34" charset="-122"/>
                  </a:rPr>
                  <a:t>，概率隐藏语义</a:t>
                </a:r>
                <a:r>
                  <a:rPr lang="zh-CN" altLang="en-US" sz="2000" dirty="0">
                    <a:solidFill>
                      <a:srgbClr val="002060"/>
                    </a:solidFill>
                    <a:latin typeface="微软雅黑" panose="020B0503020204020204" pitchFamily="34" charset="-122"/>
                    <a:ea typeface="微软雅黑" panose="020B0503020204020204" pitchFamily="34" charset="-122"/>
                  </a:rPr>
                  <a:t>分析</a:t>
                </a:r>
                <a:r>
                  <a:rPr lang="zh-CN" altLang="en-US" sz="2000" dirty="0" smtClean="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常</a:t>
                </a:r>
                <a:r>
                  <a:rPr lang="zh-CN" altLang="en-US" sz="2000" dirty="0" smtClean="0">
                    <a:solidFill>
                      <a:srgbClr val="002060"/>
                    </a:solidFill>
                    <a:latin typeface="微软雅黑" panose="020B0503020204020204" pitchFamily="34" charset="-122"/>
                    <a:ea typeface="微软雅黑" panose="020B0503020204020204" pitchFamily="34" charset="-122"/>
                  </a:rPr>
                  <a:t>用于主题模型，如：</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200000"/>
                  </a:lnSpc>
                </a:pPr>
                <a:r>
                  <a:rPr lang="zh-CN" altLang="en-US" dirty="0" smtClean="0">
                    <a:solidFill>
                      <a:srgbClr val="0070C0"/>
                    </a:solidFill>
                    <a:latin typeface="微软雅黑" panose="020B0503020204020204" pitchFamily="34" charset="-122"/>
                    <a:ea typeface="微软雅黑" panose="020B0503020204020204" pitchFamily="34" charset="-122"/>
                  </a:rPr>
                  <a:t>设定</a:t>
                </a:r>
                <a:r>
                  <a:rPr lang="en-US" altLang="zh-CN" i="1" dirty="0" smtClean="0">
                    <a:solidFill>
                      <a:srgbClr val="C00000"/>
                    </a:solidFill>
                    <a:latin typeface="Cambria Math" panose="02040503050406030204" pitchFamily="18" charset="0"/>
                    <a:ea typeface="Cambria Math" panose="02040503050406030204" pitchFamily="18" charset="0"/>
                  </a:rPr>
                  <a:t>k</a:t>
                </a:r>
                <a:r>
                  <a:rPr lang="zh-CN" altLang="en-US" dirty="0" smtClean="0">
                    <a:solidFill>
                      <a:srgbClr val="0070C0"/>
                    </a:solidFill>
                    <a:latin typeface="微软雅黑" panose="020B0503020204020204" pitchFamily="34" charset="-122"/>
                    <a:ea typeface="微软雅黑" panose="020B0503020204020204" pitchFamily="34" charset="-122"/>
                  </a:rPr>
                  <a:t>个隐藏的主题：</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r>
                  <a:rPr lang="zh-CN" altLang="en-US" dirty="0" smtClean="0">
                    <a:solidFill>
                      <a:srgbClr val="0070C0"/>
                    </a:solidFill>
                    <a:latin typeface="微软雅黑" panose="020B0503020204020204" pitchFamily="34" charset="-122"/>
                    <a:ea typeface="微软雅黑" panose="020B0503020204020204" pitchFamily="34" charset="-122"/>
                  </a:rPr>
                  <a:t>对于文档</a:t>
                </a:r>
                <a14:m>
                  <m:oMath xmlns:m="http://schemas.openxmlformats.org/officeDocument/2006/math">
                    <m:sSub>
                      <m:sSubPr>
                        <m:ctrlPr>
                          <a:rPr lang="en-US" altLang="zh-CN" i="1" dirty="0" smtClean="0">
                            <a:solidFill>
                              <a:srgbClr val="C00000"/>
                            </a:solidFill>
                            <a:latin typeface="Cambria Math" panose="02040503050406030204" pitchFamily="18" charset="0"/>
                            <a:ea typeface="微软雅黑" panose="020B0503020204020204" pitchFamily="34" charset="-122"/>
                          </a:rPr>
                        </m:ctrlPr>
                      </m:sSubPr>
                      <m:e>
                        <m:r>
                          <a:rPr lang="en-US" altLang="zh-CN" b="0" i="1" dirty="0" smtClean="0">
                            <a:solidFill>
                              <a:srgbClr val="C00000"/>
                            </a:solidFill>
                            <a:latin typeface="Cambria Math" panose="02040503050406030204" pitchFamily="18" charset="0"/>
                            <a:ea typeface="微软雅黑" panose="020B0503020204020204" pitchFamily="34" charset="-122"/>
                          </a:rPr>
                          <m:t>𝑑</m:t>
                        </m:r>
                      </m:e>
                      <m:sub>
                        <m:r>
                          <a:rPr lang="en-US" altLang="zh-CN" b="0" i="1" dirty="0" smtClean="0">
                            <a:solidFill>
                              <a:srgbClr val="C00000"/>
                            </a:solidFill>
                            <a:latin typeface="Cambria Math" panose="02040503050406030204" pitchFamily="18" charset="0"/>
                            <a:ea typeface="微软雅黑" panose="020B0503020204020204" pitchFamily="34" charset="-122"/>
                          </a:rPr>
                          <m:t>𝑖</m:t>
                        </m:r>
                      </m:sub>
                    </m:sSub>
                  </m:oMath>
                </a14:m>
                <a:r>
                  <a:rPr lang="zh-CN" altLang="en-US" dirty="0" smtClean="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属于</a:t>
                </a:r>
                <a:r>
                  <a:rPr lang="zh-CN" altLang="en-US" dirty="0" smtClean="0">
                    <a:solidFill>
                      <a:srgbClr val="0070C0"/>
                    </a:solidFill>
                    <a:latin typeface="微软雅黑" panose="020B0503020204020204" pitchFamily="34" charset="-122"/>
                    <a:ea typeface="微软雅黑" panose="020B0503020204020204" pitchFamily="34" charset="-122"/>
                  </a:rPr>
                  <a:t>主题</a:t>
                </a:r>
                <a14:m>
                  <m:oMath xmlns:m="http://schemas.openxmlformats.org/officeDocument/2006/math">
                    <m:sSub>
                      <m:sSubPr>
                        <m:ctrlPr>
                          <a:rPr lang="en-US" altLang="zh-CN" i="1" smtClean="0">
                            <a:solidFill>
                              <a:srgbClr val="C00000"/>
                            </a:solidFill>
                            <a:latin typeface="Cambria Math" panose="02040503050406030204" pitchFamily="18" charset="0"/>
                            <a:ea typeface="微软雅黑" panose="020B0503020204020204" pitchFamily="34" charset="-122"/>
                          </a:rPr>
                        </m:ctrlPr>
                      </m:sSubPr>
                      <m:e>
                        <m:r>
                          <a:rPr lang="en-US" altLang="zh-CN" b="0" i="1" smtClean="0">
                            <a:solidFill>
                              <a:srgbClr val="C00000"/>
                            </a:solidFill>
                            <a:latin typeface="Cambria Math" panose="02040503050406030204" pitchFamily="18" charset="0"/>
                            <a:ea typeface="微软雅黑" panose="020B0503020204020204" pitchFamily="34" charset="-122"/>
                          </a:rPr>
                          <m:t>𝑧</m:t>
                        </m:r>
                      </m:e>
                      <m:sub>
                        <m:r>
                          <a:rPr lang="en-US" altLang="zh-CN" b="0" i="1" smtClean="0">
                            <a:solidFill>
                              <a:srgbClr val="C00000"/>
                            </a:solidFill>
                            <a:latin typeface="Cambria Math" panose="02040503050406030204" pitchFamily="18" charset="0"/>
                            <a:ea typeface="微软雅黑" panose="020B0503020204020204" pitchFamily="34" charset="-122"/>
                          </a:rPr>
                          <m:t>𝑘</m:t>
                        </m:r>
                      </m:sub>
                    </m:sSub>
                  </m:oMath>
                </a14:m>
                <a:r>
                  <a:rPr lang="zh-CN" altLang="en-US" dirty="0" smtClean="0">
                    <a:solidFill>
                      <a:srgbClr val="0070C0"/>
                    </a:solidFill>
                    <a:latin typeface="微软雅黑" panose="020B0503020204020204" pitchFamily="34" charset="-122"/>
                    <a:ea typeface="微软雅黑" panose="020B0503020204020204" pitchFamily="34" charset="-122"/>
                  </a:rPr>
                  <a:t>的概率：</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r>
                  <a:rPr lang="zh-CN" altLang="en-US" dirty="0" smtClean="0">
                    <a:solidFill>
                      <a:srgbClr val="0070C0"/>
                    </a:solidFill>
                    <a:latin typeface="微软雅黑" panose="020B0503020204020204" pitchFamily="34" charset="-122"/>
                    <a:ea typeface="微软雅黑" panose="020B0503020204020204" pitchFamily="34" charset="-122"/>
                  </a:rPr>
                  <a:t>对于主题</a:t>
                </a:r>
                <a14:m>
                  <m:oMath xmlns:m="http://schemas.openxmlformats.org/officeDocument/2006/math">
                    <m:sSub>
                      <m:sSubPr>
                        <m:ctrlPr>
                          <a:rPr lang="en-US" altLang="zh-CN" i="1" smtClean="0">
                            <a:solidFill>
                              <a:srgbClr val="C00000"/>
                            </a:solidFill>
                            <a:latin typeface="Cambria Math" panose="02040503050406030204" pitchFamily="18" charset="0"/>
                            <a:ea typeface="微软雅黑" panose="020B0503020204020204" pitchFamily="34" charset="-122"/>
                          </a:rPr>
                        </m:ctrlPr>
                      </m:sSubPr>
                      <m:e>
                        <m:r>
                          <a:rPr lang="en-US" altLang="zh-CN" i="1">
                            <a:solidFill>
                              <a:srgbClr val="C00000"/>
                            </a:solidFill>
                            <a:latin typeface="Cambria Math" panose="02040503050406030204" pitchFamily="18" charset="0"/>
                            <a:ea typeface="微软雅黑" panose="020B0503020204020204" pitchFamily="34" charset="-122"/>
                          </a:rPr>
                          <m:t>𝑧</m:t>
                        </m:r>
                      </m:e>
                      <m:sub>
                        <m:r>
                          <a:rPr lang="en-US" altLang="zh-CN" b="0" i="1" smtClean="0">
                            <a:solidFill>
                              <a:srgbClr val="C00000"/>
                            </a:solidFill>
                            <a:latin typeface="Cambria Math" panose="02040503050406030204" pitchFamily="18" charset="0"/>
                            <a:ea typeface="微软雅黑" panose="020B0503020204020204" pitchFamily="34" charset="-122"/>
                          </a:rPr>
                          <m:t>𝑘</m:t>
                        </m:r>
                      </m:sub>
                    </m:sSub>
                  </m:oMath>
                </a14:m>
                <a:r>
                  <a:rPr lang="zh-CN" altLang="en-US" dirty="0" smtClean="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包含</a:t>
                </a:r>
                <a:r>
                  <a:rPr lang="zh-CN" altLang="en-US" dirty="0" smtClean="0">
                    <a:solidFill>
                      <a:srgbClr val="0070C0"/>
                    </a:solidFill>
                    <a:latin typeface="微软雅黑" panose="020B0503020204020204" pitchFamily="34" charset="-122"/>
                    <a:ea typeface="微软雅黑" panose="020B0503020204020204" pitchFamily="34" charset="-122"/>
                  </a:rPr>
                  <a:t>单词</a:t>
                </a:r>
                <a14:m>
                  <m:oMath xmlns:m="http://schemas.openxmlformats.org/officeDocument/2006/math">
                    <m:sSub>
                      <m:sSubPr>
                        <m:ctrlPr>
                          <a:rPr lang="en-US" altLang="zh-CN" i="1" smtClean="0">
                            <a:solidFill>
                              <a:srgbClr val="C00000"/>
                            </a:solidFill>
                            <a:latin typeface="Cambria Math" panose="02040503050406030204" pitchFamily="18" charset="0"/>
                            <a:ea typeface="微软雅黑" panose="020B0503020204020204" pitchFamily="34" charset="-122"/>
                          </a:rPr>
                        </m:ctrlPr>
                      </m:sSubPr>
                      <m:e>
                        <m:r>
                          <a:rPr lang="en-US" altLang="zh-CN" b="0" i="1" smtClean="0">
                            <a:solidFill>
                              <a:srgbClr val="C00000"/>
                            </a:solidFill>
                            <a:latin typeface="Cambria Math" panose="02040503050406030204" pitchFamily="18" charset="0"/>
                            <a:ea typeface="微软雅黑" panose="020B0503020204020204" pitchFamily="34" charset="-122"/>
                          </a:rPr>
                          <m:t>𝑤</m:t>
                        </m:r>
                      </m:e>
                      <m:sub>
                        <m:r>
                          <a:rPr lang="en-US" altLang="zh-CN" b="0" i="1" smtClean="0">
                            <a:solidFill>
                              <a:srgbClr val="C00000"/>
                            </a:solidFill>
                            <a:latin typeface="Cambria Math" panose="02040503050406030204" pitchFamily="18" charset="0"/>
                            <a:ea typeface="微软雅黑" panose="020B0503020204020204" pitchFamily="34" charset="-122"/>
                          </a:rPr>
                          <m:t>𝑗</m:t>
                        </m:r>
                      </m:sub>
                    </m:sSub>
                  </m:oMath>
                </a14:m>
                <a:r>
                  <a:rPr lang="zh-CN" altLang="en-US" dirty="0" smtClean="0">
                    <a:solidFill>
                      <a:srgbClr val="0070C0"/>
                    </a:solidFill>
                    <a:latin typeface="微软雅黑" panose="020B0503020204020204" pitchFamily="34" charset="-122"/>
                    <a:ea typeface="微软雅黑" panose="020B0503020204020204" pitchFamily="34" charset="-122"/>
                  </a:rPr>
                  <a:t>的概率：</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r>
                  <a:rPr lang="zh-CN" altLang="en-US" dirty="0" smtClean="0">
                    <a:solidFill>
                      <a:srgbClr val="0070C0"/>
                    </a:solidFill>
                    <a:latin typeface="微软雅黑" panose="020B0503020204020204" pitchFamily="34" charset="-122"/>
                    <a:ea typeface="微软雅黑" panose="020B0503020204020204" pitchFamily="34" charset="-122"/>
                  </a:rPr>
                  <a:t>则对于文档</a:t>
                </a:r>
                <a14:m>
                  <m:oMath xmlns:m="http://schemas.openxmlformats.org/officeDocument/2006/math">
                    <m:sSub>
                      <m:sSubPr>
                        <m:ctrlPr>
                          <a:rPr lang="en-US" altLang="zh-CN" i="1" dirty="0" smtClean="0">
                            <a:solidFill>
                              <a:srgbClr val="C00000"/>
                            </a:solidFill>
                            <a:latin typeface="Cambria Math" panose="02040503050406030204" pitchFamily="18" charset="0"/>
                            <a:ea typeface="微软雅黑" panose="020B0503020204020204" pitchFamily="34" charset="-122"/>
                          </a:rPr>
                        </m:ctrlPr>
                      </m:sSubPr>
                      <m:e>
                        <m:r>
                          <a:rPr lang="en-US" altLang="zh-CN" i="1" dirty="0">
                            <a:solidFill>
                              <a:srgbClr val="C00000"/>
                            </a:solidFill>
                            <a:latin typeface="Cambria Math" panose="02040503050406030204" pitchFamily="18" charset="0"/>
                            <a:ea typeface="微软雅黑" panose="020B0503020204020204" pitchFamily="34" charset="-122"/>
                          </a:rPr>
                          <m:t>𝑑</m:t>
                        </m:r>
                      </m:e>
                      <m:sub>
                        <m:r>
                          <a:rPr lang="en-US" altLang="zh-CN" i="1" dirty="0">
                            <a:solidFill>
                              <a:srgbClr val="C00000"/>
                            </a:solidFill>
                            <a:latin typeface="Cambria Math" panose="02040503050406030204" pitchFamily="18" charset="0"/>
                            <a:ea typeface="微软雅黑" panose="020B0503020204020204" pitchFamily="34" charset="-122"/>
                          </a:rPr>
                          <m:t>𝑖</m:t>
                        </m:r>
                      </m:sub>
                    </m:sSub>
                  </m:oMath>
                </a14:m>
                <a:r>
                  <a:rPr lang="zh-CN" altLang="en-US" dirty="0" smtClean="0">
                    <a:solidFill>
                      <a:srgbClr val="0070C0"/>
                    </a:solidFill>
                    <a:latin typeface="微软雅黑" panose="020B0503020204020204" pitchFamily="34" charset="-122"/>
                    <a:ea typeface="微软雅黑" panose="020B0503020204020204" pitchFamily="34" charset="-122"/>
                  </a:rPr>
                  <a:t>，包含单词</a:t>
                </a:r>
                <a14:m>
                  <m:oMath xmlns:m="http://schemas.openxmlformats.org/officeDocument/2006/math">
                    <m:sSub>
                      <m:sSubPr>
                        <m:ctrlPr>
                          <a:rPr lang="en-US" altLang="zh-CN" i="1" smtClean="0">
                            <a:solidFill>
                              <a:srgbClr val="C00000"/>
                            </a:solidFill>
                            <a:latin typeface="Cambria Math" panose="02040503050406030204" pitchFamily="18" charset="0"/>
                            <a:ea typeface="微软雅黑" panose="020B0503020204020204" pitchFamily="34" charset="-122"/>
                          </a:rPr>
                        </m:ctrlPr>
                      </m:sSubPr>
                      <m:e>
                        <m:r>
                          <a:rPr lang="en-US" altLang="zh-CN" i="1">
                            <a:solidFill>
                              <a:srgbClr val="C00000"/>
                            </a:solidFill>
                            <a:latin typeface="Cambria Math" panose="02040503050406030204" pitchFamily="18" charset="0"/>
                            <a:ea typeface="微软雅黑" panose="020B0503020204020204" pitchFamily="34" charset="-122"/>
                          </a:rPr>
                          <m:t>𝑤</m:t>
                        </m:r>
                      </m:e>
                      <m:sub>
                        <m:r>
                          <a:rPr lang="en-US" altLang="zh-CN" i="1">
                            <a:solidFill>
                              <a:srgbClr val="C00000"/>
                            </a:solidFill>
                            <a:latin typeface="Cambria Math" panose="02040503050406030204" pitchFamily="18" charset="0"/>
                            <a:ea typeface="微软雅黑" panose="020B0503020204020204" pitchFamily="34" charset="-122"/>
                          </a:rPr>
                          <m:t>𝑗</m:t>
                        </m:r>
                      </m:sub>
                    </m:sSub>
                  </m:oMath>
                </a14:m>
                <a:r>
                  <a:rPr lang="zh-CN" altLang="en-US" dirty="0" smtClean="0">
                    <a:solidFill>
                      <a:srgbClr val="0070C0"/>
                    </a:solidFill>
                    <a:latin typeface="微软雅黑" panose="020B0503020204020204" pitchFamily="34" charset="-122"/>
                    <a:ea typeface="微软雅黑" panose="020B0503020204020204" pitchFamily="34" charset="-122"/>
                  </a:rPr>
                  <a:t>的概率：</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r>
                  <a:rPr lang="zh-CN" altLang="en-US" dirty="0" smtClean="0">
                    <a:solidFill>
                      <a:srgbClr val="0070C0"/>
                    </a:solidFill>
                    <a:latin typeface="微软雅黑" panose="020B0503020204020204" pitchFamily="34" charset="-122"/>
                    <a:ea typeface="微软雅黑" panose="020B0503020204020204" pitchFamily="34" charset="-122"/>
                  </a:rPr>
                  <a:t>其中                  为观测到的值，                 和                    为模型的参数。</a:t>
                </a:r>
                <a:endParaRPr lang="zh-CN" altLang="en-US" dirty="0">
                  <a:solidFill>
                    <a:srgbClr val="0070C0"/>
                  </a:solidFill>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441905" y="1434075"/>
                <a:ext cx="8869075" cy="3874907"/>
              </a:xfrm>
              <a:prstGeom prst="rect">
                <a:avLst/>
              </a:prstGeom>
              <a:blipFill rotWithShape="0">
                <a:blip r:embed="rId3"/>
                <a:stretch>
                  <a:fillRect l="-687"/>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4188379227"/>
              </p:ext>
            </p:extLst>
          </p:nvPr>
        </p:nvGraphicFramePr>
        <p:xfrm>
          <a:off x="3015955" y="2452687"/>
          <a:ext cx="2984500" cy="393700"/>
        </p:xfrm>
        <a:graphic>
          <a:graphicData uri="http://schemas.openxmlformats.org/presentationml/2006/ole">
            <mc:AlternateContent xmlns:mc="http://schemas.openxmlformats.org/markup-compatibility/2006">
              <mc:Choice xmlns:v="urn:schemas-microsoft-com:vml" Requires="v">
                <p:oleObj spid="_x0000_s20935" name="Equation" r:id="rId4" imgW="1726920" imgH="228600" progId="Equation.3">
                  <p:embed/>
                </p:oleObj>
              </mc:Choice>
              <mc:Fallback>
                <p:oleObj name="Equation" r:id="rId4" imgW="1726920" imgH="228600" progId="Equation.3">
                  <p:embed/>
                  <p:pic>
                    <p:nvPicPr>
                      <p:cNvPr id="0" name=""/>
                      <p:cNvPicPr/>
                      <p:nvPr/>
                    </p:nvPicPr>
                    <p:blipFill>
                      <a:blip r:embed="rId5"/>
                      <a:stretch>
                        <a:fillRect/>
                      </a:stretch>
                    </p:blipFill>
                    <p:spPr>
                      <a:xfrm>
                        <a:off x="3015955" y="2452687"/>
                        <a:ext cx="2984500" cy="3937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28376093"/>
              </p:ext>
            </p:extLst>
          </p:nvPr>
        </p:nvGraphicFramePr>
        <p:xfrm>
          <a:off x="3945878" y="3090527"/>
          <a:ext cx="1127125" cy="369888"/>
        </p:xfrm>
        <a:graphic>
          <a:graphicData uri="http://schemas.openxmlformats.org/presentationml/2006/ole">
            <mc:AlternateContent xmlns:mc="http://schemas.openxmlformats.org/markup-compatibility/2006">
              <mc:Choice xmlns:v="urn:schemas-microsoft-com:vml" Requires="v">
                <p:oleObj spid="_x0000_s20936" name="Equation" r:id="rId6" imgW="698400" imgH="228600" progId="Equation.3">
                  <p:embed/>
                </p:oleObj>
              </mc:Choice>
              <mc:Fallback>
                <p:oleObj name="Equation" r:id="rId6" imgW="698400" imgH="228600" progId="Equation.3">
                  <p:embed/>
                  <p:pic>
                    <p:nvPicPr>
                      <p:cNvPr id="0" name=""/>
                      <p:cNvPicPr/>
                      <p:nvPr/>
                    </p:nvPicPr>
                    <p:blipFill>
                      <a:blip r:embed="rId7"/>
                      <a:stretch>
                        <a:fillRect/>
                      </a:stretch>
                    </p:blipFill>
                    <p:spPr>
                      <a:xfrm>
                        <a:off x="3945878" y="3090527"/>
                        <a:ext cx="1127125" cy="36988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70965716"/>
              </p:ext>
            </p:extLst>
          </p:nvPr>
        </p:nvGraphicFramePr>
        <p:xfrm>
          <a:off x="3945878" y="3633525"/>
          <a:ext cx="1168400" cy="390525"/>
        </p:xfrm>
        <a:graphic>
          <a:graphicData uri="http://schemas.openxmlformats.org/presentationml/2006/ole">
            <mc:AlternateContent xmlns:mc="http://schemas.openxmlformats.org/markup-compatibility/2006">
              <mc:Choice xmlns:v="urn:schemas-microsoft-com:vml" Requires="v">
                <p:oleObj spid="_x0000_s20937" name="Equation" r:id="rId8" imgW="723600" imgH="241200" progId="Equation.3">
                  <p:embed/>
                </p:oleObj>
              </mc:Choice>
              <mc:Fallback>
                <p:oleObj name="Equation" r:id="rId8" imgW="723600" imgH="241200" progId="Equation.3">
                  <p:embed/>
                  <p:pic>
                    <p:nvPicPr>
                      <p:cNvPr id="0" name=""/>
                      <p:cNvPicPr/>
                      <p:nvPr/>
                    </p:nvPicPr>
                    <p:blipFill>
                      <a:blip r:embed="rId9"/>
                      <a:stretch>
                        <a:fillRect/>
                      </a:stretch>
                    </p:blipFill>
                    <p:spPr>
                      <a:xfrm>
                        <a:off x="3945878" y="3633525"/>
                        <a:ext cx="1168400" cy="39052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153506667"/>
              </p:ext>
            </p:extLst>
          </p:nvPr>
        </p:nvGraphicFramePr>
        <p:xfrm>
          <a:off x="4331855" y="4273432"/>
          <a:ext cx="4303712" cy="552450"/>
        </p:xfrm>
        <a:graphic>
          <a:graphicData uri="http://schemas.openxmlformats.org/presentationml/2006/ole">
            <mc:AlternateContent xmlns:mc="http://schemas.openxmlformats.org/markup-compatibility/2006">
              <mc:Choice xmlns:v="urn:schemas-microsoft-com:vml" Requires="v">
                <p:oleObj spid="_x0000_s20938" name="Equation" r:id="rId10" imgW="2666880" imgH="342720" progId="Equation.3">
                  <p:embed/>
                </p:oleObj>
              </mc:Choice>
              <mc:Fallback>
                <p:oleObj name="Equation" r:id="rId10" imgW="2666880" imgH="342720" progId="Equation.3">
                  <p:embed/>
                  <p:pic>
                    <p:nvPicPr>
                      <p:cNvPr id="0" name=""/>
                      <p:cNvPicPr/>
                      <p:nvPr/>
                    </p:nvPicPr>
                    <p:blipFill>
                      <a:blip r:embed="rId11"/>
                      <a:stretch>
                        <a:fillRect/>
                      </a:stretch>
                    </p:blipFill>
                    <p:spPr>
                      <a:xfrm>
                        <a:off x="4331855" y="4273432"/>
                        <a:ext cx="4303712" cy="5524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716186458"/>
              </p:ext>
            </p:extLst>
          </p:nvPr>
        </p:nvGraphicFramePr>
        <p:xfrm>
          <a:off x="1008063" y="4805363"/>
          <a:ext cx="1147762" cy="390525"/>
        </p:xfrm>
        <a:graphic>
          <a:graphicData uri="http://schemas.openxmlformats.org/presentationml/2006/ole">
            <mc:AlternateContent xmlns:mc="http://schemas.openxmlformats.org/markup-compatibility/2006">
              <mc:Choice xmlns:v="urn:schemas-microsoft-com:vml" Requires="v">
                <p:oleObj spid="_x0000_s20939" name="Equation" r:id="rId12" imgW="711000" imgH="241200" progId="Equation.3">
                  <p:embed/>
                </p:oleObj>
              </mc:Choice>
              <mc:Fallback>
                <p:oleObj name="Equation" r:id="rId12" imgW="711000" imgH="241200" progId="Equation.3">
                  <p:embed/>
                  <p:pic>
                    <p:nvPicPr>
                      <p:cNvPr id="0" name=""/>
                      <p:cNvPicPr/>
                      <p:nvPr/>
                    </p:nvPicPr>
                    <p:blipFill>
                      <a:blip r:embed="rId13"/>
                      <a:stretch>
                        <a:fillRect/>
                      </a:stretch>
                    </p:blipFill>
                    <p:spPr>
                      <a:xfrm>
                        <a:off x="1008063" y="4805363"/>
                        <a:ext cx="1147762" cy="3905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931643865"/>
              </p:ext>
            </p:extLst>
          </p:nvPr>
        </p:nvGraphicFramePr>
        <p:xfrm>
          <a:off x="3768292" y="4838654"/>
          <a:ext cx="1127125" cy="368300"/>
        </p:xfrm>
        <a:graphic>
          <a:graphicData uri="http://schemas.openxmlformats.org/presentationml/2006/ole">
            <mc:AlternateContent xmlns:mc="http://schemas.openxmlformats.org/markup-compatibility/2006">
              <mc:Choice xmlns:v="urn:schemas-microsoft-com:vml" Requires="v">
                <p:oleObj spid="_x0000_s20940" name="Equation" r:id="rId14" imgW="698400" imgH="228600" progId="Equation.3">
                  <p:embed/>
                </p:oleObj>
              </mc:Choice>
              <mc:Fallback>
                <p:oleObj name="Equation" r:id="rId14" imgW="698400" imgH="228600" progId="Equation.3">
                  <p:embed/>
                  <p:pic>
                    <p:nvPicPr>
                      <p:cNvPr id="0" name=""/>
                      <p:cNvPicPr/>
                      <p:nvPr/>
                    </p:nvPicPr>
                    <p:blipFill>
                      <a:blip r:embed="rId15"/>
                      <a:stretch>
                        <a:fillRect/>
                      </a:stretch>
                    </p:blipFill>
                    <p:spPr>
                      <a:xfrm>
                        <a:off x="3768292" y="4838654"/>
                        <a:ext cx="1127125" cy="3683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063077677"/>
              </p:ext>
            </p:extLst>
          </p:nvPr>
        </p:nvGraphicFramePr>
        <p:xfrm>
          <a:off x="5341072" y="4816429"/>
          <a:ext cx="1166812" cy="390525"/>
        </p:xfrm>
        <a:graphic>
          <a:graphicData uri="http://schemas.openxmlformats.org/presentationml/2006/ole">
            <mc:AlternateContent xmlns:mc="http://schemas.openxmlformats.org/markup-compatibility/2006">
              <mc:Choice xmlns:v="urn:schemas-microsoft-com:vml" Requires="v">
                <p:oleObj spid="_x0000_s20941" name="Equation" r:id="rId16" imgW="723600" imgH="241200" progId="Equation.3">
                  <p:embed/>
                </p:oleObj>
              </mc:Choice>
              <mc:Fallback>
                <p:oleObj name="Equation" r:id="rId16" imgW="723600" imgH="241200" progId="Equation.3">
                  <p:embed/>
                  <p:pic>
                    <p:nvPicPr>
                      <p:cNvPr id="0" name=""/>
                      <p:cNvPicPr/>
                      <p:nvPr/>
                    </p:nvPicPr>
                    <p:blipFill>
                      <a:blip r:embed="rId17"/>
                      <a:stretch>
                        <a:fillRect/>
                      </a:stretch>
                    </p:blipFill>
                    <p:spPr>
                      <a:xfrm>
                        <a:off x="5341072" y="4816429"/>
                        <a:ext cx="1166812" cy="390525"/>
                      </a:xfrm>
                      <a:prstGeom prst="rect">
                        <a:avLst/>
                      </a:prstGeom>
                    </p:spPr>
                  </p:pic>
                </p:oleObj>
              </mc:Fallback>
            </mc:AlternateContent>
          </a:graphicData>
        </a:graphic>
      </p:graphicFrame>
    </p:spTree>
    <p:extLst>
      <p:ext uri="{BB962C8B-B14F-4D97-AF65-F5344CB8AC3E}">
        <p14:creationId xmlns:p14="http://schemas.microsoft.com/office/powerpoint/2010/main" val="167726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962783969"/>
              </p:ext>
            </p:extLst>
          </p:nvPr>
        </p:nvGraphicFramePr>
        <p:xfrm>
          <a:off x="1458119" y="2981466"/>
          <a:ext cx="6096000" cy="22199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50076">
                <a:tc>
                  <a:txBody>
                    <a:bodyPr/>
                    <a:lstStyle/>
                    <a:p>
                      <a:pPr algn="ctr"/>
                      <a:r>
                        <a:rPr lang="zh-CN" altLang="en-US" dirty="0" smtClean="0"/>
                        <a:t>用户</a:t>
                      </a:r>
                      <a:endParaRPr lang="zh-CN" altLang="en-US" dirty="0"/>
                    </a:p>
                  </a:txBody>
                  <a:tcPr/>
                </a:tc>
                <a:tc>
                  <a:txBody>
                    <a:bodyPr/>
                    <a:lstStyle/>
                    <a:p>
                      <a:pPr algn="ctr"/>
                      <a:r>
                        <a:rPr lang="en-US" altLang="zh-CN" dirty="0" smtClean="0"/>
                        <a:t>ITEM1</a:t>
                      </a:r>
                      <a:endParaRPr lang="zh-CN" altLang="en-US" dirty="0"/>
                    </a:p>
                  </a:txBody>
                  <a:tcPr/>
                </a:tc>
                <a:tc>
                  <a:txBody>
                    <a:bodyPr/>
                    <a:lstStyle/>
                    <a:p>
                      <a:pPr algn="ctr"/>
                      <a:r>
                        <a:rPr lang="en-US" altLang="zh-CN" dirty="0" smtClean="0"/>
                        <a:t>ITEM2</a:t>
                      </a:r>
                      <a:endParaRPr lang="zh-CN" altLang="en-US" dirty="0"/>
                    </a:p>
                  </a:txBody>
                  <a:tcPr/>
                </a:tc>
                <a:tc>
                  <a:txBody>
                    <a:bodyPr/>
                    <a:lstStyle/>
                    <a:p>
                      <a:pPr algn="ctr"/>
                      <a:r>
                        <a:rPr lang="en-US" altLang="zh-CN" dirty="0" smtClean="0"/>
                        <a:t>ITEM3</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sz="1400" i="1" dirty="0" smtClean="0"/>
                        <a:t>P(y=1|u=1)</a:t>
                      </a:r>
                      <a:endParaRPr lang="zh-CN" altLang="en-US" sz="1400" i="1" dirty="0"/>
                    </a:p>
                  </a:txBody>
                  <a:tcPr/>
                </a:tc>
                <a:tc>
                  <a:txBody>
                    <a:bodyPr/>
                    <a:lstStyle/>
                    <a:p>
                      <a:pPr algn="ctr"/>
                      <a:r>
                        <a:rPr lang="en-US" altLang="zh-CN" sz="1400" i="1" dirty="0" smtClean="0"/>
                        <a:t>P(y=2|u=1)</a:t>
                      </a:r>
                      <a:endParaRPr lang="zh-CN" altLang="en-US" sz="1400" i="1" dirty="0"/>
                    </a:p>
                  </a:txBody>
                  <a:tcPr/>
                </a:tc>
                <a:tc>
                  <a:txBody>
                    <a:bodyPr/>
                    <a:lstStyle/>
                    <a:p>
                      <a:pPr algn="ctr"/>
                      <a:r>
                        <a:rPr lang="en-US" altLang="zh-CN" sz="1400" i="1" dirty="0" smtClean="0"/>
                        <a:t>P(y=3|u=1)</a:t>
                      </a:r>
                      <a:endParaRPr lang="zh-CN" altLang="en-US" sz="1400" i="1"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2</a:t>
                      </a:r>
                      <a:endParaRPr lang="zh-CN" altLang="en-US" dirty="0"/>
                    </a:p>
                  </a:txBody>
                  <a:tcPr/>
                </a:tc>
                <a:tc>
                  <a:txBody>
                    <a:bodyPr/>
                    <a:lstStyle/>
                    <a:p>
                      <a:pPr algn="ctr"/>
                      <a:r>
                        <a:rPr lang="en-US" altLang="zh-CN" sz="1400" i="1" dirty="0" smtClean="0"/>
                        <a:t>P(y=1|u=2)</a:t>
                      </a:r>
                      <a:endParaRPr lang="zh-CN" altLang="en-US" sz="1400" i="1" dirty="0"/>
                    </a:p>
                  </a:txBody>
                  <a:tcPr/>
                </a:tc>
                <a:tc>
                  <a:txBody>
                    <a:bodyPr/>
                    <a:lstStyle/>
                    <a:p>
                      <a:pPr algn="ctr"/>
                      <a:r>
                        <a:rPr lang="en-US" altLang="zh-CN" sz="1400" i="1" dirty="0" smtClean="0"/>
                        <a:t>P(y=2|u=2)</a:t>
                      </a:r>
                      <a:endParaRPr lang="zh-CN" altLang="en-US" sz="1400" i="1" dirty="0"/>
                    </a:p>
                  </a:txBody>
                  <a:tcPr/>
                </a:tc>
                <a:tc>
                  <a:txBody>
                    <a:bodyPr/>
                    <a:lstStyle/>
                    <a:p>
                      <a:pPr algn="ctr"/>
                      <a:r>
                        <a:rPr lang="en-US" altLang="zh-CN" sz="1400" i="1" dirty="0" smtClean="0"/>
                        <a:t>P(y=3|u=2)</a:t>
                      </a:r>
                      <a:endParaRPr lang="zh-CN" altLang="en-US" sz="1400" i="1"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3</a:t>
                      </a:r>
                      <a:endParaRPr lang="zh-CN" altLang="en-US" dirty="0"/>
                    </a:p>
                  </a:txBody>
                  <a:tcPr/>
                </a:tc>
                <a:tc>
                  <a:txBody>
                    <a:bodyPr/>
                    <a:lstStyle/>
                    <a:p>
                      <a:pPr algn="ctr"/>
                      <a:r>
                        <a:rPr lang="en-US" altLang="zh-CN" sz="1400" i="1" dirty="0" smtClean="0"/>
                        <a:t>P(y=1|u=3)</a:t>
                      </a:r>
                      <a:endParaRPr lang="zh-CN" altLang="en-US" sz="1400" i="1" dirty="0"/>
                    </a:p>
                  </a:txBody>
                  <a:tcPr/>
                </a:tc>
                <a:tc>
                  <a:txBody>
                    <a:bodyPr/>
                    <a:lstStyle/>
                    <a:p>
                      <a:pPr algn="ctr"/>
                      <a:r>
                        <a:rPr lang="en-US" altLang="zh-CN" sz="1400" i="1" dirty="0" smtClean="0"/>
                        <a:t>P(y=2|u=3)</a:t>
                      </a:r>
                      <a:endParaRPr lang="zh-CN" altLang="en-US" sz="1400" i="1" dirty="0"/>
                    </a:p>
                  </a:txBody>
                  <a:tcPr/>
                </a:tc>
                <a:tc>
                  <a:txBody>
                    <a:bodyPr/>
                    <a:lstStyle/>
                    <a:p>
                      <a:pPr algn="ctr"/>
                      <a:r>
                        <a:rPr lang="en-US" altLang="zh-CN" sz="1400" i="1" dirty="0" smtClean="0"/>
                        <a:t>P(y=3|u=3)</a:t>
                      </a:r>
                      <a:endParaRPr lang="zh-CN" altLang="en-US" sz="1400" i="1"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4</a:t>
                      </a:r>
                      <a:endParaRPr lang="zh-CN" altLang="en-US" dirty="0"/>
                    </a:p>
                  </a:txBody>
                  <a:tcPr/>
                </a:tc>
                <a:tc>
                  <a:txBody>
                    <a:bodyPr/>
                    <a:lstStyle/>
                    <a:p>
                      <a:pPr algn="ctr"/>
                      <a:r>
                        <a:rPr lang="en-US" altLang="zh-CN" sz="1400" i="1" dirty="0" smtClean="0"/>
                        <a:t>P(y=1|u=4)</a:t>
                      </a:r>
                      <a:endParaRPr lang="zh-CN" altLang="en-US" sz="1400" i="1" dirty="0"/>
                    </a:p>
                  </a:txBody>
                  <a:tcPr/>
                </a:tc>
                <a:tc>
                  <a:txBody>
                    <a:bodyPr/>
                    <a:lstStyle/>
                    <a:p>
                      <a:pPr algn="ctr"/>
                      <a:r>
                        <a:rPr lang="en-US" altLang="zh-CN" sz="1400" i="1" dirty="0" smtClean="0"/>
                        <a:t>P(y=2|u=4)</a:t>
                      </a:r>
                      <a:endParaRPr lang="zh-CN" altLang="en-US" sz="1400" i="1" dirty="0"/>
                    </a:p>
                  </a:txBody>
                  <a:tcPr/>
                </a:tc>
                <a:tc>
                  <a:txBody>
                    <a:bodyPr/>
                    <a:lstStyle/>
                    <a:p>
                      <a:pPr algn="ctr"/>
                      <a:r>
                        <a:rPr lang="en-US" altLang="zh-CN" sz="1400" i="1" dirty="0" smtClean="0"/>
                        <a:t>P(y=3|u=4)</a:t>
                      </a:r>
                      <a:endParaRPr lang="zh-CN" altLang="en-US" sz="1400" i="1"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7" name="TextBox 6"/>
          <p:cNvSpPr txBox="1"/>
          <p:nvPr/>
        </p:nvSpPr>
        <p:spPr>
          <a:xfrm>
            <a:off x="644236" y="2058136"/>
            <a:ext cx="8343899" cy="923330"/>
          </a:xfrm>
          <a:prstGeom prst="rect">
            <a:avLst/>
          </a:prstGeom>
          <a:noFill/>
        </p:spPr>
        <p:txBody>
          <a:bodyPr wrap="square" rtlCol="0">
            <a:spAutoFit/>
          </a:bodyPr>
          <a:lstStyle/>
          <a:p>
            <a:pPr>
              <a:lnSpc>
                <a:spcPct val="150000"/>
              </a:lnSpc>
            </a:pPr>
            <a:r>
              <a:rPr lang="zh-CN" altLang="en-US" dirty="0" smtClean="0">
                <a:solidFill>
                  <a:srgbClr val="0070C0"/>
                </a:solidFill>
                <a:latin typeface="微软雅黑" pitchFamily="34" charset="-122"/>
                <a:ea typeface="微软雅黑" pitchFamily="34" charset="-122"/>
              </a:rPr>
              <a:t>如果直接将</a:t>
            </a:r>
            <a:r>
              <a:rPr lang="en-US" altLang="zh-CN" dirty="0" err="1" smtClean="0">
                <a:solidFill>
                  <a:srgbClr val="0070C0"/>
                </a:solidFill>
                <a:latin typeface="微软雅黑" pitchFamily="34" charset="-122"/>
                <a:ea typeface="微软雅黑" pitchFamily="34" charset="-122"/>
              </a:rPr>
              <a:t>pLSA</a:t>
            </a:r>
            <a:r>
              <a:rPr lang="zh-CN" altLang="en-US" dirty="0" smtClean="0">
                <a:solidFill>
                  <a:srgbClr val="0070C0"/>
                </a:solidFill>
                <a:latin typeface="微软雅黑" pitchFamily="34" charset="-122"/>
                <a:ea typeface="微软雅黑" pitchFamily="34" charset="-122"/>
              </a:rPr>
              <a:t>模型应用到用户</a:t>
            </a:r>
            <a:r>
              <a:rPr lang="en-US" altLang="zh-CN" dirty="0" smtClean="0">
                <a:solidFill>
                  <a:srgbClr val="0070C0"/>
                </a:solidFill>
                <a:latin typeface="微软雅黑" pitchFamily="34" charset="-122"/>
                <a:ea typeface="微软雅黑" pitchFamily="34" charset="-122"/>
              </a:rPr>
              <a:t>-</a:t>
            </a:r>
            <a:r>
              <a:rPr lang="zh-CN" altLang="en-US" dirty="0">
                <a:solidFill>
                  <a:srgbClr val="0070C0"/>
                </a:solidFill>
                <a:latin typeface="微软雅黑" pitchFamily="34" charset="-122"/>
                <a:ea typeface="微软雅黑" pitchFamily="34" charset="-122"/>
              </a:rPr>
              <a:t>项目</a:t>
            </a:r>
            <a:r>
              <a:rPr lang="zh-CN" altLang="en-US" dirty="0" smtClean="0">
                <a:solidFill>
                  <a:srgbClr val="0070C0"/>
                </a:solidFill>
                <a:latin typeface="微软雅黑" pitchFamily="34" charset="-122"/>
                <a:ea typeface="微软雅黑" pitchFamily="34" charset="-122"/>
              </a:rPr>
              <a:t>矩阵，则观测到的值应为用户</a:t>
            </a: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itchFamily="34" charset="-122"/>
                <a:ea typeface="微软雅黑" pitchFamily="34" charset="-122"/>
              </a:rPr>
              <a:t>选取项目</a:t>
            </a:r>
            <a:r>
              <a:rPr lang="en-US" altLang="zh-CN" i="1" dirty="0" smtClean="0">
                <a:solidFill>
                  <a:srgbClr val="C00000"/>
                </a:solidFill>
                <a:latin typeface="Cambria Math" panose="02040503050406030204" pitchFamily="18" charset="0"/>
                <a:ea typeface="Cambria Math" panose="02040503050406030204" pitchFamily="18" charset="0"/>
              </a:rPr>
              <a:t>y</a:t>
            </a:r>
            <a:r>
              <a:rPr lang="zh-CN" altLang="en-US" dirty="0" smtClean="0">
                <a:solidFill>
                  <a:srgbClr val="0070C0"/>
                </a:solidFill>
                <a:latin typeface="微软雅黑" pitchFamily="34" charset="-122"/>
                <a:ea typeface="微软雅黑" pitchFamily="34" charset="-122"/>
              </a:rPr>
              <a:t>的概率</a:t>
            </a:r>
            <a:endParaRPr lang="en-US" altLang="zh-CN" dirty="0" smtClean="0">
              <a:solidFill>
                <a:srgbClr val="0070C0"/>
              </a:solidFill>
              <a:latin typeface="微软雅黑" pitchFamily="34" charset="-122"/>
              <a:ea typeface="微软雅黑" pitchFamily="34" charset="-122"/>
            </a:endParaRPr>
          </a:p>
        </p:txBody>
      </p:sp>
      <p:sp>
        <p:nvSpPr>
          <p:cNvPr id="9" name="TextBox 6"/>
          <p:cNvSpPr txBox="1"/>
          <p:nvPr/>
        </p:nvSpPr>
        <p:spPr>
          <a:xfrm>
            <a:off x="489098" y="1384049"/>
            <a:ext cx="7931888" cy="553998"/>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将</a:t>
            </a:r>
            <a:r>
              <a:rPr lang="en-US" altLang="zh-CN" sz="2000" dirty="0" err="1" smtClean="0">
                <a:solidFill>
                  <a:srgbClr val="002060"/>
                </a:solidFill>
                <a:latin typeface="微软雅黑" pitchFamily="34" charset="-122"/>
                <a:ea typeface="微软雅黑" pitchFamily="34" charset="-122"/>
              </a:rPr>
              <a:t>pLSA</a:t>
            </a:r>
            <a:r>
              <a:rPr lang="zh-CN" altLang="en-US" sz="2000" dirty="0" smtClean="0">
                <a:solidFill>
                  <a:srgbClr val="002060"/>
                </a:solidFill>
                <a:latin typeface="微软雅黑" pitchFamily="34" charset="-122"/>
                <a:ea typeface="微软雅黑" pitchFamily="34" charset="-122"/>
              </a:rPr>
              <a:t>算法应用到用户</a:t>
            </a:r>
            <a:r>
              <a:rPr lang="en-US" altLang="zh-CN" sz="2000" dirty="0" smtClean="0">
                <a:solidFill>
                  <a:srgbClr val="002060"/>
                </a:solidFill>
                <a:latin typeface="微软雅黑" pitchFamily="34" charset="-122"/>
                <a:ea typeface="微软雅黑" pitchFamily="34" charset="-122"/>
              </a:rPr>
              <a:t>-</a:t>
            </a:r>
            <a:r>
              <a:rPr lang="zh-CN" altLang="en-US" sz="2000" dirty="0">
                <a:solidFill>
                  <a:srgbClr val="002060"/>
                </a:solidFill>
                <a:latin typeface="微软雅黑" pitchFamily="34" charset="-122"/>
                <a:ea typeface="微软雅黑" pitchFamily="34" charset="-122"/>
              </a:rPr>
              <a:t>项目</a:t>
            </a:r>
            <a:r>
              <a:rPr lang="zh-CN" altLang="en-US" sz="2000" dirty="0" smtClean="0">
                <a:solidFill>
                  <a:srgbClr val="002060"/>
                </a:solidFill>
                <a:latin typeface="微软雅黑" pitchFamily="34" charset="-122"/>
                <a:ea typeface="微软雅黑" pitchFamily="34" charset="-122"/>
              </a:rPr>
              <a:t>矩阵</a:t>
            </a:r>
            <a:endParaRPr lang="zh-CN" altLang="en-US" sz="2000" dirty="0" smtClean="0">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912642143"/>
              </p:ext>
            </p:extLst>
          </p:nvPr>
        </p:nvGraphicFramePr>
        <p:xfrm>
          <a:off x="2195874" y="5882986"/>
          <a:ext cx="4932362" cy="655638"/>
        </p:xfrm>
        <a:graphic>
          <a:graphicData uri="http://schemas.openxmlformats.org/presentationml/2006/ole">
            <mc:AlternateContent xmlns:mc="http://schemas.openxmlformats.org/markup-compatibility/2006">
              <mc:Choice xmlns:v="urn:schemas-microsoft-com:vml" Requires="v">
                <p:oleObj spid="_x0000_s3158" name="Equation" r:id="rId3" imgW="2425680" imgH="342720" progId="Equation.3">
                  <p:embed/>
                </p:oleObj>
              </mc:Choice>
              <mc:Fallback>
                <p:oleObj name="Equation" r:id="rId3" imgW="2425680" imgH="342720" progId="Equation.3">
                  <p:embed/>
                  <p:pic>
                    <p:nvPicPr>
                      <p:cNvPr id="0" name=""/>
                      <p:cNvPicPr/>
                      <p:nvPr/>
                    </p:nvPicPr>
                    <p:blipFill>
                      <a:blip r:embed="rId4"/>
                      <a:stretch>
                        <a:fillRect/>
                      </a:stretch>
                    </p:blipFill>
                    <p:spPr>
                      <a:xfrm>
                        <a:off x="2195874" y="5882986"/>
                        <a:ext cx="4932362" cy="655638"/>
                      </a:xfrm>
                      <a:prstGeom prst="rect">
                        <a:avLst/>
                      </a:prstGeom>
                    </p:spPr>
                  </p:pic>
                </p:oleObj>
              </mc:Fallback>
            </mc:AlternateContent>
          </a:graphicData>
        </a:graphic>
      </p:graphicFrame>
      <p:sp>
        <p:nvSpPr>
          <p:cNvPr id="11" name="TextBox 4"/>
          <p:cNvSpPr txBox="1"/>
          <p:nvPr/>
        </p:nvSpPr>
        <p:spPr>
          <a:xfrm>
            <a:off x="489098" y="686764"/>
            <a:ext cx="8038214" cy="581057"/>
          </a:xfrm>
          <a:prstGeom prst="rect">
            <a:avLst/>
          </a:prstGeom>
          <a:noFill/>
        </p:spPr>
        <p:txBody>
          <a:bodyPr wrap="square" rtlCol="0">
            <a:spAutoFit/>
          </a:bodyPr>
          <a:lstStyle/>
          <a:p>
            <a:pPr>
              <a:lnSpc>
                <a:spcPct val="150000"/>
              </a:lnSpc>
            </a:pPr>
            <a:r>
              <a:rPr lang="en-US" altLang="zh-CN" sz="2400" dirty="0" err="1">
                <a:solidFill>
                  <a:srgbClr val="FF0000"/>
                </a:solidFill>
                <a:latin typeface="微软雅黑" pitchFamily="34" charset="-122"/>
                <a:ea typeface="微软雅黑" pitchFamily="34" charset="-122"/>
              </a:rPr>
              <a:t>pLSA</a:t>
            </a:r>
            <a:r>
              <a:rPr lang="zh-CN" altLang="en-US" sz="2400" dirty="0">
                <a:solidFill>
                  <a:srgbClr val="FF0000"/>
                </a:solidFill>
                <a:latin typeface="微软雅黑" pitchFamily="34" charset="-122"/>
                <a:ea typeface="微软雅黑" pitchFamily="34" charset="-122"/>
              </a:rPr>
              <a:t>模型介绍</a:t>
            </a:r>
            <a:endParaRPr lang="zh-CN" altLang="en-US" sz="2000" dirty="0">
              <a:solidFill>
                <a:srgbClr val="002060"/>
              </a:solidFill>
              <a:latin typeface="微软雅黑" pitchFamily="34" charset="-122"/>
              <a:ea typeface="微软雅黑" pitchFamily="34" charset="-122"/>
            </a:endParaRPr>
          </a:p>
        </p:txBody>
      </p:sp>
      <p:sp>
        <p:nvSpPr>
          <p:cNvPr id="2" name="文本框 1"/>
          <p:cNvSpPr txBox="1"/>
          <p:nvPr/>
        </p:nvSpPr>
        <p:spPr>
          <a:xfrm>
            <a:off x="708314" y="5357540"/>
            <a:ext cx="7907482"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同时，引入</a:t>
            </a:r>
            <a:r>
              <a:rPr lang="en-US" altLang="zh-CN" i="1" dirty="0">
                <a:solidFill>
                  <a:srgbClr val="C00000"/>
                </a:solidFill>
                <a:latin typeface="Cambria Math" panose="02040503050406030204" pitchFamily="18" charset="0"/>
                <a:ea typeface="Cambria Math" panose="02040503050406030204" pitchFamily="18" charset="0"/>
              </a:rPr>
              <a:t>K</a:t>
            </a:r>
            <a:r>
              <a:rPr lang="zh-CN" altLang="en-US" dirty="0" smtClean="0">
                <a:solidFill>
                  <a:srgbClr val="0070C0"/>
                </a:solidFill>
                <a:latin typeface="微软雅黑" panose="020B0503020204020204" pitchFamily="34" charset="-122"/>
                <a:ea typeface="微软雅黑" panose="020B0503020204020204" pitchFamily="34" charset="-122"/>
              </a:rPr>
              <a:t>个隐藏属性</a:t>
            </a:r>
            <a:r>
              <a:rPr lang="en-US" altLang="zh-CN" i="1" dirty="0" smtClean="0">
                <a:solidFill>
                  <a:srgbClr val="C00000"/>
                </a:solidFill>
                <a:latin typeface="Cambria Math" panose="02040503050406030204" pitchFamily="18" charset="0"/>
                <a:ea typeface="Cambria Math" panose="02040503050406030204" pitchFamily="18" charset="0"/>
              </a:rPr>
              <a:t>Z</a:t>
            </a:r>
            <a:r>
              <a:rPr lang="zh-CN" altLang="en-US" dirty="0" smtClean="0">
                <a:solidFill>
                  <a:srgbClr val="0070C0"/>
                </a:solidFill>
                <a:latin typeface="微软雅黑" panose="020B0503020204020204" pitchFamily="34" charset="-122"/>
                <a:ea typeface="微软雅黑" panose="020B0503020204020204" pitchFamily="34" charset="-122"/>
              </a:rPr>
              <a:t>，则：</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2"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模型的协同过滤算法</a:t>
            </a:r>
          </a:p>
          <a:p>
            <a:endParaRPr lang="zh-CN" altLang="en-US" sz="28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3357162782"/>
      </p:ext>
    </p:extLst>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86370" y="2086159"/>
            <a:ext cx="7931888" cy="507831"/>
          </a:xfrm>
          <a:prstGeom prst="rect">
            <a:avLst/>
          </a:prstGeom>
          <a:noFill/>
        </p:spPr>
        <p:txBody>
          <a:bodyPr wrap="square" rtlCol="0">
            <a:spAutoFit/>
          </a:bodyPr>
          <a:lstStyle/>
          <a:p>
            <a:pPr>
              <a:lnSpc>
                <a:spcPct val="150000"/>
              </a:lnSpc>
            </a:pPr>
            <a:r>
              <a:rPr lang="zh-CN" altLang="en-US" dirty="0" smtClean="0">
                <a:solidFill>
                  <a:srgbClr val="0070C0"/>
                </a:solidFill>
                <a:latin typeface="微软雅黑" pitchFamily="34" charset="-122"/>
                <a:ea typeface="微软雅黑" pitchFamily="34" charset="-122"/>
              </a:rPr>
              <a:t>在模型中，假设用户</a:t>
            </a: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itchFamily="34" charset="-122"/>
                <a:ea typeface="微软雅黑" pitchFamily="34" charset="-122"/>
              </a:rPr>
              <a:t>与项目</a:t>
            </a:r>
            <a:r>
              <a:rPr lang="en-US" altLang="zh-CN" i="1" dirty="0" smtClean="0">
                <a:solidFill>
                  <a:srgbClr val="C00000"/>
                </a:solidFill>
                <a:latin typeface="Cambria Math" panose="02040503050406030204" pitchFamily="18" charset="0"/>
                <a:ea typeface="Cambria Math" panose="02040503050406030204" pitchFamily="18" charset="0"/>
              </a:rPr>
              <a:t>y</a:t>
            </a:r>
            <a:r>
              <a:rPr lang="zh-CN" altLang="en-US" dirty="0" smtClean="0">
                <a:solidFill>
                  <a:srgbClr val="0070C0"/>
                </a:solidFill>
                <a:latin typeface="微软雅黑" pitchFamily="34" charset="-122"/>
                <a:ea typeface="微软雅黑" pitchFamily="34" charset="-122"/>
              </a:rPr>
              <a:t>是关于属性</a:t>
            </a:r>
            <a:r>
              <a:rPr lang="en-US" altLang="zh-CN" i="1" dirty="0" smtClean="0">
                <a:solidFill>
                  <a:srgbClr val="C00000"/>
                </a:solidFill>
                <a:latin typeface="Cambria Math" panose="02040503050406030204" pitchFamily="18" charset="0"/>
                <a:ea typeface="Cambria Math" panose="02040503050406030204" pitchFamily="18" charset="0"/>
              </a:rPr>
              <a:t>z</a:t>
            </a:r>
            <a:r>
              <a:rPr lang="zh-CN" altLang="en-US" dirty="0" smtClean="0">
                <a:solidFill>
                  <a:srgbClr val="0070C0"/>
                </a:solidFill>
                <a:latin typeface="微软雅黑" pitchFamily="34" charset="-122"/>
                <a:ea typeface="微软雅黑" pitchFamily="34" charset="-122"/>
              </a:rPr>
              <a:t>条件独立的：</a:t>
            </a:r>
            <a:endParaRPr lang="en-US" altLang="zh-CN" dirty="0" smtClean="0">
              <a:solidFill>
                <a:srgbClr val="0070C0"/>
              </a:solidFill>
              <a:latin typeface="微软雅黑" pitchFamily="34" charset="-122"/>
              <a:ea typeface="微软雅黑" pitchFamily="34" charset="-122"/>
            </a:endParaRPr>
          </a:p>
        </p:txBody>
      </p:sp>
      <p:sp>
        <p:nvSpPr>
          <p:cNvPr id="9" name="TextBox 6"/>
          <p:cNvSpPr txBox="1"/>
          <p:nvPr/>
        </p:nvSpPr>
        <p:spPr>
          <a:xfrm>
            <a:off x="489098" y="1384049"/>
            <a:ext cx="7931888" cy="553998"/>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将</a:t>
            </a:r>
            <a:r>
              <a:rPr lang="en-US" altLang="zh-CN" sz="2000" dirty="0" err="1" smtClean="0">
                <a:solidFill>
                  <a:srgbClr val="002060"/>
                </a:solidFill>
                <a:latin typeface="微软雅黑" pitchFamily="34" charset="-122"/>
                <a:ea typeface="微软雅黑" pitchFamily="34" charset="-122"/>
              </a:rPr>
              <a:t>pLSA</a:t>
            </a:r>
            <a:r>
              <a:rPr lang="zh-CN" altLang="en-US" sz="2000" dirty="0" smtClean="0">
                <a:solidFill>
                  <a:srgbClr val="002060"/>
                </a:solidFill>
                <a:latin typeface="微软雅黑" pitchFamily="34" charset="-122"/>
                <a:ea typeface="微软雅黑" pitchFamily="34" charset="-122"/>
              </a:rPr>
              <a:t>算法应用到用户</a:t>
            </a:r>
            <a:r>
              <a:rPr lang="en-US" altLang="zh-CN" sz="2000" dirty="0" smtClean="0">
                <a:solidFill>
                  <a:srgbClr val="002060"/>
                </a:solidFill>
                <a:latin typeface="微软雅黑" pitchFamily="34" charset="-122"/>
                <a:ea typeface="微软雅黑" pitchFamily="34" charset="-122"/>
              </a:rPr>
              <a:t>-</a:t>
            </a:r>
            <a:r>
              <a:rPr lang="zh-CN" altLang="en-US" sz="2000" dirty="0">
                <a:solidFill>
                  <a:srgbClr val="002060"/>
                </a:solidFill>
                <a:latin typeface="微软雅黑" pitchFamily="34" charset="-122"/>
                <a:ea typeface="微软雅黑" pitchFamily="34" charset="-122"/>
              </a:rPr>
              <a:t>项目</a:t>
            </a:r>
            <a:r>
              <a:rPr lang="zh-CN" altLang="en-US" sz="2000" dirty="0" smtClean="0">
                <a:solidFill>
                  <a:srgbClr val="002060"/>
                </a:solidFill>
                <a:latin typeface="微软雅黑" pitchFamily="34" charset="-122"/>
                <a:ea typeface="微软雅黑" pitchFamily="34" charset="-122"/>
              </a:rPr>
              <a:t>矩阵</a:t>
            </a:r>
            <a:endParaRPr lang="zh-CN" altLang="en-US" sz="2000" dirty="0" smtClean="0">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397577627"/>
              </p:ext>
            </p:extLst>
          </p:nvPr>
        </p:nvGraphicFramePr>
        <p:xfrm>
          <a:off x="492125" y="4674466"/>
          <a:ext cx="8031163" cy="655638"/>
        </p:xfrm>
        <a:graphic>
          <a:graphicData uri="http://schemas.openxmlformats.org/presentationml/2006/ole">
            <mc:AlternateContent xmlns:mc="http://schemas.openxmlformats.org/markup-compatibility/2006">
              <mc:Choice xmlns:v="urn:schemas-microsoft-com:vml" Requires="v">
                <p:oleObj spid="_x0000_s21630" name="Equation" r:id="rId3" imgW="3949560" imgH="342720" progId="Equation.3">
                  <p:embed/>
                </p:oleObj>
              </mc:Choice>
              <mc:Fallback>
                <p:oleObj name="Equation" r:id="rId3" imgW="3949560" imgH="342720" progId="Equation.3">
                  <p:embed/>
                  <p:pic>
                    <p:nvPicPr>
                      <p:cNvPr id="0" name=""/>
                      <p:cNvPicPr/>
                      <p:nvPr/>
                    </p:nvPicPr>
                    <p:blipFill>
                      <a:blip r:embed="rId4"/>
                      <a:stretch>
                        <a:fillRect/>
                      </a:stretch>
                    </p:blipFill>
                    <p:spPr>
                      <a:xfrm>
                        <a:off x="492125" y="4674466"/>
                        <a:ext cx="8031163" cy="655638"/>
                      </a:xfrm>
                      <a:prstGeom prst="rect">
                        <a:avLst/>
                      </a:prstGeom>
                    </p:spPr>
                  </p:pic>
                </p:oleObj>
              </mc:Fallback>
            </mc:AlternateContent>
          </a:graphicData>
        </a:graphic>
      </p:graphicFrame>
      <p:sp>
        <p:nvSpPr>
          <p:cNvPr id="11" name="TextBox 4"/>
          <p:cNvSpPr txBox="1"/>
          <p:nvPr/>
        </p:nvSpPr>
        <p:spPr>
          <a:xfrm>
            <a:off x="489098" y="686764"/>
            <a:ext cx="8038214" cy="581057"/>
          </a:xfrm>
          <a:prstGeom prst="rect">
            <a:avLst/>
          </a:prstGeom>
          <a:noFill/>
        </p:spPr>
        <p:txBody>
          <a:bodyPr wrap="square" rtlCol="0">
            <a:spAutoFit/>
          </a:bodyPr>
          <a:lstStyle/>
          <a:p>
            <a:pPr>
              <a:lnSpc>
                <a:spcPct val="150000"/>
              </a:lnSpc>
            </a:pPr>
            <a:r>
              <a:rPr lang="en-US" altLang="zh-CN" sz="2400" dirty="0" err="1">
                <a:solidFill>
                  <a:srgbClr val="FF0000"/>
                </a:solidFill>
                <a:latin typeface="微软雅黑" pitchFamily="34" charset="-122"/>
                <a:ea typeface="微软雅黑" pitchFamily="34" charset="-122"/>
              </a:rPr>
              <a:t>pLSA</a:t>
            </a:r>
            <a:r>
              <a:rPr lang="zh-CN" altLang="en-US" sz="2400" dirty="0">
                <a:solidFill>
                  <a:srgbClr val="FF0000"/>
                </a:solidFill>
                <a:latin typeface="微软雅黑" pitchFamily="34" charset="-122"/>
                <a:ea typeface="微软雅黑" pitchFamily="34" charset="-122"/>
              </a:rPr>
              <a:t>模型介绍</a:t>
            </a:r>
            <a:endParaRPr lang="zh-CN" altLang="en-US" sz="2000" dirty="0">
              <a:solidFill>
                <a:srgbClr val="002060"/>
              </a:solidFill>
              <a:latin typeface="微软雅黑" pitchFamily="34" charset="-122"/>
              <a:ea typeface="微软雅黑"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08708980"/>
              </p:ext>
            </p:extLst>
          </p:nvPr>
        </p:nvGraphicFramePr>
        <p:xfrm>
          <a:off x="2709491" y="2926488"/>
          <a:ext cx="2744287" cy="385561"/>
        </p:xfrm>
        <a:graphic>
          <a:graphicData uri="http://schemas.openxmlformats.org/presentationml/2006/ole">
            <mc:AlternateContent xmlns:mc="http://schemas.openxmlformats.org/markup-compatibility/2006">
              <mc:Choice xmlns:v="urn:schemas-microsoft-com:vml" Requires="v">
                <p:oleObj spid="_x0000_s21631" name="Equation" r:id="rId5" imgW="1536480" imgH="215640" progId="Equation.3">
                  <p:embed/>
                </p:oleObj>
              </mc:Choice>
              <mc:Fallback>
                <p:oleObj name="Equation" r:id="rId5" imgW="1536480" imgH="215640" progId="Equation.3">
                  <p:embed/>
                  <p:pic>
                    <p:nvPicPr>
                      <p:cNvPr id="0" name=""/>
                      <p:cNvPicPr/>
                      <p:nvPr/>
                    </p:nvPicPr>
                    <p:blipFill>
                      <a:blip r:embed="rId6"/>
                      <a:stretch>
                        <a:fillRect/>
                      </a:stretch>
                    </p:blipFill>
                    <p:spPr>
                      <a:xfrm>
                        <a:off x="2709491" y="2926488"/>
                        <a:ext cx="2744287" cy="385561"/>
                      </a:xfrm>
                      <a:prstGeom prst="rect">
                        <a:avLst/>
                      </a:prstGeom>
                    </p:spPr>
                  </p:pic>
                </p:oleObj>
              </mc:Fallback>
            </mc:AlternateContent>
          </a:graphicData>
        </a:graphic>
      </p:graphicFrame>
      <p:sp>
        <p:nvSpPr>
          <p:cNvPr id="12" name="TextBox 6"/>
          <p:cNvSpPr txBox="1"/>
          <p:nvPr/>
        </p:nvSpPr>
        <p:spPr>
          <a:xfrm>
            <a:off x="886370" y="3641628"/>
            <a:ext cx="7931888" cy="507831"/>
          </a:xfrm>
          <a:prstGeom prst="rect">
            <a:avLst/>
          </a:prstGeom>
          <a:noFill/>
        </p:spPr>
        <p:txBody>
          <a:bodyPr wrap="square" rtlCol="0">
            <a:spAutoFit/>
          </a:bodyPr>
          <a:lstStyle/>
          <a:p>
            <a:pPr>
              <a:lnSpc>
                <a:spcPct val="150000"/>
              </a:lnSpc>
            </a:pPr>
            <a:r>
              <a:rPr lang="zh-CN" altLang="en-US" dirty="0" smtClean="0">
                <a:solidFill>
                  <a:srgbClr val="0070C0"/>
                </a:solidFill>
                <a:latin typeface="微软雅黑" pitchFamily="34" charset="-122"/>
                <a:ea typeface="微软雅黑" pitchFamily="34" charset="-122"/>
              </a:rPr>
              <a:t>这意味着对于属性</a:t>
            </a:r>
            <a:r>
              <a:rPr lang="en-US" altLang="zh-CN" i="1" dirty="0" smtClean="0">
                <a:solidFill>
                  <a:srgbClr val="C00000"/>
                </a:solidFill>
                <a:latin typeface="Cambria Math" panose="02040503050406030204" pitchFamily="18" charset="0"/>
                <a:ea typeface="Cambria Math" panose="02040503050406030204" pitchFamily="18" charset="0"/>
              </a:rPr>
              <a:t>z</a:t>
            </a:r>
            <a:r>
              <a:rPr lang="zh-CN" altLang="en-US" dirty="0" smtClean="0">
                <a:solidFill>
                  <a:srgbClr val="0070C0"/>
                </a:solidFill>
                <a:latin typeface="微软雅黑" pitchFamily="34" charset="-122"/>
                <a:ea typeface="微软雅黑" pitchFamily="34" charset="-122"/>
              </a:rPr>
              <a:t>选取项目</a:t>
            </a:r>
            <a:r>
              <a:rPr lang="en-US" altLang="zh-CN" i="1" dirty="0" smtClean="0">
                <a:solidFill>
                  <a:srgbClr val="C00000"/>
                </a:solidFill>
                <a:latin typeface="Cambria Math" panose="02040503050406030204" pitchFamily="18" charset="0"/>
                <a:ea typeface="Cambria Math" panose="02040503050406030204" pitchFamily="18" charset="0"/>
              </a:rPr>
              <a:t>y</a:t>
            </a:r>
            <a:r>
              <a:rPr lang="zh-CN" altLang="en-US" dirty="0" smtClean="0">
                <a:solidFill>
                  <a:srgbClr val="0070C0"/>
                </a:solidFill>
                <a:latin typeface="微软雅黑" pitchFamily="34" charset="-122"/>
                <a:ea typeface="微软雅黑" pitchFamily="34" charset="-122"/>
              </a:rPr>
              <a:t>的概率与用户无关，则：</a:t>
            </a:r>
            <a:endParaRPr lang="en-US" altLang="zh-CN" dirty="0" smtClean="0">
              <a:solidFill>
                <a:srgbClr val="0070C0"/>
              </a:solidFill>
              <a:latin typeface="微软雅黑" pitchFamily="34" charset="-122"/>
              <a:ea typeface="微软雅黑" pitchFamily="34" charset="-122"/>
            </a:endParaRPr>
          </a:p>
        </p:txBody>
      </p:sp>
      <p:sp>
        <p:nvSpPr>
          <p:cNvPr id="13"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模型的协同过滤算法</a:t>
            </a:r>
          </a:p>
          <a:p>
            <a:endParaRPr lang="zh-CN" altLang="en-US" sz="28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28857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主要内容</a:t>
            </a:r>
            <a:endParaRPr lang="zh-CN" altLang="en-US" sz="2800" b="1" dirty="0">
              <a:solidFill>
                <a:srgbClr val="7030A0"/>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2632364945"/>
              </p:ext>
            </p:extLst>
          </p:nvPr>
        </p:nvGraphicFramePr>
        <p:xfrm>
          <a:off x="564444" y="1216378"/>
          <a:ext cx="7436556" cy="4676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76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1437716800"/>
              </p:ext>
            </p:extLst>
          </p:nvPr>
        </p:nvGraphicFramePr>
        <p:xfrm>
          <a:off x="93519" y="2003365"/>
          <a:ext cx="4187536" cy="2499360"/>
        </p:xfrm>
        <a:graphic>
          <a:graphicData uri="http://schemas.openxmlformats.org/drawingml/2006/table">
            <a:tbl>
              <a:tblPr firstRow="1" bandRow="1">
                <a:tableStyleId>{5C22544A-7EE6-4342-B048-85BDC9FD1C3A}</a:tableStyleId>
              </a:tblPr>
              <a:tblGrid>
                <a:gridCol w="578168"/>
                <a:gridCol w="950518"/>
                <a:gridCol w="1017086"/>
                <a:gridCol w="1028700"/>
                <a:gridCol w="613064"/>
              </a:tblGrid>
              <a:tr h="302723">
                <a:tc>
                  <a:txBody>
                    <a:bodyPr/>
                    <a:lstStyle/>
                    <a:p>
                      <a:pPr algn="ctr"/>
                      <a:r>
                        <a:rPr lang="zh-CN" altLang="en-US" sz="1400" dirty="0" smtClean="0"/>
                        <a:t>用户</a:t>
                      </a:r>
                      <a:endParaRPr lang="zh-CN" altLang="en-US" sz="1400" dirty="0"/>
                    </a:p>
                  </a:txBody>
                  <a:tcPr/>
                </a:tc>
                <a:tc>
                  <a:txBody>
                    <a:bodyPr/>
                    <a:lstStyle/>
                    <a:p>
                      <a:pPr algn="ctr"/>
                      <a:r>
                        <a:rPr lang="zh-CN" altLang="en-US" sz="1400" dirty="0" smtClean="0"/>
                        <a:t>状态</a:t>
                      </a:r>
                      <a:r>
                        <a:rPr lang="en-US" altLang="zh-CN" sz="1400" dirty="0" smtClean="0"/>
                        <a:t>1</a:t>
                      </a:r>
                      <a:endParaRPr lang="zh-CN" altLang="en-US" sz="1400" dirty="0"/>
                    </a:p>
                  </a:txBody>
                  <a:tcPr/>
                </a:tc>
                <a:tc>
                  <a:txBody>
                    <a:bodyPr/>
                    <a:lstStyle/>
                    <a:p>
                      <a:pPr algn="ctr"/>
                      <a:r>
                        <a:rPr lang="zh-CN" altLang="en-US" sz="1400" dirty="0" smtClean="0"/>
                        <a:t>状态</a:t>
                      </a:r>
                      <a:r>
                        <a:rPr lang="en-US" altLang="zh-CN" sz="1400" dirty="0" smtClean="0"/>
                        <a:t>2</a:t>
                      </a:r>
                      <a:endParaRPr lang="zh-CN" altLang="en-US" sz="1400" dirty="0"/>
                    </a:p>
                  </a:txBody>
                  <a:tcPr/>
                </a:tc>
                <a:tc>
                  <a:txBody>
                    <a:bodyPr/>
                    <a:lstStyle/>
                    <a:p>
                      <a:pPr algn="ctr"/>
                      <a:r>
                        <a:rPr lang="zh-CN" altLang="en-US" sz="1400" dirty="0" smtClean="0"/>
                        <a:t>状态</a:t>
                      </a:r>
                      <a:r>
                        <a:rPr lang="en-US" altLang="zh-CN" sz="1400" dirty="0" smtClean="0"/>
                        <a:t>3</a:t>
                      </a:r>
                      <a:endParaRPr lang="zh-CN" altLang="en-US" sz="1400" dirty="0"/>
                    </a:p>
                  </a:txBody>
                  <a:tcPr/>
                </a:tc>
                <a:tc>
                  <a:txBody>
                    <a:bodyPr/>
                    <a:lstStyle/>
                    <a:p>
                      <a:pPr algn="ctr"/>
                      <a:r>
                        <a:rPr lang="en-US" altLang="zh-CN" sz="1400" dirty="0" smtClean="0"/>
                        <a:t>…</a:t>
                      </a:r>
                      <a:endParaRPr lang="zh-CN" altLang="en-US" sz="1400" dirty="0"/>
                    </a:p>
                  </a:txBody>
                  <a:tcPr/>
                </a:tc>
              </a:tr>
              <a:tr h="240436">
                <a:tc>
                  <a:txBody>
                    <a:bodyPr/>
                    <a:lstStyle/>
                    <a:p>
                      <a:pPr algn="ctr"/>
                      <a:r>
                        <a:rPr lang="en-US" altLang="zh-CN" sz="1400" dirty="0" smtClean="0"/>
                        <a:t>1</a:t>
                      </a:r>
                      <a:endParaRPr lang="zh-CN" altLang="en-US" sz="1400" dirty="0"/>
                    </a:p>
                  </a:txBody>
                  <a:tcPr/>
                </a:tc>
                <a:tc>
                  <a:txBody>
                    <a:bodyPr/>
                    <a:lstStyle/>
                    <a:p>
                      <a:pPr algn="ctr"/>
                      <a:r>
                        <a:rPr lang="en-US" altLang="zh-CN" sz="1400" i="1" dirty="0" smtClean="0"/>
                        <a:t>P(z=1|u=1)</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P(z=2|u=1)</a:t>
                      </a:r>
                      <a:endParaRPr lang="zh-CN" altLang="en-US" sz="1400" i="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P(z=3|u=1)</a:t>
                      </a:r>
                      <a:endParaRPr lang="zh-CN" altLang="en-US" sz="1400" i="1" dirty="0" smtClean="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2</a:t>
                      </a:r>
                      <a:endParaRPr lang="zh-CN" altLang="en-US" sz="1400" dirty="0"/>
                    </a:p>
                  </a:txBody>
                  <a:tcPr/>
                </a:tc>
                <a:tc>
                  <a:txBody>
                    <a:bodyPr/>
                    <a:lstStyle/>
                    <a:p>
                      <a:pPr algn="ctr"/>
                      <a:r>
                        <a:rPr lang="en-US" altLang="zh-CN" sz="1400" i="1" dirty="0" smtClean="0"/>
                        <a:t>P(z=1|u=2)</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P(z=2|u=2)</a:t>
                      </a:r>
                      <a:endParaRPr lang="zh-CN" altLang="en-US" sz="1400" i="1" dirty="0" smtClean="0"/>
                    </a:p>
                  </a:txBody>
                  <a:tcPr/>
                </a:tc>
                <a:tc>
                  <a:txBody>
                    <a:bodyPr/>
                    <a:lstStyle/>
                    <a:p>
                      <a:pPr algn="ctr"/>
                      <a:r>
                        <a:rPr lang="en-US" altLang="zh-CN" sz="1400" i="1" dirty="0" smtClean="0"/>
                        <a:t>P(z=3|u=2)</a:t>
                      </a:r>
                      <a:endParaRPr lang="zh-CN" altLang="en-US" sz="1400" i="1" dirty="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3</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P(z=1|u=3)</a:t>
                      </a:r>
                      <a:endParaRPr lang="zh-CN" altLang="en-US" sz="1400" i="1" dirty="0" smtClean="0"/>
                    </a:p>
                  </a:txBody>
                  <a:tcPr/>
                </a:tc>
                <a:tc>
                  <a:txBody>
                    <a:bodyPr/>
                    <a:lstStyle/>
                    <a:p>
                      <a:pPr algn="ctr"/>
                      <a:r>
                        <a:rPr lang="en-US" altLang="zh-CN" sz="1400" i="1" dirty="0" smtClean="0"/>
                        <a:t>P(z=2|u=3)</a:t>
                      </a:r>
                      <a:endParaRPr lang="zh-CN" altLang="en-US" sz="1400" i="1" dirty="0"/>
                    </a:p>
                  </a:txBody>
                  <a:tcPr/>
                </a:tc>
                <a:tc>
                  <a:txBody>
                    <a:bodyPr/>
                    <a:lstStyle/>
                    <a:p>
                      <a:pPr algn="ctr"/>
                      <a:r>
                        <a:rPr lang="en-US" altLang="zh-CN" sz="1400" i="1" dirty="0" smtClean="0"/>
                        <a:t>P(z=3|u=3)</a:t>
                      </a:r>
                      <a:endParaRPr lang="zh-CN" altLang="en-US" sz="1400" i="1" dirty="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4</a:t>
                      </a:r>
                      <a:endParaRPr lang="zh-CN" altLang="en-US" sz="1400" dirty="0"/>
                    </a:p>
                  </a:txBody>
                  <a:tcPr/>
                </a:tc>
                <a:tc>
                  <a:txBody>
                    <a:bodyPr/>
                    <a:lstStyle/>
                    <a:p>
                      <a:pPr algn="ctr"/>
                      <a:r>
                        <a:rPr lang="en-US" altLang="zh-CN" sz="1400" i="1" dirty="0" smtClean="0"/>
                        <a:t>P(z=1|u=4)</a:t>
                      </a:r>
                      <a:endParaRPr lang="zh-CN" altLang="en-US" sz="1400" i="1" dirty="0"/>
                    </a:p>
                  </a:txBody>
                  <a:tcPr/>
                </a:tc>
                <a:tc>
                  <a:txBody>
                    <a:bodyPr/>
                    <a:lstStyle/>
                    <a:p>
                      <a:pPr algn="ctr"/>
                      <a:r>
                        <a:rPr lang="en-US" altLang="zh-CN" sz="1400" i="1" dirty="0" smtClean="0"/>
                        <a:t>P(z=2|u=4)</a:t>
                      </a:r>
                      <a:endParaRPr lang="zh-CN" altLang="en-US" sz="1400" i="1" dirty="0"/>
                    </a:p>
                  </a:txBody>
                  <a:tcPr/>
                </a:tc>
                <a:tc>
                  <a:txBody>
                    <a:bodyPr/>
                    <a:lstStyle/>
                    <a:p>
                      <a:pPr algn="ctr"/>
                      <a:r>
                        <a:rPr lang="en-US" altLang="zh-CN" sz="1400" i="1" dirty="0" smtClean="0"/>
                        <a:t>P(z=3|u=4)</a:t>
                      </a:r>
                      <a:endParaRPr lang="zh-CN" altLang="en-US" sz="1400" i="1" dirty="0"/>
                    </a:p>
                  </a:txBody>
                  <a:tcPr/>
                </a:tc>
                <a:tc>
                  <a:txBody>
                    <a:bodyPr/>
                    <a:lstStyle/>
                    <a:p>
                      <a:pPr algn="ctr"/>
                      <a:r>
                        <a:rPr lang="en-US" altLang="zh-CN" dirty="0" smtClean="0"/>
                        <a:t>…</a:t>
                      </a:r>
                      <a:endParaRPr lang="zh-CN" altLang="en-US" dirty="0"/>
                    </a:p>
                  </a:txBody>
                  <a:tcPr/>
                </a:tc>
              </a:tr>
              <a:tr h="174140">
                <a:tc>
                  <a:txBody>
                    <a:bodyPr/>
                    <a:lstStyle/>
                    <a:p>
                      <a:pPr algn="ctr"/>
                      <a:r>
                        <a:rPr lang="en-US" altLang="zh-CN" dirty="0" smtClean="0"/>
                        <a:t>…</a:t>
                      </a:r>
                      <a:endParaRPr lang="zh-CN" altLang="en-US"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dirty="0" smtClean="0"/>
                        <a:t>…</a:t>
                      </a:r>
                      <a:endParaRPr lang="zh-CN" altLang="en-US" dirty="0"/>
                    </a:p>
                  </a:txBody>
                  <a:tcPr/>
                </a:tc>
              </a:tr>
              <a:tr h="174140">
                <a:tc>
                  <a:txBody>
                    <a:bodyPr/>
                    <a:lstStyle/>
                    <a:p>
                      <a:pPr algn="ctr"/>
                      <a:r>
                        <a:rPr lang="en-US" altLang="zh-CN" dirty="0" smtClean="0"/>
                        <a:t>n</a:t>
                      </a:r>
                      <a:endParaRPr lang="zh-CN" altLang="en-US" dirty="0"/>
                    </a:p>
                  </a:txBody>
                  <a:tcPr/>
                </a:tc>
                <a:tc>
                  <a:txBody>
                    <a:bodyPr/>
                    <a:lstStyle/>
                    <a:p>
                      <a:pPr algn="ctr"/>
                      <a:r>
                        <a:rPr lang="en-US" altLang="zh-CN" sz="1400" i="1" dirty="0" smtClean="0"/>
                        <a:t>P(z=1|u=n)</a:t>
                      </a:r>
                      <a:endParaRPr lang="zh-CN" altLang="en-US" sz="1400" i="1" dirty="0"/>
                    </a:p>
                  </a:txBody>
                  <a:tcPr/>
                </a:tc>
                <a:tc>
                  <a:txBody>
                    <a:bodyPr/>
                    <a:lstStyle/>
                    <a:p>
                      <a:pPr algn="ctr"/>
                      <a:r>
                        <a:rPr lang="en-US" altLang="zh-CN" sz="1400" i="1" dirty="0" smtClean="0"/>
                        <a:t>P(z=2|u=n)</a:t>
                      </a:r>
                      <a:endParaRPr lang="zh-CN" altLang="en-US" sz="1400" i="1" dirty="0"/>
                    </a:p>
                  </a:txBody>
                  <a:tcPr/>
                </a:tc>
                <a:tc>
                  <a:txBody>
                    <a:bodyPr/>
                    <a:lstStyle/>
                    <a:p>
                      <a:pPr algn="ctr"/>
                      <a:r>
                        <a:rPr lang="en-US" altLang="zh-CN" sz="1400" i="1" dirty="0" smtClean="0"/>
                        <a:t>P(z=3|u=n)</a:t>
                      </a:r>
                      <a:endParaRPr lang="zh-CN" altLang="en-US" sz="1400" i="1" dirty="0"/>
                    </a:p>
                  </a:txBody>
                  <a:tcPr/>
                </a:tc>
                <a:tc>
                  <a:txBody>
                    <a:bodyPr/>
                    <a:lstStyle/>
                    <a:p>
                      <a:pPr algn="ctr"/>
                      <a:r>
                        <a:rPr lang="en-US" altLang="zh-CN" dirty="0" smtClean="0"/>
                        <a:t>…</a:t>
                      </a:r>
                      <a:endParaRPr lang="zh-CN" altLang="en-US" dirty="0"/>
                    </a:p>
                  </a:txBody>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4172080803"/>
              </p:ext>
            </p:extLst>
          </p:nvPr>
        </p:nvGraphicFramePr>
        <p:xfrm>
          <a:off x="4820922" y="2003365"/>
          <a:ext cx="4140415" cy="1767840"/>
        </p:xfrm>
        <a:graphic>
          <a:graphicData uri="http://schemas.openxmlformats.org/drawingml/2006/table">
            <a:tbl>
              <a:tblPr firstRow="1" bandRow="1">
                <a:tableStyleId>{5C22544A-7EE6-4342-B048-85BDC9FD1C3A}</a:tableStyleId>
              </a:tblPr>
              <a:tblGrid>
                <a:gridCol w="576333"/>
                <a:gridCol w="976746"/>
                <a:gridCol w="1018309"/>
                <a:gridCol w="519545"/>
                <a:gridCol w="1049482"/>
              </a:tblGrid>
              <a:tr h="207817">
                <a:tc>
                  <a:txBody>
                    <a:bodyPr/>
                    <a:lstStyle/>
                    <a:p>
                      <a:pPr algn="ctr"/>
                      <a:r>
                        <a:rPr lang="zh-CN" altLang="en-US" sz="1400" dirty="0" smtClean="0"/>
                        <a:t>状态</a:t>
                      </a:r>
                      <a:endParaRPr lang="zh-CN" altLang="en-US" sz="1400" dirty="0"/>
                    </a:p>
                  </a:txBody>
                  <a:tcPr/>
                </a:tc>
                <a:tc>
                  <a:txBody>
                    <a:bodyPr/>
                    <a:lstStyle/>
                    <a:p>
                      <a:pPr algn="ctr"/>
                      <a:r>
                        <a:rPr lang="en-US" altLang="zh-CN" sz="1400" dirty="0" smtClean="0"/>
                        <a:t>ITEM1</a:t>
                      </a:r>
                      <a:endParaRPr lang="zh-CN" altLang="en-US" sz="1400" dirty="0"/>
                    </a:p>
                  </a:txBody>
                  <a:tcPr/>
                </a:tc>
                <a:tc>
                  <a:txBody>
                    <a:bodyPr/>
                    <a:lstStyle/>
                    <a:p>
                      <a:pPr algn="ctr"/>
                      <a:r>
                        <a:rPr lang="en-US" altLang="zh-CN" sz="1400" dirty="0" smtClean="0"/>
                        <a:t>ITEM2</a:t>
                      </a:r>
                      <a:endParaRPr lang="zh-CN" altLang="en-US" sz="1400" dirty="0"/>
                    </a:p>
                  </a:txBody>
                  <a:tcPr/>
                </a:tc>
                <a:tc>
                  <a:txBody>
                    <a:bodyPr/>
                    <a:lstStyle/>
                    <a:p>
                      <a:pPr algn="ctr"/>
                      <a:r>
                        <a:rPr lang="en-US" altLang="zh-CN" sz="1400" dirty="0" smtClean="0"/>
                        <a:t>…</a:t>
                      </a:r>
                      <a:endParaRPr lang="zh-CN" altLang="en-US" sz="1400" dirty="0"/>
                    </a:p>
                  </a:txBody>
                  <a:tcPr/>
                </a:tc>
                <a:tc>
                  <a:txBody>
                    <a:bodyPr/>
                    <a:lstStyle/>
                    <a:p>
                      <a:pPr algn="ctr"/>
                      <a:r>
                        <a:rPr lang="en-US" altLang="zh-CN" sz="1400" dirty="0" err="1" smtClean="0"/>
                        <a:t>ITEMm</a:t>
                      </a:r>
                      <a:endParaRPr lang="zh-CN" altLang="en-US" sz="1400" dirty="0"/>
                    </a:p>
                  </a:txBody>
                  <a:tcPr/>
                </a:tc>
              </a:tr>
              <a:tr h="240436">
                <a:tc>
                  <a:txBody>
                    <a:bodyPr/>
                    <a:lstStyle/>
                    <a:p>
                      <a:pPr algn="ctr"/>
                      <a:r>
                        <a:rPr lang="en-US" altLang="zh-CN" sz="1400" dirty="0" smtClean="0"/>
                        <a:t>1</a:t>
                      </a:r>
                      <a:endParaRPr lang="zh-CN" altLang="en-US" sz="1400" dirty="0"/>
                    </a:p>
                  </a:txBody>
                  <a:tcPr/>
                </a:tc>
                <a:tc>
                  <a:txBody>
                    <a:bodyPr/>
                    <a:lstStyle/>
                    <a:p>
                      <a:pPr algn="ctr"/>
                      <a:r>
                        <a:rPr lang="en-US" altLang="zh-CN" sz="1400" i="1" dirty="0" smtClean="0"/>
                        <a:t>P(y=1|z=1)</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P(y=2|z=1)</a:t>
                      </a:r>
                      <a:endParaRPr lang="zh-CN" altLang="en-US" sz="1400" i="1" dirty="0" smtClean="0"/>
                    </a:p>
                  </a:txBody>
                  <a:tcPr/>
                </a:tc>
                <a:tc>
                  <a:txBody>
                    <a:bodyPr/>
                    <a:lstStyle/>
                    <a:p>
                      <a:pPr algn="ctr"/>
                      <a:r>
                        <a:rPr lang="en-US" altLang="zh-CN" i="1" dirty="0" smtClean="0"/>
                        <a:t>…</a:t>
                      </a:r>
                      <a:endParaRPr lang="zh-CN" alt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a:t>
                      </a:r>
                      <a:r>
                        <a:rPr lang="en-US" altLang="zh-CN" sz="1400" i="1" dirty="0" err="1" smtClean="0"/>
                        <a:t>m|z</a:t>
                      </a:r>
                      <a:r>
                        <a:rPr lang="en-US" altLang="zh-CN" sz="1400" i="1" dirty="0" smtClean="0"/>
                        <a:t>=1)</a:t>
                      </a:r>
                      <a:endParaRPr lang="zh-CN" altLang="en-US" sz="1400" i="1" dirty="0" smtClean="0"/>
                    </a:p>
                  </a:txBody>
                  <a:tcPr/>
                </a:tc>
              </a:tr>
              <a:tr h="240436">
                <a:tc>
                  <a:txBody>
                    <a:bodyPr/>
                    <a:lstStyle/>
                    <a:p>
                      <a:pPr algn="ctr"/>
                      <a:r>
                        <a:rPr lang="en-US" altLang="zh-CN" sz="1400" dirty="0" smtClean="0"/>
                        <a:t>2</a:t>
                      </a:r>
                      <a:endParaRPr lang="zh-CN" altLang="en-US" sz="1400" dirty="0"/>
                    </a:p>
                  </a:txBody>
                  <a:tcPr/>
                </a:tc>
                <a:tc>
                  <a:txBody>
                    <a:bodyPr/>
                    <a:lstStyle/>
                    <a:p>
                      <a:pPr algn="ctr"/>
                      <a:r>
                        <a:rPr lang="en-US" altLang="zh-CN" sz="1400" i="1" dirty="0" smtClean="0"/>
                        <a:t>P(y=1|z=2)</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P(y=2|z=2)</a:t>
                      </a:r>
                      <a:endParaRPr lang="zh-CN" altLang="en-US" sz="1400" i="1" dirty="0" smtClean="0"/>
                    </a:p>
                  </a:txBody>
                  <a:tcPr/>
                </a:tc>
                <a:tc>
                  <a:txBody>
                    <a:bodyPr/>
                    <a:lstStyle/>
                    <a:p>
                      <a:pPr algn="ctr"/>
                      <a:r>
                        <a:rPr lang="en-US" altLang="zh-CN" i="1" dirty="0" smtClean="0"/>
                        <a:t>…</a:t>
                      </a:r>
                      <a:endParaRPr lang="zh-CN" alt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a:t>
                      </a:r>
                      <a:r>
                        <a:rPr lang="en-US" altLang="zh-CN" sz="1400" i="1" dirty="0" err="1" smtClean="0"/>
                        <a:t>m|z</a:t>
                      </a:r>
                      <a:r>
                        <a:rPr lang="en-US" altLang="zh-CN" sz="1400" i="1" dirty="0" smtClean="0"/>
                        <a:t>=2)</a:t>
                      </a:r>
                      <a:endParaRPr lang="zh-CN" altLang="en-US" sz="1400" i="1" dirty="0" smtClean="0"/>
                    </a:p>
                  </a:txBody>
                  <a:tcPr/>
                </a:tc>
              </a:tr>
              <a:tr h="240436">
                <a:tc>
                  <a:txBody>
                    <a:bodyPr/>
                    <a:lstStyle/>
                    <a:p>
                      <a:pPr algn="ctr"/>
                      <a:r>
                        <a:rPr lang="en-US" altLang="zh-CN" sz="1400" dirty="0" smtClean="0"/>
                        <a:t>3</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P(y=1|z=3)</a:t>
                      </a:r>
                      <a:endParaRPr lang="zh-CN" altLang="en-US" sz="1400" i="1" dirty="0" smtClean="0"/>
                    </a:p>
                  </a:txBody>
                  <a:tcPr/>
                </a:tc>
                <a:tc>
                  <a:txBody>
                    <a:bodyPr/>
                    <a:lstStyle/>
                    <a:p>
                      <a:pPr algn="ctr"/>
                      <a:r>
                        <a:rPr lang="en-US" altLang="zh-CN" sz="1400" i="1" dirty="0" smtClean="0"/>
                        <a:t>P(y=2|z=3)</a:t>
                      </a:r>
                      <a:endParaRPr lang="zh-CN" altLang="en-US" sz="1400" i="1" dirty="0"/>
                    </a:p>
                  </a:txBody>
                  <a:tcPr/>
                </a:tc>
                <a:tc>
                  <a:txBody>
                    <a:bodyPr/>
                    <a:lstStyle/>
                    <a:p>
                      <a:pPr algn="ctr"/>
                      <a:r>
                        <a:rPr lang="en-US" altLang="zh-CN" i="1" dirty="0" smtClean="0"/>
                        <a:t>…</a:t>
                      </a:r>
                      <a:endParaRPr lang="zh-CN" altLang="en-US" i="1" dirty="0"/>
                    </a:p>
                  </a:txBody>
                  <a:tcPr/>
                </a:tc>
                <a:tc>
                  <a:txBody>
                    <a:bodyPr/>
                    <a:lstStyle/>
                    <a:p>
                      <a:pPr algn="ctr"/>
                      <a:r>
                        <a:rPr lang="en-US" altLang="zh-CN" sz="1400" i="1" dirty="0" smtClean="0"/>
                        <a:t>P(y=</a:t>
                      </a:r>
                      <a:r>
                        <a:rPr lang="en-US" altLang="zh-CN" sz="1400" i="1" dirty="0" err="1" smtClean="0"/>
                        <a:t>m|z</a:t>
                      </a:r>
                      <a:r>
                        <a:rPr lang="en-US" altLang="zh-CN" sz="1400" i="1" dirty="0" smtClean="0"/>
                        <a:t>=3)</a:t>
                      </a:r>
                      <a:endParaRPr lang="zh-CN" altLang="en-US" sz="1400" i="1" dirty="0"/>
                    </a:p>
                  </a:txBody>
                  <a:tcPr/>
                </a:tc>
              </a:tr>
              <a:tr h="1741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5" name="TextBox 4"/>
          <p:cNvSpPr txBox="1"/>
          <p:nvPr/>
        </p:nvSpPr>
        <p:spPr>
          <a:xfrm>
            <a:off x="489098" y="686764"/>
            <a:ext cx="8038214" cy="581057"/>
          </a:xfrm>
          <a:prstGeom prst="rect">
            <a:avLst/>
          </a:prstGeom>
          <a:noFill/>
        </p:spPr>
        <p:txBody>
          <a:bodyPr wrap="square" rtlCol="0">
            <a:spAutoFit/>
          </a:bodyPr>
          <a:lstStyle/>
          <a:p>
            <a:pPr>
              <a:lnSpc>
                <a:spcPct val="150000"/>
              </a:lnSpc>
            </a:pPr>
            <a:r>
              <a:rPr lang="en-US" altLang="zh-CN" sz="2400" dirty="0" err="1">
                <a:solidFill>
                  <a:srgbClr val="FF0000"/>
                </a:solidFill>
                <a:latin typeface="微软雅黑" pitchFamily="34" charset="-122"/>
                <a:ea typeface="微软雅黑" pitchFamily="34" charset="-122"/>
              </a:rPr>
              <a:t>pLSA</a:t>
            </a:r>
            <a:r>
              <a:rPr lang="zh-CN" altLang="en-US" sz="2400" dirty="0">
                <a:solidFill>
                  <a:srgbClr val="FF0000"/>
                </a:solidFill>
                <a:latin typeface="微软雅黑" pitchFamily="34" charset="-122"/>
                <a:ea typeface="微软雅黑" pitchFamily="34" charset="-122"/>
              </a:rPr>
              <a:t>模型介绍</a:t>
            </a:r>
            <a:endParaRPr lang="zh-CN" altLang="en-US" sz="2000" dirty="0">
              <a:solidFill>
                <a:srgbClr val="002060"/>
              </a:solidFill>
              <a:latin typeface="微软雅黑" pitchFamily="34" charset="-122"/>
              <a:ea typeface="微软雅黑" pitchFamily="34" charset="-122"/>
            </a:endParaRPr>
          </a:p>
        </p:txBody>
      </p:sp>
      <p:sp>
        <p:nvSpPr>
          <p:cNvPr id="11" name="TextBox 6"/>
          <p:cNvSpPr txBox="1"/>
          <p:nvPr/>
        </p:nvSpPr>
        <p:spPr>
          <a:xfrm>
            <a:off x="892168" y="4981721"/>
            <a:ext cx="7931888" cy="1477328"/>
          </a:xfrm>
          <a:prstGeom prst="rect">
            <a:avLst/>
          </a:prstGeom>
          <a:noFill/>
        </p:spPr>
        <p:txBody>
          <a:bodyPr wrap="square" rtlCol="0">
            <a:spAutoFit/>
          </a:bodyPr>
          <a:lstStyle/>
          <a:p>
            <a:pPr>
              <a:lnSpc>
                <a:spcPct val="150000"/>
              </a:lnSpc>
            </a:pPr>
            <a:r>
              <a:rPr lang="zh-CN" altLang="en-US" dirty="0" smtClean="0">
                <a:solidFill>
                  <a:srgbClr val="0070C0"/>
                </a:solidFill>
                <a:latin typeface="微软雅黑" pitchFamily="34" charset="-122"/>
                <a:ea typeface="微软雅黑" pitchFamily="34" charset="-122"/>
              </a:rPr>
              <a:t>对于矩阵</a:t>
            </a:r>
            <a:r>
              <a:rPr lang="en-US" altLang="zh-CN" sz="2400" b="1" dirty="0" smtClean="0">
                <a:solidFill>
                  <a:srgbClr val="C00000"/>
                </a:solidFill>
                <a:latin typeface="微软雅黑" pitchFamily="34" charset="-122"/>
                <a:ea typeface="微软雅黑" pitchFamily="34" charset="-122"/>
              </a:rPr>
              <a:t>A</a:t>
            </a:r>
            <a:r>
              <a:rPr lang="zh-CN" altLang="en-US" dirty="0" smtClean="0">
                <a:solidFill>
                  <a:srgbClr val="0070C0"/>
                </a:solidFill>
                <a:latin typeface="微软雅黑" pitchFamily="34" charset="-122"/>
                <a:ea typeface="微软雅黑" pitchFamily="34" charset="-122"/>
              </a:rPr>
              <a:t>：</a:t>
            </a:r>
            <a:endParaRPr lang="en-US" altLang="zh-CN" dirty="0" smtClean="0">
              <a:solidFill>
                <a:srgbClr val="0070C0"/>
              </a:solidFill>
              <a:latin typeface="微软雅黑" pitchFamily="34" charset="-122"/>
              <a:ea typeface="微软雅黑" pitchFamily="34" charset="-122"/>
            </a:endParaRPr>
          </a:p>
          <a:p>
            <a:pPr>
              <a:lnSpc>
                <a:spcPct val="150000"/>
              </a:lnSpc>
            </a:pPr>
            <a:r>
              <a:rPr lang="en-US" altLang="zh-CN" dirty="0" smtClean="0">
                <a:solidFill>
                  <a:srgbClr val="0070C0"/>
                </a:solidFill>
                <a:latin typeface="微软雅黑" pitchFamily="34" charset="-122"/>
                <a:ea typeface="微软雅黑" pitchFamily="34" charset="-122"/>
              </a:rPr>
              <a:t>1.</a:t>
            </a:r>
            <a:r>
              <a:rPr lang="zh-CN" altLang="en-US" dirty="0" smtClean="0">
                <a:solidFill>
                  <a:srgbClr val="0070C0"/>
                </a:solidFill>
                <a:latin typeface="微软雅黑" pitchFamily="34" charset="-122"/>
                <a:ea typeface="微软雅黑" pitchFamily="34" charset="-122"/>
              </a:rPr>
              <a:t>矩阵的每一行代表用户</a:t>
            </a:r>
            <a:r>
              <a:rPr lang="en-US" altLang="zh-CN" i="1" dirty="0" err="1" smtClean="0">
                <a:solidFill>
                  <a:srgbClr val="C00000"/>
                </a:solidFill>
                <a:latin typeface="Cambria Math" panose="02040503050406030204" pitchFamily="18" charset="0"/>
                <a:ea typeface="Cambria Math" panose="02040503050406030204" pitchFamily="18" charset="0"/>
              </a:rPr>
              <a:t>i</a:t>
            </a:r>
            <a:r>
              <a:rPr lang="en-US" altLang="zh-CN" dirty="0" smtClean="0">
                <a:solidFill>
                  <a:srgbClr val="C00000"/>
                </a:solidFill>
                <a:latin typeface="微软雅黑" pitchFamily="34" charset="-122"/>
                <a:ea typeface="微软雅黑" pitchFamily="34" charset="-122"/>
              </a:rPr>
              <a:t> </a:t>
            </a:r>
            <a:r>
              <a:rPr lang="zh-CN" altLang="en-US" dirty="0" smtClean="0">
                <a:solidFill>
                  <a:srgbClr val="0070C0"/>
                </a:solidFill>
                <a:latin typeface="微软雅黑" pitchFamily="34" charset="-122"/>
                <a:ea typeface="微软雅黑" pitchFamily="34" charset="-122"/>
              </a:rPr>
              <a:t>对隐藏变量</a:t>
            </a:r>
            <a:r>
              <a:rPr lang="en-US" altLang="zh-CN" i="1" dirty="0">
                <a:solidFill>
                  <a:srgbClr val="C00000"/>
                </a:solidFill>
                <a:latin typeface="Cambria Math" panose="02040503050406030204" pitchFamily="18" charset="0"/>
                <a:ea typeface="Cambria Math" panose="02040503050406030204" pitchFamily="18" charset="0"/>
              </a:rPr>
              <a:t>z</a:t>
            </a:r>
            <a:r>
              <a:rPr lang="zh-CN" altLang="en-US" dirty="0" smtClean="0">
                <a:solidFill>
                  <a:srgbClr val="0070C0"/>
                </a:solidFill>
                <a:latin typeface="微软雅黑" pitchFamily="34" charset="-122"/>
                <a:ea typeface="微软雅黑" pitchFamily="34" charset="-122"/>
              </a:rPr>
              <a:t>的各个状态的偏好程度</a:t>
            </a:r>
            <a:endParaRPr lang="en-US" altLang="zh-CN" dirty="0" smtClean="0">
              <a:solidFill>
                <a:srgbClr val="0070C0"/>
              </a:solidFill>
              <a:latin typeface="微软雅黑" pitchFamily="34" charset="-122"/>
              <a:ea typeface="微软雅黑" pitchFamily="34" charset="-122"/>
            </a:endParaRPr>
          </a:p>
          <a:p>
            <a:pPr>
              <a:lnSpc>
                <a:spcPct val="150000"/>
              </a:lnSpc>
            </a:pPr>
            <a:r>
              <a:rPr lang="en-US" altLang="zh-CN" dirty="0" smtClean="0">
                <a:solidFill>
                  <a:srgbClr val="0070C0"/>
                </a:solidFill>
                <a:latin typeface="微软雅黑" pitchFamily="34" charset="-122"/>
                <a:ea typeface="微软雅黑" pitchFamily="34" charset="-122"/>
              </a:rPr>
              <a:t>2.</a:t>
            </a:r>
            <a:r>
              <a:rPr lang="zh-CN" altLang="en-US" dirty="0" smtClean="0">
                <a:solidFill>
                  <a:srgbClr val="0070C0"/>
                </a:solidFill>
                <a:latin typeface="微软雅黑" pitchFamily="34" charset="-122"/>
                <a:ea typeface="微软雅黑" pitchFamily="34" charset="-122"/>
              </a:rPr>
              <a:t>矩阵的每一列代表各个用户对隐藏变量</a:t>
            </a:r>
            <a:r>
              <a:rPr lang="en-US" altLang="zh-CN" i="1" dirty="0">
                <a:solidFill>
                  <a:srgbClr val="C00000"/>
                </a:solidFill>
                <a:latin typeface="Cambria Math" panose="02040503050406030204" pitchFamily="18" charset="0"/>
                <a:ea typeface="Cambria Math" panose="02040503050406030204" pitchFamily="18" charset="0"/>
              </a:rPr>
              <a:t>z</a:t>
            </a:r>
            <a:r>
              <a:rPr lang="zh-CN" altLang="en-US" dirty="0" smtClean="0">
                <a:solidFill>
                  <a:srgbClr val="0070C0"/>
                </a:solidFill>
                <a:latin typeface="微软雅黑" pitchFamily="34" charset="-122"/>
                <a:ea typeface="微软雅黑" pitchFamily="34" charset="-122"/>
              </a:rPr>
              <a:t>的状态</a:t>
            </a:r>
            <a:r>
              <a:rPr lang="en-US" altLang="zh-CN" i="1" dirty="0" smtClean="0">
                <a:solidFill>
                  <a:srgbClr val="C00000"/>
                </a:solidFill>
                <a:latin typeface="Cambria Math" panose="02040503050406030204" pitchFamily="18" charset="0"/>
                <a:ea typeface="Cambria Math" panose="02040503050406030204" pitchFamily="18" charset="0"/>
              </a:rPr>
              <a:t>k</a:t>
            </a:r>
            <a:r>
              <a:rPr lang="zh-CN" altLang="en-US" dirty="0" smtClean="0">
                <a:solidFill>
                  <a:srgbClr val="0070C0"/>
                </a:solidFill>
                <a:latin typeface="微软雅黑" pitchFamily="34" charset="-122"/>
                <a:ea typeface="微软雅黑" pitchFamily="34" charset="-122"/>
              </a:rPr>
              <a:t>的偏好程度</a:t>
            </a:r>
          </a:p>
        </p:txBody>
      </p:sp>
      <p:sp>
        <p:nvSpPr>
          <p:cNvPr id="13" name="TextBox 6"/>
          <p:cNvSpPr txBox="1"/>
          <p:nvPr/>
        </p:nvSpPr>
        <p:spPr>
          <a:xfrm>
            <a:off x="489097" y="1363267"/>
            <a:ext cx="8738030" cy="553998"/>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将</a:t>
            </a:r>
            <a:r>
              <a:rPr lang="en-US" altLang="zh-CN" sz="2000" dirty="0" err="1">
                <a:solidFill>
                  <a:srgbClr val="002060"/>
                </a:solidFill>
                <a:latin typeface="微软雅黑" pitchFamily="34" charset="-122"/>
                <a:ea typeface="微软雅黑" pitchFamily="34" charset="-122"/>
              </a:rPr>
              <a:t>pLSA</a:t>
            </a:r>
            <a:r>
              <a:rPr lang="zh-CN" altLang="en-US" sz="2000" dirty="0">
                <a:solidFill>
                  <a:srgbClr val="002060"/>
                </a:solidFill>
                <a:latin typeface="微软雅黑" pitchFamily="34" charset="-122"/>
                <a:ea typeface="微软雅黑" pitchFamily="34" charset="-122"/>
              </a:rPr>
              <a:t>算法应用到用户</a:t>
            </a:r>
            <a:r>
              <a:rPr lang="en-US" altLang="zh-CN" sz="2000" dirty="0" smtClean="0">
                <a:solidFill>
                  <a:srgbClr val="002060"/>
                </a:solidFill>
                <a:latin typeface="微软雅黑" pitchFamily="34" charset="-122"/>
                <a:ea typeface="微软雅黑" pitchFamily="34" charset="-122"/>
              </a:rPr>
              <a:t>-</a:t>
            </a:r>
            <a:r>
              <a:rPr lang="zh-CN" altLang="en-US" sz="2000" dirty="0">
                <a:solidFill>
                  <a:srgbClr val="002060"/>
                </a:solidFill>
                <a:latin typeface="微软雅黑" pitchFamily="34" charset="-122"/>
                <a:ea typeface="微软雅黑" pitchFamily="34" charset="-122"/>
              </a:rPr>
              <a:t>项目</a:t>
            </a:r>
            <a:r>
              <a:rPr lang="zh-CN" altLang="en-US" sz="2000" dirty="0" smtClean="0">
                <a:solidFill>
                  <a:srgbClr val="002060"/>
                </a:solidFill>
                <a:latin typeface="微软雅黑" pitchFamily="34" charset="-122"/>
                <a:ea typeface="微软雅黑" pitchFamily="34" charset="-122"/>
              </a:rPr>
              <a:t>矩阵</a:t>
            </a:r>
            <a:endParaRPr lang="en-US" altLang="zh-CN" dirty="0" smtClean="0">
              <a:solidFill>
                <a:srgbClr val="0070C0"/>
              </a:solidFill>
              <a:latin typeface="微软雅黑" pitchFamily="34" charset="-122"/>
              <a:ea typeface="微软雅黑" pitchFamily="34" charset="-122"/>
            </a:endParaRPr>
          </a:p>
        </p:txBody>
      </p:sp>
      <p:sp>
        <p:nvSpPr>
          <p:cNvPr id="19" name="文本框 18"/>
          <p:cNvSpPr txBox="1"/>
          <p:nvPr/>
        </p:nvSpPr>
        <p:spPr>
          <a:xfrm>
            <a:off x="1839191" y="4438062"/>
            <a:ext cx="467591" cy="523220"/>
          </a:xfrm>
          <a:prstGeom prst="rect">
            <a:avLst/>
          </a:prstGeom>
          <a:noFill/>
        </p:spPr>
        <p:txBody>
          <a:bodyPr wrap="square" rtlCol="0">
            <a:spAutoFit/>
          </a:bodyPr>
          <a:lstStyle/>
          <a:p>
            <a:r>
              <a:rPr lang="en-US" altLang="zh-CN" sz="2800" b="1" dirty="0" smtClean="0">
                <a:solidFill>
                  <a:srgbClr val="FF0000"/>
                </a:solidFill>
              </a:rPr>
              <a:t>A</a:t>
            </a:r>
            <a:endParaRPr lang="zh-CN" altLang="en-US" sz="2800" b="1" dirty="0">
              <a:solidFill>
                <a:srgbClr val="FF0000"/>
              </a:solidFill>
            </a:endParaRPr>
          </a:p>
        </p:txBody>
      </p:sp>
      <p:sp>
        <p:nvSpPr>
          <p:cNvPr id="20" name="文本框 19"/>
          <p:cNvSpPr txBox="1"/>
          <p:nvPr/>
        </p:nvSpPr>
        <p:spPr>
          <a:xfrm>
            <a:off x="6891130" y="4505637"/>
            <a:ext cx="467591" cy="523220"/>
          </a:xfrm>
          <a:prstGeom prst="rect">
            <a:avLst/>
          </a:prstGeom>
          <a:noFill/>
        </p:spPr>
        <p:txBody>
          <a:bodyPr wrap="square" rtlCol="0">
            <a:spAutoFit/>
          </a:bodyPr>
          <a:lstStyle/>
          <a:p>
            <a:r>
              <a:rPr lang="en-US" altLang="zh-CN" sz="2800" b="1" dirty="0" smtClean="0">
                <a:solidFill>
                  <a:srgbClr val="FF0000"/>
                </a:solidFill>
              </a:rPr>
              <a:t>B</a:t>
            </a:r>
            <a:endParaRPr lang="zh-CN" altLang="en-US" sz="2800" b="1" dirty="0">
              <a:solidFill>
                <a:srgbClr val="FF0000"/>
              </a:solidFill>
            </a:endParaRPr>
          </a:p>
        </p:txBody>
      </p:sp>
      <p:sp>
        <p:nvSpPr>
          <p:cNvPr id="10"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模型的协同过滤算法</a:t>
            </a:r>
          </a:p>
          <a:p>
            <a:endParaRPr lang="zh-CN" altLang="en-US" sz="28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779923361"/>
      </p:ext>
    </p:extLst>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6"/>
          <p:cNvSpPr txBox="1"/>
          <p:nvPr/>
        </p:nvSpPr>
        <p:spPr>
          <a:xfrm>
            <a:off x="892168" y="4993446"/>
            <a:ext cx="7931888" cy="1477328"/>
          </a:xfrm>
          <a:prstGeom prst="rect">
            <a:avLst/>
          </a:prstGeom>
          <a:noFill/>
        </p:spPr>
        <p:txBody>
          <a:bodyPr wrap="square" rtlCol="0">
            <a:spAutoFit/>
          </a:bodyPr>
          <a:lstStyle/>
          <a:p>
            <a:pPr>
              <a:lnSpc>
                <a:spcPct val="150000"/>
              </a:lnSpc>
            </a:pPr>
            <a:r>
              <a:rPr lang="zh-CN" altLang="en-US" dirty="0" smtClean="0">
                <a:solidFill>
                  <a:srgbClr val="0070C0"/>
                </a:solidFill>
                <a:latin typeface="微软雅黑" pitchFamily="34" charset="-122"/>
                <a:ea typeface="微软雅黑" pitchFamily="34" charset="-122"/>
              </a:rPr>
              <a:t>对于矩阵</a:t>
            </a:r>
            <a:r>
              <a:rPr lang="en-US" altLang="zh-CN" sz="2400" b="1" dirty="0" smtClean="0">
                <a:solidFill>
                  <a:srgbClr val="C00000"/>
                </a:solidFill>
                <a:latin typeface="微软雅黑" pitchFamily="34" charset="-122"/>
                <a:ea typeface="微软雅黑" pitchFamily="34" charset="-122"/>
              </a:rPr>
              <a:t>B</a:t>
            </a:r>
            <a:r>
              <a:rPr lang="zh-CN" altLang="en-US" dirty="0" smtClean="0">
                <a:solidFill>
                  <a:srgbClr val="0070C0"/>
                </a:solidFill>
                <a:latin typeface="微软雅黑" pitchFamily="34" charset="-122"/>
                <a:ea typeface="微软雅黑" pitchFamily="34" charset="-122"/>
              </a:rPr>
              <a:t>：</a:t>
            </a:r>
            <a:endParaRPr lang="en-US" altLang="zh-CN" dirty="0" smtClean="0">
              <a:solidFill>
                <a:srgbClr val="0070C0"/>
              </a:solidFill>
              <a:latin typeface="微软雅黑" pitchFamily="34" charset="-122"/>
              <a:ea typeface="微软雅黑" pitchFamily="34" charset="-122"/>
            </a:endParaRPr>
          </a:p>
          <a:p>
            <a:pPr>
              <a:lnSpc>
                <a:spcPct val="150000"/>
              </a:lnSpc>
            </a:pPr>
            <a:r>
              <a:rPr lang="en-US" altLang="zh-CN" dirty="0" smtClean="0">
                <a:solidFill>
                  <a:srgbClr val="0070C0"/>
                </a:solidFill>
                <a:latin typeface="微软雅黑" pitchFamily="34" charset="-122"/>
                <a:ea typeface="微软雅黑" pitchFamily="34" charset="-122"/>
              </a:rPr>
              <a:t>1.</a:t>
            </a:r>
            <a:r>
              <a:rPr lang="zh-CN" altLang="en-US" dirty="0" smtClean="0">
                <a:solidFill>
                  <a:srgbClr val="0070C0"/>
                </a:solidFill>
                <a:latin typeface="微软雅黑" pitchFamily="34" charset="-122"/>
                <a:ea typeface="微软雅黑" pitchFamily="34" charset="-122"/>
              </a:rPr>
              <a:t>矩阵的每一行代表隐藏变量</a:t>
            </a:r>
            <a:r>
              <a:rPr lang="en-US" altLang="zh-CN" i="1" dirty="0">
                <a:solidFill>
                  <a:srgbClr val="C00000"/>
                </a:solidFill>
                <a:latin typeface="Cambria Math" panose="02040503050406030204" pitchFamily="18" charset="0"/>
                <a:ea typeface="Cambria Math" panose="02040503050406030204" pitchFamily="18" charset="0"/>
              </a:rPr>
              <a:t>z</a:t>
            </a:r>
            <a:r>
              <a:rPr lang="zh-CN" altLang="en-US" dirty="0" smtClean="0">
                <a:solidFill>
                  <a:srgbClr val="0070C0"/>
                </a:solidFill>
                <a:latin typeface="微软雅黑" pitchFamily="34" charset="-122"/>
                <a:ea typeface="微软雅黑" pitchFamily="34" charset="-122"/>
              </a:rPr>
              <a:t>的状态</a:t>
            </a:r>
            <a:r>
              <a:rPr lang="en-US" altLang="zh-CN" i="1" dirty="0" smtClean="0">
                <a:solidFill>
                  <a:srgbClr val="C00000"/>
                </a:solidFill>
                <a:latin typeface="Cambria Math" panose="02040503050406030204" pitchFamily="18" charset="0"/>
                <a:ea typeface="Cambria Math" panose="02040503050406030204" pitchFamily="18" charset="0"/>
              </a:rPr>
              <a:t>k</a:t>
            </a:r>
            <a:r>
              <a:rPr lang="zh-CN" altLang="en-US" dirty="0" smtClean="0">
                <a:solidFill>
                  <a:srgbClr val="0070C0"/>
                </a:solidFill>
                <a:latin typeface="微软雅黑" pitchFamily="34" charset="-122"/>
                <a:ea typeface="微软雅黑" pitchFamily="34" charset="-122"/>
              </a:rPr>
              <a:t>对各个</a:t>
            </a:r>
            <a:r>
              <a:rPr lang="en-US" altLang="zh-CN" dirty="0" smtClean="0">
                <a:solidFill>
                  <a:srgbClr val="0070C0"/>
                </a:solidFill>
                <a:latin typeface="微软雅黑" pitchFamily="34" charset="-122"/>
                <a:ea typeface="微软雅黑" pitchFamily="34" charset="-122"/>
              </a:rPr>
              <a:t>ITEM</a:t>
            </a:r>
            <a:r>
              <a:rPr lang="zh-CN" altLang="en-US" dirty="0" smtClean="0">
                <a:solidFill>
                  <a:srgbClr val="0070C0"/>
                </a:solidFill>
                <a:latin typeface="微软雅黑" pitchFamily="34" charset="-122"/>
                <a:ea typeface="微软雅黑" pitchFamily="34" charset="-122"/>
              </a:rPr>
              <a:t>的分量</a:t>
            </a:r>
            <a:endParaRPr lang="en-US" altLang="zh-CN" dirty="0" smtClean="0">
              <a:solidFill>
                <a:srgbClr val="0070C0"/>
              </a:solidFill>
              <a:latin typeface="微软雅黑" pitchFamily="34" charset="-122"/>
              <a:ea typeface="微软雅黑" pitchFamily="34" charset="-122"/>
            </a:endParaRPr>
          </a:p>
          <a:p>
            <a:pPr>
              <a:lnSpc>
                <a:spcPct val="150000"/>
              </a:lnSpc>
            </a:pPr>
            <a:r>
              <a:rPr lang="en-US" altLang="zh-CN" dirty="0" smtClean="0">
                <a:solidFill>
                  <a:srgbClr val="0070C0"/>
                </a:solidFill>
                <a:latin typeface="微软雅黑" pitchFamily="34" charset="-122"/>
                <a:ea typeface="微软雅黑" pitchFamily="34" charset="-122"/>
              </a:rPr>
              <a:t>2.</a:t>
            </a:r>
            <a:r>
              <a:rPr lang="zh-CN" altLang="en-US" dirty="0" smtClean="0">
                <a:solidFill>
                  <a:srgbClr val="0070C0"/>
                </a:solidFill>
                <a:latin typeface="微软雅黑" pitchFamily="34" charset="-122"/>
                <a:ea typeface="微软雅黑" pitchFamily="34" charset="-122"/>
              </a:rPr>
              <a:t>矩阵的每一列代表</a:t>
            </a:r>
            <a:r>
              <a:rPr lang="en-US" altLang="zh-CN" dirty="0" err="1" smtClean="0">
                <a:solidFill>
                  <a:srgbClr val="0070C0"/>
                </a:solidFill>
                <a:latin typeface="微软雅黑" pitchFamily="34" charset="-122"/>
                <a:ea typeface="微软雅黑" pitchFamily="34" charset="-122"/>
              </a:rPr>
              <a:t>ITEM</a:t>
            </a:r>
            <a:r>
              <a:rPr lang="en-US" altLang="zh-CN" i="1" dirty="0" err="1" smtClean="0">
                <a:solidFill>
                  <a:srgbClr val="C00000"/>
                </a:solidFill>
                <a:latin typeface="Cambria Math" panose="02040503050406030204" pitchFamily="18" charset="0"/>
                <a:ea typeface="Cambria Math" panose="02040503050406030204" pitchFamily="18" charset="0"/>
              </a:rPr>
              <a:t>y</a:t>
            </a:r>
            <a:r>
              <a:rPr lang="zh-CN" altLang="en-US" dirty="0" smtClean="0">
                <a:solidFill>
                  <a:srgbClr val="0070C0"/>
                </a:solidFill>
                <a:latin typeface="微软雅黑" pitchFamily="34" charset="-122"/>
                <a:ea typeface="微软雅黑" pitchFamily="34" charset="-122"/>
              </a:rPr>
              <a:t>对隐藏变量</a:t>
            </a:r>
            <a:r>
              <a:rPr lang="en-US" altLang="zh-CN" i="1" dirty="0">
                <a:solidFill>
                  <a:srgbClr val="C00000"/>
                </a:solidFill>
                <a:latin typeface="Cambria Math" panose="02040503050406030204" pitchFamily="18" charset="0"/>
                <a:ea typeface="Cambria Math" panose="02040503050406030204" pitchFamily="18" charset="0"/>
              </a:rPr>
              <a:t>z</a:t>
            </a:r>
            <a:r>
              <a:rPr lang="zh-CN" altLang="en-US" dirty="0" smtClean="0">
                <a:solidFill>
                  <a:srgbClr val="0070C0"/>
                </a:solidFill>
                <a:latin typeface="微软雅黑" pitchFamily="34" charset="-122"/>
                <a:ea typeface="微软雅黑" pitchFamily="34" charset="-122"/>
              </a:rPr>
              <a:t>的各个状态的分量</a:t>
            </a:r>
          </a:p>
        </p:txBody>
      </p:sp>
      <p:graphicFrame>
        <p:nvGraphicFramePr>
          <p:cNvPr id="12" name="表格 11"/>
          <p:cNvGraphicFramePr>
            <a:graphicFrameLocks noGrp="1"/>
          </p:cNvGraphicFramePr>
          <p:nvPr>
            <p:extLst>
              <p:ext uri="{D42A27DB-BD31-4B8C-83A1-F6EECF244321}">
                <p14:modId xmlns:p14="http://schemas.microsoft.com/office/powerpoint/2010/main" val="3639109639"/>
              </p:ext>
            </p:extLst>
          </p:nvPr>
        </p:nvGraphicFramePr>
        <p:xfrm>
          <a:off x="93519" y="1992980"/>
          <a:ext cx="4187536" cy="2499360"/>
        </p:xfrm>
        <a:graphic>
          <a:graphicData uri="http://schemas.openxmlformats.org/drawingml/2006/table">
            <a:tbl>
              <a:tblPr firstRow="1" bandRow="1">
                <a:tableStyleId>{5C22544A-7EE6-4342-B048-85BDC9FD1C3A}</a:tableStyleId>
              </a:tblPr>
              <a:tblGrid>
                <a:gridCol w="578168"/>
                <a:gridCol w="950518"/>
                <a:gridCol w="1017086"/>
                <a:gridCol w="1028700"/>
                <a:gridCol w="613064"/>
              </a:tblGrid>
              <a:tr h="302723">
                <a:tc>
                  <a:txBody>
                    <a:bodyPr/>
                    <a:lstStyle/>
                    <a:p>
                      <a:pPr algn="ctr"/>
                      <a:r>
                        <a:rPr lang="zh-CN" altLang="en-US" sz="1400" dirty="0" smtClean="0"/>
                        <a:t>用户</a:t>
                      </a:r>
                      <a:endParaRPr lang="zh-CN" altLang="en-US" sz="1400" dirty="0"/>
                    </a:p>
                  </a:txBody>
                  <a:tcPr/>
                </a:tc>
                <a:tc>
                  <a:txBody>
                    <a:bodyPr/>
                    <a:lstStyle/>
                    <a:p>
                      <a:pPr algn="ctr"/>
                      <a:r>
                        <a:rPr lang="zh-CN" altLang="en-US" sz="1400" dirty="0" smtClean="0"/>
                        <a:t>状态</a:t>
                      </a:r>
                      <a:r>
                        <a:rPr lang="en-US" altLang="zh-CN" sz="1400" dirty="0" smtClean="0"/>
                        <a:t>1</a:t>
                      </a:r>
                      <a:endParaRPr lang="zh-CN" altLang="en-US" sz="1400" dirty="0"/>
                    </a:p>
                  </a:txBody>
                  <a:tcPr/>
                </a:tc>
                <a:tc>
                  <a:txBody>
                    <a:bodyPr/>
                    <a:lstStyle/>
                    <a:p>
                      <a:pPr algn="ctr"/>
                      <a:r>
                        <a:rPr lang="zh-CN" altLang="en-US" sz="1400" dirty="0" smtClean="0"/>
                        <a:t>状态</a:t>
                      </a:r>
                      <a:r>
                        <a:rPr lang="en-US" altLang="zh-CN" sz="1400" dirty="0" smtClean="0"/>
                        <a:t>2</a:t>
                      </a:r>
                      <a:endParaRPr lang="zh-CN" altLang="en-US" sz="1400" dirty="0"/>
                    </a:p>
                  </a:txBody>
                  <a:tcPr/>
                </a:tc>
                <a:tc>
                  <a:txBody>
                    <a:bodyPr/>
                    <a:lstStyle/>
                    <a:p>
                      <a:pPr algn="ctr"/>
                      <a:r>
                        <a:rPr lang="zh-CN" altLang="en-US" sz="1400" dirty="0" smtClean="0"/>
                        <a:t>状态</a:t>
                      </a:r>
                      <a:r>
                        <a:rPr lang="en-US" altLang="zh-CN" sz="1400" dirty="0" smtClean="0"/>
                        <a:t>3</a:t>
                      </a:r>
                      <a:endParaRPr lang="zh-CN" altLang="en-US" sz="1400" dirty="0"/>
                    </a:p>
                  </a:txBody>
                  <a:tcPr/>
                </a:tc>
                <a:tc>
                  <a:txBody>
                    <a:bodyPr/>
                    <a:lstStyle/>
                    <a:p>
                      <a:pPr algn="ctr"/>
                      <a:r>
                        <a:rPr lang="en-US" altLang="zh-CN" sz="1400" dirty="0" smtClean="0"/>
                        <a:t>…</a:t>
                      </a:r>
                      <a:endParaRPr lang="zh-CN" altLang="en-US" sz="1400" dirty="0"/>
                    </a:p>
                  </a:txBody>
                  <a:tcPr/>
                </a:tc>
              </a:tr>
              <a:tr h="240436">
                <a:tc>
                  <a:txBody>
                    <a:bodyPr/>
                    <a:lstStyle/>
                    <a:p>
                      <a:pPr algn="ctr"/>
                      <a:r>
                        <a:rPr lang="en-US" altLang="zh-CN" sz="1400" dirty="0" smtClean="0"/>
                        <a:t>1</a:t>
                      </a:r>
                      <a:endParaRPr lang="zh-CN" altLang="en-US" sz="1400" dirty="0"/>
                    </a:p>
                  </a:txBody>
                  <a:tcPr/>
                </a:tc>
                <a:tc>
                  <a:txBody>
                    <a:bodyPr/>
                    <a:lstStyle/>
                    <a:p>
                      <a:pPr algn="ctr"/>
                      <a:r>
                        <a:rPr lang="en-US" altLang="zh-CN" sz="1400" i="1" dirty="0" smtClean="0"/>
                        <a:t>P(z=1|u=1)</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P(z=2|u=1)</a:t>
                      </a:r>
                      <a:endParaRPr lang="zh-CN" altLang="en-US" sz="1400" i="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P(z=3|u=1)</a:t>
                      </a:r>
                      <a:endParaRPr lang="zh-CN" altLang="en-US" sz="1400" i="1" dirty="0" smtClean="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2</a:t>
                      </a:r>
                      <a:endParaRPr lang="zh-CN" altLang="en-US" sz="1400" dirty="0"/>
                    </a:p>
                  </a:txBody>
                  <a:tcPr/>
                </a:tc>
                <a:tc>
                  <a:txBody>
                    <a:bodyPr/>
                    <a:lstStyle/>
                    <a:p>
                      <a:pPr algn="ctr"/>
                      <a:r>
                        <a:rPr lang="en-US" altLang="zh-CN" sz="1400" i="1" dirty="0" smtClean="0"/>
                        <a:t>P(z=1|u=2)</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P(z=2|u=2)</a:t>
                      </a:r>
                      <a:endParaRPr lang="zh-CN" altLang="en-US" sz="1400" i="1" dirty="0" smtClean="0"/>
                    </a:p>
                  </a:txBody>
                  <a:tcPr/>
                </a:tc>
                <a:tc>
                  <a:txBody>
                    <a:bodyPr/>
                    <a:lstStyle/>
                    <a:p>
                      <a:pPr algn="ctr"/>
                      <a:r>
                        <a:rPr lang="en-US" altLang="zh-CN" sz="1400" i="1" dirty="0" smtClean="0"/>
                        <a:t>P(z=3|u=2)</a:t>
                      </a:r>
                      <a:endParaRPr lang="zh-CN" altLang="en-US" sz="1400" i="1" dirty="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3</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P(z=1|u=3)</a:t>
                      </a:r>
                      <a:endParaRPr lang="zh-CN" altLang="en-US" sz="1400" i="1" dirty="0" smtClean="0"/>
                    </a:p>
                  </a:txBody>
                  <a:tcPr/>
                </a:tc>
                <a:tc>
                  <a:txBody>
                    <a:bodyPr/>
                    <a:lstStyle/>
                    <a:p>
                      <a:pPr algn="ctr"/>
                      <a:r>
                        <a:rPr lang="en-US" altLang="zh-CN" sz="1400" i="1" dirty="0" smtClean="0"/>
                        <a:t>P(z=2|u=3)</a:t>
                      </a:r>
                      <a:endParaRPr lang="zh-CN" altLang="en-US" sz="1400" i="1" dirty="0"/>
                    </a:p>
                  </a:txBody>
                  <a:tcPr/>
                </a:tc>
                <a:tc>
                  <a:txBody>
                    <a:bodyPr/>
                    <a:lstStyle/>
                    <a:p>
                      <a:pPr algn="ctr"/>
                      <a:r>
                        <a:rPr lang="en-US" altLang="zh-CN" sz="1400" i="1" dirty="0" smtClean="0"/>
                        <a:t>P(z=3|u=3)</a:t>
                      </a:r>
                      <a:endParaRPr lang="zh-CN" altLang="en-US" sz="1400" i="1" dirty="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4</a:t>
                      </a:r>
                      <a:endParaRPr lang="zh-CN" altLang="en-US" sz="1400" dirty="0"/>
                    </a:p>
                  </a:txBody>
                  <a:tcPr/>
                </a:tc>
                <a:tc>
                  <a:txBody>
                    <a:bodyPr/>
                    <a:lstStyle/>
                    <a:p>
                      <a:pPr algn="ctr"/>
                      <a:r>
                        <a:rPr lang="en-US" altLang="zh-CN" sz="1400" i="1" dirty="0" smtClean="0"/>
                        <a:t>P(z=1|u=4)</a:t>
                      </a:r>
                      <a:endParaRPr lang="zh-CN" altLang="en-US" sz="1400" i="1" dirty="0"/>
                    </a:p>
                  </a:txBody>
                  <a:tcPr/>
                </a:tc>
                <a:tc>
                  <a:txBody>
                    <a:bodyPr/>
                    <a:lstStyle/>
                    <a:p>
                      <a:pPr algn="ctr"/>
                      <a:r>
                        <a:rPr lang="en-US" altLang="zh-CN" sz="1400" i="1" dirty="0" smtClean="0"/>
                        <a:t>P(z=2|u=4)</a:t>
                      </a:r>
                      <a:endParaRPr lang="zh-CN" altLang="en-US" sz="1400" i="1" dirty="0"/>
                    </a:p>
                  </a:txBody>
                  <a:tcPr/>
                </a:tc>
                <a:tc>
                  <a:txBody>
                    <a:bodyPr/>
                    <a:lstStyle/>
                    <a:p>
                      <a:pPr algn="ctr"/>
                      <a:r>
                        <a:rPr lang="en-US" altLang="zh-CN" sz="1400" i="1" dirty="0" smtClean="0"/>
                        <a:t>P(z=3|u=4)</a:t>
                      </a:r>
                      <a:endParaRPr lang="zh-CN" altLang="en-US" sz="1400" i="1" dirty="0"/>
                    </a:p>
                  </a:txBody>
                  <a:tcPr/>
                </a:tc>
                <a:tc>
                  <a:txBody>
                    <a:bodyPr/>
                    <a:lstStyle/>
                    <a:p>
                      <a:pPr algn="ctr"/>
                      <a:r>
                        <a:rPr lang="en-US" altLang="zh-CN" dirty="0" smtClean="0"/>
                        <a:t>…</a:t>
                      </a:r>
                      <a:endParaRPr lang="zh-CN" altLang="en-US" dirty="0"/>
                    </a:p>
                  </a:txBody>
                  <a:tcPr/>
                </a:tc>
              </a:tr>
              <a:tr h="174140">
                <a:tc>
                  <a:txBody>
                    <a:bodyPr/>
                    <a:lstStyle/>
                    <a:p>
                      <a:pPr algn="ctr"/>
                      <a:r>
                        <a:rPr lang="en-US" altLang="zh-CN" dirty="0" smtClean="0"/>
                        <a:t>…</a:t>
                      </a:r>
                      <a:endParaRPr lang="zh-CN" altLang="en-US"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dirty="0" smtClean="0"/>
                        <a:t>…</a:t>
                      </a:r>
                      <a:endParaRPr lang="zh-CN" altLang="en-US" dirty="0"/>
                    </a:p>
                  </a:txBody>
                  <a:tcPr/>
                </a:tc>
              </a:tr>
              <a:tr h="174140">
                <a:tc>
                  <a:txBody>
                    <a:bodyPr/>
                    <a:lstStyle/>
                    <a:p>
                      <a:pPr algn="ctr"/>
                      <a:r>
                        <a:rPr lang="en-US" altLang="zh-CN" dirty="0" smtClean="0"/>
                        <a:t>n</a:t>
                      </a:r>
                      <a:endParaRPr lang="zh-CN" altLang="en-US" dirty="0"/>
                    </a:p>
                  </a:txBody>
                  <a:tcPr/>
                </a:tc>
                <a:tc>
                  <a:txBody>
                    <a:bodyPr/>
                    <a:lstStyle/>
                    <a:p>
                      <a:pPr algn="ctr"/>
                      <a:r>
                        <a:rPr lang="en-US" altLang="zh-CN" sz="1400" i="1" dirty="0" smtClean="0"/>
                        <a:t>P(z=1|u=n)</a:t>
                      </a:r>
                      <a:endParaRPr lang="zh-CN" altLang="en-US" sz="1400" i="1" dirty="0"/>
                    </a:p>
                  </a:txBody>
                  <a:tcPr/>
                </a:tc>
                <a:tc>
                  <a:txBody>
                    <a:bodyPr/>
                    <a:lstStyle/>
                    <a:p>
                      <a:pPr algn="ctr"/>
                      <a:r>
                        <a:rPr lang="en-US" altLang="zh-CN" sz="1400" i="1" dirty="0" smtClean="0"/>
                        <a:t>P(z=2|u=n)</a:t>
                      </a:r>
                      <a:endParaRPr lang="zh-CN" altLang="en-US" sz="1400" i="1" dirty="0"/>
                    </a:p>
                  </a:txBody>
                  <a:tcPr/>
                </a:tc>
                <a:tc>
                  <a:txBody>
                    <a:bodyPr/>
                    <a:lstStyle/>
                    <a:p>
                      <a:pPr algn="ctr"/>
                      <a:r>
                        <a:rPr lang="en-US" altLang="zh-CN" sz="1400" i="1" dirty="0" smtClean="0"/>
                        <a:t>P(z=3|u=n)</a:t>
                      </a:r>
                      <a:endParaRPr lang="zh-CN" altLang="en-US" sz="1400" i="1" dirty="0"/>
                    </a:p>
                  </a:txBody>
                  <a:tcPr/>
                </a:tc>
                <a:tc>
                  <a:txBody>
                    <a:bodyPr/>
                    <a:lstStyle/>
                    <a:p>
                      <a:pPr algn="ctr"/>
                      <a:r>
                        <a:rPr lang="en-US" altLang="zh-CN" dirty="0" smtClean="0"/>
                        <a:t>…</a:t>
                      </a:r>
                      <a:endParaRPr lang="zh-CN" altLang="en-US" dirty="0"/>
                    </a:p>
                  </a:txBody>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907526446"/>
              </p:ext>
            </p:extLst>
          </p:nvPr>
        </p:nvGraphicFramePr>
        <p:xfrm>
          <a:off x="4820922" y="1992980"/>
          <a:ext cx="4140415" cy="1767840"/>
        </p:xfrm>
        <a:graphic>
          <a:graphicData uri="http://schemas.openxmlformats.org/drawingml/2006/table">
            <a:tbl>
              <a:tblPr firstRow="1" bandRow="1">
                <a:tableStyleId>{5C22544A-7EE6-4342-B048-85BDC9FD1C3A}</a:tableStyleId>
              </a:tblPr>
              <a:tblGrid>
                <a:gridCol w="576333"/>
                <a:gridCol w="976746"/>
                <a:gridCol w="1018309"/>
                <a:gridCol w="519545"/>
                <a:gridCol w="1049482"/>
              </a:tblGrid>
              <a:tr h="207817">
                <a:tc>
                  <a:txBody>
                    <a:bodyPr/>
                    <a:lstStyle/>
                    <a:p>
                      <a:pPr algn="ctr"/>
                      <a:r>
                        <a:rPr lang="zh-CN" altLang="en-US" sz="1400" dirty="0" smtClean="0"/>
                        <a:t>状态</a:t>
                      </a:r>
                      <a:endParaRPr lang="zh-CN" altLang="en-US" sz="1400" dirty="0"/>
                    </a:p>
                  </a:txBody>
                  <a:tcPr/>
                </a:tc>
                <a:tc>
                  <a:txBody>
                    <a:bodyPr/>
                    <a:lstStyle/>
                    <a:p>
                      <a:pPr algn="ctr"/>
                      <a:r>
                        <a:rPr lang="en-US" altLang="zh-CN" sz="1400" dirty="0" smtClean="0"/>
                        <a:t>ITEM1</a:t>
                      </a:r>
                      <a:endParaRPr lang="zh-CN" altLang="en-US" sz="1400" dirty="0"/>
                    </a:p>
                  </a:txBody>
                  <a:tcPr/>
                </a:tc>
                <a:tc>
                  <a:txBody>
                    <a:bodyPr/>
                    <a:lstStyle/>
                    <a:p>
                      <a:pPr algn="ctr"/>
                      <a:r>
                        <a:rPr lang="en-US" altLang="zh-CN" sz="1400" dirty="0" smtClean="0"/>
                        <a:t>ITEM2</a:t>
                      </a:r>
                      <a:endParaRPr lang="zh-CN" altLang="en-US" sz="1400" dirty="0"/>
                    </a:p>
                  </a:txBody>
                  <a:tcPr/>
                </a:tc>
                <a:tc>
                  <a:txBody>
                    <a:bodyPr/>
                    <a:lstStyle/>
                    <a:p>
                      <a:pPr algn="ctr"/>
                      <a:r>
                        <a:rPr lang="en-US" altLang="zh-CN" sz="1400" dirty="0" smtClean="0"/>
                        <a:t>…</a:t>
                      </a:r>
                      <a:endParaRPr lang="zh-CN" altLang="en-US" sz="1400" dirty="0"/>
                    </a:p>
                  </a:txBody>
                  <a:tcPr/>
                </a:tc>
                <a:tc>
                  <a:txBody>
                    <a:bodyPr/>
                    <a:lstStyle/>
                    <a:p>
                      <a:pPr algn="ctr"/>
                      <a:r>
                        <a:rPr lang="en-US" altLang="zh-CN" sz="1400" dirty="0" err="1" smtClean="0"/>
                        <a:t>ITEMm</a:t>
                      </a:r>
                      <a:endParaRPr lang="zh-CN" altLang="en-US" sz="1400" dirty="0"/>
                    </a:p>
                  </a:txBody>
                  <a:tcPr/>
                </a:tc>
              </a:tr>
              <a:tr h="240436">
                <a:tc>
                  <a:txBody>
                    <a:bodyPr/>
                    <a:lstStyle/>
                    <a:p>
                      <a:pPr algn="ctr"/>
                      <a:r>
                        <a:rPr lang="en-US" altLang="zh-CN" sz="1400" dirty="0" smtClean="0"/>
                        <a:t>1</a:t>
                      </a:r>
                      <a:endParaRPr lang="zh-CN" altLang="en-US" sz="1400" dirty="0"/>
                    </a:p>
                  </a:txBody>
                  <a:tcPr/>
                </a:tc>
                <a:tc>
                  <a:txBody>
                    <a:bodyPr/>
                    <a:lstStyle/>
                    <a:p>
                      <a:pPr algn="ctr"/>
                      <a:r>
                        <a:rPr lang="en-US" altLang="zh-CN" sz="1400" i="1" dirty="0" smtClean="0"/>
                        <a:t>P(y=1|z=1)</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P(y=2|z=1)</a:t>
                      </a:r>
                      <a:endParaRPr lang="zh-CN" altLang="en-US" sz="1400" i="1" dirty="0" smtClean="0"/>
                    </a:p>
                  </a:txBody>
                  <a:tcPr/>
                </a:tc>
                <a:tc>
                  <a:txBody>
                    <a:bodyPr/>
                    <a:lstStyle/>
                    <a:p>
                      <a:pPr algn="ctr"/>
                      <a:r>
                        <a:rPr lang="en-US" altLang="zh-CN" i="1" dirty="0" smtClean="0"/>
                        <a:t>…</a:t>
                      </a:r>
                      <a:endParaRPr lang="zh-CN" alt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a:t>
                      </a:r>
                      <a:r>
                        <a:rPr lang="en-US" altLang="zh-CN" sz="1400" i="1" dirty="0" err="1" smtClean="0"/>
                        <a:t>m|z</a:t>
                      </a:r>
                      <a:r>
                        <a:rPr lang="en-US" altLang="zh-CN" sz="1400" i="1" dirty="0" smtClean="0"/>
                        <a:t>=1)</a:t>
                      </a:r>
                      <a:endParaRPr lang="zh-CN" altLang="en-US" sz="1400" i="1" dirty="0" smtClean="0"/>
                    </a:p>
                  </a:txBody>
                  <a:tcPr/>
                </a:tc>
              </a:tr>
              <a:tr h="240436">
                <a:tc>
                  <a:txBody>
                    <a:bodyPr/>
                    <a:lstStyle/>
                    <a:p>
                      <a:pPr algn="ctr"/>
                      <a:r>
                        <a:rPr lang="en-US" altLang="zh-CN" sz="1400" dirty="0" smtClean="0"/>
                        <a:t>2</a:t>
                      </a:r>
                      <a:endParaRPr lang="zh-CN" altLang="en-US" sz="1400" dirty="0"/>
                    </a:p>
                  </a:txBody>
                  <a:tcPr/>
                </a:tc>
                <a:tc>
                  <a:txBody>
                    <a:bodyPr/>
                    <a:lstStyle/>
                    <a:p>
                      <a:pPr algn="ctr"/>
                      <a:r>
                        <a:rPr lang="en-US" altLang="zh-CN" sz="1400" i="1" dirty="0" smtClean="0"/>
                        <a:t>P(y=1|z=2)</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P(y=2|z=2)</a:t>
                      </a:r>
                      <a:endParaRPr lang="zh-CN" altLang="en-US" sz="1400" i="1" dirty="0" smtClean="0"/>
                    </a:p>
                  </a:txBody>
                  <a:tcPr/>
                </a:tc>
                <a:tc>
                  <a:txBody>
                    <a:bodyPr/>
                    <a:lstStyle/>
                    <a:p>
                      <a:pPr algn="ctr"/>
                      <a:r>
                        <a:rPr lang="en-US" altLang="zh-CN" i="1" dirty="0" smtClean="0"/>
                        <a:t>…</a:t>
                      </a:r>
                      <a:endParaRPr lang="zh-CN" alt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a:t>
                      </a:r>
                      <a:r>
                        <a:rPr lang="en-US" altLang="zh-CN" sz="1400" i="1" dirty="0" err="1" smtClean="0"/>
                        <a:t>m|z</a:t>
                      </a:r>
                      <a:r>
                        <a:rPr lang="en-US" altLang="zh-CN" sz="1400" i="1" dirty="0" smtClean="0"/>
                        <a:t>=2)</a:t>
                      </a:r>
                      <a:endParaRPr lang="zh-CN" altLang="en-US" sz="1400" i="1" dirty="0" smtClean="0"/>
                    </a:p>
                  </a:txBody>
                  <a:tcPr/>
                </a:tc>
              </a:tr>
              <a:tr h="240436">
                <a:tc>
                  <a:txBody>
                    <a:bodyPr/>
                    <a:lstStyle/>
                    <a:p>
                      <a:pPr algn="ctr"/>
                      <a:r>
                        <a:rPr lang="en-US" altLang="zh-CN" sz="1400" dirty="0" smtClean="0"/>
                        <a:t>3</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P(y=1|z=3)</a:t>
                      </a:r>
                      <a:endParaRPr lang="zh-CN" altLang="en-US" sz="1400" i="1" dirty="0" smtClean="0"/>
                    </a:p>
                  </a:txBody>
                  <a:tcPr/>
                </a:tc>
                <a:tc>
                  <a:txBody>
                    <a:bodyPr/>
                    <a:lstStyle/>
                    <a:p>
                      <a:pPr algn="ctr"/>
                      <a:r>
                        <a:rPr lang="en-US" altLang="zh-CN" sz="1400" i="1" dirty="0" smtClean="0"/>
                        <a:t>P(y=2|z=3)</a:t>
                      </a:r>
                      <a:endParaRPr lang="zh-CN" altLang="en-US" sz="1400" i="1" dirty="0"/>
                    </a:p>
                  </a:txBody>
                  <a:tcPr/>
                </a:tc>
                <a:tc>
                  <a:txBody>
                    <a:bodyPr/>
                    <a:lstStyle/>
                    <a:p>
                      <a:pPr algn="ctr"/>
                      <a:r>
                        <a:rPr lang="en-US" altLang="zh-CN" i="1" dirty="0" smtClean="0"/>
                        <a:t>…</a:t>
                      </a:r>
                      <a:endParaRPr lang="zh-CN" altLang="en-US" i="1" dirty="0"/>
                    </a:p>
                  </a:txBody>
                  <a:tcPr/>
                </a:tc>
                <a:tc>
                  <a:txBody>
                    <a:bodyPr/>
                    <a:lstStyle/>
                    <a:p>
                      <a:pPr algn="ctr"/>
                      <a:r>
                        <a:rPr lang="en-US" altLang="zh-CN" sz="1400" i="1" dirty="0" smtClean="0"/>
                        <a:t>P(y=</a:t>
                      </a:r>
                      <a:r>
                        <a:rPr lang="en-US" altLang="zh-CN" sz="1400" i="1" dirty="0" err="1" smtClean="0"/>
                        <a:t>m|z</a:t>
                      </a:r>
                      <a:r>
                        <a:rPr lang="en-US" altLang="zh-CN" sz="1400" i="1" dirty="0" smtClean="0"/>
                        <a:t>=3)</a:t>
                      </a:r>
                      <a:endParaRPr lang="zh-CN" altLang="en-US" sz="1400" i="1" dirty="0"/>
                    </a:p>
                  </a:txBody>
                  <a:tcPr/>
                </a:tc>
              </a:tr>
              <a:tr h="1741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14" name="文本框 13"/>
          <p:cNvSpPr txBox="1"/>
          <p:nvPr/>
        </p:nvSpPr>
        <p:spPr>
          <a:xfrm>
            <a:off x="1839191" y="4438062"/>
            <a:ext cx="467591" cy="523220"/>
          </a:xfrm>
          <a:prstGeom prst="rect">
            <a:avLst/>
          </a:prstGeom>
          <a:noFill/>
        </p:spPr>
        <p:txBody>
          <a:bodyPr wrap="square" rtlCol="0">
            <a:spAutoFit/>
          </a:bodyPr>
          <a:lstStyle/>
          <a:p>
            <a:r>
              <a:rPr lang="en-US" altLang="zh-CN" sz="2800" b="1" dirty="0" smtClean="0">
                <a:solidFill>
                  <a:srgbClr val="FF0000"/>
                </a:solidFill>
              </a:rPr>
              <a:t>A</a:t>
            </a:r>
            <a:endParaRPr lang="zh-CN" altLang="en-US" sz="2800" b="1" dirty="0">
              <a:solidFill>
                <a:srgbClr val="FF0000"/>
              </a:solidFill>
            </a:endParaRPr>
          </a:p>
        </p:txBody>
      </p:sp>
      <p:sp>
        <p:nvSpPr>
          <p:cNvPr id="15" name="文本框 14"/>
          <p:cNvSpPr txBox="1"/>
          <p:nvPr/>
        </p:nvSpPr>
        <p:spPr>
          <a:xfrm>
            <a:off x="6891130" y="4505637"/>
            <a:ext cx="467591" cy="523220"/>
          </a:xfrm>
          <a:prstGeom prst="rect">
            <a:avLst/>
          </a:prstGeom>
          <a:noFill/>
        </p:spPr>
        <p:txBody>
          <a:bodyPr wrap="square" rtlCol="0">
            <a:spAutoFit/>
          </a:bodyPr>
          <a:lstStyle/>
          <a:p>
            <a:r>
              <a:rPr lang="en-US" altLang="zh-CN" sz="2800" b="1" dirty="0" smtClean="0">
                <a:solidFill>
                  <a:srgbClr val="FF0000"/>
                </a:solidFill>
              </a:rPr>
              <a:t>B</a:t>
            </a:r>
            <a:endParaRPr lang="zh-CN" altLang="en-US" sz="2800" b="1" dirty="0">
              <a:solidFill>
                <a:srgbClr val="FF0000"/>
              </a:solidFill>
            </a:endParaRPr>
          </a:p>
        </p:txBody>
      </p:sp>
      <p:sp>
        <p:nvSpPr>
          <p:cNvPr id="16" name="TextBox 4"/>
          <p:cNvSpPr txBox="1"/>
          <p:nvPr/>
        </p:nvSpPr>
        <p:spPr>
          <a:xfrm>
            <a:off x="489098" y="686764"/>
            <a:ext cx="8038214" cy="581057"/>
          </a:xfrm>
          <a:prstGeom prst="rect">
            <a:avLst/>
          </a:prstGeom>
          <a:noFill/>
        </p:spPr>
        <p:txBody>
          <a:bodyPr wrap="square" rtlCol="0">
            <a:spAutoFit/>
          </a:bodyPr>
          <a:lstStyle/>
          <a:p>
            <a:pPr>
              <a:lnSpc>
                <a:spcPct val="150000"/>
              </a:lnSpc>
            </a:pPr>
            <a:r>
              <a:rPr lang="en-US" altLang="zh-CN" sz="2400" dirty="0" err="1">
                <a:solidFill>
                  <a:srgbClr val="FF0000"/>
                </a:solidFill>
                <a:latin typeface="微软雅黑" pitchFamily="34" charset="-122"/>
                <a:ea typeface="微软雅黑" pitchFamily="34" charset="-122"/>
              </a:rPr>
              <a:t>pLSA</a:t>
            </a:r>
            <a:r>
              <a:rPr lang="zh-CN" altLang="en-US" sz="2400" dirty="0">
                <a:solidFill>
                  <a:srgbClr val="FF0000"/>
                </a:solidFill>
                <a:latin typeface="微软雅黑" pitchFamily="34" charset="-122"/>
                <a:ea typeface="微软雅黑" pitchFamily="34" charset="-122"/>
              </a:rPr>
              <a:t>模型介绍</a:t>
            </a:r>
            <a:endParaRPr lang="zh-CN" altLang="en-US" sz="2000" dirty="0">
              <a:solidFill>
                <a:srgbClr val="002060"/>
              </a:solidFill>
              <a:latin typeface="微软雅黑" pitchFamily="34" charset="-122"/>
              <a:ea typeface="微软雅黑" pitchFamily="34" charset="-122"/>
            </a:endParaRPr>
          </a:p>
        </p:txBody>
      </p:sp>
      <p:sp>
        <p:nvSpPr>
          <p:cNvPr id="17" name="TextBox 6"/>
          <p:cNvSpPr txBox="1"/>
          <p:nvPr/>
        </p:nvSpPr>
        <p:spPr>
          <a:xfrm>
            <a:off x="489097" y="1363267"/>
            <a:ext cx="8738030" cy="553998"/>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将</a:t>
            </a:r>
            <a:r>
              <a:rPr lang="en-US" altLang="zh-CN" sz="2000" dirty="0" err="1">
                <a:solidFill>
                  <a:srgbClr val="002060"/>
                </a:solidFill>
                <a:latin typeface="微软雅黑" pitchFamily="34" charset="-122"/>
                <a:ea typeface="微软雅黑" pitchFamily="34" charset="-122"/>
              </a:rPr>
              <a:t>pLSA</a:t>
            </a:r>
            <a:r>
              <a:rPr lang="zh-CN" altLang="en-US" sz="2000" dirty="0">
                <a:solidFill>
                  <a:srgbClr val="002060"/>
                </a:solidFill>
                <a:latin typeface="微软雅黑" pitchFamily="34" charset="-122"/>
                <a:ea typeface="微软雅黑" pitchFamily="34" charset="-122"/>
              </a:rPr>
              <a:t>算法应用到用户</a:t>
            </a:r>
            <a:r>
              <a:rPr lang="en-US" altLang="zh-CN" sz="2000" dirty="0" smtClean="0">
                <a:solidFill>
                  <a:srgbClr val="002060"/>
                </a:solidFill>
                <a:latin typeface="微软雅黑" pitchFamily="34" charset="-122"/>
                <a:ea typeface="微软雅黑" pitchFamily="34" charset="-122"/>
              </a:rPr>
              <a:t>-</a:t>
            </a:r>
            <a:r>
              <a:rPr lang="zh-CN" altLang="en-US" sz="2000" dirty="0">
                <a:solidFill>
                  <a:srgbClr val="002060"/>
                </a:solidFill>
                <a:latin typeface="微软雅黑" pitchFamily="34" charset="-122"/>
                <a:ea typeface="微软雅黑" pitchFamily="34" charset="-122"/>
              </a:rPr>
              <a:t>项目</a:t>
            </a:r>
            <a:r>
              <a:rPr lang="zh-CN" altLang="en-US" sz="2000" dirty="0" smtClean="0">
                <a:solidFill>
                  <a:srgbClr val="002060"/>
                </a:solidFill>
                <a:latin typeface="微软雅黑" pitchFamily="34" charset="-122"/>
                <a:ea typeface="微软雅黑" pitchFamily="34" charset="-122"/>
              </a:rPr>
              <a:t>矩阵</a:t>
            </a:r>
            <a:endParaRPr lang="en-US" altLang="zh-CN" dirty="0" smtClean="0">
              <a:solidFill>
                <a:srgbClr val="0070C0"/>
              </a:solidFill>
              <a:latin typeface="微软雅黑" pitchFamily="34" charset="-122"/>
              <a:ea typeface="微软雅黑" pitchFamily="34" charset="-122"/>
            </a:endParaRPr>
          </a:p>
        </p:txBody>
      </p:sp>
      <p:sp>
        <p:nvSpPr>
          <p:cNvPr id="18" name="TextBox 3"/>
          <p:cNvSpPr txBox="1"/>
          <p:nvPr/>
        </p:nvSpPr>
        <p:spPr>
          <a:xfrm>
            <a:off x="274925" y="104158"/>
            <a:ext cx="5928448" cy="954107"/>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模型的协同过滤算法</a:t>
            </a:r>
          </a:p>
          <a:p>
            <a:endParaRPr lang="zh-CN" altLang="en-US" sz="28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2514503091"/>
      </p:ext>
    </p:extLst>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483537637"/>
              </p:ext>
            </p:extLst>
          </p:nvPr>
        </p:nvGraphicFramePr>
        <p:xfrm>
          <a:off x="93519" y="1992980"/>
          <a:ext cx="4187536" cy="2499360"/>
        </p:xfrm>
        <a:graphic>
          <a:graphicData uri="http://schemas.openxmlformats.org/drawingml/2006/table">
            <a:tbl>
              <a:tblPr firstRow="1" bandRow="1">
                <a:tableStyleId>{5C22544A-7EE6-4342-B048-85BDC9FD1C3A}</a:tableStyleId>
              </a:tblPr>
              <a:tblGrid>
                <a:gridCol w="578168"/>
                <a:gridCol w="950518"/>
                <a:gridCol w="1017086"/>
                <a:gridCol w="1028700"/>
                <a:gridCol w="613064"/>
              </a:tblGrid>
              <a:tr h="302723">
                <a:tc>
                  <a:txBody>
                    <a:bodyPr/>
                    <a:lstStyle/>
                    <a:p>
                      <a:pPr algn="ctr"/>
                      <a:r>
                        <a:rPr lang="zh-CN" altLang="en-US" sz="1400" dirty="0" smtClean="0"/>
                        <a:t>用户</a:t>
                      </a:r>
                      <a:endParaRPr lang="zh-CN" altLang="en-US" sz="1400" dirty="0"/>
                    </a:p>
                  </a:txBody>
                  <a:tcPr/>
                </a:tc>
                <a:tc>
                  <a:txBody>
                    <a:bodyPr/>
                    <a:lstStyle/>
                    <a:p>
                      <a:pPr algn="ctr"/>
                      <a:r>
                        <a:rPr lang="zh-CN" altLang="en-US" sz="1400" dirty="0" smtClean="0"/>
                        <a:t>状态</a:t>
                      </a:r>
                      <a:r>
                        <a:rPr lang="en-US" altLang="zh-CN" sz="1400" dirty="0" smtClean="0"/>
                        <a:t>1</a:t>
                      </a:r>
                      <a:endParaRPr lang="zh-CN" altLang="en-US" sz="1400" dirty="0"/>
                    </a:p>
                  </a:txBody>
                  <a:tcPr/>
                </a:tc>
                <a:tc>
                  <a:txBody>
                    <a:bodyPr/>
                    <a:lstStyle/>
                    <a:p>
                      <a:pPr algn="ctr"/>
                      <a:r>
                        <a:rPr lang="zh-CN" altLang="en-US" sz="1400" dirty="0" smtClean="0"/>
                        <a:t>状态</a:t>
                      </a:r>
                      <a:r>
                        <a:rPr lang="en-US" altLang="zh-CN" sz="1400" dirty="0" smtClean="0"/>
                        <a:t>2</a:t>
                      </a:r>
                      <a:endParaRPr lang="zh-CN" altLang="en-US" sz="1400" dirty="0"/>
                    </a:p>
                  </a:txBody>
                  <a:tcPr/>
                </a:tc>
                <a:tc>
                  <a:txBody>
                    <a:bodyPr/>
                    <a:lstStyle/>
                    <a:p>
                      <a:pPr algn="ctr"/>
                      <a:r>
                        <a:rPr lang="zh-CN" altLang="en-US" sz="1400" dirty="0" smtClean="0"/>
                        <a:t>状态</a:t>
                      </a:r>
                      <a:r>
                        <a:rPr lang="en-US" altLang="zh-CN" sz="1400" dirty="0" smtClean="0"/>
                        <a:t>3</a:t>
                      </a:r>
                      <a:endParaRPr lang="zh-CN" altLang="en-US" sz="1400" dirty="0"/>
                    </a:p>
                  </a:txBody>
                  <a:tcPr/>
                </a:tc>
                <a:tc>
                  <a:txBody>
                    <a:bodyPr/>
                    <a:lstStyle/>
                    <a:p>
                      <a:pPr algn="ctr"/>
                      <a:r>
                        <a:rPr lang="en-US" altLang="zh-CN" sz="1400" dirty="0" smtClean="0"/>
                        <a:t>…</a:t>
                      </a:r>
                      <a:endParaRPr lang="zh-CN" altLang="en-US" sz="1400" dirty="0"/>
                    </a:p>
                  </a:txBody>
                  <a:tcPr/>
                </a:tc>
              </a:tr>
              <a:tr h="240436">
                <a:tc>
                  <a:txBody>
                    <a:bodyPr/>
                    <a:lstStyle/>
                    <a:p>
                      <a:pPr algn="ctr"/>
                      <a:r>
                        <a:rPr lang="en-US" altLang="zh-CN" sz="1400" dirty="0" smtClean="0"/>
                        <a:t>1</a:t>
                      </a:r>
                      <a:endParaRPr lang="zh-CN" altLang="en-US" sz="1400" dirty="0"/>
                    </a:p>
                  </a:txBody>
                  <a:tcPr/>
                </a:tc>
                <a:tc>
                  <a:txBody>
                    <a:bodyPr/>
                    <a:lstStyle/>
                    <a:p>
                      <a:pPr algn="ctr"/>
                      <a:r>
                        <a:rPr lang="en-US" altLang="zh-CN" sz="1400" i="1" dirty="0" smtClean="0"/>
                        <a:t>P(z=1|u=1)</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P(z=2|u=1)</a:t>
                      </a:r>
                      <a:endParaRPr lang="zh-CN" altLang="en-US" sz="1400" i="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P(z=3|u=1)</a:t>
                      </a:r>
                      <a:endParaRPr lang="zh-CN" altLang="en-US" sz="1400" i="1" dirty="0" smtClean="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2</a:t>
                      </a:r>
                      <a:endParaRPr lang="zh-CN" altLang="en-US" sz="1400" dirty="0"/>
                    </a:p>
                  </a:txBody>
                  <a:tcPr/>
                </a:tc>
                <a:tc>
                  <a:txBody>
                    <a:bodyPr/>
                    <a:lstStyle/>
                    <a:p>
                      <a:pPr algn="ctr"/>
                      <a:r>
                        <a:rPr lang="en-US" altLang="zh-CN" sz="1400" i="1" dirty="0" smtClean="0"/>
                        <a:t>P(z=1|u=2)</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P(z=2|u=2)</a:t>
                      </a:r>
                      <a:endParaRPr lang="zh-CN" altLang="en-US" sz="1400" i="1" dirty="0" smtClean="0"/>
                    </a:p>
                  </a:txBody>
                  <a:tcPr/>
                </a:tc>
                <a:tc>
                  <a:txBody>
                    <a:bodyPr/>
                    <a:lstStyle/>
                    <a:p>
                      <a:pPr algn="ctr"/>
                      <a:r>
                        <a:rPr lang="en-US" altLang="zh-CN" sz="1400" i="1" dirty="0" smtClean="0"/>
                        <a:t>P(z=3|u=2)</a:t>
                      </a:r>
                      <a:endParaRPr lang="zh-CN" altLang="en-US" sz="1400" i="1" dirty="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3</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P(z=1|u=3)</a:t>
                      </a:r>
                      <a:endParaRPr lang="zh-CN" altLang="en-US" sz="1400" i="1" dirty="0" smtClean="0"/>
                    </a:p>
                  </a:txBody>
                  <a:tcPr/>
                </a:tc>
                <a:tc>
                  <a:txBody>
                    <a:bodyPr/>
                    <a:lstStyle/>
                    <a:p>
                      <a:pPr algn="ctr"/>
                      <a:r>
                        <a:rPr lang="en-US" altLang="zh-CN" sz="1400" i="1" dirty="0" smtClean="0"/>
                        <a:t>P(z=2|u=3)</a:t>
                      </a:r>
                      <a:endParaRPr lang="zh-CN" altLang="en-US" sz="1400" i="1" dirty="0"/>
                    </a:p>
                  </a:txBody>
                  <a:tcPr/>
                </a:tc>
                <a:tc>
                  <a:txBody>
                    <a:bodyPr/>
                    <a:lstStyle/>
                    <a:p>
                      <a:pPr algn="ctr"/>
                      <a:r>
                        <a:rPr lang="en-US" altLang="zh-CN" sz="1400" i="1" dirty="0" smtClean="0"/>
                        <a:t>P(z=3|u=3)</a:t>
                      </a:r>
                      <a:endParaRPr lang="zh-CN" altLang="en-US" sz="1400" i="1" dirty="0"/>
                    </a:p>
                  </a:txBody>
                  <a:tcPr/>
                </a:tc>
                <a:tc>
                  <a:txBody>
                    <a:bodyPr/>
                    <a:lstStyle/>
                    <a:p>
                      <a:pPr algn="ctr"/>
                      <a:r>
                        <a:rPr lang="en-US" altLang="zh-CN" dirty="0" smtClean="0"/>
                        <a:t>…</a:t>
                      </a:r>
                      <a:endParaRPr lang="zh-CN" altLang="en-US" dirty="0"/>
                    </a:p>
                  </a:txBody>
                  <a:tcPr/>
                </a:tc>
              </a:tr>
              <a:tr h="240436">
                <a:tc>
                  <a:txBody>
                    <a:bodyPr/>
                    <a:lstStyle/>
                    <a:p>
                      <a:pPr algn="ctr"/>
                      <a:r>
                        <a:rPr lang="en-US" altLang="zh-CN" sz="1400" dirty="0" smtClean="0"/>
                        <a:t>4</a:t>
                      </a:r>
                      <a:endParaRPr lang="zh-CN" altLang="en-US" sz="1400" dirty="0"/>
                    </a:p>
                  </a:txBody>
                  <a:tcPr/>
                </a:tc>
                <a:tc>
                  <a:txBody>
                    <a:bodyPr/>
                    <a:lstStyle/>
                    <a:p>
                      <a:pPr algn="ctr"/>
                      <a:r>
                        <a:rPr lang="en-US" altLang="zh-CN" sz="1400" i="1" dirty="0" smtClean="0"/>
                        <a:t>P(z=1|u=4)</a:t>
                      </a:r>
                      <a:endParaRPr lang="zh-CN" altLang="en-US" sz="1400" i="1" dirty="0"/>
                    </a:p>
                  </a:txBody>
                  <a:tcPr/>
                </a:tc>
                <a:tc>
                  <a:txBody>
                    <a:bodyPr/>
                    <a:lstStyle/>
                    <a:p>
                      <a:pPr algn="ctr"/>
                      <a:r>
                        <a:rPr lang="en-US" altLang="zh-CN" sz="1400" i="1" dirty="0" smtClean="0"/>
                        <a:t>P(z=2|u=4)</a:t>
                      </a:r>
                      <a:endParaRPr lang="zh-CN" altLang="en-US" sz="1400" i="1" dirty="0"/>
                    </a:p>
                  </a:txBody>
                  <a:tcPr/>
                </a:tc>
                <a:tc>
                  <a:txBody>
                    <a:bodyPr/>
                    <a:lstStyle/>
                    <a:p>
                      <a:pPr algn="ctr"/>
                      <a:r>
                        <a:rPr lang="en-US" altLang="zh-CN" sz="1400" i="1" dirty="0" smtClean="0"/>
                        <a:t>P(z=3|u=4)</a:t>
                      </a:r>
                      <a:endParaRPr lang="zh-CN" altLang="en-US" sz="1400" i="1" dirty="0"/>
                    </a:p>
                  </a:txBody>
                  <a:tcPr/>
                </a:tc>
                <a:tc>
                  <a:txBody>
                    <a:bodyPr/>
                    <a:lstStyle/>
                    <a:p>
                      <a:pPr algn="ctr"/>
                      <a:r>
                        <a:rPr lang="en-US" altLang="zh-CN" dirty="0" smtClean="0"/>
                        <a:t>…</a:t>
                      </a:r>
                      <a:endParaRPr lang="zh-CN" altLang="en-US" dirty="0"/>
                    </a:p>
                  </a:txBody>
                  <a:tcPr/>
                </a:tc>
              </a:tr>
              <a:tr h="174140">
                <a:tc>
                  <a:txBody>
                    <a:bodyPr/>
                    <a:lstStyle/>
                    <a:p>
                      <a:pPr algn="ctr"/>
                      <a:r>
                        <a:rPr lang="en-US" altLang="zh-CN" dirty="0" smtClean="0"/>
                        <a:t>…</a:t>
                      </a:r>
                      <a:endParaRPr lang="zh-CN" altLang="en-US"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dirty="0" smtClean="0"/>
                        <a:t>…</a:t>
                      </a:r>
                      <a:endParaRPr lang="zh-CN" altLang="en-US" dirty="0"/>
                    </a:p>
                  </a:txBody>
                  <a:tcPr/>
                </a:tc>
              </a:tr>
              <a:tr h="174140">
                <a:tc>
                  <a:txBody>
                    <a:bodyPr/>
                    <a:lstStyle/>
                    <a:p>
                      <a:pPr algn="ctr"/>
                      <a:r>
                        <a:rPr lang="en-US" altLang="zh-CN" dirty="0" smtClean="0"/>
                        <a:t>n</a:t>
                      </a:r>
                      <a:endParaRPr lang="zh-CN" altLang="en-US" dirty="0"/>
                    </a:p>
                  </a:txBody>
                  <a:tcPr/>
                </a:tc>
                <a:tc>
                  <a:txBody>
                    <a:bodyPr/>
                    <a:lstStyle/>
                    <a:p>
                      <a:pPr algn="ctr"/>
                      <a:r>
                        <a:rPr lang="en-US" altLang="zh-CN" sz="1400" i="1" dirty="0" smtClean="0"/>
                        <a:t>P(z=1|u=n)</a:t>
                      </a:r>
                      <a:endParaRPr lang="zh-CN" altLang="en-US" sz="1400" i="1" dirty="0"/>
                    </a:p>
                  </a:txBody>
                  <a:tcPr/>
                </a:tc>
                <a:tc>
                  <a:txBody>
                    <a:bodyPr/>
                    <a:lstStyle/>
                    <a:p>
                      <a:pPr algn="ctr"/>
                      <a:r>
                        <a:rPr lang="en-US" altLang="zh-CN" sz="1400" i="1" dirty="0" smtClean="0"/>
                        <a:t>P(z=2|u=n)</a:t>
                      </a:r>
                      <a:endParaRPr lang="zh-CN" altLang="en-US" sz="1400" i="1" dirty="0"/>
                    </a:p>
                  </a:txBody>
                  <a:tcPr/>
                </a:tc>
                <a:tc>
                  <a:txBody>
                    <a:bodyPr/>
                    <a:lstStyle/>
                    <a:p>
                      <a:pPr algn="ctr"/>
                      <a:r>
                        <a:rPr lang="en-US" altLang="zh-CN" sz="1400" i="1" dirty="0" smtClean="0"/>
                        <a:t>P(z=3|u=n)</a:t>
                      </a:r>
                      <a:endParaRPr lang="zh-CN" altLang="en-US" sz="1400" i="1" dirty="0"/>
                    </a:p>
                  </a:txBody>
                  <a:tcPr/>
                </a:tc>
                <a:tc>
                  <a:txBody>
                    <a:bodyPr/>
                    <a:lstStyle/>
                    <a:p>
                      <a:pPr algn="ctr"/>
                      <a:r>
                        <a:rPr lang="en-US" altLang="zh-CN" dirty="0" smtClean="0"/>
                        <a:t>…</a:t>
                      </a: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172144160"/>
              </p:ext>
            </p:extLst>
          </p:nvPr>
        </p:nvGraphicFramePr>
        <p:xfrm>
          <a:off x="4820922" y="1992980"/>
          <a:ext cx="4140415" cy="1767840"/>
        </p:xfrm>
        <a:graphic>
          <a:graphicData uri="http://schemas.openxmlformats.org/drawingml/2006/table">
            <a:tbl>
              <a:tblPr firstRow="1" bandRow="1">
                <a:tableStyleId>{5C22544A-7EE6-4342-B048-85BDC9FD1C3A}</a:tableStyleId>
              </a:tblPr>
              <a:tblGrid>
                <a:gridCol w="576333"/>
                <a:gridCol w="976746"/>
                <a:gridCol w="1018309"/>
                <a:gridCol w="519545"/>
                <a:gridCol w="1049482"/>
              </a:tblGrid>
              <a:tr h="207817">
                <a:tc>
                  <a:txBody>
                    <a:bodyPr/>
                    <a:lstStyle/>
                    <a:p>
                      <a:pPr algn="ctr"/>
                      <a:r>
                        <a:rPr lang="zh-CN" altLang="en-US" sz="1400" dirty="0" smtClean="0"/>
                        <a:t>状态</a:t>
                      </a:r>
                      <a:endParaRPr lang="zh-CN" altLang="en-US" sz="1400" dirty="0"/>
                    </a:p>
                  </a:txBody>
                  <a:tcPr/>
                </a:tc>
                <a:tc>
                  <a:txBody>
                    <a:bodyPr/>
                    <a:lstStyle/>
                    <a:p>
                      <a:pPr algn="ctr"/>
                      <a:r>
                        <a:rPr lang="en-US" altLang="zh-CN" sz="1400" dirty="0" smtClean="0"/>
                        <a:t>ITEM1</a:t>
                      </a:r>
                      <a:endParaRPr lang="zh-CN" altLang="en-US" sz="1400" dirty="0"/>
                    </a:p>
                  </a:txBody>
                  <a:tcPr/>
                </a:tc>
                <a:tc>
                  <a:txBody>
                    <a:bodyPr/>
                    <a:lstStyle/>
                    <a:p>
                      <a:pPr algn="ctr"/>
                      <a:r>
                        <a:rPr lang="en-US" altLang="zh-CN" sz="1400" dirty="0" smtClean="0"/>
                        <a:t>ITEM2</a:t>
                      </a:r>
                      <a:endParaRPr lang="zh-CN" altLang="en-US" sz="1400" dirty="0"/>
                    </a:p>
                  </a:txBody>
                  <a:tcPr/>
                </a:tc>
                <a:tc>
                  <a:txBody>
                    <a:bodyPr/>
                    <a:lstStyle/>
                    <a:p>
                      <a:pPr algn="ctr"/>
                      <a:r>
                        <a:rPr lang="en-US" altLang="zh-CN" sz="1400" dirty="0" smtClean="0"/>
                        <a:t>…</a:t>
                      </a:r>
                      <a:endParaRPr lang="zh-CN" altLang="en-US" sz="1400" dirty="0"/>
                    </a:p>
                  </a:txBody>
                  <a:tcPr/>
                </a:tc>
                <a:tc>
                  <a:txBody>
                    <a:bodyPr/>
                    <a:lstStyle/>
                    <a:p>
                      <a:pPr algn="ctr"/>
                      <a:r>
                        <a:rPr lang="en-US" altLang="zh-CN" sz="1400" dirty="0" err="1" smtClean="0"/>
                        <a:t>ITEMm</a:t>
                      </a:r>
                      <a:endParaRPr lang="zh-CN" altLang="en-US" sz="1400" dirty="0"/>
                    </a:p>
                  </a:txBody>
                  <a:tcPr/>
                </a:tc>
              </a:tr>
              <a:tr h="240436">
                <a:tc>
                  <a:txBody>
                    <a:bodyPr/>
                    <a:lstStyle/>
                    <a:p>
                      <a:pPr algn="ctr"/>
                      <a:r>
                        <a:rPr lang="en-US" altLang="zh-CN" sz="1400" dirty="0" smtClean="0"/>
                        <a:t>1</a:t>
                      </a:r>
                      <a:endParaRPr lang="zh-CN" altLang="en-US" sz="1400" dirty="0"/>
                    </a:p>
                  </a:txBody>
                  <a:tcPr/>
                </a:tc>
                <a:tc>
                  <a:txBody>
                    <a:bodyPr/>
                    <a:lstStyle/>
                    <a:p>
                      <a:pPr algn="ctr"/>
                      <a:r>
                        <a:rPr lang="en-US" altLang="zh-CN" sz="1400" i="1" dirty="0" smtClean="0"/>
                        <a:t>P(y=1|z=1)</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P(y=2|z=1)</a:t>
                      </a:r>
                      <a:endParaRPr lang="zh-CN" altLang="en-US" sz="1400" i="1" dirty="0" smtClean="0"/>
                    </a:p>
                  </a:txBody>
                  <a:tcPr/>
                </a:tc>
                <a:tc>
                  <a:txBody>
                    <a:bodyPr/>
                    <a:lstStyle/>
                    <a:p>
                      <a:pPr algn="ctr"/>
                      <a:r>
                        <a:rPr lang="en-US" altLang="zh-CN" i="1" dirty="0" smtClean="0"/>
                        <a:t>…</a:t>
                      </a:r>
                      <a:endParaRPr lang="zh-CN" alt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a:t>
                      </a:r>
                      <a:r>
                        <a:rPr lang="en-US" altLang="zh-CN" sz="1400" i="1" dirty="0" err="1" smtClean="0"/>
                        <a:t>m|z</a:t>
                      </a:r>
                      <a:r>
                        <a:rPr lang="en-US" altLang="zh-CN" sz="1400" i="1" dirty="0" smtClean="0"/>
                        <a:t>=1)</a:t>
                      </a:r>
                      <a:endParaRPr lang="zh-CN" altLang="en-US" sz="1400" i="1" dirty="0" smtClean="0"/>
                    </a:p>
                  </a:txBody>
                  <a:tcPr/>
                </a:tc>
              </a:tr>
              <a:tr h="240436">
                <a:tc>
                  <a:txBody>
                    <a:bodyPr/>
                    <a:lstStyle/>
                    <a:p>
                      <a:pPr algn="ctr"/>
                      <a:r>
                        <a:rPr lang="en-US" altLang="zh-CN" sz="1400" dirty="0" smtClean="0"/>
                        <a:t>2</a:t>
                      </a:r>
                      <a:endParaRPr lang="zh-CN" altLang="en-US" sz="1400" dirty="0"/>
                    </a:p>
                  </a:txBody>
                  <a:tcPr/>
                </a:tc>
                <a:tc>
                  <a:txBody>
                    <a:bodyPr/>
                    <a:lstStyle/>
                    <a:p>
                      <a:pPr algn="ctr"/>
                      <a:r>
                        <a:rPr lang="en-US" altLang="zh-CN" sz="1400" i="1" dirty="0" smtClean="0"/>
                        <a:t>P(y=1|z=2)</a:t>
                      </a:r>
                      <a:endParaRPr lang="zh-CN" altLang="en-US" sz="1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P(y=2|z=2)</a:t>
                      </a:r>
                      <a:endParaRPr lang="zh-CN" altLang="en-US" sz="1400" i="1" dirty="0" smtClean="0"/>
                    </a:p>
                  </a:txBody>
                  <a:tcPr/>
                </a:tc>
                <a:tc>
                  <a:txBody>
                    <a:bodyPr/>
                    <a:lstStyle/>
                    <a:p>
                      <a:pPr algn="ctr"/>
                      <a:r>
                        <a:rPr lang="en-US" altLang="zh-CN" i="1" dirty="0" smtClean="0"/>
                        <a:t>…</a:t>
                      </a:r>
                      <a:endParaRPr lang="zh-CN" alt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a:t>
                      </a:r>
                      <a:r>
                        <a:rPr lang="en-US" altLang="zh-CN" sz="1400" i="1" dirty="0" err="1" smtClean="0"/>
                        <a:t>m|z</a:t>
                      </a:r>
                      <a:r>
                        <a:rPr lang="en-US" altLang="zh-CN" sz="1400" i="1" dirty="0" smtClean="0"/>
                        <a:t>=2)</a:t>
                      </a:r>
                      <a:endParaRPr lang="zh-CN" altLang="en-US" sz="1400" i="1" dirty="0" smtClean="0"/>
                    </a:p>
                  </a:txBody>
                  <a:tcPr/>
                </a:tc>
              </a:tr>
              <a:tr h="240436">
                <a:tc>
                  <a:txBody>
                    <a:bodyPr/>
                    <a:lstStyle/>
                    <a:p>
                      <a:pPr algn="ctr"/>
                      <a:r>
                        <a:rPr lang="en-US" altLang="zh-CN" sz="1400" dirty="0" smtClean="0"/>
                        <a:t>3</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i="1" dirty="0" smtClean="0"/>
                        <a:t>P(y=1|z=3)</a:t>
                      </a:r>
                      <a:endParaRPr lang="zh-CN" altLang="en-US" sz="1400" i="1" dirty="0" smtClean="0"/>
                    </a:p>
                  </a:txBody>
                  <a:tcPr/>
                </a:tc>
                <a:tc>
                  <a:txBody>
                    <a:bodyPr/>
                    <a:lstStyle/>
                    <a:p>
                      <a:pPr algn="ctr"/>
                      <a:r>
                        <a:rPr lang="en-US" altLang="zh-CN" sz="1400" i="1" dirty="0" smtClean="0"/>
                        <a:t>P(y=2|z=3)</a:t>
                      </a:r>
                      <a:endParaRPr lang="zh-CN" altLang="en-US" sz="1400" i="1" dirty="0"/>
                    </a:p>
                  </a:txBody>
                  <a:tcPr/>
                </a:tc>
                <a:tc>
                  <a:txBody>
                    <a:bodyPr/>
                    <a:lstStyle/>
                    <a:p>
                      <a:pPr algn="ctr"/>
                      <a:r>
                        <a:rPr lang="en-US" altLang="zh-CN" i="1" dirty="0" smtClean="0"/>
                        <a:t>…</a:t>
                      </a:r>
                      <a:endParaRPr lang="zh-CN" altLang="en-US" i="1" dirty="0"/>
                    </a:p>
                  </a:txBody>
                  <a:tcPr/>
                </a:tc>
                <a:tc>
                  <a:txBody>
                    <a:bodyPr/>
                    <a:lstStyle/>
                    <a:p>
                      <a:pPr algn="ctr"/>
                      <a:r>
                        <a:rPr lang="en-US" altLang="zh-CN" sz="1400" i="1" dirty="0" smtClean="0"/>
                        <a:t>P(y=</a:t>
                      </a:r>
                      <a:r>
                        <a:rPr lang="en-US" altLang="zh-CN" sz="1400" i="1" dirty="0" err="1" smtClean="0"/>
                        <a:t>m|z</a:t>
                      </a:r>
                      <a:r>
                        <a:rPr lang="en-US" altLang="zh-CN" sz="1400" i="1" dirty="0" smtClean="0"/>
                        <a:t>=3)</a:t>
                      </a:r>
                      <a:endParaRPr lang="zh-CN" altLang="en-US" sz="1400" i="1" dirty="0"/>
                    </a:p>
                  </a:txBody>
                  <a:tcPr/>
                </a:tc>
              </a:tr>
              <a:tr h="1741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3" name="文本框 2"/>
          <p:cNvSpPr txBox="1"/>
          <p:nvPr/>
        </p:nvSpPr>
        <p:spPr>
          <a:xfrm>
            <a:off x="1839191" y="4438062"/>
            <a:ext cx="467591" cy="523220"/>
          </a:xfrm>
          <a:prstGeom prst="rect">
            <a:avLst/>
          </a:prstGeom>
          <a:noFill/>
        </p:spPr>
        <p:txBody>
          <a:bodyPr wrap="square" rtlCol="0">
            <a:spAutoFit/>
          </a:bodyPr>
          <a:lstStyle/>
          <a:p>
            <a:r>
              <a:rPr lang="en-US" altLang="zh-CN" sz="2800" b="1" dirty="0" smtClean="0">
                <a:solidFill>
                  <a:srgbClr val="FF0000"/>
                </a:solidFill>
              </a:rPr>
              <a:t>A</a:t>
            </a:r>
            <a:endParaRPr lang="zh-CN" altLang="en-US" sz="2800" b="1" dirty="0">
              <a:solidFill>
                <a:srgbClr val="FF0000"/>
              </a:solidFill>
            </a:endParaRPr>
          </a:p>
        </p:txBody>
      </p:sp>
      <p:sp>
        <p:nvSpPr>
          <p:cNvPr id="9" name="文本框 8"/>
          <p:cNvSpPr txBox="1"/>
          <p:nvPr/>
        </p:nvSpPr>
        <p:spPr>
          <a:xfrm>
            <a:off x="6891130" y="4505637"/>
            <a:ext cx="467591" cy="523220"/>
          </a:xfrm>
          <a:prstGeom prst="rect">
            <a:avLst/>
          </a:prstGeom>
          <a:noFill/>
        </p:spPr>
        <p:txBody>
          <a:bodyPr wrap="square" rtlCol="0">
            <a:spAutoFit/>
          </a:bodyPr>
          <a:lstStyle/>
          <a:p>
            <a:r>
              <a:rPr lang="en-US" altLang="zh-CN" sz="2800" b="1" dirty="0" smtClean="0">
                <a:solidFill>
                  <a:srgbClr val="FF0000"/>
                </a:solidFill>
              </a:rPr>
              <a:t>B</a:t>
            </a:r>
            <a:endParaRPr lang="zh-CN" altLang="en-US" sz="2800" b="1" dirty="0">
              <a:solidFill>
                <a:srgbClr val="FF0000"/>
              </a:solidFill>
            </a:endParaRPr>
          </a:p>
        </p:txBody>
      </p:sp>
      <p:sp>
        <p:nvSpPr>
          <p:cNvPr id="11" name="TextBox 6"/>
          <p:cNvSpPr txBox="1"/>
          <p:nvPr/>
        </p:nvSpPr>
        <p:spPr>
          <a:xfrm>
            <a:off x="489097" y="4716296"/>
            <a:ext cx="7931888" cy="1846659"/>
          </a:xfrm>
          <a:prstGeom prst="rect">
            <a:avLst/>
          </a:prstGeom>
          <a:noFill/>
        </p:spPr>
        <p:txBody>
          <a:bodyPr wrap="square" rtlCol="0">
            <a:spAutoFit/>
          </a:bodyPr>
          <a:lstStyle/>
          <a:p>
            <a:pPr>
              <a:lnSpc>
                <a:spcPct val="150000"/>
              </a:lnSpc>
            </a:pPr>
            <a:r>
              <a:rPr lang="el-GR" altLang="zh-CN" sz="2000" b="1" i="1" dirty="0" smtClean="0">
                <a:solidFill>
                  <a:srgbClr val="C00000"/>
                </a:solidFill>
                <a:latin typeface="微软雅黑" pitchFamily="34" charset="-122"/>
                <a:ea typeface="微软雅黑" pitchFamily="34" charset="-122"/>
              </a:rPr>
              <a:t>Θ</a:t>
            </a:r>
            <a:r>
              <a:rPr lang="zh-CN" altLang="en-US" dirty="0" smtClean="0">
                <a:solidFill>
                  <a:srgbClr val="0070C0"/>
                </a:solidFill>
                <a:latin typeface="微软雅黑" pitchFamily="34" charset="-122"/>
                <a:ea typeface="微软雅黑" pitchFamily="34" charset="-122"/>
              </a:rPr>
              <a:t>为模型的参数：</a:t>
            </a:r>
            <a:endParaRPr lang="en-US" altLang="zh-CN" dirty="0" smtClean="0">
              <a:solidFill>
                <a:srgbClr val="0070C0"/>
              </a:solidFill>
              <a:latin typeface="微软雅黑" pitchFamily="34" charset="-122"/>
              <a:ea typeface="微软雅黑" pitchFamily="34" charset="-122"/>
            </a:endParaRPr>
          </a:p>
          <a:p>
            <a:pPr>
              <a:lnSpc>
                <a:spcPct val="150000"/>
              </a:lnSpc>
            </a:pPr>
            <a:r>
              <a:rPr lang="en-US" altLang="zh-CN" dirty="0" smtClean="0">
                <a:solidFill>
                  <a:srgbClr val="0070C0"/>
                </a:solidFill>
                <a:latin typeface="微软雅黑" pitchFamily="34" charset="-122"/>
                <a:ea typeface="微软雅黑" pitchFamily="34" charset="-122"/>
              </a:rPr>
              <a:t>1.</a:t>
            </a:r>
            <a:r>
              <a:rPr lang="zh-CN" altLang="en-US" dirty="0" smtClean="0">
                <a:solidFill>
                  <a:srgbClr val="0070C0"/>
                </a:solidFill>
                <a:latin typeface="微软雅黑" pitchFamily="34" charset="-122"/>
                <a:ea typeface="微软雅黑" pitchFamily="34" charset="-122"/>
              </a:rPr>
              <a:t>对于</a:t>
            </a:r>
            <a:r>
              <a:rPr lang="en-US" altLang="zh-CN" i="1" dirty="0" smtClean="0">
                <a:solidFill>
                  <a:srgbClr val="C00000"/>
                </a:solidFill>
                <a:latin typeface="Cambria Math" panose="02040503050406030204" pitchFamily="18" charset="0"/>
                <a:ea typeface="Cambria Math" panose="02040503050406030204" pitchFamily="18" charset="0"/>
              </a:rPr>
              <a:t>P(</a:t>
            </a:r>
            <a:r>
              <a:rPr lang="en-US" altLang="zh-CN" i="1" dirty="0" err="1" smtClean="0">
                <a:solidFill>
                  <a:srgbClr val="C00000"/>
                </a:solidFill>
                <a:latin typeface="Cambria Math" panose="02040503050406030204" pitchFamily="18" charset="0"/>
                <a:ea typeface="Cambria Math" panose="02040503050406030204" pitchFamily="18" charset="0"/>
              </a:rPr>
              <a:t>z|u</a:t>
            </a:r>
            <a:r>
              <a:rPr lang="en-US" altLang="zh-CN" i="1" dirty="0" smtClean="0">
                <a:solidFill>
                  <a:srgbClr val="C00000"/>
                </a:solidFill>
                <a:latin typeface="Cambria Math" panose="02040503050406030204" pitchFamily="18" charset="0"/>
                <a:ea typeface="Cambria Math" panose="02040503050406030204" pitchFamily="18" charset="0"/>
              </a:rPr>
              <a:t>)</a:t>
            </a:r>
            <a:r>
              <a:rPr lang="zh-CN" altLang="en-US" dirty="0" smtClean="0">
                <a:solidFill>
                  <a:srgbClr val="0070C0"/>
                </a:solidFill>
                <a:latin typeface="微软雅黑" pitchFamily="34" charset="-122"/>
                <a:ea typeface="微软雅黑" pitchFamily="34" charset="-122"/>
              </a:rPr>
              <a:t>，共有</a:t>
            </a:r>
            <a:r>
              <a:rPr lang="en-US" altLang="zh-CN" i="1" dirty="0" smtClean="0">
                <a:solidFill>
                  <a:srgbClr val="C00000"/>
                </a:solidFill>
                <a:latin typeface="Cambria Math" panose="02040503050406030204" pitchFamily="18" charset="0"/>
                <a:ea typeface="Cambria Math" panose="02040503050406030204" pitchFamily="18" charset="0"/>
              </a:rPr>
              <a:t>(k-1)*n</a:t>
            </a:r>
            <a:r>
              <a:rPr lang="zh-CN" altLang="en-US" dirty="0" smtClean="0">
                <a:solidFill>
                  <a:srgbClr val="0070C0"/>
                </a:solidFill>
                <a:latin typeface="微软雅黑" pitchFamily="34" charset="-122"/>
                <a:ea typeface="微软雅黑" pitchFamily="34" charset="-122"/>
              </a:rPr>
              <a:t>个独立的参数</a:t>
            </a:r>
            <a:endParaRPr lang="en-US" altLang="zh-CN" dirty="0" smtClean="0">
              <a:solidFill>
                <a:srgbClr val="0070C0"/>
              </a:solidFill>
              <a:latin typeface="微软雅黑" pitchFamily="34" charset="-122"/>
              <a:ea typeface="微软雅黑" pitchFamily="34" charset="-122"/>
            </a:endParaRPr>
          </a:p>
          <a:p>
            <a:pPr>
              <a:lnSpc>
                <a:spcPct val="150000"/>
              </a:lnSpc>
            </a:pPr>
            <a:r>
              <a:rPr lang="en-US" altLang="zh-CN" dirty="0" smtClean="0">
                <a:solidFill>
                  <a:srgbClr val="0070C0"/>
                </a:solidFill>
                <a:latin typeface="微软雅黑" pitchFamily="34" charset="-122"/>
                <a:ea typeface="微软雅黑" pitchFamily="34" charset="-122"/>
              </a:rPr>
              <a:t>2.</a:t>
            </a:r>
            <a:r>
              <a:rPr lang="zh-CN" altLang="en-US" dirty="0" smtClean="0">
                <a:solidFill>
                  <a:srgbClr val="0070C0"/>
                </a:solidFill>
                <a:latin typeface="微软雅黑" pitchFamily="34" charset="-122"/>
                <a:ea typeface="微软雅黑" pitchFamily="34" charset="-122"/>
              </a:rPr>
              <a:t>对于</a:t>
            </a:r>
            <a:r>
              <a:rPr lang="en-US" altLang="zh-CN" i="1" dirty="0" smtClean="0">
                <a:solidFill>
                  <a:srgbClr val="C00000"/>
                </a:solidFill>
                <a:latin typeface="Cambria Math" panose="02040503050406030204" pitchFamily="18" charset="0"/>
                <a:ea typeface="Cambria Math" panose="02040503050406030204" pitchFamily="18" charset="0"/>
              </a:rPr>
              <a:t>P(</a:t>
            </a:r>
            <a:r>
              <a:rPr lang="en-US" altLang="zh-CN" i="1" dirty="0" err="1" smtClean="0">
                <a:solidFill>
                  <a:srgbClr val="C00000"/>
                </a:solidFill>
                <a:latin typeface="Cambria Math" panose="02040503050406030204" pitchFamily="18" charset="0"/>
                <a:ea typeface="Cambria Math" panose="02040503050406030204" pitchFamily="18" charset="0"/>
              </a:rPr>
              <a:t>y|z</a:t>
            </a:r>
            <a:r>
              <a:rPr lang="en-US" altLang="zh-CN" i="1" dirty="0" smtClean="0">
                <a:solidFill>
                  <a:srgbClr val="C00000"/>
                </a:solidFill>
                <a:latin typeface="Cambria Math" panose="02040503050406030204" pitchFamily="18" charset="0"/>
                <a:ea typeface="Cambria Math" panose="02040503050406030204" pitchFamily="18" charset="0"/>
              </a:rPr>
              <a:t>)</a:t>
            </a:r>
            <a:r>
              <a:rPr lang="zh-CN" altLang="en-US" dirty="0" smtClean="0">
                <a:solidFill>
                  <a:srgbClr val="0070C0"/>
                </a:solidFill>
                <a:latin typeface="微软雅黑" pitchFamily="34" charset="-122"/>
                <a:ea typeface="微软雅黑" pitchFamily="34" charset="-122"/>
              </a:rPr>
              <a:t> ，共有</a:t>
            </a:r>
            <a:r>
              <a:rPr lang="en-US" altLang="zh-CN" i="1" dirty="0" smtClean="0">
                <a:solidFill>
                  <a:srgbClr val="C00000"/>
                </a:solidFill>
                <a:latin typeface="Cambria Math" panose="02040503050406030204" pitchFamily="18" charset="0"/>
                <a:ea typeface="Cambria Math" panose="02040503050406030204" pitchFamily="18" charset="0"/>
              </a:rPr>
              <a:t>(m-1)*k</a:t>
            </a:r>
            <a:r>
              <a:rPr lang="zh-CN" altLang="en-US" dirty="0" smtClean="0">
                <a:solidFill>
                  <a:srgbClr val="0070C0"/>
                </a:solidFill>
                <a:latin typeface="微软雅黑" pitchFamily="34" charset="-122"/>
                <a:ea typeface="微软雅黑" pitchFamily="34" charset="-122"/>
              </a:rPr>
              <a:t>个独立的参数</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所以</a:t>
            </a:r>
            <a:r>
              <a:rPr lang="el-GR" altLang="zh-CN" b="1" i="1" dirty="0" smtClean="0">
                <a:solidFill>
                  <a:srgbClr val="C00000"/>
                </a:solidFill>
                <a:latin typeface="微软雅黑" pitchFamily="34" charset="-122"/>
                <a:ea typeface="微软雅黑" pitchFamily="34" charset="-122"/>
              </a:rPr>
              <a:t>Θ</a:t>
            </a:r>
            <a:r>
              <a:rPr lang="zh-CN" altLang="en-US" dirty="0">
                <a:solidFill>
                  <a:srgbClr val="0070C0"/>
                </a:solidFill>
                <a:latin typeface="微软雅黑" pitchFamily="34" charset="-122"/>
                <a:ea typeface="微软雅黑" pitchFamily="34" charset="-122"/>
              </a:rPr>
              <a:t>共有</a:t>
            </a:r>
            <a:r>
              <a:rPr lang="en-US" altLang="zh-CN" i="1" dirty="0">
                <a:solidFill>
                  <a:srgbClr val="C00000"/>
                </a:solidFill>
                <a:latin typeface="Cambria Math" panose="02040503050406030204" pitchFamily="18" charset="0"/>
                <a:ea typeface="Cambria Math" panose="02040503050406030204" pitchFamily="18" charset="0"/>
              </a:rPr>
              <a:t>(k-1)*</a:t>
            </a:r>
            <a:r>
              <a:rPr lang="en-US" altLang="zh-CN" i="1" dirty="0" smtClean="0">
                <a:solidFill>
                  <a:srgbClr val="C00000"/>
                </a:solidFill>
                <a:latin typeface="Cambria Math" panose="02040503050406030204" pitchFamily="18" charset="0"/>
                <a:ea typeface="Cambria Math" panose="02040503050406030204" pitchFamily="18" charset="0"/>
              </a:rPr>
              <a:t>n+</a:t>
            </a:r>
            <a:r>
              <a:rPr lang="en-US" altLang="zh-CN" i="1" dirty="0">
                <a:solidFill>
                  <a:srgbClr val="C00000"/>
                </a:solidFill>
                <a:latin typeface="Cambria Math" panose="02040503050406030204" pitchFamily="18" charset="0"/>
                <a:ea typeface="Cambria Math" panose="02040503050406030204" pitchFamily="18" charset="0"/>
              </a:rPr>
              <a:t> (m-1)*k</a:t>
            </a:r>
            <a:r>
              <a:rPr lang="zh-CN" altLang="en-US" dirty="0">
                <a:solidFill>
                  <a:srgbClr val="0070C0"/>
                </a:solidFill>
                <a:latin typeface="微软雅黑" pitchFamily="34" charset="-122"/>
                <a:ea typeface="微软雅黑" pitchFamily="34" charset="-122"/>
              </a:rPr>
              <a:t>个独立的参数</a:t>
            </a:r>
            <a:endParaRPr lang="en-US" altLang="zh-CN" dirty="0" smtClean="0">
              <a:solidFill>
                <a:srgbClr val="0070C0"/>
              </a:solidFill>
              <a:latin typeface="微软雅黑" pitchFamily="34" charset="-122"/>
              <a:ea typeface="微软雅黑" pitchFamily="34"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895418246"/>
              </p:ext>
            </p:extLst>
          </p:nvPr>
        </p:nvGraphicFramePr>
        <p:xfrm>
          <a:off x="5060373" y="5429604"/>
          <a:ext cx="3900964" cy="554730"/>
        </p:xfrm>
        <a:graphic>
          <a:graphicData uri="http://schemas.openxmlformats.org/presentationml/2006/ole">
            <mc:AlternateContent xmlns:mc="http://schemas.openxmlformats.org/markup-compatibility/2006">
              <mc:Choice xmlns:v="urn:schemas-microsoft-com:vml" Requires="v">
                <p:oleObj spid="_x0000_s4179" name="Equation" r:id="rId3" imgW="2273040" imgH="342720" progId="Equation.3">
                  <p:embed/>
                </p:oleObj>
              </mc:Choice>
              <mc:Fallback>
                <p:oleObj name="Equation" r:id="rId3" imgW="2273040" imgH="342720" progId="Equation.3">
                  <p:embed/>
                  <p:pic>
                    <p:nvPicPr>
                      <p:cNvPr id="0" name=""/>
                      <p:cNvPicPr/>
                      <p:nvPr/>
                    </p:nvPicPr>
                    <p:blipFill>
                      <a:blip r:embed="rId4"/>
                      <a:stretch>
                        <a:fillRect/>
                      </a:stretch>
                    </p:blipFill>
                    <p:spPr>
                      <a:xfrm>
                        <a:off x="5060373" y="5429604"/>
                        <a:ext cx="3900964" cy="554730"/>
                      </a:xfrm>
                      <a:prstGeom prst="rect">
                        <a:avLst/>
                      </a:prstGeom>
                    </p:spPr>
                  </p:pic>
                </p:oleObj>
              </mc:Fallback>
            </mc:AlternateContent>
          </a:graphicData>
        </a:graphic>
      </p:graphicFrame>
      <p:sp>
        <p:nvSpPr>
          <p:cNvPr id="13" name="TextBox 4"/>
          <p:cNvSpPr txBox="1"/>
          <p:nvPr/>
        </p:nvSpPr>
        <p:spPr>
          <a:xfrm>
            <a:off x="489098" y="686764"/>
            <a:ext cx="8038214" cy="581057"/>
          </a:xfrm>
          <a:prstGeom prst="rect">
            <a:avLst/>
          </a:prstGeom>
          <a:noFill/>
        </p:spPr>
        <p:txBody>
          <a:bodyPr wrap="square" rtlCol="0">
            <a:spAutoFit/>
          </a:bodyPr>
          <a:lstStyle/>
          <a:p>
            <a:pPr>
              <a:lnSpc>
                <a:spcPct val="150000"/>
              </a:lnSpc>
            </a:pPr>
            <a:r>
              <a:rPr lang="en-US" altLang="zh-CN" sz="2400" dirty="0" err="1">
                <a:solidFill>
                  <a:srgbClr val="FF0000"/>
                </a:solidFill>
                <a:latin typeface="微软雅黑" pitchFamily="34" charset="-122"/>
                <a:ea typeface="微软雅黑" pitchFamily="34" charset="-122"/>
              </a:rPr>
              <a:t>pLSA</a:t>
            </a:r>
            <a:r>
              <a:rPr lang="zh-CN" altLang="en-US" sz="2400" dirty="0">
                <a:solidFill>
                  <a:srgbClr val="FF0000"/>
                </a:solidFill>
                <a:latin typeface="微软雅黑" pitchFamily="34" charset="-122"/>
                <a:ea typeface="微软雅黑" pitchFamily="34" charset="-122"/>
              </a:rPr>
              <a:t>模型介绍</a:t>
            </a:r>
            <a:endParaRPr lang="zh-CN" altLang="en-US" sz="2000" dirty="0">
              <a:solidFill>
                <a:srgbClr val="002060"/>
              </a:solidFill>
              <a:latin typeface="微软雅黑" pitchFamily="34" charset="-122"/>
              <a:ea typeface="微软雅黑" pitchFamily="34" charset="-122"/>
            </a:endParaRPr>
          </a:p>
        </p:txBody>
      </p:sp>
      <p:sp>
        <p:nvSpPr>
          <p:cNvPr id="14" name="TextBox 6"/>
          <p:cNvSpPr txBox="1"/>
          <p:nvPr/>
        </p:nvSpPr>
        <p:spPr>
          <a:xfrm>
            <a:off x="489097" y="1363267"/>
            <a:ext cx="8738030" cy="553998"/>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将</a:t>
            </a:r>
            <a:r>
              <a:rPr lang="en-US" altLang="zh-CN" sz="2000" dirty="0" err="1">
                <a:solidFill>
                  <a:srgbClr val="002060"/>
                </a:solidFill>
                <a:latin typeface="微软雅黑" pitchFamily="34" charset="-122"/>
                <a:ea typeface="微软雅黑" pitchFamily="34" charset="-122"/>
              </a:rPr>
              <a:t>pLSA</a:t>
            </a:r>
            <a:r>
              <a:rPr lang="zh-CN" altLang="en-US" sz="2000" dirty="0">
                <a:solidFill>
                  <a:srgbClr val="002060"/>
                </a:solidFill>
                <a:latin typeface="微软雅黑" pitchFamily="34" charset="-122"/>
                <a:ea typeface="微软雅黑" pitchFamily="34" charset="-122"/>
              </a:rPr>
              <a:t>算法应用到用户</a:t>
            </a:r>
            <a:r>
              <a:rPr lang="en-US" altLang="zh-CN" sz="2000" dirty="0" smtClean="0">
                <a:solidFill>
                  <a:srgbClr val="002060"/>
                </a:solidFill>
                <a:latin typeface="微软雅黑" pitchFamily="34" charset="-122"/>
                <a:ea typeface="微软雅黑" pitchFamily="34" charset="-122"/>
              </a:rPr>
              <a:t>-</a:t>
            </a:r>
            <a:r>
              <a:rPr lang="zh-CN" altLang="en-US" sz="2000" dirty="0">
                <a:solidFill>
                  <a:srgbClr val="002060"/>
                </a:solidFill>
                <a:latin typeface="微软雅黑" pitchFamily="34" charset="-122"/>
                <a:ea typeface="微软雅黑" pitchFamily="34" charset="-122"/>
              </a:rPr>
              <a:t>项目</a:t>
            </a:r>
            <a:r>
              <a:rPr lang="zh-CN" altLang="en-US" sz="2000" dirty="0" smtClean="0">
                <a:solidFill>
                  <a:srgbClr val="002060"/>
                </a:solidFill>
                <a:latin typeface="微软雅黑" pitchFamily="34" charset="-122"/>
                <a:ea typeface="微软雅黑" pitchFamily="34" charset="-122"/>
              </a:rPr>
              <a:t>矩阵</a:t>
            </a:r>
            <a:endParaRPr lang="en-US" altLang="zh-CN" dirty="0" smtClean="0">
              <a:solidFill>
                <a:srgbClr val="0070C0"/>
              </a:solidFill>
              <a:latin typeface="微软雅黑" pitchFamily="34" charset="-122"/>
              <a:ea typeface="微软雅黑" pitchFamily="34" charset="-122"/>
            </a:endParaRPr>
          </a:p>
        </p:txBody>
      </p:sp>
      <p:sp>
        <p:nvSpPr>
          <p:cNvPr id="15" name="TextBox 3"/>
          <p:cNvSpPr txBox="1"/>
          <p:nvPr/>
        </p:nvSpPr>
        <p:spPr>
          <a:xfrm>
            <a:off x="274925" y="104158"/>
            <a:ext cx="5928448" cy="523220"/>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a:t>
            </a:r>
            <a:r>
              <a:rPr lang="zh-CN" altLang="en-US" sz="2800" b="1" dirty="0" smtClean="0">
                <a:solidFill>
                  <a:srgbClr val="7030A0"/>
                </a:solidFill>
                <a:latin typeface="微软雅黑" pitchFamily="34" charset="-122"/>
                <a:ea typeface="微软雅黑" pitchFamily="34" charset="-122"/>
              </a:rPr>
              <a:t>算法</a:t>
            </a:r>
            <a:endParaRPr lang="zh-CN" altLang="en-US" sz="28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4051675916"/>
      </p:ext>
    </p:extLst>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646331"/>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将</a:t>
            </a:r>
            <a:r>
              <a:rPr lang="en-US" altLang="zh-CN" sz="2400" dirty="0" err="1" smtClean="0">
                <a:solidFill>
                  <a:srgbClr val="FF0000"/>
                </a:solidFill>
                <a:latin typeface="微软雅黑" pitchFamily="34" charset="-122"/>
                <a:ea typeface="微软雅黑" pitchFamily="34" charset="-122"/>
              </a:rPr>
              <a:t>pLSA</a:t>
            </a:r>
            <a:r>
              <a:rPr lang="zh-CN" altLang="en-US" sz="2400" dirty="0" smtClean="0">
                <a:solidFill>
                  <a:srgbClr val="FF0000"/>
                </a:solidFill>
                <a:latin typeface="微软雅黑" pitchFamily="34" charset="-122"/>
                <a:ea typeface="微软雅黑" pitchFamily="34" charset="-122"/>
              </a:rPr>
              <a:t>模型应用到协同过滤</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a:t>
            </a:r>
            <a:r>
              <a:rPr lang="zh-CN" altLang="en-US" sz="2800" b="1" dirty="0" smtClean="0">
                <a:solidFill>
                  <a:srgbClr val="7030A0"/>
                </a:solidFill>
                <a:latin typeface="微软雅黑" pitchFamily="34" charset="-122"/>
                <a:ea typeface="微软雅黑" pitchFamily="34" charset="-122"/>
              </a:rPr>
              <a:t>算法</a:t>
            </a:r>
            <a:endParaRPr lang="zh-CN" altLang="en-US" sz="2800" b="1" dirty="0">
              <a:solidFill>
                <a:srgbClr val="7030A0"/>
              </a:solidFill>
              <a:latin typeface="微软雅黑" pitchFamily="34" charset="-122"/>
              <a:ea typeface="微软雅黑" pitchFamily="34" charset="-122"/>
            </a:endParaRPr>
          </a:p>
        </p:txBody>
      </p:sp>
      <p:sp>
        <p:nvSpPr>
          <p:cNvPr id="6" name="文本框 5"/>
          <p:cNvSpPr txBox="1"/>
          <p:nvPr/>
        </p:nvSpPr>
        <p:spPr>
          <a:xfrm>
            <a:off x="810491" y="1340427"/>
            <a:ext cx="6993082" cy="2646878"/>
          </a:xfrm>
          <a:prstGeom prst="rect">
            <a:avLst/>
          </a:prstGeom>
          <a:noFill/>
        </p:spPr>
        <p:txBody>
          <a:bodyPr wrap="square" rtlCol="0">
            <a:spAutoFit/>
          </a:bodyPr>
          <a:lstStyle/>
          <a:p>
            <a:pPr>
              <a:lnSpc>
                <a:spcPct val="200000"/>
              </a:lnSpc>
            </a:pPr>
            <a:r>
              <a:rPr lang="zh-CN" altLang="en-US" sz="2000" dirty="0" smtClean="0">
                <a:solidFill>
                  <a:srgbClr val="002060"/>
                </a:solidFill>
                <a:latin typeface="微软雅黑" panose="020B0503020204020204" pitchFamily="34" charset="-122"/>
                <a:ea typeface="微软雅黑" panose="020B0503020204020204" pitchFamily="34" charset="-122"/>
              </a:rPr>
              <a:t>协同过滤与</a:t>
            </a:r>
            <a:r>
              <a:rPr lang="en-US" altLang="zh-CN" sz="2000" dirty="0" err="1" smtClean="0">
                <a:solidFill>
                  <a:srgbClr val="002060"/>
                </a:solidFill>
                <a:latin typeface="微软雅黑" panose="020B0503020204020204" pitchFamily="34" charset="-122"/>
                <a:ea typeface="微软雅黑" panose="020B0503020204020204" pitchFamily="34" charset="-122"/>
              </a:rPr>
              <a:t>pLSA</a:t>
            </a:r>
            <a:r>
              <a:rPr lang="zh-CN" altLang="en-US" sz="2000" dirty="0" smtClean="0">
                <a:solidFill>
                  <a:srgbClr val="002060"/>
                </a:solidFill>
                <a:latin typeface="微软雅黑" panose="020B0503020204020204" pitchFamily="34" charset="-122"/>
                <a:ea typeface="微软雅黑" panose="020B0503020204020204" pitchFamily="34" charset="-122"/>
              </a:rPr>
              <a:t>模型的区别</a:t>
            </a:r>
            <a:r>
              <a:rPr lang="zh-CN" altLang="en-US" dirty="0" smtClean="0"/>
              <a:t>：</a:t>
            </a:r>
            <a:endParaRPr lang="en-US" altLang="zh-CN" dirty="0" smtClean="0"/>
          </a:p>
          <a:p>
            <a:pPr marL="360000"/>
            <a:r>
              <a:rPr lang="zh-CN" altLang="en-US" dirty="0" smtClean="0">
                <a:solidFill>
                  <a:srgbClr val="0070C0"/>
                </a:solidFill>
                <a:latin typeface="微软雅黑" panose="020B0503020204020204" pitchFamily="34" charset="-122"/>
                <a:ea typeface="微软雅黑" panose="020B0503020204020204" pitchFamily="34" charset="-122"/>
              </a:rPr>
              <a:t>对于</a:t>
            </a:r>
            <a:r>
              <a:rPr lang="en-US" altLang="zh-CN" dirty="0" err="1" smtClean="0">
                <a:solidFill>
                  <a:srgbClr val="0070C0"/>
                </a:solidFill>
                <a:latin typeface="微软雅黑" panose="020B0503020204020204" pitchFamily="34" charset="-122"/>
                <a:ea typeface="微软雅黑" panose="020B0503020204020204" pitchFamily="34" charset="-122"/>
              </a:rPr>
              <a:t>pLSA</a:t>
            </a:r>
            <a:r>
              <a:rPr lang="zh-CN" altLang="en-US" dirty="0" smtClean="0">
                <a:solidFill>
                  <a:srgbClr val="0070C0"/>
                </a:solidFill>
                <a:latin typeface="微软雅黑" panose="020B0503020204020204" pitchFamily="34" charset="-122"/>
                <a:ea typeface="微软雅黑" panose="020B0503020204020204" pitchFamily="34" charset="-122"/>
              </a:rPr>
              <a:t>模型，观测到的值必须为一个概率值，如：</a:t>
            </a:r>
            <a:endParaRPr lang="en-US" altLang="zh-CN" dirty="0" smtClean="0">
              <a:solidFill>
                <a:srgbClr val="0070C0"/>
              </a:solidFill>
              <a:latin typeface="微软雅黑" panose="020B0503020204020204" pitchFamily="34" charset="-122"/>
              <a:ea typeface="微软雅黑" panose="020B0503020204020204" pitchFamily="34" charset="-122"/>
            </a:endParaRPr>
          </a:p>
          <a:p>
            <a:pPr indent="457200">
              <a:lnSpc>
                <a:spcPct val="300000"/>
              </a:lnSpc>
            </a:pPr>
            <a:endParaRPr lang="en-US" altLang="zh-CN" dirty="0" smtClean="0">
              <a:solidFill>
                <a:srgbClr val="0070C0"/>
              </a:solidFill>
              <a:latin typeface="微软雅黑" panose="020B0503020204020204" pitchFamily="34" charset="-122"/>
              <a:ea typeface="微软雅黑" panose="020B0503020204020204" pitchFamily="34" charset="-122"/>
            </a:endParaRPr>
          </a:p>
          <a:p>
            <a:pPr indent="457200"/>
            <a:endParaRPr lang="en-US" altLang="zh-CN" dirty="0" smtClean="0">
              <a:solidFill>
                <a:srgbClr val="0070C0"/>
              </a:solidFill>
              <a:latin typeface="微软雅黑" panose="020B0503020204020204" pitchFamily="34" charset="-122"/>
              <a:ea typeface="微软雅黑" panose="020B0503020204020204" pitchFamily="34" charset="-122"/>
            </a:endParaRPr>
          </a:p>
          <a:p>
            <a:pPr marL="360000"/>
            <a:r>
              <a:rPr lang="zh-CN" altLang="en-US" dirty="0" smtClean="0">
                <a:solidFill>
                  <a:srgbClr val="0070C0"/>
                </a:solidFill>
                <a:latin typeface="微软雅黑" panose="020B0503020204020204" pitchFamily="34" charset="-122"/>
                <a:ea typeface="微软雅黑" panose="020B0503020204020204" pitchFamily="34" charset="-122"/>
              </a:rPr>
              <a:t>而对于协同过滤，观测到的值为评分值</a:t>
            </a:r>
            <a:r>
              <a:rPr lang="en-US" altLang="zh-CN" i="1" dirty="0" smtClean="0">
                <a:solidFill>
                  <a:srgbClr val="C00000"/>
                </a:solidFill>
                <a:latin typeface="Cambria Math" panose="02040503050406030204" pitchFamily="18" charset="0"/>
                <a:ea typeface="Cambria Math" panose="02040503050406030204" pitchFamily="18" charset="0"/>
              </a:rPr>
              <a:t>v</a:t>
            </a:r>
            <a:r>
              <a:rPr lang="zh-CN" altLang="en-US" dirty="0" smtClean="0">
                <a:solidFill>
                  <a:srgbClr val="0070C0"/>
                </a:solidFill>
                <a:latin typeface="微软雅黑" panose="020B0503020204020204" pitchFamily="34" charset="-122"/>
                <a:ea typeface="微软雅黑" panose="020B0503020204020204" pitchFamily="34" charset="-122"/>
              </a:rPr>
              <a:t>，我们需要再引入一个概率分布来表示选取当前评分值的概率：</a:t>
            </a:r>
            <a:endParaRPr lang="en-US" altLang="zh-CN" dirty="0">
              <a:solidFill>
                <a:srgbClr val="0070C0"/>
              </a:solidFill>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268110968"/>
              </p:ext>
            </p:extLst>
          </p:nvPr>
        </p:nvGraphicFramePr>
        <p:xfrm>
          <a:off x="3249749" y="2622302"/>
          <a:ext cx="1258456" cy="417415"/>
        </p:xfrm>
        <a:graphic>
          <a:graphicData uri="http://schemas.openxmlformats.org/presentationml/2006/ole">
            <mc:AlternateContent xmlns:mc="http://schemas.openxmlformats.org/markup-compatibility/2006">
              <mc:Choice xmlns:v="urn:schemas-microsoft-com:vml" Requires="v">
                <p:oleObj spid="_x0000_s22718" name="Equation" r:id="rId3" imgW="583920" imgH="215640" progId="Equation.3">
                  <p:embed/>
                </p:oleObj>
              </mc:Choice>
              <mc:Fallback>
                <p:oleObj name="Equation" r:id="rId3" imgW="583920" imgH="215640" progId="Equation.3">
                  <p:embed/>
                  <p:pic>
                    <p:nvPicPr>
                      <p:cNvPr id="0" name=""/>
                      <p:cNvPicPr/>
                      <p:nvPr/>
                    </p:nvPicPr>
                    <p:blipFill>
                      <a:blip r:embed="rId4"/>
                      <a:stretch>
                        <a:fillRect/>
                      </a:stretch>
                    </p:blipFill>
                    <p:spPr>
                      <a:xfrm>
                        <a:off x="3249749" y="2622302"/>
                        <a:ext cx="1258456" cy="41741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58966695"/>
              </p:ext>
            </p:extLst>
          </p:nvPr>
        </p:nvGraphicFramePr>
        <p:xfrm>
          <a:off x="3249749" y="4292101"/>
          <a:ext cx="1587500" cy="417513"/>
        </p:xfrm>
        <a:graphic>
          <a:graphicData uri="http://schemas.openxmlformats.org/presentationml/2006/ole">
            <mc:AlternateContent xmlns:mc="http://schemas.openxmlformats.org/markup-compatibility/2006">
              <mc:Choice xmlns:v="urn:schemas-microsoft-com:vml" Requires="v">
                <p:oleObj spid="_x0000_s22719" name="Equation" r:id="rId5" imgW="736560" imgH="215640" progId="Equation.3">
                  <p:embed/>
                </p:oleObj>
              </mc:Choice>
              <mc:Fallback>
                <p:oleObj name="Equation" r:id="rId5" imgW="736560" imgH="215640" progId="Equation.3">
                  <p:embed/>
                  <p:pic>
                    <p:nvPicPr>
                      <p:cNvPr id="0" name=""/>
                      <p:cNvPicPr/>
                      <p:nvPr/>
                    </p:nvPicPr>
                    <p:blipFill>
                      <a:blip r:embed="rId6"/>
                      <a:stretch>
                        <a:fillRect/>
                      </a:stretch>
                    </p:blipFill>
                    <p:spPr>
                      <a:xfrm>
                        <a:off x="3249749" y="4292101"/>
                        <a:ext cx="1587500" cy="417513"/>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2" name="文本框 1"/>
              <p:cNvSpPr txBox="1"/>
              <p:nvPr/>
            </p:nvSpPr>
            <p:spPr>
              <a:xfrm>
                <a:off x="1371600" y="5101936"/>
                <a:ext cx="6296891" cy="369332"/>
              </a:xfrm>
              <a:prstGeom prst="rect">
                <a:avLst/>
              </a:prstGeom>
              <a:noFill/>
            </p:spPr>
            <p:txBody>
              <a:bodyPr wrap="square" rtlCol="0">
                <a:spAutoFit/>
              </a:bodyPr>
              <a:lstStyle/>
              <a:p>
                <a:r>
                  <a:rPr lang="en-US" altLang="zh-CN" b="0" dirty="0" smtClean="0">
                    <a:solidFill>
                      <a:srgbClr val="0070C0"/>
                    </a:solidFill>
                    <a:ea typeface="微软雅黑" panose="020B0503020204020204" pitchFamily="34" charset="-122"/>
                  </a:rPr>
                  <a:t>(</a:t>
                </a:r>
                <a14:m>
                  <m:oMath xmlns:m="http://schemas.openxmlformats.org/officeDocument/2006/math">
                    <m:r>
                      <a:rPr lang="en-US" altLang="zh-CN" b="0" i="1" smtClean="0">
                        <a:solidFill>
                          <a:srgbClr val="C00000"/>
                        </a:solidFill>
                        <a:latin typeface="Cambria Math" panose="02040503050406030204" pitchFamily="18" charset="0"/>
                        <a:ea typeface="微软雅黑" panose="020B0503020204020204" pitchFamily="34" charset="-122"/>
                      </a:rPr>
                      <m:t>𝑃</m:t>
                    </m:r>
                    <m:r>
                      <a:rPr lang="en-US" altLang="zh-CN" b="0" i="1" smtClean="0">
                        <a:solidFill>
                          <a:srgbClr val="C00000"/>
                        </a:solidFill>
                        <a:latin typeface="Cambria Math" panose="02040503050406030204" pitchFamily="18" charset="0"/>
                        <a:ea typeface="微软雅黑" panose="020B0503020204020204" pitchFamily="34" charset="-122"/>
                      </a:rPr>
                      <m:t>(</m:t>
                    </m:r>
                    <m:r>
                      <a:rPr lang="en-US" altLang="zh-CN" b="0" i="1" smtClean="0">
                        <a:solidFill>
                          <a:srgbClr val="C00000"/>
                        </a:solidFill>
                        <a:latin typeface="Cambria Math" panose="02040503050406030204" pitchFamily="18" charset="0"/>
                        <a:ea typeface="微软雅黑" panose="020B0503020204020204" pitchFamily="34" charset="-122"/>
                      </a:rPr>
                      <m:t>𝑣</m:t>
                    </m:r>
                    <m:r>
                      <a:rPr lang="en-US" altLang="zh-CN" b="0" i="1" smtClean="0">
                        <a:solidFill>
                          <a:srgbClr val="C00000"/>
                        </a:solidFill>
                        <a:latin typeface="Cambria Math" panose="02040503050406030204" pitchFamily="18" charset="0"/>
                        <a:ea typeface="微软雅黑" panose="020B0503020204020204" pitchFamily="34" charset="-122"/>
                      </a:rPr>
                      <m:t>|</m:t>
                    </m:r>
                    <m:r>
                      <a:rPr lang="en-US" altLang="zh-CN" b="0" i="1" smtClean="0">
                        <a:solidFill>
                          <a:srgbClr val="C00000"/>
                        </a:solidFill>
                        <a:latin typeface="Cambria Math" panose="02040503050406030204" pitchFamily="18" charset="0"/>
                        <a:ea typeface="微软雅黑" panose="020B0503020204020204" pitchFamily="34" charset="-122"/>
                      </a:rPr>
                      <m:t>𝑢</m:t>
                    </m:r>
                    <m:r>
                      <a:rPr lang="en-US" altLang="zh-CN" b="0" i="1" smtClean="0">
                        <a:solidFill>
                          <a:srgbClr val="C00000"/>
                        </a:solidFill>
                        <a:latin typeface="Cambria Math" panose="02040503050406030204" pitchFamily="18" charset="0"/>
                        <a:ea typeface="微软雅黑" panose="020B0503020204020204" pitchFamily="34" charset="-122"/>
                      </a:rPr>
                      <m:t>,</m:t>
                    </m:r>
                    <m:r>
                      <a:rPr lang="en-US" altLang="zh-CN" b="0" i="1" smtClean="0">
                        <a:solidFill>
                          <a:srgbClr val="C00000"/>
                        </a:solidFill>
                        <a:latin typeface="Cambria Math" panose="02040503050406030204" pitchFamily="18" charset="0"/>
                        <a:ea typeface="微软雅黑" panose="020B0503020204020204" pitchFamily="34" charset="-122"/>
                      </a:rPr>
                      <m:t>𝑦</m:t>
                    </m:r>
                    <m:r>
                      <a:rPr lang="en-US" altLang="zh-CN" b="0" i="1" smtClean="0">
                        <a:solidFill>
                          <a:srgbClr val="C00000"/>
                        </a:solidFill>
                        <a:latin typeface="Cambria Math" panose="02040503050406030204" pitchFamily="18" charset="0"/>
                        <a:ea typeface="微软雅黑" panose="020B0503020204020204" pitchFamily="34" charset="-122"/>
                      </a:rPr>
                      <m:t>)</m:t>
                    </m:r>
                  </m:oMath>
                </a14:m>
                <a:r>
                  <a:rPr lang="zh-CN" altLang="en-US" dirty="0" smtClean="0">
                    <a:solidFill>
                      <a:srgbClr val="0070C0"/>
                    </a:solidFill>
                    <a:latin typeface="微软雅黑" panose="020B0503020204020204" pitchFamily="34" charset="-122"/>
                    <a:ea typeface="微软雅黑" panose="020B0503020204020204" pitchFamily="34" charset="-122"/>
                  </a:rPr>
                  <a:t>可以是</a:t>
                </a:r>
                <a:r>
                  <a:rPr lang="zh-CN" altLang="en-US" dirty="0" smtClean="0">
                    <a:solidFill>
                      <a:srgbClr val="C00000"/>
                    </a:solidFill>
                    <a:latin typeface="微软雅黑" panose="020B0503020204020204" pitchFamily="34" charset="-122"/>
                    <a:ea typeface="微软雅黑" panose="020B0503020204020204" pitchFamily="34" charset="-122"/>
                  </a:rPr>
                  <a:t>连续的</a:t>
                </a:r>
                <a:r>
                  <a:rPr lang="zh-CN" altLang="en-US" dirty="0" smtClean="0">
                    <a:solidFill>
                      <a:srgbClr val="0070C0"/>
                    </a:solidFill>
                    <a:latin typeface="微软雅黑" panose="020B0503020204020204" pitchFamily="34" charset="-122"/>
                    <a:ea typeface="微软雅黑" panose="020B0503020204020204" pitchFamily="34" charset="-122"/>
                  </a:rPr>
                  <a:t>概率分布，也可以是</a:t>
                </a:r>
                <a:r>
                  <a:rPr lang="zh-CN" altLang="en-US" dirty="0" smtClean="0">
                    <a:solidFill>
                      <a:srgbClr val="C00000"/>
                    </a:solidFill>
                    <a:latin typeface="微软雅黑" panose="020B0503020204020204" pitchFamily="34" charset="-122"/>
                    <a:ea typeface="微软雅黑" panose="020B0503020204020204" pitchFamily="34" charset="-122"/>
                  </a:rPr>
                  <a:t>离散的</a:t>
                </a:r>
                <a:r>
                  <a:rPr lang="zh-CN" altLang="en-US" dirty="0" smtClean="0">
                    <a:solidFill>
                      <a:srgbClr val="0070C0"/>
                    </a:solidFill>
                    <a:latin typeface="微软雅黑" panose="020B0503020204020204" pitchFamily="34" charset="-122"/>
                    <a:ea typeface="微软雅黑" panose="020B0503020204020204" pitchFamily="34" charset="-122"/>
                  </a:rPr>
                  <a:t>概率分布</a:t>
                </a:r>
                <a:r>
                  <a:rPr lang="en-US" altLang="zh-CN" dirty="0" smtClean="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371600" y="5101936"/>
                <a:ext cx="6296891" cy="369332"/>
              </a:xfrm>
              <a:prstGeom prst="rect">
                <a:avLst/>
              </a:prstGeom>
              <a:blipFill rotWithShape="0">
                <a:blip r:embed="rId7"/>
                <a:stretch>
                  <a:fillRect l="-774" t="-11475" r="-38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0562839"/>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646331"/>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将</a:t>
            </a:r>
            <a:r>
              <a:rPr lang="en-US" altLang="zh-CN" sz="2400" dirty="0" err="1" smtClean="0">
                <a:solidFill>
                  <a:srgbClr val="FF0000"/>
                </a:solidFill>
                <a:latin typeface="微软雅黑" pitchFamily="34" charset="-122"/>
                <a:ea typeface="微软雅黑" pitchFamily="34" charset="-122"/>
              </a:rPr>
              <a:t>pLSA</a:t>
            </a:r>
            <a:r>
              <a:rPr lang="zh-CN" altLang="en-US" sz="2400" dirty="0" smtClean="0">
                <a:solidFill>
                  <a:srgbClr val="FF0000"/>
                </a:solidFill>
                <a:latin typeface="微软雅黑" pitchFamily="34" charset="-122"/>
                <a:ea typeface="微软雅黑" pitchFamily="34" charset="-122"/>
              </a:rPr>
              <a:t>模型应用到协同过滤</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a:t>
            </a:r>
            <a:r>
              <a:rPr lang="zh-CN" altLang="en-US" sz="2800" b="1" dirty="0" smtClean="0">
                <a:solidFill>
                  <a:srgbClr val="7030A0"/>
                </a:solidFill>
                <a:latin typeface="微软雅黑" pitchFamily="34" charset="-122"/>
                <a:ea typeface="微软雅黑" pitchFamily="34" charset="-122"/>
              </a:rPr>
              <a:t>算法</a:t>
            </a:r>
            <a:endParaRPr lang="zh-CN" altLang="en-US" sz="2800" b="1" dirty="0">
              <a:solidFill>
                <a:srgbClr val="7030A0"/>
              </a:solidFill>
              <a:latin typeface="微软雅黑" pitchFamily="34" charset="-122"/>
              <a:ea typeface="微软雅黑" pitchFamily="34" charset="-122"/>
            </a:endParaRPr>
          </a:p>
        </p:txBody>
      </p:sp>
      <p:sp>
        <p:nvSpPr>
          <p:cNvPr id="6" name="文本框 5"/>
          <p:cNvSpPr txBox="1"/>
          <p:nvPr/>
        </p:nvSpPr>
        <p:spPr>
          <a:xfrm>
            <a:off x="768927" y="1333095"/>
            <a:ext cx="6993082" cy="615040"/>
          </a:xfrm>
          <a:prstGeom prst="rect">
            <a:avLst/>
          </a:prstGeom>
          <a:noFill/>
        </p:spPr>
        <p:txBody>
          <a:bodyPr wrap="square" rtlCol="0">
            <a:spAutoFit/>
          </a:bodyPr>
          <a:lstStyle/>
          <a:p>
            <a:pPr>
              <a:lnSpc>
                <a:spcPct val="200000"/>
              </a:lnSpc>
            </a:pPr>
            <a:r>
              <a:rPr lang="zh-CN" altLang="en-US" sz="2000" dirty="0" smtClean="0">
                <a:solidFill>
                  <a:srgbClr val="002060"/>
                </a:solidFill>
                <a:latin typeface="微软雅黑" panose="020B0503020204020204" pitchFamily="34" charset="-122"/>
                <a:ea typeface="微软雅黑" panose="020B0503020204020204" pitchFamily="34" charset="-122"/>
              </a:rPr>
              <a:t>模型选择</a:t>
            </a:r>
            <a:endParaRPr lang="en-US" altLang="zh-CN" sz="20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8990"/>
            <a:ext cx="9144000" cy="1582615"/>
          </a:xfrm>
          <a:prstGeom prst="rect">
            <a:avLst/>
          </a:prstGeom>
        </p:spPr>
      </p:pic>
      <p:sp>
        <p:nvSpPr>
          <p:cNvPr id="3" name="文本框 2"/>
          <p:cNvSpPr txBox="1"/>
          <p:nvPr/>
        </p:nvSpPr>
        <p:spPr>
          <a:xfrm>
            <a:off x="658373" y="3972460"/>
            <a:ext cx="7699664" cy="1754326"/>
          </a:xfrm>
          <a:prstGeom prst="rect">
            <a:avLst/>
          </a:prstGeom>
          <a:noFill/>
        </p:spPr>
        <p:txBody>
          <a:bodyPr wrap="square" rtlCol="0">
            <a:spAutoFit/>
          </a:bodyPr>
          <a:lstStyle/>
          <a:p>
            <a:pPr>
              <a:lnSpc>
                <a:spcPct val="150000"/>
              </a:lnSpc>
            </a:pPr>
            <a:r>
              <a:rPr lang="en-US" altLang="zh-CN" dirty="0" smtClean="0">
                <a:solidFill>
                  <a:srgbClr val="C00000"/>
                </a:solidFill>
                <a:latin typeface="微软雅黑" panose="020B0503020204020204" pitchFamily="34" charset="-122"/>
                <a:ea typeface="微软雅黑" panose="020B0503020204020204" pitchFamily="34" charset="-122"/>
              </a:rPr>
              <a:t>a</a:t>
            </a:r>
            <a:r>
              <a:rPr lang="zh-CN" altLang="en-US" dirty="0" smtClean="0">
                <a:solidFill>
                  <a:srgbClr val="0070C0"/>
                </a:solidFill>
                <a:latin typeface="微软雅黑" panose="020B0503020204020204" pitchFamily="34" charset="-122"/>
                <a:ea typeface="微软雅黑" panose="020B0503020204020204" pitchFamily="34" charset="-122"/>
              </a:rPr>
              <a:t>：原始的</a:t>
            </a:r>
            <a:r>
              <a:rPr lang="en-US" altLang="zh-CN" dirty="0" err="1" smtClean="0">
                <a:solidFill>
                  <a:srgbClr val="0070C0"/>
                </a:solidFill>
                <a:latin typeface="微软雅黑" panose="020B0503020204020204" pitchFamily="34" charset="-122"/>
                <a:ea typeface="微软雅黑" panose="020B0503020204020204" pitchFamily="34" charset="-122"/>
              </a:rPr>
              <a:t>pLSA</a:t>
            </a:r>
            <a:r>
              <a:rPr lang="zh-CN" altLang="en-US" dirty="0" smtClean="0">
                <a:solidFill>
                  <a:srgbClr val="0070C0"/>
                </a:solidFill>
                <a:latin typeface="微软雅黑" panose="020B0503020204020204" pitchFamily="34" charset="-122"/>
                <a:ea typeface="微软雅黑" panose="020B0503020204020204" pitchFamily="34" charset="-122"/>
              </a:rPr>
              <a:t>模型</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C00000"/>
                </a:solidFill>
                <a:latin typeface="微软雅黑" panose="020B0503020204020204" pitchFamily="34" charset="-122"/>
                <a:ea typeface="微软雅黑" panose="020B0503020204020204" pitchFamily="34" charset="-122"/>
              </a:rPr>
              <a:t>b</a:t>
            </a:r>
            <a:r>
              <a:rPr lang="zh-CN" altLang="en-US" dirty="0" smtClean="0">
                <a:solidFill>
                  <a:srgbClr val="0070C0"/>
                </a:solidFill>
                <a:latin typeface="微软雅黑" panose="020B0503020204020204" pitchFamily="34" charset="-122"/>
                <a:ea typeface="微软雅黑" panose="020B0503020204020204" pitchFamily="34" charset="-122"/>
              </a:rPr>
              <a:t>：非协同过滤</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C00000"/>
                </a:solidFill>
                <a:latin typeface="微软雅黑" panose="020B0503020204020204" pitchFamily="34" charset="-122"/>
                <a:ea typeface="微软雅黑" panose="020B0503020204020204" pitchFamily="34" charset="-122"/>
              </a:rPr>
              <a:t>c</a:t>
            </a:r>
            <a:r>
              <a:rPr lang="zh-CN" altLang="en-US" dirty="0" smtClean="0">
                <a:solidFill>
                  <a:srgbClr val="0070C0"/>
                </a:solidFill>
                <a:latin typeface="微软雅黑" panose="020B0503020204020204" pitchFamily="34" charset="-122"/>
                <a:ea typeface="微软雅黑" panose="020B0503020204020204" pitchFamily="34" charset="-122"/>
              </a:rPr>
              <a:t>、</a:t>
            </a:r>
            <a:r>
              <a:rPr lang="en-US" altLang="zh-CN" dirty="0" smtClean="0">
                <a:solidFill>
                  <a:srgbClr val="C00000"/>
                </a:solidFill>
                <a:latin typeface="微软雅黑" panose="020B0503020204020204" pitchFamily="34" charset="-122"/>
                <a:ea typeface="微软雅黑" panose="020B0503020204020204" pitchFamily="34" charset="-122"/>
              </a:rPr>
              <a:t>d</a:t>
            </a:r>
            <a:r>
              <a:rPr lang="zh-CN" altLang="en-US" dirty="0" smtClean="0">
                <a:solidFill>
                  <a:srgbClr val="0070C0"/>
                </a:solidFill>
                <a:latin typeface="微软雅黑" panose="020B0503020204020204" pitchFamily="34" charset="-122"/>
                <a:ea typeface="微软雅黑" panose="020B0503020204020204" pitchFamily="34" charset="-122"/>
              </a:rPr>
              <a:t>：根据</a:t>
            </a:r>
            <a:r>
              <a:rPr lang="en-US" altLang="zh-CN" dirty="0" smtClean="0">
                <a:solidFill>
                  <a:srgbClr val="C00000"/>
                </a:solidFill>
                <a:latin typeface="微软雅黑" panose="020B0503020204020204" pitchFamily="34" charset="-122"/>
                <a:ea typeface="微软雅黑" panose="020B0503020204020204" pitchFamily="34" charset="-122"/>
              </a:rPr>
              <a:t>a</a:t>
            </a:r>
            <a:r>
              <a:rPr lang="zh-CN" altLang="en-US" dirty="0" smtClean="0">
                <a:solidFill>
                  <a:srgbClr val="0070C0"/>
                </a:solidFill>
                <a:latin typeface="微软雅黑" panose="020B0503020204020204" pitchFamily="34" charset="-122"/>
                <a:ea typeface="微软雅黑" panose="020B0503020204020204" pitchFamily="34" charset="-122"/>
              </a:rPr>
              <a:t>扩展而来</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C00000"/>
                </a:solidFill>
                <a:latin typeface="微软雅黑" panose="020B0503020204020204" pitchFamily="34" charset="-122"/>
                <a:ea typeface="微软雅黑" panose="020B0503020204020204" pitchFamily="34" charset="-122"/>
              </a:rPr>
              <a:t>e</a:t>
            </a:r>
            <a:r>
              <a:rPr lang="zh-CN" altLang="en-US" dirty="0" smtClean="0">
                <a:solidFill>
                  <a:srgbClr val="0070C0"/>
                </a:solidFill>
                <a:latin typeface="微软雅黑" panose="020B0503020204020204" pitchFamily="34" charset="-122"/>
                <a:ea typeface="微软雅黑" panose="020B0503020204020204" pitchFamily="34" charset="-122"/>
              </a:rPr>
              <a:t>、</a:t>
            </a:r>
            <a:r>
              <a:rPr lang="en-US" altLang="zh-CN" dirty="0" smtClean="0">
                <a:solidFill>
                  <a:srgbClr val="C00000"/>
                </a:solidFill>
                <a:latin typeface="微软雅黑" panose="020B0503020204020204" pitchFamily="34" charset="-122"/>
                <a:ea typeface="微软雅黑" panose="020B0503020204020204" pitchFamily="34" charset="-122"/>
              </a:rPr>
              <a:t>f</a:t>
            </a:r>
            <a:r>
              <a:rPr lang="zh-CN" altLang="en-US" dirty="0" smtClean="0">
                <a:solidFill>
                  <a:srgbClr val="0070C0"/>
                </a:solidFill>
                <a:latin typeface="微软雅黑" panose="020B0503020204020204" pitchFamily="34" charset="-122"/>
                <a:ea typeface="微软雅黑" panose="020B0503020204020204" pitchFamily="34" charset="-122"/>
              </a:rPr>
              <a:t>：根据</a:t>
            </a:r>
            <a:r>
              <a:rPr lang="en-US" altLang="zh-CN" dirty="0" smtClean="0">
                <a:solidFill>
                  <a:srgbClr val="C00000"/>
                </a:solidFill>
                <a:latin typeface="微软雅黑" panose="020B0503020204020204" pitchFamily="34" charset="-122"/>
                <a:ea typeface="微软雅黑" panose="020B0503020204020204" pitchFamily="34" charset="-122"/>
              </a:rPr>
              <a:t>c</a:t>
            </a:r>
            <a:r>
              <a:rPr lang="zh-CN" altLang="en-US" dirty="0" smtClean="0">
                <a:solidFill>
                  <a:srgbClr val="0070C0"/>
                </a:solidFill>
                <a:latin typeface="微软雅黑" panose="020B0503020204020204" pitchFamily="34" charset="-122"/>
                <a:ea typeface="微软雅黑" panose="020B0503020204020204" pitchFamily="34" charset="-122"/>
              </a:rPr>
              <a:t>、</a:t>
            </a:r>
            <a:r>
              <a:rPr lang="en-US" altLang="zh-CN" dirty="0" smtClean="0">
                <a:solidFill>
                  <a:srgbClr val="C00000"/>
                </a:solidFill>
                <a:latin typeface="微软雅黑" panose="020B0503020204020204" pitchFamily="34" charset="-122"/>
                <a:ea typeface="微软雅黑" panose="020B0503020204020204" pitchFamily="34" charset="-122"/>
              </a:rPr>
              <a:t>d</a:t>
            </a:r>
            <a:r>
              <a:rPr lang="zh-CN" altLang="en-US" dirty="0" smtClean="0">
                <a:solidFill>
                  <a:srgbClr val="0070C0"/>
                </a:solidFill>
                <a:latin typeface="微软雅黑" panose="020B0503020204020204" pitchFamily="34" charset="-122"/>
                <a:ea typeface="微软雅黑" panose="020B0503020204020204" pitchFamily="34" charset="-122"/>
              </a:rPr>
              <a:t>简化得到</a:t>
            </a:r>
            <a:endParaRPr lang="en-US" altLang="zh-CN" dirty="0" smtClean="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18290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646331"/>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将</a:t>
            </a:r>
            <a:r>
              <a:rPr lang="en-US" altLang="zh-CN" sz="2400" dirty="0" err="1" smtClean="0">
                <a:solidFill>
                  <a:srgbClr val="FF0000"/>
                </a:solidFill>
                <a:latin typeface="微软雅黑" pitchFamily="34" charset="-122"/>
                <a:ea typeface="微软雅黑" pitchFamily="34" charset="-122"/>
              </a:rPr>
              <a:t>pLSA</a:t>
            </a:r>
            <a:r>
              <a:rPr lang="zh-CN" altLang="en-US" sz="2400" dirty="0" smtClean="0">
                <a:solidFill>
                  <a:srgbClr val="FF0000"/>
                </a:solidFill>
                <a:latin typeface="微软雅黑" pitchFamily="34" charset="-122"/>
                <a:ea typeface="微软雅黑" pitchFamily="34" charset="-122"/>
              </a:rPr>
              <a:t>模型应用到协同过滤</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a:t>
            </a:r>
            <a:r>
              <a:rPr lang="zh-CN" altLang="en-US" sz="2800" b="1" dirty="0" smtClean="0">
                <a:solidFill>
                  <a:srgbClr val="7030A0"/>
                </a:solidFill>
                <a:latin typeface="微软雅黑" pitchFamily="34" charset="-122"/>
                <a:ea typeface="微软雅黑" pitchFamily="34" charset="-122"/>
              </a:rPr>
              <a:t>算法</a:t>
            </a:r>
            <a:endParaRPr lang="zh-CN" altLang="en-US" sz="2800" b="1" dirty="0">
              <a:solidFill>
                <a:srgbClr val="7030A0"/>
              </a:solidFill>
              <a:latin typeface="微软雅黑" pitchFamily="34" charset="-122"/>
              <a:ea typeface="微软雅黑" pitchFamily="34" charset="-122"/>
            </a:endParaRPr>
          </a:p>
        </p:txBody>
      </p:sp>
      <p:sp>
        <p:nvSpPr>
          <p:cNvPr id="6" name="文本框 5"/>
          <p:cNvSpPr txBox="1"/>
          <p:nvPr/>
        </p:nvSpPr>
        <p:spPr>
          <a:xfrm>
            <a:off x="768927" y="1333095"/>
            <a:ext cx="6993082" cy="615040"/>
          </a:xfrm>
          <a:prstGeom prst="rect">
            <a:avLst/>
          </a:prstGeom>
          <a:noFill/>
        </p:spPr>
        <p:txBody>
          <a:bodyPr wrap="square" rtlCol="0">
            <a:spAutoFit/>
          </a:bodyPr>
          <a:lstStyle/>
          <a:p>
            <a:pPr>
              <a:lnSpc>
                <a:spcPct val="200000"/>
              </a:lnSpc>
            </a:pPr>
            <a:r>
              <a:rPr lang="zh-CN" altLang="en-US" sz="2000" dirty="0" smtClean="0">
                <a:solidFill>
                  <a:srgbClr val="002060"/>
                </a:solidFill>
                <a:latin typeface="微软雅黑" panose="020B0503020204020204" pitchFamily="34" charset="-122"/>
                <a:ea typeface="微软雅黑" panose="020B0503020204020204" pitchFamily="34" charset="-122"/>
              </a:rPr>
              <a:t>模型选择</a:t>
            </a:r>
            <a:endParaRPr lang="en-US" altLang="zh-CN" sz="2000" dirty="0">
              <a:solidFill>
                <a:srgbClr val="00206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762" y="2029272"/>
            <a:ext cx="1731387" cy="1731387"/>
          </a:xfrm>
          <a:prstGeom prst="rect">
            <a:avLst/>
          </a:prstGeom>
        </p:spPr>
      </p:pic>
      <p:sp>
        <p:nvSpPr>
          <p:cNvPr id="8" name="文本框 7"/>
          <p:cNvSpPr txBox="1"/>
          <p:nvPr/>
        </p:nvSpPr>
        <p:spPr>
          <a:xfrm>
            <a:off x="3727450" y="1948135"/>
            <a:ext cx="4457700" cy="1754326"/>
          </a:xfrm>
          <a:prstGeom prst="rect">
            <a:avLst/>
          </a:prstGeom>
          <a:noFill/>
        </p:spPr>
        <p:txBody>
          <a:bodyPr wrap="square" rtlCol="0">
            <a:spAutoFit/>
          </a:bodyPr>
          <a:lstStyle/>
          <a:p>
            <a:pPr>
              <a:lnSpc>
                <a:spcPct val="200000"/>
              </a:lnSpc>
            </a:pPr>
            <a:r>
              <a:rPr lang="zh-CN" altLang="en-US" dirty="0" smtClean="0">
                <a:solidFill>
                  <a:srgbClr val="00B050"/>
                </a:solidFill>
                <a:latin typeface="微软雅黑" panose="020B0503020204020204" pitchFamily="34" charset="-122"/>
                <a:ea typeface="微软雅黑" panose="020B0503020204020204" pitchFamily="34" charset="-122"/>
              </a:rPr>
              <a:t>模型设定：</a:t>
            </a:r>
            <a:endParaRPr lang="en-US" altLang="zh-CN" dirty="0" smtClean="0">
              <a:solidFill>
                <a:srgbClr val="00B050"/>
              </a:solidFill>
              <a:latin typeface="微软雅黑" panose="020B0503020204020204" pitchFamily="34" charset="-122"/>
              <a:ea typeface="微软雅黑" panose="020B0503020204020204" pitchFamily="34" charset="-122"/>
            </a:endParaRPr>
          </a:p>
          <a:p>
            <a:pPr>
              <a:lnSpc>
                <a:spcPct val="200000"/>
              </a:lnSpc>
            </a:pP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1. </a:t>
            </a: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anose="020B0503020204020204" pitchFamily="34" charset="-122"/>
                <a:ea typeface="微软雅黑" panose="020B0503020204020204" pitchFamily="34" charset="-122"/>
              </a:rPr>
              <a:t>和</a:t>
            </a:r>
            <a:r>
              <a:rPr lang="en-US" altLang="zh-CN" i="1" dirty="0" smtClean="0">
                <a:solidFill>
                  <a:srgbClr val="C00000"/>
                </a:solidFill>
                <a:latin typeface="Cambria Math" panose="02040503050406030204" pitchFamily="18" charset="0"/>
                <a:ea typeface="Cambria Math" panose="02040503050406030204" pitchFamily="18" charset="0"/>
              </a:rPr>
              <a:t>v</a:t>
            </a:r>
            <a:r>
              <a:rPr lang="zh-CN" altLang="en-US" dirty="0" smtClean="0">
                <a:solidFill>
                  <a:srgbClr val="0070C0"/>
                </a:solidFill>
                <a:latin typeface="微软雅黑" panose="020B0503020204020204" pitchFamily="34" charset="-122"/>
                <a:ea typeface="微软雅黑" panose="020B0503020204020204" pitchFamily="34" charset="-122"/>
              </a:rPr>
              <a:t>关于</a:t>
            </a:r>
            <a:r>
              <a:rPr lang="en-US" altLang="zh-CN" i="1" dirty="0" smtClean="0">
                <a:solidFill>
                  <a:srgbClr val="C00000"/>
                </a:solidFill>
                <a:latin typeface="Cambria Math" panose="02040503050406030204" pitchFamily="18" charset="0"/>
                <a:ea typeface="Cambria Math" panose="02040503050406030204" pitchFamily="18" charset="0"/>
              </a:rPr>
              <a:t>z</a:t>
            </a:r>
            <a:r>
              <a:rPr lang="zh-CN" altLang="en-US" dirty="0" smtClean="0">
                <a:solidFill>
                  <a:srgbClr val="0070C0"/>
                </a:solidFill>
                <a:latin typeface="微软雅黑" panose="020B0503020204020204" pitchFamily="34" charset="-122"/>
                <a:ea typeface="微软雅黑" panose="020B0503020204020204" pitchFamily="34" charset="-122"/>
              </a:rPr>
              <a:t>条件独立</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2. </a:t>
            </a:r>
            <a:r>
              <a:rPr lang="en-US" altLang="zh-CN" i="1" dirty="0" smtClean="0">
                <a:solidFill>
                  <a:srgbClr val="C00000"/>
                </a:solidFill>
                <a:latin typeface="Cambria Math" panose="02040503050406030204" pitchFamily="18" charset="0"/>
                <a:ea typeface="Cambria Math" panose="02040503050406030204" pitchFamily="18" charset="0"/>
              </a:rPr>
              <a:t>y</a:t>
            </a:r>
            <a:r>
              <a:rPr lang="zh-CN" altLang="en-US" dirty="0" smtClean="0">
                <a:solidFill>
                  <a:srgbClr val="0070C0"/>
                </a:solidFill>
                <a:latin typeface="微软雅黑" panose="020B0503020204020204" pitchFamily="34" charset="-122"/>
                <a:ea typeface="微软雅黑" panose="020B0503020204020204" pitchFamily="34" charset="-122"/>
              </a:rPr>
              <a:t>与</a:t>
            </a:r>
            <a:r>
              <a:rPr lang="en-US" altLang="zh-CN" i="1" dirty="0" smtClean="0">
                <a:solidFill>
                  <a:srgbClr val="C00000"/>
                </a:solidFill>
                <a:latin typeface="Cambria Math" panose="02040503050406030204" pitchFamily="18" charset="0"/>
                <a:ea typeface="Cambria Math" panose="02040503050406030204" pitchFamily="18" charset="0"/>
              </a:rPr>
              <a:t>z</a:t>
            </a:r>
            <a:r>
              <a:rPr lang="zh-CN" altLang="en-US" dirty="0" smtClean="0">
                <a:solidFill>
                  <a:srgbClr val="0070C0"/>
                </a:solidFill>
                <a:latin typeface="微软雅黑" panose="020B0503020204020204" pitchFamily="34" charset="-122"/>
                <a:ea typeface="微软雅黑" panose="020B0503020204020204" pitchFamily="34" charset="-122"/>
              </a:rPr>
              <a:t>和</a:t>
            </a: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anose="020B0503020204020204" pitchFamily="34" charset="-122"/>
                <a:ea typeface="微软雅黑" panose="020B0503020204020204" pitchFamily="34" charset="-122"/>
              </a:rPr>
              <a:t>独立</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79603" y="4096614"/>
            <a:ext cx="7647709"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根据</a:t>
            </a:r>
            <a:r>
              <a:rPr lang="en-US" altLang="zh-CN" dirty="0" smtClean="0">
                <a:solidFill>
                  <a:srgbClr val="FF0000"/>
                </a:solidFill>
                <a:latin typeface="微软雅黑" panose="020B0503020204020204" pitchFamily="34" charset="-122"/>
                <a:ea typeface="微软雅黑" panose="020B0503020204020204" pitchFamily="34" charset="-122"/>
              </a:rPr>
              <a:t>1</a:t>
            </a:r>
            <a:r>
              <a:rPr lang="zh-CN" altLang="en-US" dirty="0" smtClean="0">
                <a:solidFill>
                  <a:srgbClr val="FF0000"/>
                </a:solidFill>
                <a:latin typeface="微软雅黑" panose="020B0503020204020204" pitchFamily="34" charset="-122"/>
                <a:ea typeface="微软雅黑" panose="020B0503020204020204" pitchFamily="34" charset="-122"/>
              </a:rPr>
              <a:t>和</a:t>
            </a:r>
            <a:r>
              <a:rPr lang="en-US" altLang="zh-CN" dirty="0" smtClean="0">
                <a:solidFill>
                  <a:srgbClr val="FF0000"/>
                </a:solidFill>
                <a:latin typeface="微软雅黑" panose="020B0503020204020204" pitchFamily="34" charset="-122"/>
                <a:ea typeface="微软雅黑" panose="020B0503020204020204" pitchFamily="34" charset="-122"/>
              </a:rPr>
              <a:t>2</a:t>
            </a:r>
            <a:r>
              <a:rPr lang="zh-CN" altLang="en-US" dirty="0" smtClean="0">
                <a:solidFill>
                  <a:srgbClr val="FF0000"/>
                </a:solidFill>
                <a:latin typeface="微软雅黑" panose="020B0503020204020204" pitchFamily="34" charset="-122"/>
                <a:ea typeface="微软雅黑" panose="020B0503020204020204" pitchFamily="34" charset="-122"/>
              </a:rPr>
              <a:t>有：</a:t>
            </a:r>
            <a:endParaRPr lang="zh-CN" altLang="en-US" dirty="0">
              <a:solidFill>
                <a:srgbClr val="FF0000"/>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882447343"/>
              </p:ext>
            </p:extLst>
          </p:nvPr>
        </p:nvGraphicFramePr>
        <p:xfrm>
          <a:off x="1957388" y="4755336"/>
          <a:ext cx="2931205" cy="415254"/>
        </p:xfrm>
        <a:graphic>
          <a:graphicData uri="http://schemas.openxmlformats.org/presentationml/2006/ole">
            <mc:AlternateContent xmlns:mc="http://schemas.openxmlformats.org/markup-compatibility/2006">
              <mc:Choice xmlns:v="urn:schemas-microsoft-com:vml" Requires="v">
                <p:oleObj spid="_x0000_s23683" name="Equation" r:id="rId4" imgW="1523880" imgH="215640" progId="Equation.3">
                  <p:embed/>
                </p:oleObj>
              </mc:Choice>
              <mc:Fallback>
                <p:oleObj name="Equation" r:id="rId4" imgW="1523880" imgH="215640" progId="Equation.3">
                  <p:embed/>
                  <p:pic>
                    <p:nvPicPr>
                      <p:cNvPr id="0" name=""/>
                      <p:cNvPicPr/>
                      <p:nvPr/>
                    </p:nvPicPr>
                    <p:blipFill>
                      <a:blip r:embed="rId5"/>
                      <a:stretch>
                        <a:fillRect/>
                      </a:stretch>
                    </p:blipFill>
                    <p:spPr>
                      <a:xfrm>
                        <a:off x="1957388" y="4755336"/>
                        <a:ext cx="2931205" cy="415254"/>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08018807"/>
              </p:ext>
            </p:extLst>
          </p:nvPr>
        </p:nvGraphicFramePr>
        <p:xfrm>
          <a:off x="1957388" y="5380038"/>
          <a:ext cx="3540125" cy="414337"/>
        </p:xfrm>
        <a:graphic>
          <a:graphicData uri="http://schemas.openxmlformats.org/presentationml/2006/ole">
            <mc:AlternateContent xmlns:mc="http://schemas.openxmlformats.org/markup-compatibility/2006">
              <mc:Choice xmlns:v="urn:schemas-microsoft-com:vml" Requires="v">
                <p:oleObj spid="_x0000_s23684" name="Equation" r:id="rId6" imgW="1841400" imgH="215640" progId="Equation.3">
                  <p:embed/>
                </p:oleObj>
              </mc:Choice>
              <mc:Fallback>
                <p:oleObj name="Equation" r:id="rId6" imgW="1841400" imgH="215640" progId="Equation.3">
                  <p:embed/>
                  <p:pic>
                    <p:nvPicPr>
                      <p:cNvPr id="0" name=""/>
                      <p:cNvPicPr/>
                      <p:nvPr/>
                    </p:nvPicPr>
                    <p:blipFill>
                      <a:blip r:embed="rId7"/>
                      <a:stretch>
                        <a:fillRect/>
                      </a:stretch>
                    </p:blipFill>
                    <p:spPr>
                      <a:xfrm>
                        <a:off x="1957388" y="5380038"/>
                        <a:ext cx="3540125" cy="414337"/>
                      </a:xfrm>
                      <a:prstGeom prst="rect">
                        <a:avLst/>
                      </a:prstGeom>
                    </p:spPr>
                  </p:pic>
                </p:oleObj>
              </mc:Fallback>
            </mc:AlternateContent>
          </a:graphicData>
        </a:graphic>
      </p:graphicFrame>
      <p:sp>
        <p:nvSpPr>
          <p:cNvPr id="12" name="文本框 11"/>
          <p:cNvSpPr txBox="1"/>
          <p:nvPr/>
        </p:nvSpPr>
        <p:spPr>
          <a:xfrm>
            <a:off x="1309255" y="6089071"/>
            <a:ext cx="6494318"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（在实验中我们假设                            服从正态分布）</a:t>
            </a:r>
            <a:endParaRPr lang="zh-CN" altLang="en-US"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857225141"/>
              </p:ext>
            </p:extLst>
          </p:nvPr>
        </p:nvGraphicFramePr>
        <p:xfrm>
          <a:off x="3586163" y="6040438"/>
          <a:ext cx="1614487" cy="417512"/>
        </p:xfrm>
        <a:graphic>
          <a:graphicData uri="http://schemas.openxmlformats.org/presentationml/2006/ole">
            <mc:AlternateContent xmlns:mc="http://schemas.openxmlformats.org/markup-compatibility/2006">
              <mc:Choice xmlns:v="urn:schemas-microsoft-com:vml" Requires="v">
                <p:oleObj spid="_x0000_s23685" name="Equation" r:id="rId8" imgW="749160" imgH="215640" progId="Equation.3">
                  <p:embed/>
                </p:oleObj>
              </mc:Choice>
              <mc:Fallback>
                <p:oleObj name="Equation" r:id="rId8" imgW="749160" imgH="215640" progId="Equation.3">
                  <p:embed/>
                  <p:pic>
                    <p:nvPicPr>
                      <p:cNvPr id="0" name=""/>
                      <p:cNvPicPr/>
                      <p:nvPr/>
                    </p:nvPicPr>
                    <p:blipFill>
                      <a:blip r:embed="rId9"/>
                      <a:stretch>
                        <a:fillRect/>
                      </a:stretch>
                    </p:blipFill>
                    <p:spPr>
                      <a:xfrm>
                        <a:off x="3586163" y="6040438"/>
                        <a:ext cx="1614487" cy="417512"/>
                      </a:xfrm>
                      <a:prstGeom prst="rect">
                        <a:avLst/>
                      </a:prstGeom>
                    </p:spPr>
                  </p:pic>
                </p:oleObj>
              </mc:Fallback>
            </mc:AlternateContent>
          </a:graphicData>
        </a:graphic>
      </p:graphicFrame>
    </p:spTree>
    <p:extLst>
      <p:ext uri="{BB962C8B-B14F-4D97-AF65-F5344CB8AC3E}">
        <p14:creationId xmlns:p14="http://schemas.microsoft.com/office/powerpoint/2010/main" val="1823239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646331"/>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将</a:t>
            </a:r>
            <a:r>
              <a:rPr lang="en-US" altLang="zh-CN" sz="2400" dirty="0" err="1" smtClean="0">
                <a:solidFill>
                  <a:srgbClr val="FF0000"/>
                </a:solidFill>
                <a:latin typeface="微软雅黑" pitchFamily="34" charset="-122"/>
                <a:ea typeface="微软雅黑" pitchFamily="34" charset="-122"/>
              </a:rPr>
              <a:t>pLSA</a:t>
            </a:r>
            <a:r>
              <a:rPr lang="zh-CN" altLang="en-US" sz="2400" dirty="0" smtClean="0">
                <a:solidFill>
                  <a:srgbClr val="FF0000"/>
                </a:solidFill>
                <a:latin typeface="微软雅黑" pitchFamily="34" charset="-122"/>
                <a:ea typeface="微软雅黑" pitchFamily="34" charset="-122"/>
              </a:rPr>
              <a:t>模型应用到协同过滤</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a:t>
            </a:r>
            <a:r>
              <a:rPr lang="zh-CN" altLang="en-US" sz="2800" b="1" dirty="0" smtClean="0">
                <a:solidFill>
                  <a:srgbClr val="7030A0"/>
                </a:solidFill>
                <a:latin typeface="微软雅黑" pitchFamily="34" charset="-122"/>
                <a:ea typeface="微软雅黑" pitchFamily="34" charset="-122"/>
              </a:rPr>
              <a:t>算法</a:t>
            </a:r>
            <a:endParaRPr lang="zh-CN" altLang="en-US" sz="2800" b="1" dirty="0">
              <a:solidFill>
                <a:srgbClr val="7030A0"/>
              </a:solidFill>
              <a:latin typeface="微软雅黑" pitchFamily="34" charset="-122"/>
              <a:ea typeface="微软雅黑" pitchFamily="34" charset="-122"/>
            </a:endParaRPr>
          </a:p>
        </p:txBody>
      </p:sp>
      <p:sp>
        <p:nvSpPr>
          <p:cNvPr id="6" name="文本框 5"/>
          <p:cNvSpPr txBox="1"/>
          <p:nvPr/>
        </p:nvSpPr>
        <p:spPr>
          <a:xfrm>
            <a:off x="768927" y="1333095"/>
            <a:ext cx="6993082" cy="615040"/>
          </a:xfrm>
          <a:prstGeom prst="rect">
            <a:avLst/>
          </a:prstGeom>
          <a:noFill/>
        </p:spPr>
        <p:txBody>
          <a:bodyPr wrap="square" rtlCol="0">
            <a:spAutoFit/>
          </a:bodyPr>
          <a:lstStyle/>
          <a:p>
            <a:pPr>
              <a:lnSpc>
                <a:spcPct val="200000"/>
              </a:lnSpc>
            </a:pPr>
            <a:r>
              <a:rPr lang="zh-CN" altLang="en-US" sz="2000" dirty="0" smtClean="0">
                <a:solidFill>
                  <a:srgbClr val="002060"/>
                </a:solidFill>
                <a:latin typeface="微软雅黑" panose="020B0503020204020204" pitchFamily="34" charset="-122"/>
                <a:ea typeface="微软雅黑" panose="020B0503020204020204" pitchFamily="34" charset="-122"/>
              </a:rPr>
              <a:t>模型选择</a:t>
            </a:r>
            <a:endParaRPr lang="en-US" altLang="zh-CN" sz="2000" dirty="0">
              <a:solidFill>
                <a:srgbClr val="002060"/>
              </a:solidFill>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307403023"/>
              </p:ext>
            </p:extLst>
          </p:nvPr>
        </p:nvGraphicFramePr>
        <p:xfrm>
          <a:off x="1979757" y="2459383"/>
          <a:ext cx="3413125" cy="812858"/>
        </p:xfrm>
        <a:graphic>
          <a:graphicData uri="http://schemas.openxmlformats.org/presentationml/2006/ole">
            <mc:AlternateContent xmlns:mc="http://schemas.openxmlformats.org/markup-compatibility/2006">
              <mc:Choice xmlns:v="urn:schemas-microsoft-com:vml" Requires="v">
                <p:oleObj spid="_x0000_s24700" name="Equation" r:id="rId3" imgW="1917360" imgH="457200" progId="Equation.3">
                  <p:embed/>
                </p:oleObj>
              </mc:Choice>
              <mc:Fallback>
                <p:oleObj name="Equation" r:id="rId3" imgW="1917360" imgH="457200" progId="Equation.3">
                  <p:embed/>
                  <p:pic>
                    <p:nvPicPr>
                      <p:cNvPr id="0" name=""/>
                      <p:cNvPicPr/>
                      <p:nvPr/>
                    </p:nvPicPr>
                    <p:blipFill>
                      <a:blip r:embed="rId4"/>
                      <a:stretch>
                        <a:fillRect/>
                      </a:stretch>
                    </p:blipFill>
                    <p:spPr>
                      <a:xfrm>
                        <a:off x="1979757" y="2459383"/>
                        <a:ext cx="3413125" cy="812858"/>
                      </a:xfrm>
                      <a:prstGeom prst="rect">
                        <a:avLst/>
                      </a:prstGeom>
                    </p:spPr>
                  </p:pic>
                </p:oleObj>
              </mc:Fallback>
            </mc:AlternateContent>
          </a:graphicData>
        </a:graphic>
      </p:graphicFrame>
      <p:sp>
        <p:nvSpPr>
          <p:cNvPr id="9" name="文本框 8"/>
          <p:cNvSpPr txBox="1"/>
          <p:nvPr/>
        </p:nvSpPr>
        <p:spPr>
          <a:xfrm>
            <a:off x="1184563" y="2026227"/>
            <a:ext cx="1444337"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根据：</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05345" y="3366651"/>
            <a:ext cx="1444337"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有：</a:t>
            </a:r>
            <a:endParaRPr lang="zh-CN" altLang="en-US" dirty="0">
              <a:solidFill>
                <a:srgbClr val="FF0000"/>
              </a:solidFill>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388247611"/>
              </p:ext>
            </p:extLst>
          </p:nvPr>
        </p:nvGraphicFramePr>
        <p:xfrm>
          <a:off x="1917122" y="3944694"/>
          <a:ext cx="7222002" cy="1167629"/>
        </p:xfrm>
        <a:graphic>
          <a:graphicData uri="http://schemas.openxmlformats.org/presentationml/2006/ole">
            <mc:AlternateContent xmlns:mc="http://schemas.openxmlformats.org/markup-compatibility/2006">
              <mc:Choice xmlns:v="urn:schemas-microsoft-com:vml" Requires="v">
                <p:oleObj spid="_x0000_s24701" name="Equation" r:id="rId5" imgW="4241520" imgH="685800" progId="Equation.3">
                  <p:embed/>
                </p:oleObj>
              </mc:Choice>
              <mc:Fallback>
                <p:oleObj name="Equation" r:id="rId5" imgW="4241520" imgH="685800" progId="Equation.3">
                  <p:embed/>
                  <p:pic>
                    <p:nvPicPr>
                      <p:cNvPr id="0" name=""/>
                      <p:cNvPicPr/>
                      <p:nvPr/>
                    </p:nvPicPr>
                    <p:blipFill>
                      <a:blip r:embed="rId6"/>
                      <a:stretch>
                        <a:fillRect/>
                      </a:stretch>
                    </p:blipFill>
                    <p:spPr>
                      <a:xfrm>
                        <a:off x="1917122" y="3944694"/>
                        <a:ext cx="7222002" cy="1167629"/>
                      </a:xfrm>
                      <a:prstGeom prst="rect">
                        <a:avLst/>
                      </a:prstGeom>
                    </p:spPr>
                  </p:pic>
                </p:oleObj>
              </mc:Fallback>
            </mc:AlternateContent>
          </a:graphicData>
        </a:graphic>
      </p:graphicFrame>
    </p:spTree>
    <p:extLst>
      <p:ext uri="{BB962C8B-B14F-4D97-AF65-F5344CB8AC3E}">
        <p14:creationId xmlns:p14="http://schemas.microsoft.com/office/powerpoint/2010/main" val="126149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646331"/>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将</a:t>
            </a:r>
            <a:r>
              <a:rPr lang="en-US" altLang="zh-CN" sz="2400" dirty="0" err="1" smtClean="0">
                <a:solidFill>
                  <a:srgbClr val="FF0000"/>
                </a:solidFill>
                <a:latin typeface="微软雅黑" pitchFamily="34" charset="-122"/>
                <a:ea typeface="微软雅黑" pitchFamily="34" charset="-122"/>
              </a:rPr>
              <a:t>pLSA</a:t>
            </a:r>
            <a:r>
              <a:rPr lang="zh-CN" altLang="en-US" sz="2400" dirty="0" smtClean="0">
                <a:solidFill>
                  <a:srgbClr val="FF0000"/>
                </a:solidFill>
                <a:latin typeface="微软雅黑" pitchFamily="34" charset="-122"/>
                <a:ea typeface="微软雅黑" pitchFamily="34" charset="-122"/>
              </a:rPr>
              <a:t>模型应用到协同过滤</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a:t>
            </a:r>
            <a:r>
              <a:rPr lang="zh-CN" altLang="en-US" sz="2800" b="1" dirty="0" smtClean="0">
                <a:solidFill>
                  <a:srgbClr val="7030A0"/>
                </a:solidFill>
                <a:latin typeface="微软雅黑" pitchFamily="34" charset="-122"/>
                <a:ea typeface="微软雅黑" pitchFamily="34" charset="-122"/>
              </a:rPr>
              <a:t>算法</a:t>
            </a:r>
            <a:endParaRPr lang="zh-CN" altLang="en-US" sz="2800" b="1" dirty="0">
              <a:solidFill>
                <a:srgbClr val="7030A0"/>
              </a:solidFill>
              <a:latin typeface="微软雅黑" pitchFamily="34" charset="-122"/>
              <a:ea typeface="微软雅黑" pitchFamily="34" charset="-122"/>
            </a:endParaRPr>
          </a:p>
        </p:txBody>
      </p:sp>
      <p:sp>
        <p:nvSpPr>
          <p:cNvPr id="6" name="文本框 5"/>
          <p:cNvSpPr txBox="1"/>
          <p:nvPr/>
        </p:nvSpPr>
        <p:spPr>
          <a:xfrm>
            <a:off x="768927" y="1333095"/>
            <a:ext cx="6993082" cy="615040"/>
          </a:xfrm>
          <a:prstGeom prst="rect">
            <a:avLst/>
          </a:prstGeom>
          <a:noFill/>
        </p:spPr>
        <p:txBody>
          <a:bodyPr wrap="square" rtlCol="0">
            <a:spAutoFit/>
          </a:bodyPr>
          <a:lstStyle/>
          <a:p>
            <a:pPr>
              <a:lnSpc>
                <a:spcPct val="200000"/>
              </a:lnSpc>
            </a:pPr>
            <a:r>
              <a:rPr lang="zh-CN" altLang="en-US" sz="2000" dirty="0" smtClean="0">
                <a:solidFill>
                  <a:srgbClr val="002060"/>
                </a:solidFill>
                <a:latin typeface="微软雅黑" panose="020B0503020204020204" pitchFamily="34" charset="-122"/>
                <a:ea typeface="微软雅黑" panose="020B0503020204020204" pitchFamily="34" charset="-122"/>
              </a:rPr>
              <a:t>模型的求解</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20978" y="2011558"/>
            <a:ext cx="2878282"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在该模型中的变量个数：</a:t>
            </a:r>
            <a:endParaRPr lang="zh-CN" altLang="en-US" dirty="0">
              <a:solidFill>
                <a:srgbClr val="0070C0"/>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89592041"/>
              </p:ext>
            </p:extLst>
          </p:nvPr>
        </p:nvGraphicFramePr>
        <p:xfrm>
          <a:off x="3813463" y="2029198"/>
          <a:ext cx="2846547" cy="364358"/>
        </p:xfrm>
        <a:graphic>
          <a:graphicData uri="http://schemas.openxmlformats.org/presentationml/2006/ole">
            <mc:AlternateContent xmlns:mc="http://schemas.openxmlformats.org/markup-compatibility/2006">
              <mc:Choice xmlns:v="urn:schemas-microsoft-com:vml" Requires="v">
                <p:oleObj spid="_x0000_s25914" name="Equation" r:id="rId3" imgW="1587240" imgH="203040" progId="Equation.3">
                  <p:embed/>
                </p:oleObj>
              </mc:Choice>
              <mc:Fallback>
                <p:oleObj name="Equation" r:id="rId3" imgW="1587240" imgH="203040" progId="Equation.3">
                  <p:embed/>
                  <p:pic>
                    <p:nvPicPr>
                      <p:cNvPr id="0" name=""/>
                      <p:cNvPicPr/>
                      <p:nvPr/>
                    </p:nvPicPr>
                    <p:blipFill>
                      <a:blip r:embed="rId4"/>
                      <a:stretch>
                        <a:fillRect/>
                      </a:stretch>
                    </p:blipFill>
                    <p:spPr>
                      <a:xfrm>
                        <a:off x="3813463" y="2029198"/>
                        <a:ext cx="2846547" cy="364358"/>
                      </a:xfrm>
                      <a:prstGeom prst="rect">
                        <a:avLst/>
                      </a:prstGeom>
                    </p:spPr>
                  </p:pic>
                </p:oleObj>
              </mc:Fallback>
            </mc:AlternateContent>
          </a:graphicData>
        </a:graphic>
      </p:graphicFrame>
      <p:sp>
        <p:nvSpPr>
          <p:cNvPr id="12" name="文本框 11"/>
          <p:cNvSpPr txBox="1"/>
          <p:nvPr/>
        </p:nvSpPr>
        <p:spPr>
          <a:xfrm>
            <a:off x="2223654" y="2701636"/>
            <a:ext cx="1911928"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变量的个数为：</a:t>
            </a:r>
            <a:endParaRPr lang="zh-CN" altLang="en-US" dirty="0">
              <a:solidFill>
                <a:srgbClr val="0070C0"/>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1320595"/>
              </p:ext>
            </p:extLst>
          </p:nvPr>
        </p:nvGraphicFramePr>
        <p:xfrm>
          <a:off x="1184563" y="2716305"/>
          <a:ext cx="1039091" cy="384012"/>
        </p:xfrm>
        <a:graphic>
          <a:graphicData uri="http://schemas.openxmlformats.org/presentationml/2006/ole">
            <mc:AlternateContent xmlns:mc="http://schemas.openxmlformats.org/markup-compatibility/2006">
              <mc:Choice xmlns:v="urn:schemas-microsoft-com:vml" Requires="v">
                <p:oleObj spid="_x0000_s25915" name="Equation" r:id="rId5" imgW="583920" imgH="215640" progId="Equation.3">
                  <p:embed/>
                </p:oleObj>
              </mc:Choice>
              <mc:Fallback>
                <p:oleObj name="Equation" r:id="rId5" imgW="583920" imgH="215640" progId="Equation.3">
                  <p:embed/>
                  <p:pic>
                    <p:nvPicPr>
                      <p:cNvPr id="0" name=""/>
                      <p:cNvPicPr/>
                      <p:nvPr/>
                    </p:nvPicPr>
                    <p:blipFill>
                      <a:blip r:embed="rId6"/>
                      <a:stretch>
                        <a:fillRect/>
                      </a:stretch>
                    </p:blipFill>
                    <p:spPr>
                      <a:xfrm>
                        <a:off x="1184563" y="2716305"/>
                        <a:ext cx="1039091" cy="384012"/>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056552414"/>
              </p:ext>
            </p:extLst>
          </p:nvPr>
        </p:nvGraphicFramePr>
        <p:xfrm>
          <a:off x="4062845" y="2686956"/>
          <a:ext cx="1366837" cy="363537"/>
        </p:xfrm>
        <a:graphic>
          <a:graphicData uri="http://schemas.openxmlformats.org/presentationml/2006/ole">
            <mc:AlternateContent xmlns:mc="http://schemas.openxmlformats.org/markup-compatibility/2006">
              <mc:Choice xmlns:v="urn:schemas-microsoft-com:vml" Requires="v">
                <p:oleObj spid="_x0000_s25916" name="Equation" r:id="rId7" imgW="761760" imgH="203040" progId="Equation.3">
                  <p:embed/>
                </p:oleObj>
              </mc:Choice>
              <mc:Fallback>
                <p:oleObj name="Equation" r:id="rId7" imgW="761760" imgH="203040" progId="Equation.3">
                  <p:embed/>
                  <p:pic>
                    <p:nvPicPr>
                      <p:cNvPr id="0" name=""/>
                      <p:cNvPicPr/>
                      <p:nvPr/>
                    </p:nvPicPr>
                    <p:blipFill>
                      <a:blip r:embed="rId8"/>
                      <a:stretch>
                        <a:fillRect/>
                      </a:stretch>
                    </p:blipFill>
                    <p:spPr>
                      <a:xfrm>
                        <a:off x="4062845" y="2686956"/>
                        <a:ext cx="1366837" cy="363537"/>
                      </a:xfrm>
                      <a:prstGeom prst="rect">
                        <a:avLst/>
                      </a:prstGeom>
                    </p:spPr>
                  </p:pic>
                </p:oleObj>
              </mc:Fallback>
            </mc:AlternateContent>
          </a:graphicData>
        </a:graphic>
      </p:graphicFrame>
      <p:sp>
        <p:nvSpPr>
          <p:cNvPr id="14" name="文本框 13"/>
          <p:cNvSpPr txBox="1"/>
          <p:nvPr/>
        </p:nvSpPr>
        <p:spPr>
          <a:xfrm>
            <a:off x="2460119" y="3440184"/>
            <a:ext cx="1911928"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变量的个数为：</a:t>
            </a:r>
            <a:endParaRPr lang="zh-CN" altLang="en-US" dirty="0">
              <a:solidFill>
                <a:srgbClr val="0070C0"/>
              </a:solidFill>
              <a:latin typeface="微软雅黑" panose="020B0503020204020204" pitchFamily="34" charset="-122"/>
              <a:ea typeface="微软雅黑" panose="020B0503020204020204" pitchFamily="34"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4290253077"/>
              </p:ext>
            </p:extLst>
          </p:nvPr>
        </p:nvGraphicFramePr>
        <p:xfrm>
          <a:off x="1184563" y="3421063"/>
          <a:ext cx="1330325" cy="384175"/>
        </p:xfrm>
        <a:graphic>
          <a:graphicData uri="http://schemas.openxmlformats.org/presentationml/2006/ole">
            <mc:AlternateContent xmlns:mc="http://schemas.openxmlformats.org/markup-compatibility/2006">
              <mc:Choice xmlns:v="urn:schemas-microsoft-com:vml" Requires="v">
                <p:oleObj spid="_x0000_s25917" name="Equation" r:id="rId9" imgW="749160" imgH="215640" progId="Equation.3">
                  <p:embed/>
                </p:oleObj>
              </mc:Choice>
              <mc:Fallback>
                <p:oleObj name="Equation" r:id="rId9" imgW="749160" imgH="215640" progId="Equation.3">
                  <p:embed/>
                  <p:pic>
                    <p:nvPicPr>
                      <p:cNvPr id="0" name=""/>
                      <p:cNvPicPr/>
                      <p:nvPr/>
                    </p:nvPicPr>
                    <p:blipFill>
                      <a:blip r:embed="rId10"/>
                      <a:stretch>
                        <a:fillRect/>
                      </a:stretch>
                    </p:blipFill>
                    <p:spPr>
                      <a:xfrm>
                        <a:off x="1184563" y="3421063"/>
                        <a:ext cx="1330325" cy="38417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925588366"/>
              </p:ext>
            </p:extLst>
          </p:nvPr>
        </p:nvGraphicFramePr>
        <p:xfrm>
          <a:off x="4191000" y="3454400"/>
          <a:ext cx="1206500" cy="295275"/>
        </p:xfrm>
        <a:graphic>
          <a:graphicData uri="http://schemas.openxmlformats.org/presentationml/2006/ole">
            <mc:AlternateContent xmlns:mc="http://schemas.openxmlformats.org/markup-compatibility/2006">
              <mc:Choice xmlns:v="urn:schemas-microsoft-com:vml" Requires="v">
                <p:oleObj spid="_x0000_s25918" name="Equation" r:id="rId11" imgW="672840" imgH="164880" progId="Equation.3">
                  <p:embed/>
                </p:oleObj>
              </mc:Choice>
              <mc:Fallback>
                <p:oleObj name="Equation" r:id="rId11" imgW="672840" imgH="164880" progId="Equation.3">
                  <p:embed/>
                  <p:pic>
                    <p:nvPicPr>
                      <p:cNvPr id="0" name=""/>
                      <p:cNvPicPr/>
                      <p:nvPr/>
                    </p:nvPicPr>
                    <p:blipFill>
                      <a:blip r:embed="rId12"/>
                      <a:stretch>
                        <a:fillRect/>
                      </a:stretch>
                    </p:blipFill>
                    <p:spPr>
                      <a:xfrm>
                        <a:off x="4191000" y="3454400"/>
                        <a:ext cx="1206500" cy="295275"/>
                      </a:xfrm>
                      <a:prstGeom prst="rect">
                        <a:avLst/>
                      </a:prstGeom>
                    </p:spPr>
                  </p:pic>
                </p:oleObj>
              </mc:Fallback>
            </mc:AlternateContent>
          </a:graphicData>
        </a:graphic>
      </p:graphicFrame>
      <p:sp>
        <p:nvSpPr>
          <p:cNvPr id="17" name="文本框 16"/>
          <p:cNvSpPr txBox="1"/>
          <p:nvPr/>
        </p:nvSpPr>
        <p:spPr>
          <a:xfrm>
            <a:off x="1020978" y="4630068"/>
            <a:ext cx="2878282"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模型求解方式：</a:t>
            </a:r>
            <a:r>
              <a:rPr lang="en-US" altLang="zh-CN" dirty="0" smtClean="0">
                <a:solidFill>
                  <a:srgbClr val="C00000"/>
                </a:solidFill>
                <a:latin typeface="微软雅黑" panose="020B0503020204020204" pitchFamily="34" charset="-122"/>
                <a:ea typeface="微软雅黑" panose="020B0503020204020204" pitchFamily="34" charset="-122"/>
              </a:rPr>
              <a:t>EM</a:t>
            </a:r>
            <a:r>
              <a:rPr lang="zh-CN" altLang="en-US" dirty="0" smtClean="0">
                <a:solidFill>
                  <a:srgbClr val="C00000"/>
                </a:solidFill>
                <a:latin typeface="微软雅黑" panose="020B0503020204020204" pitchFamily="34" charset="-122"/>
                <a:ea typeface="微软雅黑" panose="020B0503020204020204" pitchFamily="34" charset="-122"/>
              </a:rPr>
              <a:t>算法</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11377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646331"/>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将</a:t>
            </a:r>
            <a:r>
              <a:rPr lang="en-US" altLang="zh-CN" sz="2400" dirty="0" err="1" smtClean="0">
                <a:solidFill>
                  <a:srgbClr val="FF0000"/>
                </a:solidFill>
                <a:latin typeface="微软雅黑" pitchFamily="34" charset="-122"/>
                <a:ea typeface="微软雅黑" pitchFamily="34" charset="-122"/>
              </a:rPr>
              <a:t>pLSA</a:t>
            </a:r>
            <a:r>
              <a:rPr lang="zh-CN" altLang="en-US" sz="2400" dirty="0" smtClean="0">
                <a:solidFill>
                  <a:srgbClr val="FF0000"/>
                </a:solidFill>
                <a:latin typeface="微软雅黑" pitchFamily="34" charset="-122"/>
                <a:ea typeface="微软雅黑" pitchFamily="34" charset="-122"/>
              </a:rPr>
              <a:t>模型应用到协同过滤</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a:t>
            </a:r>
            <a:r>
              <a:rPr lang="zh-CN" altLang="en-US" sz="2800" b="1" dirty="0" smtClean="0">
                <a:solidFill>
                  <a:srgbClr val="7030A0"/>
                </a:solidFill>
                <a:latin typeface="微软雅黑" pitchFamily="34" charset="-122"/>
                <a:ea typeface="微软雅黑" pitchFamily="34" charset="-122"/>
              </a:rPr>
              <a:t>算法</a:t>
            </a:r>
            <a:endParaRPr lang="zh-CN" altLang="en-US" sz="2800" b="1" dirty="0">
              <a:solidFill>
                <a:srgbClr val="7030A0"/>
              </a:solidFill>
              <a:latin typeface="微软雅黑" pitchFamily="34" charset="-122"/>
              <a:ea typeface="微软雅黑" pitchFamily="34" charset="-122"/>
            </a:endParaRPr>
          </a:p>
        </p:txBody>
      </p:sp>
      <p:sp>
        <p:nvSpPr>
          <p:cNvPr id="6" name="文本框 5"/>
          <p:cNvSpPr txBox="1"/>
          <p:nvPr/>
        </p:nvSpPr>
        <p:spPr>
          <a:xfrm>
            <a:off x="768927" y="1333095"/>
            <a:ext cx="6993082" cy="615040"/>
          </a:xfrm>
          <a:prstGeom prst="rect">
            <a:avLst/>
          </a:prstGeom>
          <a:noFill/>
        </p:spPr>
        <p:txBody>
          <a:bodyPr wrap="square" rtlCol="0">
            <a:spAutoFit/>
          </a:bodyPr>
          <a:lstStyle/>
          <a:p>
            <a:pPr>
              <a:lnSpc>
                <a:spcPct val="200000"/>
              </a:lnSpc>
            </a:pPr>
            <a:r>
              <a:rPr lang="zh-CN" altLang="en-US" sz="2000" dirty="0" smtClean="0">
                <a:solidFill>
                  <a:srgbClr val="002060"/>
                </a:solidFill>
                <a:latin typeface="微软雅黑" panose="020B0503020204020204" pitchFamily="34" charset="-122"/>
                <a:ea typeface="微软雅黑" panose="020B0503020204020204" pitchFamily="34" charset="-122"/>
              </a:rPr>
              <a:t>模型的求解</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50818" y="2225134"/>
            <a:ext cx="5870864" cy="369332"/>
          </a:xfrm>
          <a:prstGeom prst="rect">
            <a:avLst/>
          </a:prstGeom>
          <a:noFill/>
        </p:spPr>
        <p:txBody>
          <a:bodyPr wrap="square" rtlCol="0">
            <a:spAutoFit/>
          </a:bodyPr>
          <a:lstStyle/>
          <a:p>
            <a:r>
              <a:rPr lang="en-US" altLang="zh-CN" b="1" dirty="0" smtClean="0">
                <a:solidFill>
                  <a:srgbClr val="0070C0"/>
                </a:solidFill>
                <a:latin typeface="微软雅黑" panose="020B0503020204020204" pitchFamily="34" charset="-122"/>
                <a:ea typeface="微软雅黑" panose="020B0503020204020204" pitchFamily="34" charset="-122"/>
              </a:rPr>
              <a:t>E</a:t>
            </a:r>
            <a:r>
              <a:rPr lang="zh-CN" altLang="en-US" b="1" dirty="0" smtClean="0">
                <a:solidFill>
                  <a:srgbClr val="0070C0"/>
                </a:solidFill>
                <a:latin typeface="微软雅黑" panose="020B0503020204020204" pitchFamily="34" charset="-122"/>
                <a:ea typeface="微软雅黑" panose="020B0503020204020204" pitchFamily="34" charset="-122"/>
              </a:rPr>
              <a:t>步：</a:t>
            </a:r>
            <a:r>
              <a:rPr lang="zh-CN" altLang="en-US" dirty="0" smtClean="0">
                <a:solidFill>
                  <a:srgbClr val="C00000"/>
                </a:solidFill>
                <a:latin typeface="微软雅黑" panose="020B0503020204020204" pitchFamily="34" charset="-122"/>
                <a:ea typeface="微软雅黑" panose="020B0503020204020204" pitchFamily="34" charset="-122"/>
              </a:rPr>
              <a:t>根据参数值计算后验概率</a:t>
            </a:r>
            <a:endParaRPr lang="zh-CN" altLang="en-US" dirty="0">
              <a:solidFill>
                <a:srgbClr val="C00000"/>
              </a:solidFill>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75151295"/>
              </p:ext>
            </p:extLst>
          </p:nvPr>
        </p:nvGraphicFramePr>
        <p:xfrm>
          <a:off x="2063100" y="2746773"/>
          <a:ext cx="5158582" cy="768489"/>
        </p:xfrm>
        <a:graphic>
          <a:graphicData uri="http://schemas.openxmlformats.org/presentationml/2006/ole">
            <mc:AlternateContent xmlns:mc="http://schemas.openxmlformats.org/markup-compatibility/2006">
              <mc:Choice xmlns:v="urn:schemas-microsoft-com:vml" Requires="v">
                <p:oleObj spid="_x0000_s37081" name="Equation" r:id="rId3" imgW="3657600" imgH="545760" progId="Equation.3">
                  <p:embed/>
                </p:oleObj>
              </mc:Choice>
              <mc:Fallback>
                <p:oleObj name="Equation" r:id="rId3" imgW="3657600" imgH="545760" progId="Equation.3">
                  <p:embed/>
                  <p:pic>
                    <p:nvPicPr>
                      <p:cNvPr id="0" name=""/>
                      <p:cNvPicPr/>
                      <p:nvPr/>
                    </p:nvPicPr>
                    <p:blipFill>
                      <a:blip r:embed="rId4"/>
                      <a:stretch>
                        <a:fillRect/>
                      </a:stretch>
                    </p:blipFill>
                    <p:spPr>
                      <a:xfrm>
                        <a:off x="2063100" y="2746773"/>
                        <a:ext cx="5158582" cy="768489"/>
                      </a:xfrm>
                      <a:prstGeom prst="rect">
                        <a:avLst/>
                      </a:prstGeom>
                    </p:spPr>
                  </p:pic>
                </p:oleObj>
              </mc:Fallback>
            </mc:AlternateContent>
          </a:graphicData>
        </a:graphic>
      </p:graphicFrame>
      <p:sp>
        <p:nvSpPr>
          <p:cNvPr id="9" name="文本框 8"/>
          <p:cNvSpPr txBox="1"/>
          <p:nvPr/>
        </p:nvSpPr>
        <p:spPr>
          <a:xfrm>
            <a:off x="1423553" y="3667569"/>
            <a:ext cx="6338455" cy="369332"/>
          </a:xfrm>
          <a:prstGeom prst="rect">
            <a:avLst/>
          </a:prstGeom>
          <a:noFill/>
        </p:spPr>
        <p:txBody>
          <a:bodyPr wrap="square" rtlCol="0">
            <a:spAutoFit/>
          </a:bodyPr>
          <a:lstStyle/>
          <a:p>
            <a:r>
              <a:rPr lang="en-US" altLang="zh-CN" b="1" dirty="0" smtClean="0">
                <a:solidFill>
                  <a:srgbClr val="0070C0"/>
                </a:solidFill>
                <a:latin typeface="微软雅黑" panose="020B0503020204020204" pitchFamily="34" charset="-122"/>
                <a:ea typeface="微软雅黑" panose="020B0503020204020204" pitchFamily="34" charset="-122"/>
              </a:rPr>
              <a:t>M</a:t>
            </a:r>
            <a:r>
              <a:rPr lang="zh-CN" altLang="en-US" b="1" dirty="0" smtClean="0">
                <a:solidFill>
                  <a:srgbClr val="0070C0"/>
                </a:solidFill>
                <a:latin typeface="微软雅黑" panose="020B0503020204020204" pitchFamily="34" charset="-122"/>
                <a:ea typeface="微软雅黑" panose="020B0503020204020204" pitchFamily="34" charset="-122"/>
              </a:rPr>
              <a:t>步：</a:t>
            </a:r>
            <a:r>
              <a:rPr lang="zh-CN" altLang="en-US" dirty="0" smtClean="0">
                <a:solidFill>
                  <a:srgbClr val="C00000"/>
                </a:solidFill>
                <a:latin typeface="微软雅黑" panose="020B0503020204020204" pitchFamily="34" charset="-122"/>
                <a:ea typeface="微软雅黑" panose="020B0503020204020204" pitchFamily="34" charset="-122"/>
              </a:rPr>
              <a:t>根据后验概率，更新模型的参数</a:t>
            </a:r>
            <a:endParaRPr lang="zh-CN" altLang="en-US" dirty="0">
              <a:solidFill>
                <a:srgbClr val="C00000"/>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054541563"/>
              </p:ext>
            </p:extLst>
          </p:nvPr>
        </p:nvGraphicFramePr>
        <p:xfrm>
          <a:off x="2837259" y="4064516"/>
          <a:ext cx="2971259" cy="676728"/>
        </p:xfrm>
        <a:graphic>
          <a:graphicData uri="http://schemas.openxmlformats.org/presentationml/2006/ole">
            <mc:AlternateContent xmlns:mc="http://schemas.openxmlformats.org/markup-compatibility/2006">
              <mc:Choice xmlns:v="urn:schemas-microsoft-com:vml" Requires="v">
                <p:oleObj spid="_x0000_s37082" name="Equation" r:id="rId5" imgW="2286000" imgH="520560" progId="Equation.3">
                  <p:embed/>
                </p:oleObj>
              </mc:Choice>
              <mc:Fallback>
                <p:oleObj name="Equation" r:id="rId5" imgW="2286000" imgH="520560" progId="Equation.3">
                  <p:embed/>
                  <p:pic>
                    <p:nvPicPr>
                      <p:cNvPr id="0" name=""/>
                      <p:cNvPicPr/>
                      <p:nvPr/>
                    </p:nvPicPr>
                    <p:blipFill>
                      <a:blip r:embed="rId6"/>
                      <a:stretch>
                        <a:fillRect/>
                      </a:stretch>
                    </p:blipFill>
                    <p:spPr>
                      <a:xfrm>
                        <a:off x="2837259" y="4064516"/>
                        <a:ext cx="2971259" cy="67672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55964644"/>
              </p:ext>
            </p:extLst>
          </p:nvPr>
        </p:nvGraphicFramePr>
        <p:xfrm>
          <a:off x="2849410" y="4910369"/>
          <a:ext cx="2822575" cy="676275"/>
        </p:xfrm>
        <a:graphic>
          <a:graphicData uri="http://schemas.openxmlformats.org/presentationml/2006/ole">
            <mc:AlternateContent xmlns:mc="http://schemas.openxmlformats.org/markup-compatibility/2006">
              <mc:Choice xmlns:v="urn:schemas-microsoft-com:vml" Requires="v">
                <p:oleObj spid="_x0000_s37083" name="Equation" r:id="rId7" imgW="2171520" imgH="520560" progId="Equation.3">
                  <p:embed/>
                </p:oleObj>
              </mc:Choice>
              <mc:Fallback>
                <p:oleObj name="Equation" r:id="rId7" imgW="2171520" imgH="520560" progId="Equation.3">
                  <p:embed/>
                  <p:pic>
                    <p:nvPicPr>
                      <p:cNvPr id="0" name=""/>
                      <p:cNvPicPr/>
                      <p:nvPr/>
                    </p:nvPicPr>
                    <p:blipFill>
                      <a:blip r:embed="rId8"/>
                      <a:stretch>
                        <a:fillRect/>
                      </a:stretch>
                    </p:blipFill>
                    <p:spPr>
                      <a:xfrm>
                        <a:off x="2849410" y="4910369"/>
                        <a:ext cx="2822575" cy="67627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609570903"/>
              </p:ext>
            </p:extLst>
          </p:nvPr>
        </p:nvGraphicFramePr>
        <p:xfrm>
          <a:off x="2527300" y="5810250"/>
          <a:ext cx="3632200" cy="693738"/>
        </p:xfrm>
        <a:graphic>
          <a:graphicData uri="http://schemas.openxmlformats.org/presentationml/2006/ole">
            <mc:AlternateContent xmlns:mc="http://schemas.openxmlformats.org/markup-compatibility/2006">
              <mc:Choice xmlns:v="urn:schemas-microsoft-com:vml" Requires="v">
                <p:oleObj spid="_x0000_s37084" name="Equation" r:id="rId9" imgW="2793960" imgH="533160" progId="Equation.3">
                  <p:embed/>
                </p:oleObj>
              </mc:Choice>
              <mc:Fallback>
                <p:oleObj name="Equation" r:id="rId9" imgW="2793960" imgH="533160" progId="Equation.3">
                  <p:embed/>
                  <p:pic>
                    <p:nvPicPr>
                      <p:cNvPr id="0" name=""/>
                      <p:cNvPicPr/>
                      <p:nvPr/>
                    </p:nvPicPr>
                    <p:blipFill>
                      <a:blip r:embed="rId10"/>
                      <a:stretch>
                        <a:fillRect/>
                      </a:stretch>
                    </p:blipFill>
                    <p:spPr>
                      <a:xfrm>
                        <a:off x="2527300" y="5810250"/>
                        <a:ext cx="3632200" cy="693738"/>
                      </a:xfrm>
                      <a:prstGeom prst="rect">
                        <a:avLst/>
                      </a:prstGeom>
                    </p:spPr>
                  </p:pic>
                </p:oleObj>
              </mc:Fallback>
            </mc:AlternateContent>
          </a:graphicData>
        </a:graphic>
      </p:graphicFrame>
    </p:spTree>
    <p:extLst>
      <p:ext uri="{BB962C8B-B14F-4D97-AF65-F5344CB8AC3E}">
        <p14:creationId xmlns:p14="http://schemas.microsoft.com/office/powerpoint/2010/main" val="3370337270"/>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646331"/>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将</a:t>
            </a:r>
            <a:r>
              <a:rPr lang="en-US" altLang="zh-CN" sz="2400" dirty="0" err="1" smtClean="0">
                <a:solidFill>
                  <a:srgbClr val="FF0000"/>
                </a:solidFill>
                <a:latin typeface="微软雅黑" pitchFamily="34" charset="-122"/>
                <a:ea typeface="微软雅黑" pitchFamily="34" charset="-122"/>
              </a:rPr>
              <a:t>pLSA</a:t>
            </a:r>
            <a:r>
              <a:rPr lang="zh-CN" altLang="en-US" sz="2400" dirty="0" smtClean="0">
                <a:solidFill>
                  <a:srgbClr val="FF0000"/>
                </a:solidFill>
                <a:latin typeface="微软雅黑" pitchFamily="34" charset="-122"/>
                <a:ea typeface="微软雅黑" pitchFamily="34" charset="-122"/>
              </a:rPr>
              <a:t>模型应用到协同过滤</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pPr lvl="0"/>
            <a:r>
              <a:rPr lang="zh-CN" altLang="en-US" sz="2800" b="1" dirty="0" smtClean="0">
                <a:solidFill>
                  <a:srgbClr val="7030A0"/>
                </a:solidFill>
                <a:latin typeface="微软雅黑" pitchFamily="34" charset="-122"/>
                <a:ea typeface="微软雅黑" pitchFamily="34" charset="-122"/>
              </a:rPr>
              <a:t>基于</a:t>
            </a:r>
            <a:r>
              <a:rPr lang="en-US" altLang="zh-CN" sz="2800" b="1" dirty="0" err="1">
                <a:solidFill>
                  <a:srgbClr val="7030A0"/>
                </a:solidFill>
                <a:latin typeface="微软雅黑" pitchFamily="34" charset="-122"/>
                <a:ea typeface="微软雅黑" pitchFamily="34" charset="-122"/>
              </a:rPr>
              <a:t>pLSA</a:t>
            </a:r>
            <a:r>
              <a:rPr lang="zh-CN" altLang="en-US" sz="2800" b="1" dirty="0">
                <a:solidFill>
                  <a:srgbClr val="7030A0"/>
                </a:solidFill>
                <a:latin typeface="微软雅黑" pitchFamily="34" charset="-122"/>
                <a:ea typeface="微软雅黑" pitchFamily="34" charset="-122"/>
              </a:rPr>
              <a:t>模型的协同过滤</a:t>
            </a:r>
            <a:r>
              <a:rPr lang="zh-CN" altLang="en-US" sz="2800" b="1" dirty="0" smtClean="0">
                <a:solidFill>
                  <a:srgbClr val="7030A0"/>
                </a:solidFill>
                <a:latin typeface="微软雅黑" pitchFamily="34" charset="-122"/>
                <a:ea typeface="微软雅黑" pitchFamily="34" charset="-122"/>
              </a:rPr>
              <a:t>算法</a:t>
            </a:r>
            <a:endParaRPr lang="zh-CN" altLang="en-US" sz="2800" b="1" dirty="0">
              <a:solidFill>
                <a:srgbClr val="7030A0"/>
              </a:solidFill>
              <a:latin typeface="微软雅黑" pitchFamily="34" charset="-122"/>
              <a:ea typeface="微软雅黑" pitchFamily="34" charset="-122"/>
            </a:endParaRPr>
          </a:p>
        </p:txBody>
      </p:sp>
      <p:sp>
        <p:nvSpPr>
          <p:cNvPr id="6" name="文本框 5"/>
          <p:cNvSpPr txBox="1"/>
          <p:nvPr/>
        </p:nvSpPr>
        <p:spPr>
          <a:xfrm>
            <a:off x="768927" y="1333095"/>
            <a:ext cx="6993082" cy="615040"/>
          </a:xfrm>
          <a:prstGeom prst="rect">
            <a:avLst/>
          </a:prstGeom>
          <a:noFill/>
        </p:spPr>
        <p:txBody>
          <a:bodyPr wrap="square" rtlCol="0">
            <a:spAutoFit/>
          </a:bodyPr>
          <a:lstStyle/>
          <a:p>
            <a:pPr>
              <a:lnSpc>
                <a:spcPct val="200000"/>
              </a:lnSpc>
            </a:pPr>
            <a:r>
              <a:rPr lang="zh-CN" altLang="en-US" sz="2000" dirty="0" smtClean="0">
                <a:solidFill>
                  <a:srgbClr val="002060"/>
                </a:solidFill>
                <a:latin typeface="微软雅黑" panose="020B0503020204020204" pitchFamily="34" charset="-122"/>
                <a:ea typeface="微软雅黑" panose="020B0503020204020204" pitchFamily="34" charset="-122"/>
              </a:rPr>
              <a:t>用户的推荐函数</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051052" y="2328490"/>
            <a:ext cx="8248811"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模型求解的所有参数求解出来之后，可已将概率模型的期望作为推荐结果给用户</a:t>
            </a:r>
            <a:endParaRPr lang="zh-CN" altLang="en-US" dirty="0">
              <a:solidFill>
                <a:srgbClr val="C00000"/>
              </a:solidFill>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476668792"/>
              </p:ext>
            </p:extLst>
          </p:nvPr>
        </p:nvGraphicFramePr>
        <p:xfrm>
          <a:off x="3030393" y="3078177"/>
          <a:ext cx="4513263" cy="1838325"/>
        </p:xfrm>
        <a:graphic>
          <a:graphicData uri="http://schemas.openxmlformats.org/presentationml/2006/ole">
            <mc:AlternateContent xmlns:mc="http://schemas.openxmlformats.org/markup-compatibility/2006">
              <mc:Choice xmlns:v="urn:schemas-microsoft-com:vml" Requires="v">
                <p:oleObj spid="_x0000_s26688" name="Equation" r:id="rId3" imgW="2527200" imgH="1028520" progId="Equation.3">
                  <p:embed/>
                </p:oleObj>
              </mc:Choice>
              <mc:Fallback>
                <p:oleObj name="Equation" r:id="rId3" imgW="2527200" imgH="1028520" progId="Equation.3">
                  <p:embed/>
                  <p:pic>
                    <p:nvPicPr>
                      <p:cNvPr id="0" name=""/>
                      <p:cNvPicPr/>
                      <p:nvPr/>
                    </p:nvPicPr>
                    <p:blipFill>
                      <a:blip r:embed="rId4"/>
                      <a:stretch>
                        <a:fillRect/>
                      </a:stretch>
                    </p:blipFill>
                    <p:spPr>
                      <a:xfrm>
                        <a:off x="3030393" y="3078177"/>
                        <a:ext cx="4513263" cy="1838325"/>
                      </a:xfrm>
                      <a:prstGeom prst="rect">
                        <a:avLst/>
                      </a:prstGeom>
                    </p:spPr>
                  </p:pic>
                </p:oleObj>
              </mc:Fallback>
            </mc:AlternateContent>
          </a:graphicData>
        </a:graphic>
      </p:graphicFrame>
      <p:sp>
        <p:nvSpPr>
          <p:cNvPr id="18" name="文本框 17"/>
          <p:cNvSpPr txBox="1"/>
          <p:nvPr/>
        </p:nvSpPr>
        <p:spPr>
          <a:xfrm>
            <a:off x="1215737" y="3158836"/>
            <a:ext cx="2161309"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最终的推荐函数</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87838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a:t>
            </a:r>
            <a:r>
              <a:rPr lang="en-US" altLang="zh-CN" sz="2400" dirty="0" smtClean="0">
                <a:solidFill>
                  <a:srgbClr val="FF0000"/>
                </a:solidFill>
                <a:latin typeface="微软雅黑" pitchFamily="34" charset="-122"/>
                <a:ea typeface="微软雅黑" pitchFamily="34" charset="-122"/>
              </a:rPr>
              <a:t>Collaboration Filtering</a:t>
            </a:r>
            <a:r>
              <a:rPr lang="zh-CN" altLang="en-US" sz="2400" dirty="0" smtClean="0">
                <a:solidFill>
                  <a:srgbClr val="FF0000"/>
                </a:solidFill>
                <a:latin typeface="微软雅黑" pitchFamily="34" charset="-122"/>
                <a:ea typeface="微软雅黑" pitchFamily="34" charset="-122"/>
              </a:rPr>
              <a:t>）</a:t>
            </a:r>
            <a:endParaRPr lang="zh-CN" altLang="en-US" sz="2400" dirty="0">
              <a:solidFill>
                <a:srgbClr val="FF0000"/>
              </a:solidFill>
              <a:latin typeface="微软雅黑" pitchFamily="34" charset="-122"/>
              <a:ea typeface="微软雅黑" pitchFamily="34" charset="-122"/>
            </a:endParaRPr>
          </a:p>
        </p:txBody>
      </p:sp>
      <p:sp>
        <p:nvSpPr>
          <p:cNvPr id="6" name="TextBox 5"/>
          <p:cNvSpPr txBox="1"/>
          <p:nvPr/>
        </p:nvSpPr>
        <p:spPr>
          <a:xfrm>
            <a:off x="744278" y="1520456"/>
            <a:ext cx="8102009" cy="961289"/>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通过参考与活动用户具有相似兴趣或选择的用户来决定如何为活动用户进行信息过滤</a:t>
            </a:r>
            <a:endParaRPr lang="zh-CN" altLang="en-US" sz="2000" dirty="0">
              <a:solidFill>
                <a:srgbClr val="002060"/>
              </a:solidFill>
              <a:latin typeface="微软雅黑" pitchFamily="34" charset="-122"/>
              <a:ea typeface="微软雅黑" pitchFamily="34" charset="-122"/>
            </a:endParaRPr>
          </a:p>
        </p:txBody>
      </p:sp>
      <p:sp>
        <p:nvSpPr>
          <p:cNvPr id="2" name="文本框 1"/>
          <p:cNvSpPr txBox="1"/>
          <p:nvPr/>
        </p:nvSpPr>
        <p:spPr>
          <a:xfrm>
            <a:off x="571500" y="2888672"/>
            <a:ext cx="8167255" cy="1877437"/>
          </a:xfrm>
          <a:prstGeom prst="rect">
            <a:avLst/>
          </a:prstGeom>
          <a:noFill/>
        </p:spPr>
        <p:txBody>
          <a:bodyPr wrap="square" rtlCol="0">
            <a:spAutoFit/>
          </a:bodyPr>
          <a:lstStyle/>
          <a:p>
            <a:pPr>
              <a:lnSpc>
                <a:spcPct val="200000"/>
              </a:lnSpc>
            </a:pPr>
            <a:r>
              <a:rPr lang="zh-CN" altLang="en-US" sz="2000" b="1" dirty="0" smtClean="0">
                <a:solidFill>
                  <a:srgbClr val="C00000"/>
                </a:solidFill>
                <a:latin typeface="微软雅黑" panose="020B0503020204020204" pitchFamily="34" charset="-122"/>
                <a:ea typeface="微软雅黑" panose="020B0503020204020204" pitchFamily="34" charset="-122"/>
              </a:rPr>
              <a:t>协同</a:t>
            </a:r>
            <a:r>
              <a:rPr lang="zh-CN" altLang="en-US" dirty="0" smtClean="0">
                <a:solidFill>
                  <a:srgbClr val="0070C0"/>
                </a:solidFill>
                <a:latin typeface="微软雅黑" panose="020B0503020204020204" pitchFamily="34" charset="-122"/>
                <a:ea typeface="微软雅黑" panose="020B0503020204020204" pitchFamily="34" charset="-122"/>
              </a:rPr>
              <a:t>：任何人都不是孤立的存在，必然有一个与之</a:t>
            </a:r>
            <a:r>
              <a:rPr lang="zh-CN" altLang="en-US" dirty="0" smtClean="0">
                <a:solidFill>
                  <a:srgbClr val="C00000"/>
                </a:solidFill>
                <a:latin typeface="微软雅黑" panose="020B0503020204020204" pitchFamily="34" charset="-122"/>
                <a:ea typeface="微软雅黑" panose="020B0503020204020204" pitchFamily="34" charset="-122"/>
              </a:rPr>
              <a:t>兴趣相似的群体</a:t>
            </a:r>
            <a:endParaRPr lang="en-US" altLang="zh-CN" dirty="0" smtClean="0">
              <a:solidFill>
                <a:srgbClr val="C00000"/>
              </a:solidFill>
              <a:latin typeface="微软雅黑" panose="020B0503020204020204" pitchFamily="34" charset="-122"/>
              <a:ea typeface="微软雅黑" panose="020B0503020204020204" pitchFamily="34" charset="-122"/>
            </a:endParaRPr>
          </a:p>
          <a:p>
            <a:pPr>
              <a:lnSpc>
                <a:spcPct val="200000"/>
              </a:lnSpc>
            </a:pPr>
            <a:r>
              <a:rPr lang="zh-CN" altLang="en-US" sz="2000" b="1" dirty="0" smtClean="0">
                <a:solidFill>
                  <a:srgbClr val="C00000"/>
                </a:solidFill>
                <a:latin typeface="微软雅黑" panose="020B0503020204020204" pitchFamily="34" charset="-122"/>
                <a:ea typeface="微软雅黑" panose="020B0503020204020204" pitchFamily="34" charset="-122"/>
              </a:rPr>
              <a:t>过滤</a:t>
            </a:r>
            <a:r>
              <a:rPr lang="zh-CN" altLang="en-US" dirty="0" smtClean="0">
                <a:solidFill>
                  <a:srgbClr val="0070C0"/>
                </a:solidFill>
                <a:latin typeface="微软雅黑" panose="020B0503020204020204" pitchFamily="34" charset="-122"/>
                <a:ea typeface="微软雅黑" panose="020B0503020204020204" pitchFamily="34" charset="-122"/>
              </a:rPr>
              <a:t>：信息过滤。按用户的</a:t>
            </a:r>
            <a:r>
              <a:rPr lang="zh-CN" altLang="en-US" dirty="0" smtClean="0">
                <a:solidFill>
                  <a:srgbClr val="C00000"/>
                </a:solidFill>
                <a:latin typeface="微软雅黑" panose="020B0503020204020204" pitchFamily="34" charset="-122"/>
                <a:ea typeface="微软雅黑" panose="020B0503020204020204" pitchFamily="34" charset="-122"/>
              </a:rPr>
              <a:t>兴趣模板</a:t>
            </a:r>
            <a:r>
              <a:rPr lang="zh-CN" altLang="en-US" dirty="0" smtClean="0">
                <a:solidFill>
                  <a:srgbClr val="0070C0"/>
                </a:solidFill>
                <a:latin typeface="微软雅黑" panose="020B0503020204020204" pitchFamily="34" charset="-122"/>
                <a:ea typeface="微软雅黑" panose="020B0503020204020204" pitchFamily="34" charset="-122"/>
              </a:rPr>
              <a:t>过滤掉用户不喜欢的物品，保留与用户</a:t>
            </a:r>
            <a:r>
              <a:rPr lang="zh-CN" altLang="en-US" dirty="0" smtClean="0">
                <a:solidFill>
                  <a:srgbClr val="C00000"/>
                </a:solidFill>
                <a:latin typeface="微软雅黑" panose="020B0503020204020204" pitchFamily="34" charset="-122"/>
                <a:ea typeface="微软雅黑" panose="020B0503020204020204" pitchFamily="34" charset="-122"/>
              </a:rPr>
              <a:t>兴趣相符的物品推荐给用户</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450566"/>
      </p:ext>
    </p:extLst>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主要内容</a:t>
            </a:r>
            <a:endParaRPr lang="zh-CN" altLang="en-US" sz="2800" b="1" dirty="0">
              <a:solidFill>
                <a:srgbClr val="7030A0"/>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1406827022"/>
              </p:ext>
            </p:extLst>
          </p:nvPr>
        </p:nvGraphicFramePr>
        <p:xfrm>
          <a:off x="564444" y="1216378"/>
          <a:ext cx="7436556" cy="4676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88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646331"/>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四</a:t>
            </a:r>
            <a:r>
              <a:rPr lang="zh-CN" altLang="en-US" sz="2400" dirty="0" smtClean="0">
                <a:solidFill>
                  <a:srgbClr val="FF0000"/>
                </a:solidFill>
                <a:latin typeface="微软雅黑" pitchFamily="34" charset="-122"/>
                <a:ea typeface="微软雅黑" pitchFamily="34" charset="-122"/>
              </a:rPr>
              <a:t>种协同过滤算法</a:t>
            </a:r>
            <a:r>
              <a:rPr lang="en-US" altLang="zh-CN" sz="2400" dirty="0" smtClean="0">
                <a:solidFill>
                  <a:srgbClr val="FF0000"/>
                </a:solidFill>
                <a:latin typeface="微软雅黑" pitchFamily="34" charset="-122"/>
                <a:ea typeface="微软雅黑" pitchFamily="34" charset="-122"/>
              </a:rPr>
              <a:t>MAE</a:t>
            </a:r>
            <a:r>
              <a:rPr lang="zh-CN" altLang="en-US" sz="2400" dirty="0" smtClean="0">
                <a:solidFill>
                  <a:srgbClr val="FF0000"/>
                </a:solidFill>
                <a:latin typeface="微软雅黑" pitchFamily="34" charset="-122"/>
                <a:ea typeface="微软雅黑" pitchFamily="34" charset="-122"/>
              </a:rPr>
              <a:t>的对比实验</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总结</a:t>
            </a:r>
            <a:r>
              <a:rPr lang="zh-CN" altLang="en-US" sz="2800" b="1" dirty="0">
                <a:solidFill>
                  <a:srgbClr val="7030A0"/>
                </a:solidFill>
                <a:latin typeface="微软雅黑" pitchFamily="34" charset="-122"/>
                <a:ea typeface="微软雅黑" pitchFamily="34" charset="-122"/>
              </a:rPr>
              <a:t>和进一步</a:t>
            </a:r>
            <a:r>
              <a:rPr lang="zh-CN" altLang="en-US" sz="2800" b="1" dirty="0" smtClean="0">
                <a:solidFill>
                  <a:srgbClr val="7030A0"/>
                </a:solidFill>
                <a:latin typeface="微软雅黑" pitchFamily="34" charset="-122"/>
                <a:ea typeface="微软雅黑" pitchFamily="34" charset="-122"/>
              </a:rPr>
              <a:t>工作</a:t>
            </a:r>
            <a:endParaRPr lang="zh-CN" altLang="en-US" sz="2800" b="1" dirty="0">
              <a:solidFill>
                <a:srgbClr val="7030A0"/>
              </a:solidFill>
              <a:latin typeface="微软雅黑" pitchFamily="34" charset="-122"/>
              <a:ea typeface="微软雅黑"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825" y="1267821"/>
            <a:ext cx="6650423" cy="5091698"/>
          </a:xfrm>
          <a:prstGeom prst="rect">
            <a:avLst/>
          </a:prstGeom>
        </p:spPr>
      </p:pic>
    </p:spTree>
    <p:extLst>
      <p:ext uri="{BB962C8B-B14F-4D97-AF65-F5344CB8AC3E}">
        <p14:creationId xmlns:p14="http://schemas.microsoft.com/office/powerpoint/2010/main" val="875931812"/>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581057"/>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总结</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总结</a:t>
            </a:r>
            <a:r>
              <a:rPr lang="zh-CN" altLang="en-US" sz="2800" b="1" dirty="0">
                <a:solidFill>
                  <a:srgbClr val="7030A0"/>
                </a:solidFill>
                <a:latin typeface="微软雅黑" pitchFamily="34" charset="-122"/>
                <a:ea typeface="微软雅黑" pitchFamily="34" charset="-122"/>
              </a:rPr>
              <a:t>和进一步</a:t>
            </a:r>
            <a:r>
              <a:rPr lang="zh-CN" altLang="en-US" sz="2800" b="1" dirty="0" smtClean="0">
                <a:solidFill>
                  <a:srgbClr val="7030A0"/>
                </a:solidFill>
                <a:latin typeface="微软雅黑" pitchFamily="34" charset="-122"/>
                <a:ea typeface="微软雅黑" pitchFamily="34" charset="-122"/>
              </a:rPr>
              <a:t>工作</a:t>
            </a:r>
            <a:endParaRPr lang="zh-CN" altLang="en-US" sz="2800" b="1" dirty="0">
              <a:solidFill>
                <a:srgbClr val="7030A0"/>
              </a:solidFill>
              <a:latin typeface="微软雅黑" pitchFamily="34" charset="-122"/>
              <a:ea typeface="微软雅黑" pitchFamily="34" charset="-122"/>
            </a:endParaRPr>
          </a:p>
        </p:txBody>
      </p:sp>
      <p:sp>
        <p:nvSpPr>
          <p:cNvPr id="2" name="文本框 1"/>
          <p:cNvSpPr txBox="1"/>
          <p:nvPr/>
        </p:nvSpPr>
        <p:spPr>
          <a:xfrm>
            <a:off x="907755" y="1600199"/>
            <a:ext cx="7200900" cy="4247317"/>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anose="020B0503020204020204" pitchFamily="34" charset="-122"/>
                <a:ea typeface="微软雅黑" panose="020B0503020204020204" pitchFamily="34" charset="-122"/>
              </a:rPr>
              <a:t>1.</a:t>
            </a:r>
            <a:r>
              <a:rPr lang="zh-CN" altLang="en-US" sz="2000" dirty="0" smtClean="0">
                <a:solidFill>
                  <a:srgbClr val="002060"/>
                </a:solidFill>
                <a:latin typeface="微软雅黑" panose="020B0503020204020204" pitchFamily="34" charset="-122"/>
                <a:ea typeface="微软雅黑" panose="020B0503020204020204" pitchFamily="34" charset="-122"/>
              </a:rPr>
              <a:t>在协同过滤中，每个用户或项目都有着各自“</a:t>
            </a:r>
            <a:r>
              <a:rPr lang="zh-CN" altLang="en-US" sz="2000" dirty="0" smtClean="0">
                <a:solidFill>
                  <a:srgbClr val="C00000"/>
                </a:solidFill>
                <a:latin typeface="微软雅黑" panose="020B0503020204020204" pitchFamily="34" charset="-122"/>
                <a:ea typeface="微软雅黑" panose="020B0503020204020204" pitchFamily="34" charset="-122"/>
              </a:rPr>
              <a:t>个性</a:t>
            </a:r>
            <a:r>
              <a:rPr lang="zh-CN" altLang="en-US" sz="2000" dirty="0" smtClean="0">
                <a:solidFill>
                  <a:srgbClr val="002060"/>
                </a:solidFill>
                <a:latin typeface="微软雅黑" panose="020B0503020204020204" pitchFamily="34" charset="-122"/>
                <a:ea typeface="微软雅黑" panose="020B0503020204020204" pitchFamily="34" charset="-122"/>
              </a:rPr>
              <a:t>”。协同过滤算法需要找到一定的规则来描述用户和项目的特征，从而实现</a:t>
            </a:r>
            <a:r>
              <a:rPr lang="zh-CN" altLang="en-US" sz="2000" dirty="0" smtClean="0">
                <a:solidFill>
                  <a:srgbClr val="C00000"/>
                </a:solidFill>
                <a:latin typeface="微软雅黑" panose="020B0503020204020204" pitchFamily="34" charset="-122"/>
                <a:ea typeface="微软雅黑" panose="020B0503020204020204" pitchFamily="34" charset="-122"/>
              </a:rPr>
              <a:t>个性化推荐</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2</a:t>
            </a:r>
            <a:r>
              <a:rPr lang="en-US" altLang="zh-CN" sz="2000" dirty="0" smtClean="0">
                <a:solidFill>
                  <a:srgbClr val="002060"/>
                </a:solidFill>
                <a:latin typeface="微软雅黑" panose="020B0503020204020204" pitchFamily="34" charset="-122"/>
                <a:ea typeface="微软雅黑" panose="020B0503020204020204" pitchFamily="34" charset="-122"/>
              </a:rPr>
              <a:t>.</a:t>
            </a:r>
            <a:r>
              <a:rPr lang="zh-CN" altLang="en-US" sz="2000" dirty="0" smtClean="0">
                <a:solidFill>
                  <a:srgbClr val="002060"/>
                </a:solidFill>
                <a:latin typeface="微软雅黑" panose="020B0503020204020204" pitchFamily="34" charset="-122"/>
                <a:ea typeface="微软雅黑" panose="020B0503020204020204" pitchFamily="34" charset="-122"/>
              </a:rPr>
              <a:t>基于近邻模型（基于内存）的协同过滤主要通过计算相似的用户（或项目）来进行推荐。它</a:t>
            </a:r>
            <a:r>
              <a:rPr lang="zh-CN" altLang="en-US" sz="2000" dirty="0" smtClean="0">
                <a:solidFill>
                  <a:srgbClr val="C00000"/>
                </a:solidFill>
                <a:latin typeface="微软雅黑" panose="020B0503020204020204" pitchFamily="34" charset="-122"/>
                <a:ea typeface="微软雅黑" panose="020B0503020204020204" pitchFamily="34" charset="-122"/>
              </a:rPr>
              <a:t>假设每个用户和自己的近邻有着相似的“个性”</a:t>
            </a:r>
            <a:r>
              <a:rPr lang="zh-CN" altLang="en-US" sz="2000" dirty="0" smtClean="0">
                <a:solidFill>
                  <a:srgbClr val="002060"/>
                </a:solidFill>
                <a:latin typeface="微软雅黑" panose="020B0503020204020204" pitchFamily="34" charset="-122"/>
                <a:ea typeface="微软雅黑" panose="020B0503020204020204" pitchFamily="34" charset="-122"/>
              </a:rPr>
              <a:t>，利用近邻的评分来进行推荐。</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3</a:t>
            </a:r>
            <a:r>
              <a:rPr lang="en-US" altLang="zh-CN" sz="2000" dirty="0" smtClean="0">
                <a:solidFill>
                  <a:srgbClr val="002060"/>
                </a:solidFill>
                <a:latin typeface="微软雅黑" panose="020B0503020204020204" pitchFamily="34" charset="-122"/>
                <a:ea typeface="微软雅黑" panose="020B0503020204020204" pitchFamily="34" charset="-122"/>
              </a:rPr>
              <a:t>.</a:t>
            </a:r>
            <a:r>
              <a:rPr lang="zh-CN" altLang="en-US" sz="2000" dirty="0" smtClean="0">
                <a:solidFill>
                  <a:srgbClr val="002060"/>
                </a:solidFill>
                <a:latin typeface="微软雅黑" panose="020B0503020204020204" pitchFamily="34" charset="-122"/>
                <a:ea typeface="微软雅黑" panose="020B0503020204020204" pitchFamily="34" charset="-122"/>
              </a:rPr>
              <a:t>基于模型的协同过滤通过对用户和项目建立模型，并</a:t>
            </a:r>
            <a:r>
              <a:rPr lang="zh-CN" altLang="en-US" sz="2000" dirty="0" smtClean="0">
                <a:solidFill>
                  <a:srgbClr val="C00000"/>
                </a:solidFill>
                <a:latin typeface="微软雅黑" panose="020B0503020204020204" pitchFamily="34" charset="-122"/>
                <a:ea typeface="微软雅黑" panose="020B0503020204020204" pitchFamily="34" charset="-122"/>
              </a:rPr>
              <a:t>引入隐藏属性，从而描述了用户与商品的“个性”</a:t>
            </a:r>
            <a:r>
              <a:rPr lang="zh-CN" altLang="en-US" sz="2000" dirty="0" smtClean="0">
                <a:solidFill>
                  <a:srgbClr val="002060"/>
                </a:solidFill>
                <a:latin typeface="微软雅黑" panose="020B0503020204020204" pitchFamily="34" charset="-122"/>
                <a:ea typeface="微软雅黑" panose="020B0503020204020204" pitchFamily="34" charset="-122"/>
              </a:rPr>
              <a:t>。之后通过建立的模型，根据已观测的值来求解模型参数。</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64741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098" y="686764"/>
            <a:ext cx="8038214" cy="581057"/>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下一步工作</a:t>
            </a:r>
            <a:endParaRPr lang="zh-CN" altLang="en-US" sz="2000" dirty="0">
              <a:solidFill>
                <a:srgbClr val="002060"/>
              </a:solidFill>
              <a:latin typeface="微软雅黑" pitchFamily="34" charset="-122"/>
              <a:ea typeface="微软雅黑" pitchFamily="34" charset="-122"/>
            </a:endParaRPr>
          </a:p>
        </p:txBody>
      </p:sp>
      <p:sp>
        <p:nvSpPr>
          <p:cNvPr id="5" name="TextBox 3"/>
          <p:cNvSpPr txBox="1"/>
          <p:nvPr/>
        </p:nvSpPr>
        <p:spPr>
          <a:xfrm>
            <a:off x="274925" y="104158"/>
            <a:ext cx="5928448"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总结</a:t>
            </a:r>
            <a:r>
              <a:rPr lang="zh-CN" altLang="en-US" sz="2800" b="1" dirty="0">
                <a:solidFill>
                  <a:srgbClr val="7030A0"/>
                </a:solidFill>
                <a:latin typeface="微软雅黑" pitchFamily="34" charset="-122"/>
                <a:ea typeface="微软雅黑" pitchFamily="34" charset="-122"/>
              </a:rPr>
              <a:t>和进一步</a:t>
            </a:r>
            <a:r>
              <a:rPr lang="zh-CN" altLang="en-US" sz="2800" b="1" dirty="0" smtClean="0">
                <a:solidFill>
                  <a:srgbClr val="7030A0"/>
                </a:solidFill>
                <a:latin typeface="微软雅黑" pitchFamily="34" charset="-122"/>
                <a:ea typeface="微软雅黑" pitchFamily="34" charset="-122"/>
              </a:rPr>
              <a:t>工作</a:t>
            </a:r>
            <a:endParaRPr lang="zh-CN" altLang="en-US" sz="2800" b="1" dirty="0">
              <a:solidFill>
                <a:srgbClr val="7030A0"/>
              </a:solidFill>
              <a:latin typeface="微软雅黑" pitchFamily="34" charset="-122"/>
              <a:ea typeface="微软雅黑" pitchFamily="34" charset="-122"/>
            </a:endParaRPr>
          </a:p>
        </p:txBody>
      </p:sp>
      <p:sp>
        <p:nvSpPr>
          <p:cNvPr id="8" name="文本框 7"/>
          <p:cNvSpPr txBox="1"/>
          <p:nvPr/>
        </p:nvSpPr>
        <p:spPr>
          <a:xfrm>
            <a:off x="603398" y="1652155"/>
            <a:ext cx="8540602" cy="3170099"/>
          </a:xfrm>
          <a:prstGeom prst="rect">
            <a:avLst/>
          </a:prstGeom>
          <a:noFill/>
        </p:spPr>
        <p:txBody>
          <a:bodyPr wrap="square" rtlCol="0">
            <a:spAutoFit/>
          </a:bodyPr>
          <a:lstStyle/>
          <a:p>
            <a:pPr marL="457200" indent="-457200">
              <a:lnSpc>
                <a:spcPct val="200000"/>
              </a:lnSpc>
              <a:buFont typeface="+mj-lt"/>
              <a:buAutoNum type="arabicPeriod"/>
            </a:pPr>
            <a:r>
              <a:rPr lang="zh-CN" altLang="en-US" sz="2000" dirty="0" smtClean="0">
                <a:solidFill>
                  <a:srgbClr val="002060"/>
                </a:solidFill>
                <a:latin typeface="微软雅黑" panose="020B0503020204020204" pitchFamily="34" charset="-122"/>
                <a:ea typeface="微软雅黑" panose="020B0503020204020204" pitchFamily="34" charset="-122"/>
              </a:rPr>
              <a:t>研究</a:t>
            </a:r>
            <a:r>
              <a:rPr lang="zh-CN" altLang="en-US" sz="2000" dirty="0">
                <a:solidFill>
                  <a:srgbClr val="002060"/>
                </a:solidFill>
                <a:latin typeface="微软雅黑" panose="020B0503020204020204" pitchFamily="34" charset="-122"/>
                <a:ea typeface="微软雅黑" panose="020B0503020204020204" pitchFamily="34" charset="-122"/>
              </a:rPr>
              <a:t>已有</a:t>
            </a:r>
            <a:r>
              <a:rPr lang="zh-CN" altLang="en-US" sz="2000" dirty="0" smtClean="0">
                <a:solidFill>
                  <a:srgbClr val="002060"/>
                </a:solidFill>
                <a:latin typeface="微软雅黑" panose="020B0503020204020204" pitchFamily="34" charset="-122"/>
                <a:ea typeface="微软雅黑" panose="020B0503020204020204" pitchFamily="34" charset="-122"/>
              </a:rPr>
              <a:t>的</a:t>
            </a:r>
            <a:r>
              <a:rPr lang="zh-CN" altLang="en-US" sz="2000" dirty="0" smtClean="0">
                <a:solidFill>
                  <a:srgbClr val="C00000"/>
                </a:solidFill>
                <a:latin typeface="微软雅黑" panose="020B0503020204020204" pitchFamily="34" charset="-122"/>
                <a:ea typeface="微软雅黑" panose="020B0503020204020204" pitchFamily="34" charset="-122"/>
              </a:rPr>
              <a:t>协同过滤算法的并行化</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pPr marL="457200" indent="-457200">
              <a:lnSpc>
                <a:spcPct val="200000"/>
              </a:lnSpc>
              <a:buFont typeface="+mj-lt"/>
              <a:buAutoNum type="arabicPeriod"/>
            </a:pPr>
            <a:r>
              <a:rPr lang="zh-CN" altLang="en-US" sz="2000" dirty="0" smtClean="0">
                <a:solidFill>
                  <a:srgbClr val="002060"/>
                </a:solidFill>
                <a:latin typeface="微软雅黑" panose="020B0503020204020204" pitchFamily="34" charset="-122"/>
                <a:ea typeface="微软雅黑" panose="020B0503020204020204" pitchFamily="34" charset="-122"/>
              </a:rPr>
              <a:t>研究已有的一些推荐算法，找出一些</a:t>
            </a:r>
            <a:r>
              <a:rPr lang="zh-CN" altLang="en-US" sz="2000" dirty="0" smtClean="0">
                <a:solidFill>
                  <a:srgbClr val="C00000"/>
                </a:solidFill>
                <a:latin typeface="微软雅黑" panose="020B0503020204020204" pitchFamily="34" charset="-122"/>
                <a:ea typeface="微软雅黑" panose="020B0503020204020204" pitchFamily="34" charset="-122"/>
              </a:rPr>
              <a:t>提高推荐精确度</a:t>
            </a:r>
            <a:r>
              <a:rPr lang="zh-CN" altLang="en-US" sz="2000" dirty="0" smtClean="0">
                <a:solidFill>
                  <a:srgbClr val="002060"/>
                </a:solidFill>
                <a:latin typeface="微软雅黑" panose="020B0503020204020204" pitchFamily="34" charset="-122"/>
                <a:ea typeface="微软雅黑" panose="020B0503020204020204" pitchFamily="34" charset="-122"/>
              </a:rPr>
              <a:t>的关键</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marL="457200" indent="-457200">
              <a:lnSpc>
                <a:spcPct val="200000"/>
              </a:lnSpc>
              <a:buFont typeface="+mj-lt"/>
              <a:buAutoNum type="arabicPeriod"/>
            </a:pPr>
            <a:r>
              <a:rPr lang="zh-CN" altLang="en-US" sz="2000" dirty="0">
                <a:solidFill>
                  <a:srgbClr val="002060"/>
                </a:solidFill>
                <a:latin typeface="微软雅黑" panose="020B0503020204020204" pitchFamily="34" charset="-122"/>
                <a:ea typeface="微软雅黑" panose="020B0503020204020204" pitchFamily="34" charset="-122"/>
              </a:rPr>
              <a:t>研究其他一些协同过滤的算法，如基于</a:t>
            </a:r>
            <a:r>
              <a:rPr lang="en-US" altLang="zh-CN" sz="2000" dirty="0">
                <a:solidFill>
                  <a:srgbClr val="C00000"/>
                </a:solidFill>
                <a:latin typeface="微软雅黑" panose="020B0503020204020204" pitchFamily="34" charset="-122"/>
                <a:ea typeface="微软雅黑" panose="020B0503020204020204" pitchFamily="34" charset="-122"/>
              </a:rPr>
              <a:t>LDA</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神经网络</a:t>
            </a:r>
            <a:r>
              <a:rPr lang="zh-CN" altLang="en-US" sz="2000" dirty="0">
                <a:solidFill>
                  <a:srgbClr val="002060"/>
                </a:solidFill>
                <a:latin typeface="微软雅黑" panose="020B0503020204020204" pitchFamily="34" charset="-122"/>
                <a:ea typeface="微软雅黑" panose="020B0503020204020204" pitchFamily="34" charset="-122"/>
              </a:rPr>
              <a:t>等模型的协同</a:t>
            </a:r>
            <a:r>
              <a:rPr lang="zh-CN" altLang="en-US" sz="2000" dirty="0" smtClean="0">
                <a:solidFill>
                  <a:srgbClr val="002060"/>
                </a:solidFill>
                <a:latin typeface="微软雅黑" panose="020B0503020204020204" pitchFamily="34" charset="-122"/>
                <a:ea typeface="微软雅黑" panose="020B0503020204020204" pitchFamily="34" charset="-122"/>
              </a:rPr>
              <a:t>过滤</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marL="457200" indent="-457200">
              <a:lnSpc>
                <a:spcPct val="200000"/>
              </a:lnSpc>
              <a:buFont typeface="+mj-lt"/>
              <a:buAutoNum type="arabicPeriod"/>
            </a:pPr>
            <a:r>
              <a:rPr lang="zh-CN" altLang="en-US" sz="2000" dirty="0" smtClean="0">
                <a:solidFill>
                  <a:srgbClr val="002060"/>
                </a:solidFill>
                <a:latin typeface="微软雅黑" panose="020B0503020204020204" pitchFamily="34" charset="-122"/>
                <a:ea typeface="微软雅黑" panose="020B0503020204020204" pitchFamily="34" charset="-122"/>
              </a:rPr>
              <a:t>试图</a:t>
            </a:r>
            <a:r>
              <a:rPr lang="zh-CN" altLang="en-US" sz="2000" dirty="0" smtClean="0">
                <a:solidFill>
                  <a:srgbClr val="C00000"/>
                </a:solidFill>
                <a:latin typeface="微软雅黑" panose="020B0503020204020204" pitchFamily="34" charset="-122"/>
                <a:ea typeface="微软雅黑" panose="020B0503020204020204" pitchFamily="34" charset="-122"/>
              </a:rPr>
              <a:t>引入一些新的模型</a:t>
            </a:r>
            <a:r>
              <a:rPr lang="zh-CN" altLang="en-US" sz="2000" dirty="0" smtClean="0">
                <a:solidFill>
                  <a:srgbClr val="002060"/>
                </a:solidFill>
                <a:latin typeface="微软雅黑" panose="020B0503020204020204" pitchFamily="34" charset="-122"/>
                <a:ea typeface="微软雅黑" panose="020B0503020204020204" pitchFamily="34" charset="-122"/>
              </a:rPr>
              <a:t>来实现协同过滤</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3432685"/>
      </p:ext>
    </p:extLst>
  </p:cSld>
  <p:clrMapOvr>
    <a:masterClrMapping/>
  </p:clrMapOvr>
  <p:transition spd="med">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8863" y="1776845"/>
            <a:ext cx="6847609" cy="2554545"/>
          </a:xfrm>
          <a:prstGeom prst="rect">
            <a:avLst/>
          </a:prstGeom>
          <a:noFill/>
        </p:spPr>
        <p:txBody>
          <a:bodyPr wrap="square" rtlCol="0">
            <a:spAutoFit/>
          </a:bodyPr>
          <a:lstStyle/>
          <a:p>
            <a:pPr algn="ctr"/>
            <a:r>
              <a:rPr lang="zh-CN" altLang="en-US" sz="8000" dirty="0" smtClean="0">
                <a:solidFill>
                  <a:srgbClr val="63065F"/>
                </a:solidFill>
                <a:latin typeface="微软雅黑" panose="020B0503020204020204" pitchFamily="34" charset="-122"/>
                <a:ea typeface="微软雅黑" panose="020B0503020204020204" pitchFamily="34" charset="-122"/>
              </a:rPr>
              <a:t>谢谢！</a:t>
            </a:r>
            <a:endParaRPr lang="en-US" altLang="zh-CN" sz="8000" dirty="0" smtClean="0">
              <a:solidFill>
                <a:srgbClr val="63065F"/>
              </a:solidFill>
              <a:latin typeface="微软雅黑" panose="020B0503020204020204" pitchFamily="34" charset="-122"/>
              <a:ea typeface="微软雅黑" panose="020B0503020204020204" pitchFamily="34" charset="-122"/>
            </a:endParaRPr>
          </a:p>
          <a:p>
            <a:pPr algn="ctr"/>
            <a:r>
              <a:rPr lang="en-US" altLang="zh-CN" sz="8000" dirty="0" smtClean="0">
                <a:solidFill>
                  <a:srgbClr val="63065F"/>
                </a:solidFill>
                <a:latin typeface="微软雅黑" panose="020B0503020204020204" pitchFamily="34" charset="-122"/>
                <a:ea typeface="微软雅黑" panose="020B0503020204020204" pitchFamily="34" charset="-122"/>
              </a:rPr>
              <a:t>Q&amp;A</a:t>
            </a:r>
            <a:endParaRPr lang="zh-CN" altLang="en-US" sz="8000" dirty="0">
              <a:solidFill>
                <a:srgbClr val="63065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451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协同过滤的输入与输出</a:t>
            </a:r>
            <a:endParaRPr lang="zh-CN" altLang="en-US" sz="2400" dirty="0">
              <a:solidFill>
                <a:srgbClr val="FF0000"/>
              </a:solidFill>
              <a:latin typeface="微软雅黑" pitchFamily="34" charset="-122"/>
              <a:ea typeface="微软雅黑" pitchFamily="34" charset="-122"/>
            </a:endParaRPr>
          </a:p>
        </p:txBody>
      </p:sp>
      <p:sp>
        <p:nvSpPr>
          <p:cNvPr id="6" name="TextBox 5"/>
          <p:cNvSpPr txBox="1"/>
          <p:nvPr/>
        </p:nvSpPr>
        <p:spPr>
          <a:xfrm>
            <a:off x="796232" y="1365432"/>
            <a:ext cx="8102009" cy="553998"/>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协同过滤算法的输入：用户</a:t>
            </a:r>
            <a:r>
              <a:rPr lang="en-US" altLang="zh-CN" sz="2000" dirty="0" smtClean="0">
                <a:solidFill>
                  <a:srgbClr val="002060"/>
                </a:solidFill>
                <a:latin typeface="微软雅黑" pitchFamily="34" charset="-122"/>
                <a:ea typeface="微软雅黑" pitchFamily="34" charset="-122"/>
              </a:rPr>
              <a:t>-</a:t>
            </a:r>
            <a:r>
              <a:rPr lang="zh-CN" altLang="en-US" sz="2000" dirty="0" smtClean="0">
                <a:solidFill>
                  <a:srgbClr val="002060"/>
                </a:solidFill>
                <a:latin typeface="微软雅黑" pitchFamily="34" charset="-122"/>
                <a:ea typeface="微软雅黑" pitchFamily="34" charset="-122"/>
              </a:rPr>
              <a:t>项目矩阵</a:t>
            </a:r>
            <a:endParaRPr lang="zh-CN" altLang="en-US" sz="2000" dirty="0">
              <a:solidFill>
                <a:srgbClr val="002060"/>
              </a:solidFill>
              <a:latin typeface="微软雅黑" pitchFamily="34" charset="-122"/>
              <a:ea typeface="微软雅黑"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614943059"/>
              </p:ext>
            </p:extLst>
          </p:nvPr>
        </p:nvGraphicFramePr>
        <p:xfrm>
          <a:off x="1045535" y="2183812"/>
          <a:ext cx="6096000" cy="22250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zh-CN" altLang="en-US" dirty="0" smtClean="0"/>
                        <a:t>用户</a:t>
                      </a:r>
                      <a:endParaRPr lang="zh-CN" altLang="en-US" dirty="0"/>
                    </a:p>
                  </a:txBody>
                  <a:tcPr/>
                </a:tc>
                <a:tc>
                  <a:txBody>
                    <a:bodyPr/>
                    <a:lstStyle/>
                    <a:p>
                      <a:pPr algn="ctr"/>
                      <a:r>
                        <a:rPr lang="en-US" altLang="zh-CN" dirty="0" smtClean="0"/>
                        <a:t>ITEM1</a:t>
                      </a:r>
                      <a:endParaRPr lang="zh-CN" altLang="en-US" dirty="0"/>
                    </a:p>
                  </a:txBody>
                  <a:tcPr/>
                </a:tc>
                <a:tc>
                  <a:txBody>
                    <a:bodyPr/>
                    <a:lstStyle/>
                    <a:p>
                      <a:pPr algn="ctr"/>
                      <a:r>
                        <a:rPr lang="en-US" altLang="zh-CN" dirty="0" smtClean="0"/>
                        <a:t>ITEM2</a:t>
                      </a:r>
                      <a:endParaRPr lang="zh-CN" altLang="en-US" dirty="0"/>
                    </a:p>
                  </a:txBody>
                  <a:tcPr/>
                </a:tc>
                <a:tc>
                  <a:txBody>
                    <a:bodyPr/>
                    <a:lstStyle/>
                    <a:p>
                      <a:pPr algn="ctr"/>
                      <a:r>
                        <a:rPr lang="en-US" altLang="zh-CN" dirty="0" smtClean="0"/>
                        <a:t>ITEM3</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USER1</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USER2</a:t>
                      </a:r>
                      <a:endParaRPr lang="zh-CN" altLang="en-US" dirty="0"/>
                    </a:p>
                  </a:txBody>
                  <a:tcPr/>
                </a:tc>
                <a:tc>
                  <a:txBody>
                    <a:bodyPr/>
                    <a:lstStyle/>
                    <a:p>
                      <a:pPr algn="ctr"/>
                      <a:r>
                        <a:rPr lang="en-US" altLang="zh-CN" dirty="0" smtClean="0"/>
                        <a:t>4</a:t>
                      </a:r>
                      <a:endParaRPr lang="zh-CN" altLang="en-US" dirty="0"/>
                    </a:p>
                  </a:txBody>
                  <a:tcPr/>
                </a:tc>
                <a:tc>
                  <a:txBody>
                    <a:bodyPr/>
                    <a:lstStyle/>
                    <a:p>
                      <a:pPr algn="ctr"/>
                      <a:endParaRPr lang="zh-CN" altLang="en-US"/>
                    </a:p>
                  </a:txBody>
                  <a:tcPr/>
                </a:tc>
                <a:tc>
                  <a:txBody>
                    <a:bodyPr/>
                    <a:lstStyle/>
                    <a:p>
                      <a:pPr algn="ctr"/>
                      <a:r>
                        <a:rPr lang="en-US" altLang="zh-CN" dirty="0" smtClean="0"/>
                        <a:t>3</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USER3</a:t>
                      </a:r>
                      <a:endParaRPr lang="zh-CN" altLang="en-US" dirty="0"/>
                    </a:p>
                  </a:txBody>
                  <a:tcPr/>
                </a:tc>
                <a:tc>
                  <a:txBody>
                    <a:bodyPr/>
                    <a:lstStyle/>
                    <a:p>
                      <a:pPr algn="ctr"/>
                      <a:endParaRPr lang="zh-CN" altLang="en-US"/>
                    </a:p>
                  </a:txBody>
                  <a:tcPr/>
                </a:tc>
                <a:tc>
                  <a:txBody>
                    <a:bodyPr/>
                    <a:lstStyle/>
                    <a:p>
                      <a:pPr algn="ctr"/>
                      <a:r>
                        <a:rPr lang="en-US" altLang="zh-CN" dirty="0" smtClean="0"/>
                        <a:t>3</a:t>
                      </a:r>
                      <a:endParaRPr lang="zh-CN" altLang="en-US" dirty="0"/>
                    </a:p>
                  </a:txBody>
                  <a:tcPr/>
                </a:tc>
                <a:tc>
                  <a:txBody>
                    <a:bodyPr/>
                    <a:lstStyle/>
                    <a:p>
                      <a:pPr algn="ctr"/>
                      <a:endParaRPr lang="zh-CN" altLang="en-US"/>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USER4</a:t>
                      </a:r>
                      <a:endParaRPr lang="zh-CN" altLang="en-US" dirty="0"/>
                    </a:p>
                  </a:txBody>
                  <a:tcPr/>
                </a:tc>
                <a:tc>
                  <a:txBody>
                    <a:bodyPr/>
                    <a:lstStyle/>
                    <a:p>
                      <a:pPr algn="ctr"/>
                      <a:r>
                        <a:rPr lang="en-US" altLang="zh-CN" dirty="0" smtClean="0"/>
                        <a:t>3</a:t>
                      </a:r>
                      <a:endParaRPr lang="zh-CN" altLang="en-US" dirty="0"/>
                    </a:p>
                  </a:txBody>
                  <a:tcPr/>
                </a:tc>
                <a:tc>
                  <a:txBody>
                    <a:bodyPr/>
                    <a:lstStyle/>
                    <a:p>
                      <a:pPr algn="ctr"/>
                      <a:endParaRPr lang="zh-CN" altLang="en-US"/>
                    </a:p>
                  </a:txBody>
                  <a:tcPr/>
                </a:tc>
                <a:tc>
                  <a:txBody>
                    <a:bodyPr/>
                    <a:lstStyle/>
                    <a:p>
                      <a:pPr algn="ctr"/>
                      <a:r>
                        <a:rPr lang="en-US" altLang="zh-CN" dirty="0" smtClean="0"/>
                        <a:t>2</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9" name="文本框 8"/>
          <p:cNvSpPr txBox="1"/>
          <p:nvPr/>
        </p:nvSpPr>
        <p:spPr>
          <a:xfrm>
            <a:off x="554341" y="4673234"/>
            <a:ext cx="8343900" cy="1113766"/>
          </a:xfrm>
          <a:prstGeom prst="rect">
            <a:avLst/>
          </a:prstGeom>
          <a:noFill/>
        </p:spPr>
        <p:txBody>
          <a:bodyPr wrap="square" rtlCol="0">
            <a:spAutoFit/>
          </a:bodyPr>
          <a:lstStyle/>
          <a:p>
            <a:pPr>
              <a:lnSpc>
                <a:spcPct val="200000"/>
              </a:lnSpc>
            </a:pPr>
            <a:r>
              <a:rPr lang="en-US" altLang="zh-CN" b="1" dirty="0" smtClean="0">
                <a:solidFill>
                  <a:srgbClr val="C00000"/>
                </a:solidFill>
                <a:latin typeface="微软雅黑" panose="020B0503020204020204" pitchFamily="34" charset="-122"/>
                <a:ea typeface="微软雅黑" panose="020B0503020204020204" pitchFamily="34" charset="-122"/>
              </a:rPr>
              <a:t>Explicit feedback</a:t>
            </a:r>
            <a:r>
              <a:rPr lang="zh-CN" altLang="en-US" dirty="0" smtClean="0"/>
              <a:t>：</a:t>
            </a:r>
            <a:r>
              <a:rPr lang="zh-CN" altLang="en-US" dirty="0" smtClean="0">
                <a:solidFill>
                  <a:srgbClr val="0070C0"/>
                </a:solidFill>
                <a:latin typeface="微软雅黑" panose="020B0503020204020204" pitchFamily="34" charset="-122"/>
                <a:ea typeface="微软雅黑" panose="020B0503020204020204" pitchFamily="34" charset="-122"/>
              </a:rPr>
              <a:t>用户对项目</a:t>
            </a:r>
            <a:r>
              <a:rPr lang="zh-CN" altLang="en-US" dirty="0" smtClean="0">
                <a:solidFill>
                  <a:srgbClr val="C00000"/>
                </a:solidFill>
                <a:latin typeface="微软雅黑" panose="020B0503020204020204" pitchFamily="34" charset="-122"/>
                <a:ea typeface="微软雅黑" panose="020B0503020204020204" pitchFamily="34" charset="-122"/>
              </a:rPr>
              <a:t>显示的评价</a:t>
            </a:r>
            <a:r>
              <a:rPr lang="zh-CN" altLang="en-US" dirty="0" smtClean="0">
                <a:solidFill>
                  <a:srgbClr val="0070C0"/>
                </a:solidFill>
                <a:latin typeface="微软雅黑" panose="020B0503020204020204" pitchFamily="34" charset="-122"/>
                <a:ea typeface="微软雅黑" panose="020B0503020204020204" pitchFamily="34" charset="-122"/>
              </a:rPr>
              <a:t>，如</a:t>
            </a:r>
            <a:r>
              <a:rPr lang="en-US" altLang="zh-CN" dirty="0" smtClean="0">
                <a:solidFill>
                  <a:srgbClr val="0070C0"/>
                </a:solidFill>
                <a:latin typeface="微软雅黑" panose="020B0503020204020204" pitchFamily="34" charset="-122"/>
                <a:ea typeface="微软雅黑" panose="020B0503020204020204" pitchFamily="34" charset="-122"/>
              </a:rPr>
              <a:t>1</a:t>
            </a:r>
            <a:r>
              <a:rPr lang="zh-CN" altLang="en-US" dirty="0" smtClean="0">
                <a:solidFill>
                  <a:srgbClr val="0070C0"/>
                </a:solidFill>
                <a:latin typeface="微软雅黑" panose="020B0503020204020204" pitchFamily="34" charset="-122"/>
                <a:ea typeface="微软雅黑" panose="020B0503020204020204" pitchFamily="34" charset="-122"/>
              </a:rPr>
              <a:t>代表不喜欢，</a:t>
            </a:r>
            <a:r>
              <a:rPr lang="en-US" altLang="zh-CN" dirty="0" smtClean="0">
                <a:solidFill>
                  <a:srgbClr val="0070C0"/>
                </a:solidFill>
                <a:latin typeface="微软雅黑" panose="020B0503020204020204" pitchFamily="34" charset="-122"/>
                <a:ea typeface="微软雅黑" panose="020B0503020204020204" pitchFamily="34" charset="-122"/>
              </a:rPr>
              <a:t>5</a:t>
            </a:r>
            <a:r>
              <a:rPr lang="zh-CN" altLang="en-US" dirty="0" smtClean="0">
                <a:solidFill>
                  <a:srgbClr val="0070C0"/>
                </a:solidFill>
                <a:latin typeface="微软雅黑" panose="020B0503020204020204" pitchFamily="34" charset="-122"/>
                <a:ea typeface="微软雅黑" panose="020B0503020204020204" pitchFamily="34" charset="-122"/>
              </a:rPr>
              <a:t>代表很喜欢</a:t>
            </a:r>
            <a:endParaRPr lang="en-US" altLang="zh-CN" dirty="0" smtClean="0">
              <a:solidFill>
                <a:srgbClr val="0070C0"/>
              </a:solidFill>
              <a:latin typeface="微软雅黑" panose="020B0503020204020204" pitchFamily="34" charset="-122"/>
              <a:ea typeface="微软雅黑" panose="020B0503020204020204" pitchFamily="34" charset="-122"/>
            </a:endParaRPr>
          </a:p>
          <a:p>
            <a:pPr>
              <a:lnSpc>
                <a:spcPct val="200000"/>
              </a:lnSpc>
            </a:pPr>
            <a:r>
              <a:rPr lang="en-US" altLang="zh-CN" b="1" dirty="0" smtClean="0">
                <a:solidFill>
                  <a:srgbClr val="C00000"/>
                </a:solidFill>
                <a:latin typeface="微软雅黑" panose="020B0503020204020204" pitchFamily="34" charset="-122"/>
                <a:ea typeface="微软雅黑" panose="020B0503020204020204" pitchFamily="34" charset="-122"/>
              </a:rPr>
              <a:t>Implicit feedback</a:t>
            </a:r>
            <a:r>
              <a:rPr lang="zh-CN" altLang="en-US" dirty="0" smtClean="0"/>
              <a:t>：</a:t>
            </a:r>
            <a:r>
              <a:rPr lang="zh-CN" altLang="en-US" dirty="0" smtClean="0">
                <a:solidFill>
                  <a:srgbClr val="0070C0"/>
                </a:solidFill>
                <a:latin typeface="微软雅黑" panose="020B0503020204020204" pitchFamily="34" charset="-122"/>
                <a:ea typeface="微软雅黑" panose="020B0503020204020204" pitchFamily="34" charset="-122"/>
              </a:rPr>
              <a:t>一些能反映用户喜好的</a:t>
            </a:r>
            <a:r>
              <a:rPr lang="zh-CN" altLang="en-US" dirty="0" smtClean="0">
                <a:solidFill>
                  <a:srgbClr val="C00000"/>
                </a:solidFill>
                <a:latin typeface="微软雅黑" panose="020B0503020204020204" pitchFamily="34" charset="-122"/>
                <a:ea typeface="微软雅黑" panose="020B0503020204020204" pitchFamily="34" charset="-122"/>
              </a:rPr>
              <a:t>行为信息</a:t>
            </a:r>
            <a:r>
              <a:rPr lang="zh-CN" altLang="en-US" dirty="0" smtClean="0">
                <a:solidFill>
                  <a:srgbClr val="0070C0"/>
                </a:solidFill>
                <a:latin typeface="微软雅黑" panose="020B0503020204020204" pitchFamily="34" charset="-122"/>
                <a:ea typeface="微软雅黑" panose="020B0503020204020204" pitchFamily="34" charset="-122"/>
              </a:rPr>
              <a:t>，如购买历史、浏览记录等</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1" name="椭圆形标注 10"/>
          <p:cNvSpPr/>
          <p:nvPr/>
        </p:nvSpPr>
        <p:spPr>
          <a:xfrm>
            <a:off x="6795655" y="1415471"/>
            <a:ext cx="2348345" cy="1007918"/>
          </a:xfrm>
          <a:prstGeom prst="wedgeEllipseCallo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极度稀疏</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79206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协同过滤的输入与输出</a:t>
            </a:r>
            <a:endParaRPr lang="zh-CN" altLang="en-US" sz="2400" dirty="0">
              <a:solidFill>
                <a:srgbClr val="FF0000"/>
              </a:solidFill>
              <a:latin typeface="微软雅黑" pitchFamily="34" charset="-122"/>
              <a:ea typeface="微软雅黑" pitchFamily="34" charset="-122"/>
            </a:endParaRPr>
          </a:p>
        </p:txBody>
      </p:sp>
      <p:sp>
        <p:nvSpPr>
          <p:cNvPr id="6" name="TextBox 5"/>
          <p:cNvSpPr txBox="1"/>
          <p:nvPr/>
        </p:nvSpPr>
        <p:spPr>
          <a:xfrm>
            <a:off x="796232" y="1365432"/>
            <a:ext cx="8102009" cy="553998"/>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协同过滤算法的输出：填充用户</a:t>
            </a:r>
            <a:r>
              <a:rPr lang="en-US" altLang="zh-CN" sz="2000" dirty="0" smtClean="0">
                <a:solidFill>
                  <a:srgbClr val="002060"/>
                </a:solidFill>
                <a:latin typeface="微软雅黑" pitchFamily="34" charset="-122"/>
                <a:ea typeface="微软雅黑" pitchFamily="34" charset="-122"/>
              </a:rPr>
              <a:t>-</a:t>
            </a:r>
            <a:r>
              <a:rPr lang="zh-CN" altLang="en-US" sz="2000" dirty="0" smtClean="0">
                <a:solidFill>
                  <a:srgbClr val="002060"/>
                </a:solidFill>
                <a:latin typeface="微软雅黑" pitchFamily="34" charset="-122"/>
                <a:ea typeface="微软雅黑" pitchFamily="34" charset="-122"/>
              </a:rPr>
              <a:t>项目矩阵</a:t>
            </a:r>
            <a:endParaRPr lang="zh-CN" altLang="en-US" sz="2000" dirty="0">
              <a:solidFill>
                <a:srgbClr val="002060"/>
              </a:solidFill>
              <a:latin typeface="微软雅黑" pitchFamily="34" charset="-122"/>
              <a:ea typeface="微软雅黑"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514057984"/>
              </p:ext>
            </p:extLst>
          </p:nvPr>
        </p:nvGraphicFramePr>
        <p:xfrm>
          <a:off x="1045535" y="2183812"/>
          <a:ext cx="6096000" cy="22250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zh-CN" altLang="en-US" dirty="0" smtClean="0"/>
                        <a:t>用户</a:t>
                      </a:r>
                      <a:endParaRPr lang="zh-CN" altLang="en-US" dirty="0"/>
                    </a:p>
                  </a:txBody>
                  <a:tcPr/>
                </a:tc>
                <a:tc>
                  <a:txBody>
                    <a:bodyPr/>
                    <a:lstStyle/>
                    <a:p>
                      <a:pPr algn="ctr"/>
                      <a:r>
                        <a:rPr lang="en-US" altLang="zh-CN" dirty="0" smtClean="0"/>
                        <a:t>ITEM1</a:t>
                      </a:r>
                      <a:endParaRPr lang="zh-CN" altLang="en-US" dirty="0"/>
                    </a:p>
                  </a:txBody>
                  <a:tcPr/>
                </a:tc>
                <a:tc>
                  <a:txBody>
                    <a:bodyPr/>
                    <a:lstStyle/>
                    <a:p>
                      <a:pPr algn="ctr"/>
                      <a:r>
                        <a:rPr lang="en-US" altLang="zh-CN" dirty="0" smtClean="0"/>
                        <a:t>ITEM2</a:t>
                      </a:r>
                      <a:endParaRPr lang="zh-CN" altLang="en-US" dirty="0"/>
                    </a:p>
                  </a:txBody>
                  <a:tcPr/>
                </a:tc>
                <a:tc>
                  <a:txBody>
                    <a:bodyPr/>
                    <a:lstStyle/>
                    <a:p>
                      <a:pPr algn="ctr"/>
                      <a:r>
                        <a:rPr lang="en-US" altLang="zh-CN" dirty="0" smtClean="0"/>
                        <a:t>ITEM3</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USER1</a:t>
                      </a:r>
                      <a:endParaRPr lang="zh-CN" altLang="en-US" dirty="0"/>
                    </a:p>
                  </a:txBody>
                  <a:tcPr/>
                </a:tc>
                <a:tc>
                  <a:txBody>
                    <a:bodyPr/>
                    <a:lstStyle/>
                    <a:p>
                      <a:pPr algn="ctr"/>
                      <a:r>
                        <a:rPr lang="zh-CN" altLang="en-US" dirty="0" smtClean="0">
                          <a:solidFill>
                            <a:srgbClr val="C00000"/>
                          </a:solidFill>
                        </a:rPr>
                        <a:t>？</a:t>
                      </a:r>
                      <a:endParaRPr lang="zh-CN" altLang="en-US" dirty="0">
                        <a:solidFill>
                          <a:srgbClr val="C00000"/>
                        </a:solidFill>
                      </a:endParaRPr>
                    </a:p>
                  </a:txBody>
                  <a:tcPr/>
                </a:tc>
                <a:tc>
                  <a:txBody>
                    <a:bodyPr/>
                    <a:lstStyle/>
                    <a:p>
                      <a:pPr algn="ctr"/>
                      <a:r>
                        <a:rPr lang="zh-CN" altLang="en-US" dirty="0" smtClean="0">
                          <a:solidFill>
                            <a:srgbClr val="C00000"/>
                          </a:solidFill>
                        </a:rPr>
                        <a:t>？</a:t>
                      </a:r>
                      <a:endParaRPr lang="zh-CN" altLang="en-US" dirty="0">
                        <a:solidFill>
                          <a:srgbClr val="C00000"/>
                        </a:solidFill>
                      </a:endParaRPr>
                    </a:p>
                  </a:txBody>
                  <a:tcPr/>
                </a:tc>
                <a:tc>
                  <a:txBody>
                    <a:bodyPr/>
                    <a:lstStyle/>
                    <a:p>
                      <a:pPr algn="ctr"/>
                      <a:r>
                        <a:rPr lang="zh-CN" altLang="en-US" dirty="0" smtClean="0">
                          <a:solidFill>
                            <a:srgbClr val="C00000"/>
                          </a:solidFill>
                        </a:rPr>
                        <a:t>？</a:t>
                      </a:r>
                      <a:endParaRPr lang="zh-CN" altLang="en-US" dirty="0">
                        <a:solidFill>
                          <a:srgbClr val="C00000"/>
                        </a:solidFill>
                      </a:endParaRPr>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USER2</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zh-CN" altLang="en-US" dirty="0" smtClean="0">
                          <a:solidFill>
                            <a:srgbClr val="C00000"/>
                          </a:solidFill>
                        </a:rPr>
                        <a:t>？</a:t>
                      </a:r>
                      <a:endParaRPr lang="zh-CN" altLang="en-US" dirty="0">
                        <a:solidFill>
                          <a:srgbClr val="C00000"/>
                        </a:solidFill>
                      </a:endParaRPr>
                    </a:p>
                  </a:txBody>
                  <a:tcPr/>
                </a:tc>
                <a:tc>
                  <a:txBody>
                    <a:bodyPr/>
                    <a:lstStyle/>
                    <a:p>
                      <a:pPr algn="ctr"/>
                      <a:r>
                        <a:rPr lang="en-US" altLang="zh-CN" dirty="0" smtClean="0"/>
                        <a:t>3</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USER3</a:t>
                      </a:r>
                      <a:endParaRPr lang="zh-CN" altLang="en-US" dirty="0"/>
                    </a:p>
                  </a:txBody>
                  <a:tcPr/>
                </a:tc>
                <a:tc>
                  <a:txBody>
                    <a:bodyPr/>
                    <a:lstStyle/>
                    <a:p>
                      <a:pPr algn="ctr"/>
                      <a:r>
                        <a:rPr lang="zh-CN" altLang="en-US" dirty="0" smtClean="0">
                          <a:solidFill>
                            <a:srgbClr val="C00000"/>
                          </a:solidFill>
                        </a:rPr>
                        <a:t>？</a:t>
                      </a:r>
                      <a:endParaRPr lang="zh-CN" altLang="en-US" dirty="0">
                        <a:solidFill>
                          <a:srgbClr val="C00000"/>
                        </a:solidFill>
                      </a:endParaRPr>
                    </a:p>
                  </a:txBody>
                  <a:tcPr/>
                </a:tc>
                <a:tc>
                  <a:txBody>
                    <a:bodyPr/>
                    <a:lstStyle/>
                    <a:p>
                      <a:pPr algn="ctr"/>
                      <a:r>
                        <a:rPr lang="en-US" altLang="zh-CN" dirty="0" smtClean="0"/>
                        <a:t>3</a:t>
                      </a:r>
                      <a:endParaRPr lang="zh-CN" altLang="en-US" dirty="0"/>
                    </a:p>
                  </a:txBody>
                  <a:tcPr/>
                </a:tc>
                <a:tc>
                  <a:txBody>
                    <a:bodyPr/>
                    <a:lstStyle/>
                    <a:p>
                      <a:pPr algn="ctr"/>
                      <a:r>
                        <a:rPr lang="zh-CN" altLang="en-US" dirty="0" smtClean="0">
                          <a:solidFill>
                            <a:srgbClr val="C00000"/>
                          </a:solidFill>
                        </a:rPr>
                        <a:t>？</a:t>
                      </a:r>
                      <a:endParaRPr lang="zh-CN" altLang="en-US" dirty="0">
                        <a:solidFill>
                          <a:srgbClr val="C00000"/>
                        </a:solidFill>
                      </a:endParaRPr>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USER4</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zh-CN" altLang="en-US" dirty="0" smtClean="0">
                          <a:solidFill>
                            <a:srgbClr val="C00000"/>
                          </a:solidFill>
                        </a:rPr>
                        <a:t>？</a:t>
                      </a:r>
                      <a:endParaRPr lang="zh-CN" altLang="en-US" dirty="0">
                        <a:solidFill>
                          <a:srgbClr val="C00000"/>
                        </a:solidFill>
                      </a:endParaRPr>
                    </a:p>
                  </a:txBody>
                  <a:tcPr/>
                </a:tc>
                <a:tc>
                  <a:txBody>
                    <a:bodyPr/>
                    <a:lstStyle/>
                    <a:p>
                      <a:pPr algn="ctr"/>
                      <a:r>
                        <a:rPr lang="en-US" altLang="zh-CN" dirty="0" smtClean="0"/>
                        <a:t>2</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9" name="文本框 8"/>
          <p:cNvSpPr txBox="1"/>
          <p:nvPr/>
        </p:nvSpPr>
        <p:spPr>
          <a:xfrm>
            <a:off x="554341" y="4673234"/>
            <a:ext cx="8343900" cy="1200329"/>
          </a:xfrm>
          <a:prstGeom prst="rect">
            <a:avLst/>
          </a:prstGeom>
          <a:noFill/>
        </p:spPr>
        <p:txBody>
          <a:bodyPr wrap="square" rtlCol="0">
            <a:spAutoFit/>
          </a:bodyPr>
          <a:lstStyle/>
          <a:p>
            <a:pPr>
              <a:lnSpc>
                <a:spcPct val="200000"/>
              </a:lnSpc>
            </a:pPr>
            <a:r>
              <a:rPr lang="zh-CN" altLang="en-US" dirty="0" smtClean="0">
                <a:solidFill>
                  <a:srgbClr val="0070C0"/>
                </a:solidFill>
                <a:latin typeface="微软雅黑" panose="020B0503020204020204" pitchFamily="34" charset="-122"/>
                <a:ea typeface="微软雅黑" panose="020B0503020204020204" pitchFamily="34" charset="-122"/>
              </a:rPr>
              <a:t>协同过滤算法的输出：根据用户已有的评分来计算</a:t>
            </a:r>
            <a:r>
              <a:rPr lang="zh-CN" altLang="en-US" dirty="0" smtClean="0">
                <a:solidFill>
                  <a:srgbClr val="C00000"/>
                </a:solidFill>
                <a:latin typeface="微软雅黑" panose="020B0503020204020204" pitchFamily="34" charset="-122"/>
                <a:ea typeface="微软雅黑" panose="020B0503020204020204" pitchFamily="34" charset="-122"/>
              </a:rPr>
              <a:t>评分函数</a:t>
            </a:r>
            <a:r>
              <a:rPr lang="en-US" altLang="zh-CN" dirty="0" smtClean="0">
                <a:solidFill>
                  <a:srgbClr val="C00000"/>
                </a:solidFill>
                <a:latin typeface="微软雅黑" panose="020B0503020204020204" pitchFamily="34" charset="-122"/>
                <a:ea typeface="微软雅黑" panose="020B0503020204020204" pitchFamily="34" charset="-122"/>
              </a:rPr>
              <a:t>:</a:t>
            </a:r>
            <a:r>
              <a:rPr lang="en-US" altLang="zh-CN" i="1" dirty="0" smtClean="0">
                <a:solidFill>
                  <a:srgbClr val="C00000"/>
                </a:solidFill>
                <a:latin typeface="Cambria Math" panose="02040503050406030204" pitchFamily="18" charset="0"/>
                <a:ea typeface="Cambria Math" panose="02040503050406030204" pitchFamily="18" charset="0"/>
              </a:rPr>
              <a:t>g(</a:t>
            </a:r>
            <a:r>
              <a:rPr lang="en-US" altLang="zh-CN" i="1" dirty="0" err="1" smtClean="0">
                <a:solidFill>
                  <a:srgbClr val="C00000"/>
                </a:solidFill>
                <a:latin typeface="Cambria Math" panose="02040503050406030204" pitchFamily="18" charset="0"/>
                <a:ea typeface="Cambria Math" panose="02040503050406030204" pitchFamily="18" charset="0"/>
              </a:rPr>
              <a:t>u,i</a:t>
            </a:r>
            <a:r>
              <a:rPr lang="en-US" altLang="zh-CN" i="1" dirty="0" smtClean="0">
                <a:solidFill>
                  <a:srgbClr val="C00000"/>
                </a:solidFill>
                <a:latin typeface="Cambria Math" panose="02040503050406030204" pitchFamily="18" charset="0"/>
                <a:ea typeface="Cambria Math" panose="02040503050406030204" pitchFamily="18" charset="0"/>
              </a:rPr>
              <a:t>)</a:t>
            </a:r>
            <a:r>
              <a:rPr lang="zh-CN" altLang="en-US" dirty="0" smtClean="0">
                <a:solidFill>
                  <a:srgbClr val="0070C0"/>
                </a:solidFill>
                <a:latin typeface="微软雅黑" panose="020B0503020204020204" pitchFamily="34" charset="-122"/>
                <a:ea typeface="微软雅黑" panose="020B0503020204020204" pitchFamily="34" charset="-122"/>
              </a:rPr>
              <a:t>，从而预估用户</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项目矩阵中的缺失值</a:t>
            </a:r>
            <a:endParaRPr lang="zh-CN" altLang="en-US"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062737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5" name="TextBox 4"/>
          <p:cNvSpPr txBox="1"/>
          <p:nvPr/>
        </p:nvSpPr>
        <p:spPr>
          <a:xfrm>
            <a:off x="329609" y="884676"/>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用户</a:t>
            </a:r>
            <a:r>
              <a:rPr lang="en-US" altLang="zh-CN" sz="2400" dirty="0" smtClean="0">
                <a:solidFill>
                  <a:srgbClr val="FF000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评分矩阵的预处理</a:t>
            </a:r>
          </a:p>
        </p:txBody>
      </p:sp>
      <p:sp>
        <p:nvSpPr>
          <p:cNvPr id="6" name="TextBox 6"/>
          <p:cNvSpPr txBox="1"/>
          <p:nvPr/>
        </p:nvSpPr>
        <p:spPr>
          <a:xfrm>
            <a:off x="489097" y="1716561"/>
            <a:ext cx="8738030" cy="3739485"/>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评分矩阵中的一些问题</a:t>
            </a:r>
            <a:endParaRPr lang="en-US" altLang="zh-CN" sz="2000" dirty="0" smtClean="0">
              <a:solidFill>
                <a:srgbClr val="002060"/>
              </a:solidFill>
              <a:latin typeface="微软雅黑" pitchFamily="34" charset="-122"/>
              <a:ea typeface="微软雅黑" pitchFamily="34" charset="-122"/>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itchFamily="34" charset="-122"/>
                <a:ea typeface="微软雅黑" pitchFamily="34" charset="-122"/>
              </a:rPr>
              <a:t>每个人的评分标准不一样：</a:t>
            </a:r>
            <a:endParaRPr lang="en-US" altLang="zh-CN" dirty="0" smtClean="0">
              <a:solidFill>
                <a:srgbClr val="0070C0"/>
              </a:solidFill>
              <a:latin typeface="微软雅黑" pitchFamily="34" charset="-122"/>
              <a:ea typeface="微软雅黑" pitchFamily="34" charset="-122"/>
            </a:endParaRPr>
          </a:p>
          <a:p>
            <a:pPr marL="360000">
              <a:lnSpc>
                <a:spcPct val="150000"/>
              </a:lnSpc>
            </a:pPr>
            <a:r>
              <a:rPr lang="zh-CN" altLang="en-US" dirty="0" smtClean="0">
                <a:solidFill>
                  <a:schemeClr val="accent1">
                    <a:lumMod val="50000"/>
                  </a:schemeClr>
                </a:solidFill>
                <a:latin typeface="微软雅黑" pitchFamily="34" charset="-122"/>
                <a:ea typeface="微软雅黑" pitchFamily="34" charset="-122"/>
              </a:rPr>
              <a:t>有些</a:t>
            </a:r>
            <a:r>
              <a:rPr lang="zh-CN" altLang="en-US" dirty="0" smtClean="0">
                <a:solidFill>
                  <a:srgbClr val="C00000"/>
                </a:solidFill>
                <a:latin typeface="微软雅黑" pitchFamily="34" charset="-122"/>
                <a:ea typeface="微软雅黑" pitchFamily="34" charset="-122"/>
              </a:rPr>
              <a:t>用户对于项目普遍打高分</a:t>
            </a:r>
            <a:r>
              <a:rPr lang="zh-CN" altLang="en-US" dirty="0" smtClean="0">
                <a:solidFill>
                  <a:schemeClr val="accent1">
                    <a:lumMod val="50000"/>
                  </a:schemeClr>
                </a:solidFill>
                <a:latin typeface="微软雅黑" pitchFamily="34" charset="-122"/>
                <a:ea typeface="微软雅黑" pitchFamily="34" charset="-122"/>
              </a:rPr>
              <a:t>，而仅把低分留给那些特别糟糕的项目；有些人则过于严格，</a:t>
            </a:r>
            <a:r>
              <a:rPr lang="zh-CN" altLang="en-US" dirty="0" smtClean="0">
                <a:solidFill>
                  <a:srgbClr val="C00000"/>
                </a:solidFill>
                <a:latin typeface="微软雅黑" pitchFamily="34" charset="-122"/>
                <a:ea typeface="微软雅黑" pitchFamily="34" charset="-122"/>
              </a:rPr>
              <a:t>仅有特别喜爱的项目才给予高分</a:t>
            </a:r>
            <a:r>
              <a:rPr lang="zh-CN" altLang="en-US" dirty="0" smtClean="0">
                <a:solidFill>
                  <a:schemeClr val="accent1">
                    <a:lumMod val="50000"/>
                  </a:schemeClr>
                </a:solidFill>
                <a:latin typeface="微软雅黑" pitchFamily="34" charset="-122"/>
                <a:ea typeface="微软雅黑" pitchFamily="34" charset="-122"/>
              </a:rPr>
              <a:t>。</a:t>
            </a:r>
            <a:endParaRPr lang="en-US" altLang="zh-CN" dirty="0" smtClean="0">
              <a:solidFill>
                <a:schemeClr val="accent1">
                  <a:lumMod val="50000"/>
                </a:schemeClr>
              </a:solidFill>
            </a:endParaRPr>
          </a:p>
          <a:p>
            <a:pPr marL="285750" indent="-285750">
              <a:lnSpc>
                <a:spcPct val="200000"/>
              </a:lnSpc>
              <a:buFont typeface="Wingdings" panose="05000000000000000000" pitchFamily="2" charset="2"/>
              <a:buChar char="Ø"/>
            </a:pPr>
            <a:r>
              <a:rPr lang="zh-CN" altLang="en-US" dirty="0" smtClean="0">
                <a:solidFill>
                  <a:srgbClr val="0070C0"/>
                </a:solidFill>
                <a:latin typeface="微软雅黑" pitchFamily="34" charset="-122"/>
                <a:ea typeface="微软雅黑" pitchFamily="34" charset="-122"/>
              </a:rPr>
              <a:t>每个项目获得的平均得分不一样：</a:t>
            </a:r>
            <a:endParaRPr lang="en-US" altLang="zh-CN" dirty="0" smtClean="0">
              <a:solidFill>
                <a:srgbClr val="0070C0"/>
              </a:solidFill>
              <a:latin typeface="微软雅黑" pitchFamily="34" charset="-122"/>
              <a:ea typeface="微软雅黑" pitchFamily="34" charset="-122"/>
            </a:endParaRPr>
          </a:p>
          <a:p>
            <a:pPr marL="360000">
              <a:lnSpc>
                <a:spcPct val="150000"/>
              </a:lnSpc>
            </a:pP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有些</a:t>
            </a:r>
            <a:r>
              <a:rPr lang="zh-CN" altLang="en-US" dirty="0" smtClean="0">
                <a:solidFill>
                  <a:srgbClr val="C00000"/>
                </a:solidFill>
                <a:latin typeface="微软雅黑" panose="020B0503020204020204" pitchFamily="34" charset="-122"/>
                <a:ea typeface="微软雅黑" panose="020B0503020204020204" pitchFamily="34" charset="-122"/>
              </a:rPr>
              <a:t>项目本身获得的评价就比较高</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，因此一些较高的评分未必就</a:t>
            </a:r>
            <a:r>
              <a:rPr lang="zh-CN" altLang="en-US" dirty="0">
                <a:solidFill>
                  <a:schemeClr val="accent1">
                    <a:lumMod val="50000"/>
                  </a:schemeClr>
                </a:solidFill>
                <a:latin typeface="微软雅黑" panose="020B0503020204020204" pitchFamily="34" charset="-122"/>
                <a:ea typeface="微软雅黑" panose="020B0503020204020204" pitchFamily="34" charset="-122"/>
              </a:rPr>
              <a:t>意味着</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较好的评价</a:t>
            </a:r>
            <a:endParaRPr lang="en-US" altLang="zh-CN" dirty="0" smtClean="0">
              <a:solidFill>
                <a:schemeClr val="accent1">
                  <a:lumMod val="50000"/>
                </a:schemeClr>
              </a:solidFill>
              <a:latin typeface="微软雅黑" pitchFamily="34" charset="-122"/>
              <a:ea typeface="微软雅黑" pitchFamily="34" charset="-122"/>
            </a:endParaRPr>
          </a:p>
          <a:p>
            <a:pPr>
              <a:lnSpc>
                <a:spcPct val="150000"/>
              </a:lnSpc>
            </a:pPr>
            <a:endParaRPr lang="en-US" altLang="zh-CN" dirty="0" smtClean="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22062597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协同过滤算法的介绍</a:t>
            </a:r>
            <a:endParaRPr lang="zh-CN" altLang="en-US" sz="2800" b="1" dirty="0">
              <a:solidFill>
                <a:srgbClr val="7030A0"/>
              </a:solidFill>
              <a:latin typeface="微软雅黑" pitchFamily="34" charset="-122"/>
              <a:ea typeface="微软雅黑" pitchFamily="34" charset="-122"/>
            </a:endParaRPr>
          </a:p>
        </p:txBody>
      </p:sp>
      <p:sp>
        <p:nvSpPr>
          <p:cNvPr id="6" name="TextBox 6"/>
          <p:cNvSpPr txBox="1"/>
          <p:nvPr/>
        </p:nvSpPr>
        <p:spPr>
          <a:xfrm>
            <a:off x="530660" y="1685389"/>
            <a:ext cx="8738030" cy="3877985"/>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评分修正</a:t>
            </a:r>
            <a:endParaRPr lang="en-US" altLang="zh-CN" sz="2000" dirty="0" smtClean="0">
              <a:solidFill>
                <a:srgbClr val="002060"/>
              </a:solidFill>
              <a:latin typeface="微软雅黑" pitchFamily="34" charset="-122"/>
              <a:ea typeface="微软雅黑" pitchFamily="34" charset="-122"/>
            </a:endParaRPr>
          </a:p>
          <a:p>
            <a:pPr indent="457200">
              <a:lnSpc>
                <a:spcPct val="300000"/>
              </a:lnSpc>
            </a:pPr>
            <a:r>
              <a:rPr lang="en-US" altLang="zh-CN" dirty="0" smtClean="0">
                <a:solidFill>
                  <a:srgbClr val="0070C0"/>
                </a:solidFill>
                <a:latin typeface="微软雅黑" pitchFamily="34" charset="-122"/>
                <a:ea typeface="微软雅黑" pitchFamily="34" charset="-122"/>
              </a:rPr>
              <a:t>1.</a:t>
            </a:r>
            <a:r>
              <a:rPr lang="zh-CN" altLang="en-US" dirty="0" smtClean="0">
                <a:solidFill>
                  <a:srgbClr val="0070C0"/>
                </a:solidFill>
                <a:latin typeface="微软雅黑" pitchFamily="34" charset="-122"/>
                <a:ea typeface="微软雅黑" pitchFamily="34" charset="-122"/>
              </a:rPr>
              <a:t>全局平均评分：</a:t>
            </a:r>
            <a:endParaRPr lang="en-US" altLang="zh-CN" dirty="0" smtClean="0">
              <a:solidFill>
                <a:srgbClr val="0070C0"/>
              </a:solidFill>
              <a:latin typeface="微软雅黑" pitchFamily="34" charset="-122"/>
              <a:ea typeface="微软雅黑" pitchFamily="34" charset="-122"/>
            </a:endParaRPr>
          </a:p>
          <a:p>
            <a:pPr indent="457200">
              <a:lnSpc>
                <a:spcPct val="300000"/>
              </a:lnSpc>
            </a:pPr>
            <a:r>
              <a:rPr lang="en-US" altLang="zh-CN" dirty="0" smtClean="0">
                <a:solidFill>
                  <a:srgbClr val="0070C0"/>
                </a:solidFill>
                <a:latin typeface="微软雅黑" pitchFamily="34" charset="-122"/>
                <a:ea typeface="微软雅黑" pitchFamily="34" charset="-122"/>
              </a:rPr>
              <a:t>2.</a:t>
            </a:r>
            <a:r>
              <a:rPr lang="zh-CN" altLang="en-US" dirty="0" smtClean="0">
                <a:solidFill>
                  <a:srgbClr val="0070C0"/>
                </a:solidFill>
                <a:latin typeface="微软雅黑" pitchFamily="34" charset="-122"/>
                <a:ea typeface="微软雅黑" pitchFamily="34" charset="-122"/>
              </a:rPr>
              <a:t>用户</a:t>
            </a:r>
            <a:r>
              <a:rPr lang="en-US" altLang="zh-CN" i="1" dirty="0" smtClean="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itchFamily="34" charset="-122"/>
                <a:ea typeface="微软雅黑" pitchFamily="34" charset="-122"/>
              </a:rPr>
              <a:t>的评分偏差：</a:t>
            </a:r>
            <a:endParaRPr lang="en-US" altLang="zh-CN" dirty="0" smtClean="0">
              <a:solidFill>
                <a:srgbClr val="0070C0"/>
              </a:solidFill>
              <a:latin typeface="微软雅黑" pitchFamily="34" charset="-122"/>
              <a:ea typeface="微软雅黑" pitchFamily="34" charset="-122"/>
            </a:endParaRPr>
          </a:p>
          <a:p>
            <a:pPr indent="457200">
              <a:lnSpc>
                <a:spcPct val="300000"/>
              </a:lnSpc>
            </a:pPr>
            <a:r>
              <a:rPr lang="en-US" altLang="zh-CN" dirty="0" smtClean="0">
                <a:solidFill>
                  <a:srgbClr val="0070C0"/>
                </a:solidFill>
                <a:latin typeface="微软雅黑" pitchFamily="34" charset="-122"/>
                <a:ea typeface="微软雅黑" pitchFamily="34" charset="-122"/>
              </a:rPr>
              <a:t>3.</a:t>
            </a:r>
            <a:r>
              <a:rPr lang="zh-CN" altLang="en-US" dirty="0" smtClean="0">
                <a:solidFill>
                  <a:srgbClr val="0070C0"/>
                </a:solidFill>
                <a:latin typeface="微软雅黑" pitchFamily="34" charset="-122"/>
                <a:ea typeface="微软雅黑" pitchFamily="34" charset="-122"/>
              </a:rPr>
              <a:t>项目</a:t>
            </a:r>
            <a:r>
              <a:rPr lang="en-US" altLang="zh-CN" i="1" dirty="0" smtClean="0">
                <a:solidFill>
                  <a:srgbClr val="C00000"/>
                </a:solidFill>
                <a:latin typeface="Cambria Math" panose="02040503050406030204" pitchFamily="18" charset="0"/>
                <a:ea typeface="Cambria Math" panose="02040503050406030204" pitchFamily="18" charset="0"/>
              </a:rPr>
              <a:t>i</a:t>
            </a:r>
            <a:r>
              <a:rPr lang="zh-CN" altLang="en-US" dirty="0" smtClean="0">
                <a:solidFill>
                  <a:srgbClr val="0070C0"/>
                </a:solidFill>
                <a:latin typeface="微软雅黑" pitchFamily="34" charset="-122"/>
                <a:ea typeface="微软雅黑" pitchFamily="34" charset="-122"/>
              </a:rPr>
              <a:t>的得分偏差：</a:t>
            </a:r>
            <a:endParaRPr lang="en-US" altLang="zh-CN" dirty="0" smtClean="0">
              <a:solidFill>
                <a:srgbClr val="0070C0"/>
              </a:solidFill>
              <a:latin typeface="微软雅黑" pitchFamily="34" charset="-122"/>
              <a:ea typeface="微软雅黑" pitchFamily="34" charset="-122"/>
            </a:endParaRPr>
          </a:p>
          <a:p>
            <a:pPr indent="457200">
              <a:lnSpc>
                <a:spcPct val="300000"/>
              </a:lnSpc>
            </a:pPr>
            <a:r>
              <a:rPr lang="en-US" altLang="zh-CN" dirty="0" smtClean="0">
                <a:solidFill>
                  <a:srgbClr val="0070C0"/>
                </a:solidFill>
                <a:latin typeface="微软雅黑" pitchFamily="34" charset="-122"/>
                <a:ea typeface="微软雅黑" pitchFamily="34" charset="-122"/>
              </a:rPr>
              <a:t>4.</a:t>
            </a:r>
            <a:r>
              <a:rPr lang="zh-CN" altLang="en-US" dirty="0" smtClean="0">
                <a:solidFill>
                  <a:srgbClr val="0070C0"/>
                </a:solidFill>
                <a:latin typeface="微软雅黑" pitchFamily="34" charset="-122"/>
                <a:ea typeface="微软雅黑" pitchFamily="34" charset="-122"/>
              </a:rPr>
              <a:t>用户</a:t>
            </a:r>
            <a:r>
              <a:rPr lang="en-US" altLang="zh-CN" i="1" dirty="0">
                <a:solidFill>
                  <a:srgbClr val="C00000"/>
                </a:solidFill>
                <a:latin typeface="Cambria Math" panose="02040503050406030204" pitchFamily="18" charset="0"/>
                <a:ea typeface="Cambria Math" panose="02040503050406030204" pitchFamily="18" charset="0"/>
              </a:rPr>
              <a:t>u</a:t>
            </a:r>
            <a:r>
              <a:rPr lang="zh-CN" altLang="en-US" dirty="0" smtClean="0">
                <a:solidFill>
                  <a:srgbClr val="0070C0"/>
                </a:solidFill>
                <a:latin typeface="微软雅黑" pitchFamily="34" charset="-122"/>
                <a:ea typeface="微软雅黑" pitchFamily="34" charset="-122"/>
              </a:rPr>
              <a:t>对项目</a:t>
            </a:r>
            <a:r>
              <a:rPr lang="en-US" altLang="zh-CN" i="1" dirty="0">
                <a:solidFill>
                  <a:srgbClr val="C00000"/>
                </a:solidFill>
                <a:latin typeface="Cambria Math" panose="02040503050406030204" pitchFamily="18" charset="0"/>
                <a:ea typeface="Cambria Math" panose="02040503050406030204" pitchFamily="18" charset="0"/>
              </a:rPr>
              <a:t>i</a:t>
            </a:r>
            <a:r>
              <a:rPr lang="zh-CN" altLang="en-US" dirty="0" smtClean="0">
                <a:solidFill>
                  <a:srgbClr val="0070C0"/>
                </a:solidFill>
                <a:latin typeface="微软雅黑" pitchFamily="34" charset="-122"/>
                <a:ea typeface="微软雅黑" pitchFamily="34" charset="-122"/>
              </a:rPr>
              <a:t>的评分修正：</a:t>
            </a:r>
            <a:endParaRPr lang="en-US" altLang="zh-CN" dirty="0" smtClean="0">
              <a:solidFill>
                <a:srgbClr val="0070C0"/>
              </a:solidFill>
              <a:latin typeface="微软雅黑" pitchFamily="34" charset="-122"/>
              <a:ea typeface="微软雅黑"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35024878"/>
              </p:ext>
            </p:extLst>
          </p:nvPr>
        </p:nvGraphicFramePr>
        <p:xfrm>
          <a:off x="3675063" y="2082800"/>
          <a:ext cx="1303337" cy="865188"/>
        </p:xfrm>
        <a:graphic>
          <a:graphicData uri="http://schemas.openxmlformats.org/presentationml/2006/ole">
            <mc:AlternateContent xmlns:mc="http://schemas.openxmlformats.org/markup-compatibility/2006">
              <mc:Choice xmlns:v="urn:schemas-microsoft-com:vml" Requires="v">
                <p:oleObj spid="_x0000_s37990" name="Equation" r:id="rId3" imgW="1002960" imgH="698400" progId="Equation.3">
                  <p:embed/>
                </p:oleObj>
              </mc:Choice>
              <mc:Fallback>
                <p:oleObj name="Equation" r:id="rId3" imgW="1002960" imgH="698400" progId="Equation.3">
                  <p:embed/>
                  <p:pic>
                    <p:nvPicPr>
                      <p:cNvPr id="0" name=""/>
                      <p:cNvPicPr/>
                      <p:nvPr/>
                    </p:nvPicPr>
                    <p:blipFill>
                      <a:blip r:embed="rId4"/>
                      <a:stretch>
                        <a:fillRect/>
                      </a:stretch>
                    </p:blipFill>
                    <p:spPr>
                      <a:xfrm>
                        <a:off x="3675063" y="2082800"/>
                        <a:ext cx="1303337" cy="86518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03029319"/>
              </p:ext>
            </p:extLst>
          </p:nvPr>
        </p:nvGraphicFramePr>
        <p:xfrm>
          <a:off x="3617913" y="3038475"/>
          <a:ext cx="1584325" cy="865188"/>
        </p:xfrm>
        <a:graphic>
          <a:graphicData uri="http://schemas.openxmlformats.org/presentationml/2006/ole">
            <mc:AlternateContent xmlns:mc="http://schemas.openxmlformats.org/markup-compatibility/2006">
              <mc:Choice xmlns:v="urn:schemas-microsoft-com:vml" Requires="v">
                <p:oleObj spid="_x0000_s37991" name="Equation" r:id="rId5" imgW="1218960" imgH="698400" progId="Equation.3">
                  <p:embed/>
                </p:oleObj>
              </mc:Choice>
              <mc:Fallback>
                <p:oleObj name="Equation" r:id="rId5" imgW="1218960" imgH="698400" progId="Equation.3">
                  <p:embed/>
                  <p:pic>
                    <p:nvPicPr>
                      <p:cNvPr id="0" name=""/>
                      <p:cNvPicPr/>
                      <p:nvPr/>
                    </p:nvPicPr>
                    <p:blipFill>
                      <a:blip r:embed="rId6"/>
                      <a:stretch>
                        <a:fillRect/>
                      </a:stretch>
                    </p:blipFill>
                    <p:spPr>
                      <a:xfrm>
                        <a:off x="3617913" y="3038475"/>
                        <a:ext cx="1584325" cy="86518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79665054"/>
              </p:ext>
            </p:extLst>
          </p:nvPr>
        </p:nvGraphicFramePr>
        <p:xfrm>
          <a:off x="3617913" y="3957638"/>
          <a:ext cx="1592262" cy="871537"/>
        </p:xfrm>
        <a:graphic>
          <a:graphicData uri="http://schemas.openxmlformats.org/presentationml/2006/ole">
            <mc:AlternateContent xmlns:mc="http://schemas.openxmlformats.org/markup-compatibility/2006">
              <mc:Choice xmlns:v="urn:schemas-microsoft-com:vml" Requires="v">
                <p:oleObj spid="_x0000_s37992" name="Equation" r:id="rId7" imgW="1218960" imgH="698400" progId="Equation.3">
                  <p:embed/>
                </p:oleObj>
              </mc:Choice>
              <mc:Fallback>
                <p:oleObj name="Equation" r:id="rId7" imgW="1218960" imgH="698400" progId="Equation.3">
                  <p:embed/>
                  <p:pic>
                    <p:nvPicPr>
                      <p:cNvPr id="0" name=""/>
                      <p:cNvPicPr/>
                      <p:nvPr/>
                    </p:nvPicPr>
                    <p:blipFill>
                      <a:blip r:embed="rId8"/>
                      <a:stretch>
                        <a:fillRect/>
                      </a:stretch>
                    </p:blipFill>
                    <p:spPr>
                      <a:xfrm>
                        <a:off x="3617913" y="3957638"/>
                        <a:ext cx="1592262" cy="87153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443695926"/>
              </p:ext>
            </p:extLst>
          </p:nvPr>
        </p:nvGraphicFramePr>
        <p:xfrm>
          <a:off x="4218357" y="5037081"/>
          <a:ext cx="1576387" cy="285750"/>
        </p:xfrm>
        <a:graphic>
          <a:graphicData uri="http://schemas.openxmlformats.org/presentationml/2006/ole">
            <mc:AlternateContent xmlns:mc="http://schemas.openxmlformats.org/markup-compatibility/2006">
              <mc:Choice xmlns:v="urn:schemas-microsoft-com:vml" Requires="v">
                <p:oleObj spid="_x0000_s37993" name="Equation" r:id="rId9" imgW="1206360" imgH="228600" progId="Equation.3">
                  <p:embed/>
                </p:oleObj>
              </mc:Choice>
              <mc:Fallback>
                <p:oleObj name="Equation" r:id="rId9" imgW="1206360" imgH="228600" progId="Equation.3">
                  <p:embed/>
                  <p:pic>
                    <p:nvPicPr>
                      <p:cNvPr id="0" name=""/>
                      <p:cNvPicPr/>
                      <p:nvPr/>
                    </p:nvPicPr>
                    <p:blipFill>
                      <a:blip r:embed="rId10"/>
                      <a:stretch>
                        <a:fillRect/>
                      </a:stretch>
                    </p:blipFill>
                    <p:spPr>
                      <a:xfrm>
                        <a:off x="4218357" y="5037081"/>
                        <a:ext cx="1576387" cy="285750"/>
                      </a:xfrm>
                      <a:prstGeom prst="rect">
                        <a:avLst/>
                      </a:prstGeom>
                    </p:spPr>
                  </p:pic>
                </p:oleObj>
              </mc:Fallback>
            </mc:AlternateContent>
          </a:graphicData>
        </a:graphic>
      </p:graphicFrame>
      <p:sp>
        <p:nvSpPr>
          <p:cNvPr id="11" name="TextBox 4"/>
          <p:cNvSpPr txBox="1"/>
          <p:nvPr/>
        </p:nvSpPr>
        <p:spPr>
          <a:xfrm>
            <a:off x="329609" y="884676"/>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用户</a:t>
            </a:r>
            <a:r>
              <a:rPr lang="en-US" altLang="zh-CN" sz="2400" dirty="0" smtClean="0">
                <a:solidFill>
                  <a:srgbClr val="FF000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评分矩阵的预处理</a:t>
            </a:r>
          </a:p>
        </p:txBody>
      </p:sp>
    </p:spTree>
    <p:extLst>
      <p:ext uri="{BB962C8B-B14F-4D97-AF65-F5344CB8AC3E}">
        <p14:creationId xmlns:p14="http://schemas.microsoft.com/office/powerpoint/2010/main" val="38954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saLab-Template-By-CloudTang">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aClass-3-Spark-TangYun.potx" id="{B0E1C970-F893-4610-AF3D-FC46882034E4}" vid="{C123CD88-0BD3-4CE7-8905-5EAF3367F5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13041</TotalTime>
  <Words>3568</Words>
  <Application>Microsoft Office PowerPoint</Application>
  <PresentationFormat>全屏显示(4:3)</PresentationFormat>
  <Paragraphs>705</Paragraphs>
  <Slides>54</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6" baseType="lpstr">
      <vt:lpstr>黑体</vt:lpstr>
      <vt:lpstr>宋体</vt:lpstr>
      <vt:lpstr>微软雅黑</vt:lpstr>
      <vt:lpstr>Arial</vt:lpstr>
      <vt:lpstr>Calibri</vt:lpstr>
      <vt:lpstr>Calibri Light</vt:lpstr>
      <vt:lpstr>Cambria Math</vt:lpstr>
      <vt:lpstr>Times New Roman</vt:lpstr>
      <vt:lpstr>Wingdings</vt:lpstr>
      <vt:lpstr>PasaLab-Template-By-CloudTang</vt:lpstr>
      <vt:lpstr>Equation</vt:lpstr>
      <vt:lpstr>Microsoft Equation 3.0</vt:lpstr>
      <vt:lpstr>协同过滤算法研究进展 组会报告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基于Flink的大规模矩阵计算库的 设计与实现</dc:title>
  <dc:creator>Windows 用户</dc:creator>
  <cp:lastModifiedBy>tczhp</cp:lastModifiedBy>
  <cp:revision>396</cp:revision>
  <dcterms:created xsi:type="dcterms:W3CDTF">2015-10-14T09:11:05Z</dcterms:created>
  <dcterms:modified xsi:type="dcterms:W3CDTF">2016-03-31T06:16:55Z</dcterms:modified>
</cp:coreProperties>
</file>