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443" r:id="rId2"/>
    <p:sldId id="409" r:id="rId3"/>
    <p:sldId id="334" r:id="rId4"/>
    <p:sldId id="333" r:id="rId5"/>
    <p:sldId id="426" r:id="rId6"/>
    <p:sldId id="438" r:id="rId7"/>
    <p:sldId id="384" r:id="rId8"/>
    <p:sldId id="385" r:id="rId9"/>
    <p:sldId id="386" r:id="rId10"/>
    <p:sldId id="387" r:id="rId11"/>
    <p:sldId id="405" r:id="rId12"/>
    <p:sldId id="388" r:id="rId13"/>
    <p:sldId id="429" r:id="rId14"/>
    <p:sldId id="389" r:id="rId15"/>
    <p:sldId id="390" r:id="rId16"/>
    <p:sldId id="406" r:id="rId17"/>
    <p:sldId id="424" r:id="rId18"/>
    <p:sldId id="430" r:id="rId19"/>
    <p:sldId id="440" r:id="rId20"/>
    <p:sldId id="439" r:id="rId21"/>
    <p:sldId id="413" r:id="rId22"/>
    <p:sldId id="428" r:id="rId23"/>
    <p:sldId id="391" r:id="rId24"/>
    <p:sldId id="392" r:id="rId25"/>
    <p:sldId id="407" r:id="rId26"/>
    <p:sldId id="393" r:id="rId27"/>
    <p:sldId id="437" r:id="rId28"/>
    <p:sldId id="408" r:id="rId29"/>
    <p:sldId id="421" r:id="rId30"/>
    <p:sldId id="444" r:id="rId31"/>
    <p:sldId id="394" r:id="rId32"/>
    <p:sldId id="396" r:id="rId33"/>
    <p:sldId id="425" r:id="rId34"/>
    <p:sldId id="395" r:id="rId35"/>
    <p:sldId id="398" r:id="rId36"/>
    <p:sldId id="441" r:id="rId37"/>
    <p:sldId id="415" r:id="rId38"/>
    <p:sldId id="399" r:id="rId39"/>
    <p:sldId id="410" r:id="rId40"/>
    <p:sldId id="416" r:id="rId41"/>
    <p:sldId id="417" r:id="rId42"/>
    <p:sldId id="400" r:id="rId43"/>
    <p:sldId id="423" r:id="rId44"/>
    <p:sldId id="411" r:id="rId45"/>
    <p:sldId id="401" r:id="rId46"/>
    <p:sldId id="418" r:id="rId47"/>
    <p:sldId id="402" r:id="rId48"/>
    <p:sldId id="403" r:id="rId49"/>
    <p:sldId id="419" r:id="rId50"/>
    <p:sldId id="414" r:id="rId51"/>
    <p:sldId id="420" r:id="rId52"/>
    <p:sldId id="431" r:id="rId53"/>
    <p:sldId id="432" r:id="rId54"/>
    <p:sldId id="433" r:id="rId55"/>
    <p:sldId id="434" r:id="rId56"/>
    <p:sldId id="435" r:id="rId57"/>
    <p:sldId id="436" r:id="rId58"/>
    <p:sldId id="381"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a:srgbClr val="000000"/>
    <a:srgbClr val="FFFFFF"/>
    <a:srgbClr val="5B9BD5"/>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80030" autoAdjust="0"/>
  </p:normalViewPr>
  <p:slideViewPr>
    <p:cSldViewPr snapToGrid="0">
      <p:cViewPr>
        <p:scale>
          <a:sx n="125" d="100"/>
          <a:sy n="125" d="100"/>
        </p:scale>
        <p:origin x="468"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EC110-14CA-402E-AA04-BF4C9448DF0D}" type="datetimeFigureOut">
              <a:rPr lang="zh-CN" altLang="en-US" smtClean="0"/>
              <a:pPr/>
              <a:t>2017/3/3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EE699-1F09-4E02-8936-C71789AB64A1}" type="slidenum">
              <a:rPr lang="zh-CN" altLang="en-US" smtClean="0"/>
              <a:pPr/>
              <a:t>‹#›</a:t>
            </a:fld>
            <a:endParaRPr lang="zh-CN" altLang="en-US"/>
          </a:p>
        </p:txBody>
      </p:sp>
    </p:spTree>
    <p:extLst>
      <p:ext uri="{BB962C8B-B14F-4D97-AF65-F5344CB8AC3E}">
        <p14:creationId xmlns:p14="http://schemas.microsoft.com/office/powerpoint/2010/main" val="382853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FEE699-1F09-4E02-8936-C71789AB64A1}"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35160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2244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76101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11984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97160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55553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415836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295804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69318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27308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135106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607FCB-39A1-444C-A50B-0670F2A85D66}" type="datetimeFigureOut">
              <a:rPr lang="zh-CN" altLang="en-US" smtClean="0"/>
              <a:pPr/>
              <a:t>2017/3/3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355475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07FCB-39A1-444C-A50B-0670F2A85D66}" type="datetimeFigureOut">
              <a:rPr lang="zh-CN" altLang="en-US" smtClean="0"/>
              <a:pPr/>
              <a:t>2017/3/3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6EEFC-F6BB-40BB-9962-7C269DA0FD22}" type="slidenum">
              <a:rPr lang="zh-CN" altLang="en-US" smtClean="0"/>
              <a:pPr/>
              <a:t>‹#›</a:t>
            </a:fld>
            <a:endParaRPr lang="zh-CN" altLang="en-US"/>
          </a:p>
        </p:txBody>
      </p:sp>
    </p:spTree>
    <p:extLst>
      <p:ext uri="{BB962C8B-B14F-4D97-AF65-F5344CB8AC3E}">
        <p14:creationId xmlns:p14="http://schemas.microsoft.com/office/powerpoint/2010/main" val="286761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www.libfm.or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2.bin"/><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14.bin"/><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6.wmf"/><Relationship Id="rId4"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5.wmf"/><Relationship Id="rId5" Type="http://schemas.openxmlformats.org/officeDocument/2006/relationships/oleObject" Target="../embeddings/oleObject18.bin"/><Relationship Id="rId4" Type="http://schemas.openxmlformats.org/officeDocument/2006/relationships/image" Target="../media/image54.wmf"/></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2"/>
          <p:cNvSpPr>
            <a:spLocks noGrp="1"/>
          </p:cNvSpPr>
          <p:nvPr>
            <p:ph type="ctrTitle"/>
          </p:nvPr>
        </p:nvSpPr>
        <p:spPr>
          <a:xfrm>
            <a:off x="0" y="1122362"/>
            <a:ext cx="9144000" cy="2769153"/>
          </a:xfrm>
        </p:spPr>
        <p:txBody>
          <a:bodyPr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ts val="1200"/>
              </a:spcBef>
            </a:pPr>
            <a:r>
              <a:rPr lang="zh-CN" altLang="en-US"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基于多</a:t>
            </a:r>
            <a:r>
              <a:rPr lang="zh-CN" altLang="en-US"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视角、多层次、大规模</a:t>
            </a:r>
            <a:r>
              <a:rPr lang="en-US" altLang="zh-CN"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
            </a:r>
            <a:br>
              <a:rPr lang="en-US" altLang="zh-CN"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br>
            <a:r>
              <a:rPr lang="zh-CN" altLang="en-US"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推荐</a:t>
            </a:r>
            <a:r>
              <a:rPr lang="zh-CN" altLang="en-US"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算法</a:t>
            </a:r>
            <a:r>
              <a:rPr lang="zh-CN" altLang="en-US" sz="4400" b="1" spc="50" dirty="0" smtClean="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rPr>
              <a:t>的研究实现</a:t>
            </a:r>
            <a:endParaRPr lang="en-US" sz="4400" b="1" spc="50" dirty="0">
              <a:ln w="11430"/>
              <a:solidFill>
                <a:srgbClr val="0066FF"/>
              </a:solidFill>
              <a:effectLst>
                <a:outerShdw blurRad="76200" dist="50800" dir="5400000" algn="tl" rotWithShape="0">
                  <a:srgbClr val="000000">
                    <a:alpha val="65000"/>
                  </a:srgbClr>
                </a:outerShdw>
              </a:effectLst>
              <a:latin typeface="+mn-lt"/>
              <a:ea typeface="黑体" pitchFamily="49" charset="-122"/>
              <a:cs typeface="Times New Roman" pitchFamily="18" charset="0"/>
            </a:endParaRPr>
          </a:p>
        </p:txBody>
      </p:sp>
      <p:sp>
        <p:nvSpPr>
          <p:cNvPr id="5" name="TextBox 4"/>
          <p:cNvSpPr txBox="1"/>
          <p:nvPr/>
        </p:nvSpPr>
        <p:spPr>
          <a:xfrm>
            <a:off x="2381693" y="4583289"/>
            <a:ext cx="4614530" cy="1200329"/>
          </a:xfrm>
          <a:prstGeom prst="rect">
            <a:avLst/>
          </a:prstGeom>
          <a:noFill/>
        </p:spPr>
        <p:txBody>
          <a:bodyPr wrap="square" rtlCol="0">
            <a:spAutoFit/>
          </a:bodyPr>
          <a:lstStyle/>
          <a:p>
            <a:pPr algn="ctr"/>
            <a:r>
              <a:rPr lang="en-US" altLang="zh-CN" sz="2400" dirty="0" smtClean="0">
                <a:solidFill>
                  <a:prstClr val="white"/>
                </a:solidFill>
                <a:ea typeface="黑体" pitchFamily="49" charset="-122"/>
                <a:cs typeface="Times New Roman" pitchFamily="18" charset="0"/>
              </a:rPr>
              <a:t>PASA Lab</a:t>
            </a:r>
          </a:p>
          <a:p>
            <a:pPr algn="ctr"/>
            <a:r>
              <a:rPr lang="zh-CN" altLang="en-US" sz="2400" dirty="0" smtClean="0">
                <a:solidFill>
                  <a:prstClr val="white"/>
                </a:solidFill>
                <a:ea typeface="黑体" pitchFamily="49" charset="-122"/>
                <a:cs typeface="Times New Roman" pitchFamily="18" charset="0"/>
              </a:rPr>
              <a:t>张</a:t>
            </a:r>
            <a:r>
              <a:rPr lang="zh-CN" altLang="en-US" sz="2400" dirty="0" smtClean="0">
                <a:solidFill>
                  <a:prstClr val="white"/>
                </a:solidFill>
                <a:ea typeface="黑体" pitchFamily="49" charset="-122"/>
                <a:cs typeface="Times New Roman" pitchFamily="18" charset="0"/>
              </a:rPr>
              <a:t>海鹏</a:t>
            </a:r>
            <a:endParaRPr lang="en-US" altLang="zh-CN" sz="2400" dirty="0" smtClean="0">
              <a:solidFill>
                <a:prstClr val="white"/>
              </a:solidFill>
              <a:ea typeface="黑体" pitchFamily="49" charset="-122"/>
              <a:cs typeface="Times New Roman" pitchFamily="18" charset="0"/>
            </a:endParaRPr>
          </a:p>
          <a:p>
            <a:pPr algn="ctr"/>
            <a:r>
              <a:rPr lang="en-US" altLang="zh-CN" sz="2400" dirty="0" smtClean="0">
                <a:solidFill>
                  <a:prstClr val="white"/>
                </a:solidFill>
                <a:ea typeface="黑体" pitchFamily="49" charset="-122"/>
                <a:cs typeface="Times New Roman" pitchFamily="18" charset="0"/>
              </a:rPr>
              <a:t>2017.3.3</a:t>
            </a:r>
            <a:endParaRPr lang="zh-CN" altLang="en-US" sz="2400" dirty="0">
              <a:solidFill>
                <a:prstClr val="white"/>
              </a:solidFill>
              <a:ea typeface="黑体" pitchFamily="49" charset="-122"/>
              <a:cs typeface="Times New Roman" pitchFamily="18" charset="0"/>
            </a:endParaRPr>
          </a:p>
        </p:txBody>
      </p:sp>
    </p:spTree>
    <p:extLst>
      <p:ext uri="{BB962C8B-B14F-4D97-AF65-F5344CB8AC3E}">
        <p14:creationId xmlns:p14="http://schemas.microsoft.com/office/powerpoint/2010/main" val="2668700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基于近邻的协同过滤</a:t>
            </a:r>
          </a:p>
        </p:txBody>
      </p:sp>
      <p:sp>
        <p:nvSpPr>
          <p:cNvPr id="6" name="TextBox 5"/>
          <p:cNvSpPr txBox="1"/>
          <p:nvPr/>
        </p:nvSpPr>
        <p:spPr>
          <a:xfrm>
            <a:off x="582353" y="1641821"/>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原理：</a:t>
            </a:r>
            <a:r>
              <a:rPr lang="zh-CN" altLang="en-US" sz="2000" dirty="0">
                <a:solidFill>
                  <a:srgbClr val="C00000"/>
                </a:solidFill>
                <a:latin typeface="微软雅黑" pitchFamily="34" charset="-122"/>
                <a:ea typeface="微软雅黑" pitchFamily="34" charset="-122"/>
              </a:rPr>
              <a:t>根据相似的用户或项目进行推荐</a:t>
            </a:r>
          </a:p>
        </p:txBody>
      </p:sp>
      <p:sp>
        <p:nvSpPr>
          <p:cNvPr id="7" name="TextBox 5"/>
          <p:cNvSpPr txBox="1"/>
          <p:nvPr/>
        </p:nvSpPr>
        <p:spPr>
          <a:xfrm>
            <a:off x="582353" y="2545849"/>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基于用户的近邻模型</a:t>
            </a:r>
          </a:p>
        </p:txBody>
      </p:sp>
      <p:sp>
        <p:nvSpPr>
          <p:cNvPr id="8" name="TextBox 5"/>
          <p:cNvSpPr txBox="1"/>
          <p:nvPr/>
        </p:nvSpPr>
        <p:spPr>
          <a:xfrm>
            <a:off x="582353" y="4355122"/>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基于项目的近邻模型</a:t>
            </a:r>
          </a:p>
        </p:txBody>
      </p:sp>
      <p:graphicFrame>
        <p:nvGraphicFramePr>
          <p:cNvPr id="9" name="对象 8"/>
          <p:cNvGraphicFramePr>
            <a:graphicFrameLocks noChangeAspect="1"/>
          </p:cNvGraphicFramePr>
          <p:nvPr>
            <p:extLst>
              <p:ext uri="{D42A27DB-BD31-4B8C-83A1-F6EECF244321}">
                <p14:modId xmlns:p14="http://schemas.microsoft.com/office/powerpoint/2010/main" val="2592016356"/>
              </p:ext>
            </p:extLst>
          </p:nvPr>
        </p:nvGraphicFramePr>
        <p:xfrm>
          <a:off x="2745125" y="3193574"/>
          <a:ext cx="2517775" cy="1085850"/>
        </p:xfrm>
        <a:graphic>
          <a:graphicData uri="http://schemas.openxmlformats.org/presentationml/2006/ole">
            <mc:AlternateContent xmlns:mc="http://schemas.openxmlformats.org/markup-compatibility/2006">
              <mc:Choice xmlns:v="urn:schemas-microsoft-com:vml" Requires="v">
                <p:oleObj spid="_x0000_s2718" name="Equation" r:id="rId3" imgW="1523880" imgH="863280" progId="Equation.DSMT4">
                  <p:embed/>
                </p:oleObj>
              </mc:Choice>
              <mc:Fallback>
                <p:oleObj name="Equation" r:id="rId3" imgW="1523880" imgH="863280" progId="Equation.DSMT4">
                  <p:embed/>
                  <p:pic>
                    <p:nvPicPr>
                      <p:cNvPr id="0" name=""/>
                      <p:cNvPicPr/>
                      <p:nvPr/>
                    </p:nvPicPr>
                    <p:blipFill>
                      <a:blip r:embed="rId4"/>
                      <a:stretch>
                        <a:fillRect/>
                      </a:stretch>
                    </p:blipFill>
                    <p:spPr>
                      <a:xfrm>
                        <a:off x="2745125" y="3193574"/>
                        <a:ext cx="2517775" cy="10858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15141574"/>
              </p:ext>
            </p:extLst>
          </p:nvPr>
        </p:nvGraphicFramePr>
        <p:xfrm>
          <a:off x="2635250" y="5148263"/>
          <a:ext cx="2536825" cy="1085850"/>
        </p:xfrm>
        <a:graphic>
          <a:graphicData uri="http://schemas.openxmlformats.org/presentationml/2006/ole">
            <mc:AlternateContent xmlns:mc="http://schemas.openxmlformats.org/markup-compatibility/2006">
              <mc:Choice xmlns:v="urn:schemas-microsoft-com:vml" Requires="v">
                <p:oleObj spid="_x0000_s2719" name="Equation" r:id="rId5" imgW="1473120" imgH="863280" progId="Equation.DSMT4">
                  <p:embed/>
                </p:oleObj>
              </mc:Choice>
              <mc:Fallback>
                <p:oleObj name="Equation" r:id="rId5" imgW="1473120" imgH="863280" progId="Equation.DSMT4">
                  <p:embed/>
                  <p:pic>
                    <p:nvPicPr>
                      <p:cNvPr id="0" name=""/>
                      <p:cNvPicPr/>
                      <p:nvPr/>
                    </p:nvPicPr>
                    <p:blipFill>
                      <a:blip r:embed="rId6"/>
                      <a:stretch>
                        <a:fillRect/>
                      </a:stretch>
                    </p:blipFill>
                    <p:spPr>
                      <a:xfrm>
                        <a:off x="2635250" y="5148263"/>
                        <a:ext cx="2536825" cy="1085850"/>
                      </a:xfrm>
                      <a:prstGeom prst="rect">
                        <a:avLst/>
                      </a:prstGeom>
                    </p:spPr>
                  </p:pic>
                </p:oleObj>
              </mc:Fallback>
            </mc:AlternateContent>
          </a:graphicData>
        </a:graphic>
      </p:graphicFrame>
    </p:spTree>
    <p:extLst>
      <p:ext uri="{BB962C8B-B14F-4D97-AF65-F5344CB8AC3E}">
        <p14:creationId xmlns:p14="http://schemas.microsoft.com/office/powerpoint/2010/main" val="3693940095"/>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基于近邻的协同过滤</a:t>
            </a:r>
          </a:p>
        </p:txBody>
      </p:sp>
      <p:sp>
        <p:nvSpPr>
          <p:cNvPr id="6" name="TextBox 5"/>
          <p:cNvSpPr txBox="1"/>
          <p:nvPr/>
        </p:nvSpPr>
        <p:spPr>
          <a:xfrm>
            <a:off x="582353" y="1641821"/>
            <a:ext cx="8561647" cy="4247317"/>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本质</a:t>
            </a:r>
            <a:r>
              <a:rPr lang="zh-CN" altLang="en-US" sz="2000" dirty="0" smtClean="0">
                <a:solidFill>
                  <a:srgbClr val="002060"/>
                </a:solidFill>
                <a:latin typeface="微软雅黑" pitchFamily="34" charset="-122"/>
                <a:ea typeface="微软雅黑" pitchFamily="34" charset="-122"/>
              </a:rPr>
              <a:t>：</a:t>
            </a:r>
            <a:endParaRPr lang="en-US" altLang="zh-CN" sz="2000" dirty="0">
              <a:solidFill>
                <a:srgbClr val="002060"/>
              </a:solidFill>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sz="2000" dirty="0" smtClean="0">
                <a:solidFill>
                  <a:srgbClr val="0070C0"/>
                </a:solidFill>
                <a:latin typeface="微软雅黑 Light" panose="020B0502040204020203" pitchFamily="34" charset="-122"/>
                <a:ea typeface="微软雅黑 Light" panose="020B0502040204020203" pitchFamily="34" charset="-122"/>
              </a:rPr>
              <a:t> </a:t>
            </a:r>
            <a:r>
              <a:rPr lang="zh-CN" altLang="en-US" sz="2000" dirty="0" smtClean="0">
                <a:solidFill>
                  <a:srgbClr val="C00000"/>
                </a:solidFill>
                <a:latin typeface="微软雅黑 Light" panose="020B0502040204020203" pitchFamily="34" charset="-122"/>
                <a:ea typeface="微软雅黑 Light" panose="020B0502040204020203" pitchFamily="34" charset="-122"/>
              </a:rPr>
              <a:t>直接</a:t>
            </a:r>
            <a:r>
              <a:rPr lang="zh-CN" altLang="en-US" sz="2000" dirty="0">
                <a:solidFill>
                  <a:srgbClr val="C00000"/>
                </a:solidFill>
                <a:latin typeface="微软雅黑 Light" panose="020B0502040204020203" pitchFamily="34" charset="-122"/>
                <a:ea typeface="微软雅黑 Light" panose="020B0502040204020203" pitchFamily="34" charset="-122"/>
              </a:rPr>
              <a:t>利用</a:t>
            </a:r>
            <a:r>
              <a:rPr lang="en-US" altLang="zh-CN" sz="2000" dirty="0">
                <a:solidFill>
                  <a:srgbClr val="C00000"/>
                </a:solidFill>
                <a:latin typeface="微软雅黑 Light" panose="020B0502040204020203" pitchFamily="34" charset="-122"/>
                <a:ea typeface="微软雅黑 Light" panose="020B0502040204020203" pitchFamily="34" charset="-122"/>
              </a:rPr>
              <a:t>user</a:t>
            </a:r>
            <a:r>
              <a:rPr lang="zh-CN" altLang="en-US" sz="2000" dirty="0">
                <a:solidFill>
                  <a:srgbClr val="C00000"/>
                </a:solidFill>
                <a:latin typeface="微软雅黑 Light" panose="020B0502040204020203" pitchFamily="34" charset="-122"/>
                <a:ea typeface="微软雅黑 Light" panose="020B0502040204020203" pitchFamily="34" charset="-122"/>
              </a:rPr>
              <a:t>对所有</a:t>
            </a:r>
            <a:r>
              <a:rPr lang="en-US" altLang="zh-CN" sz="2000" dirty="0">
                <a:solidFill>
                  <a:srgbClr val="C00000"/>
                </a:solidFill>
                <a:latin typeface="微软雅黑 Light" panose="020B0502040204020203" pitchFamily="34" charset="-122"/>
                <a:ea typeface="微软雅黑 Light" panose="020B0502040204020203" pitchFamily="34" charset="-122"/>
              </a:rPr>
              <a:t>item</a:t>
            </a:r>
            <a:r>
              <a:rPr lang="zh-CN" altLang="en-US" sz="2000" dirty="0">
                <a:solidFill>
                  <a:srgbClr val="C00000"/>
                </a:solidFill>
                <a:latin typeface="微软雅黑 Light" panose="020B0502040204020203" pitchFamily="34" charset="-122"/>
                <a:ea typeface="微软雅黑 Light" panose="020B0502040204020203" pitchFamily="34" charset="-122"/>
              </a:rPr>
              <a:t>的评分向量作为用户的特征向量</a:t>
            </a:r>
            <a:endParaRPr lang="en-US" altLang="zh-CN" sz="2000" dirty="0">
              <a:solidFill>
                <a:srgbClr val="C00000"/>
              </a:solidFill>
              <a:latin typeface="微软雅黑 Light" panose="020B0502040204020203" pitchFamily="34" charset="-122"/>
              <a:ea typeface="微软雅黑 Light" panose="020B0502040204020203" pitchFamily="34" charset="-122"/>
            </a:endParaRPr>
          </a:p>
          <a:p>
            <a:pPr>
              <a:lnSpc>
                <a:spcPct val="150000"/>
              </a:lnSpc>
            </a:pPr>
            <a:r>
              <a:rPr lang="zh-CN" altLang="en-US" sz="2000" dirty="0">
                <a:solidFill>
                  <a:srgbClr val="002060"/>
                </a:solidFill>
                <a:latin typeface="微软雅黑" pitchFamily="34" charset="-122"/>
                <a:ea typeface="微软雅黑" pitchFamily="34" charset="-122"/>
              </a:rPr>
              <a:t>优势：</a:t>
            </a:r>
            <a:endParaRPr lang="en-US" altLang="zh-CN" sz="2000" dirty="0">
              <a:solidFill>
                <a:srgbClr val="002060"/>
              </a:solidFill>
              <a:latin typeface="微软雅黑" pitchFamily="34" charset="-122"/>
              <a:ea typeface="微软雅黑" pitchFamily="34" charset="-122"/>
            </a:endParaRPr>
          </a:p>
          <a:p>
            <a:pPr marL="457200" indent="-457200">
              <a:lnSpc>
                <a:spcPct val="150000"/>
              </a:lnSpc>
              <a:buFont typeface="Arial" panose="020B0604020202020204" pitchFamily="34" charset="0"/>
              <a:buChar char="•"/>
            </a:pPr>
            <a:r>
              <a:rPr lang="zh-CN" altLang="en-US" sz="2000" dirty="0" smtClean="0">
                <a:solidFill>
                  <a:srgbClr val="0070C0"/>
                </a:solidFill>
                <a:latin typeface="微软雅黑 Light" panose="020B0502040204020203" pitchFamily="34" charset="-122"/>
                <a:ea typeface="微软雅黑 Light" panose="020B0502040204020203" pitchFamily="34" charset="-122"/>
              </a:rPr>
              <a:t> </a:t>
            </a:r>
            <a:r>
              <a:rPr lang="zh-CN" altLang="en-US" sz="2000" dirty="0" smtClean="0">
                <a:solidFill>
                  <a:srgbClr val="C00000"/>
                </a:solidFill>
                <a:latin typeface="微软雅黑 Light" panose="020B0502040204020203" pitchFamily="34" charset="-122"/>
                <a:ea typeface="微软雅黑 Light" panose="020B0502040204020203" pitchFamily="34" charset="-122"/>
              </a:rPr>
              <a:t>简单</a:t>
            </a:r>
            <a:r>
              <a:rPr lang="zh-CN" altLang="en-US" sz="2000" dirty="0">
                <a:solidFill>
                  <a:srgbClr val="C00000"/>
                </a:solidFill>
                <a:latin typeface="微软雅黑 Light" panose="020B0502040204020203" pitchFamily="34" charset="-122"/>
                <a:ea typeface="微软雅黑 Light" panose="020B0502040204020203" pitchFamily="34" charset="-122"/>
              </a:rPr>
              <a:t>直观</a:t>
            </a:r>
            <a:r>
              <a:rPr lang="zh-CN" altLang="en-US" sz="2000" dirty="0">
                <a:solidFill>
                  <a:srgbClr val="0070C0"/>
                </a:solidFill>
                <a:latin typeface="微软雅黑 Light" panose="020B0502040204020203" pitchFamily="34" charset="-122"/>
                <a:ea typeface="微软雅黑 Light" panose="020B0502040204020203" pitchFamily="34" charset="-122"/>
              </a:rPr>
              <a:t>、易于实现。</a:t>
            </a:r>
            <a:endParaRPr lang="en-US" altLang="zh-CN" sz="2000" dirty="0">
              <a:solidFill>
                <a:srgbClr val="0070C0"/>
              </a:solidFill>
              <a:latin typeface="微软雅黑 Light" panose="020B0502040204020203" pitchFamily="34" charset="-122"/>
              <a:ea typeface="微软雅黑 Light" panose="020B0502040204020203" pitchFamily="34" charset="-122"/>
            </a:endParaRPr>
          </a:p>
          <a:p>
            <a:pPr marL="457200" indent="-457200">
              <a:lnSpc>
                <a:spcPct val="150000"/>
              </a:lnSpc>
              <a:buFont typeface="Arial" panose="020B0604020202020204" pitchFamily="34" charset="0"/>
              <a:buChar char="•"/>
            </a:pPr>
            <a:r>
              <a:rPr lang="zh-CN" altLang="en-US" sz="2000" dirty="0" smtClean="0">
                <a:solidFill>
                  <a:srgbClr val="0070C0"/>
                </a:solidFill>
                <a:latin typeface="微软雅黑 Light" panose="020B0502040204020203" pitchFamily="34" charset="-122"/>
                <a:ea typeface="微软雅黑 Light" panose="020B0502040204020203" pitchFamily="34" charset="-122"/>
              </a:rPr>
              <a:t> 更</a:t>
            </a:r>
            <a:r>
              <a:rPr lang="zh-CN" altLang="en-US" sz="2000" dirty="0">
                <a:solidFill>
                  <a:srgbClr val="C00000"/>
                </a:solidFill>
                <a:latin typeface="微软雅黑 Light" panose="020B0502040204020203" pitchFamily="34" charset="-122"/>
                <a:ea typeface="微软雅黑 Light" panose="020B0502040204020203" pitchFamily="34" charset="-122"/>
              </a:rPr>
              <a:t>适用于秩较高的评分矩阵</a:t>
            </a:r>
            <a:r>
              <a:rPr lang="zh-CN" altLang="en-US" sz="2000" dirty="0">
                <a:solidFill>
                  <a:srgbClr val="0070C0"/>
                </a:solidFill>
                <a:latin typeface="微软雅黑 Light" panose="020B0502040204020203" pitchFamily="34" charset="-122"/>
                <a:ea typeface="微软雅黑 Light" panose="020B0502040204020203" pitchFamily="34" charset="-122"/>
              </a:rPr>
              <a:t>。</a:t>
            </a:r>
            <a:endParaRPr lang="en-US" altLang="zh-CN" sz="2000" dirty="0">
              <a:solidFill>
                <a:srgbClr val="0070C0"/>
              </a:solidFill>
              <a:latin typeface="微软雅黑 Light" panose="020B0502040204020203" pitchFamily="34" charset="-122"/>
              <a:ea typeface="微软雅黑 Light" panose="020B0502040204020203" pitchFamily="34" charset="-122"/>
            </a:endParaRPr>
          </a:p>
          <a:p>
            <a:pPr marL="457200" indent="-457200">
              <a:lnSpc>
                <a:spcPct val="150000"/>
              </a:lnSpc>
              <a:buFont typeface="Arial" panose="020B0604020202020204" pitchFamily="34" charset="0"/>
              <a:buChar char="•"/>
            </a:pPr>
            <a:r>
              <a:rPr lang="zh-CN" altLang="en-US" sz="2000" dirty="0" smtClean="0">
                <a:solidFill>
                  <a:srgbClr val="0070C0"/>
                </a:solidFill>
                <a:latin typeface="微软雅黑 Light" panose="020B0502040204020203" pitchFamily="34" charset="-122"/>
                <a:ea typeface="微软雅黑 Light" panose="020B0502040204020203" pitchFamily="34" charset="-122"/>
              </a:rPr>
              <a:t> 选取</a:t>
            </a:r>
            <a:r>
              <a:rPr lang="en-US" altLang="zh-CN" sz="2000" dirty="0">
                <a:solidFill>
                  <a:srgbClr val="0070C0"/>
                </a:solidFill>
                <a:latin typeface="微软雅黑 Light" panose="020B0502040204020203" pitchFamily="34" charset="-122"/>
                <a:ea typeface="微软雅黑 Light" panose="020B0502040204020203" pitchFamily="34" charset="-122"/>
              </a:rPr>
              <a:t>K</a:t>
            </a:r>
            <a:r>
              <a:rPr lang="zh-CN" altLang="en-US" sz="2000" dirty="0">
                <a:solidFill>
                  <a:srgbClr val="0070C0"/>
                </a:solidFill>
                <a:latin typeface="微软雅黑 Light" panose="020B0502040204020203" pitchFamily="34" charset="-122"/>
                <a:ea typeface="微软雅黑 Light" panose="020B0502040204020203" pitchFamily="34" charset="-122"/>
              </a:rPr>
              <a:t>近邻进行预测（</a:t>
            </a:r>
            <a:r>
              <a:rPr lang="zh-CN" altLang="en-US" sz="2000" dirty="0">
                <a:solidFill>
                  <a:srgbClr val="C00000"/>
                </a:solidFill>
                <a:latin typeface="微软雅黑 Light" panose="020B0502040204020203" pitchFamily="34" charset="-122"/>
                <a:ea typeface="微软雅黑 Light" panose="020B0502040204020203" pitchFamily="34" charset="-122"/>
              </a:rPr>
              <a:t>局部信息</a:t>
            </a:r>
            <a:r>
              <a:rPr lang="zh-CN" altLang="en-US" sz="2000" dirty="0">
                <a:solidFill>
                  <a:srgbClr val="0070C0"/>
                </a:solidFill>
                <a:latin typeface="微软雅黑 Light" panose="020B0502040204020203" pitchFamily="34" charset="-122"/>
                <a:ea typeface="微软雅黑 Light" panose="020B0502040204020203" pitchFamily="34" charset="-122"/>
              </a:rPr>
              <a:t>），有效减少其他无关用户带来的误差。</a:t>
            </a:r>
            <a:endParaRPr lang="en-US" altLang="zh-CN" sz="2000" dirty="0">
              <a:solidFill>
                <a:srgbClr val="0070C0"/>
              </a:solidFill>
              <a:latin typeface="微软雅黑 Light" panose="020B0502040204020203" pitchFamily="34" charset="-122"/>
              <a:ea typeface="微软雅黑 Light" panose="020B0502040204020203" pitchFamily="34" charset="-122"/>
            </a:endParaRPr>
          </a:p>
          <a:p>
            <a:pPr>
              <a:lnSpc>
                <a:spcPct val="150000"/>
              </a:lnSpc>
            </a:pPr>
            <a:r>
              <a:rPr lang="zh-CN" altLang="en-US" sz="2000" dirty="0">
                <a:solidFill>
                  <a:srgbClr val="002060"/>
                </a:solidFill>
                <a:latin typeface="微软雅黑" pitchFamily="34" charset="-122"/>
                <a:ea typeface="微软雅黑" pitchFamily="34" charset="-122"/>
              </a:rPr>
              <a:t>劣势：</a:t>
            </a:r>
            <a:endParaRPr lang="en-US" altLang="zh-CN" sz="2000" dirty="0">
              <a:solidFill>
                <a:srgbClr val="002060"/>
              </a:solidFill>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sz="2000" dirty="0" smtClean="0">
                <a:solidFill>
                  <a:srgbClr val="0070C0"/>
                </a:solidFill>
                <a:latin typeface="微软雅黑 Light" panose="020B0502040204020203" pitchFamily="34" charset="-122"/>
                <a:ea typeface="微软雅黑 Light" panose="020B0502040204020203" pitchFamily="34" charset="-122"/>
              </a:rPr>
              <a:t> 对于</a:t>
            </a:r>
            <a:r>
              <a:rPr lang="zh-CN" altLang="en-US" sz="2000" dirty="0">
                <a:solidFill>
                  <a:srgbClr val="0070C0"/>
                </a:solidFill>
                <a:latin typeface="微软雅黑 Light" panose="020B0502040204020203" pitchFamily="34" charset="-122"/>
                <a:ea typeface="微软雅黑 Light" panose="020B0502040204020203" pitchFamily="34" charset="-122"/>
              </a:rPr>
              <a:t>极度稀疏的评分矩阵而言</a:t>
            </a:r>
            <a:r>
              <a:rPr lang="zh-CN" altLang="en-US" sz="2000" dirty="0" smtClean="0">
                <a:solidFill>
                  <a:srgbClr val="0070C0"/>
                </a:solidFill>
                <a:latin typeface="微软雅黑 Light" panose="020B0502040204020203" pitchFamily="34" charset="-122"/>
                <a:ea typeface="微软雅黑 Light" panose="020B0502040204020203" pitchFamily="34" charset="-122"/>
              </a:rPr>
              <a:t>，</a:t>
            </a:r>
            <a:r>
              <a:rPr lang="zh-CN" altLang="en-US" sz="2000" dirty="0" smtClean="0">
                <a:solidFill>
                  <a:srgbClr val="C00000"/>
                </a:solidFill>
                <a:latin typeface="微软雅黑 Light" panose="020B0502040204020203" pitchFamily="34" charset="-122"/>
                <a:ea typeface="微软雅黑 Light" panose="020B0502040204020203" pitchFamily="34" charset="-122"/>
              </a:rPr>
              <a:t>直接使用</a:t>
            </a:r>
            <a:r>
              <a:rPr lang="en-US" altLang="zh-CN" sz="2000" dirty="0">
                <a:solidFill>
                  <a:srgbClr val="C00000"/>
                </a:solidFill>
                <a:latin typeface="微软雅黑 Light" panose="020B0502040204020203" pitchFamily="34" charset="-122"/>
                <a:ea typeface="微软雅黑 Light" panose="020B0502040204020203" pitchFamily="34" charset="-122"/>
              </a:rPr>
              <a:t>item</a:t>
            </a:r>
            <a:r>
              <a:rPr lang="zh-CN" altLang="en-US" sz="2000" dirty="0">
                <a:solidFill>
                  <a:srgbClr val="C00000"/>
                </a:solidFill>
                <a:latin typeface="微软雅黑 Light" panose="020B0502040204020203" pitchFamily="34" charset="-122"/>
                <a:ea typeface="微软雅黑 Light" panose="020B0502040204020203" pitchFamily="34" charset="-122"/>
              </a:rPr>
              <a:t>评分作为用户的特征向量其表征能力较弱</a:t>
            </a:r>
            <a:r>
              <a:rPr lang="zh-CN" altLang="en-US" sz="2000" dirty="0">
                <a:solidFill>
                  <a:srgbClr val="0070C0"/>
                </a:solidFill>
                <a:latin typeface="微软雅黑 Light" panose="020B0502040204020203" pitchFamily="34" charset="-122"/>
                <a:ea typeface="微软雅黑 Light" panose="020B0502040204020203" pitchFamily="34" charset="-122"/>
              </a:rPr>
              <a:t>。绝大多数用户只拥有（甚至没有）相同</a:t>
            </a:r>
            <a:r>
              <a:rPr lang="en-US" altLang="zh-CN" sz="2000" dirty="0">
                <a:solidFill>
                  <a:srgbClr val="0070C0"/>
                </a:solidFill>
                <a:latin typeface="微软雅黑 Light" panose="020B0502040204020203" pitchFamily="34" charset="-122"/>
                <a:ea typeface="微软雅黑 Light" panose="020B0502040204020203" pitchFamily="34" charset="-122"/>
              </a:rPr>
              <a:t>item</a:t>
            </a:r>
            <a:r>
              <a:rPr lang="zh-CN" altLang="en-US" sz="2000" dirty="0">
                <a:solidFill>
                  <a:srgbClr val="0070C0"/>
                </a:solidFill>
                <a:latin typeface="微软雅黑 Light" panose="020B0502040204020203" pitchFamily="34" charset="-122"/>
                <a:ea typeface="微软雅黑 Light" panose="020B0502040204020203" pitchFamily="34" charset="-122"/>
              </a:rPr>
              <a:t>的评分。</a:t>
            </a:r>
            <a:endParaRPr lang="en-US" altLang="zh-CN" sz="2000"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7350058"/>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基于近邻的协同过滤</a:t>
            </a:r>
          </a:p>
        </p:txBody>
      </p:sp>
      <p:sp>
        <p:nvSpPr>
          <p:cNvPr id="6" name="TextBox 5"/>
          <p:cNvSpPr txBox="1"/>
          <p:nvPr/>
        </p:nvSpPr>
        <p:spPr>
          <a:xfrm>
            <a:off x="582353" y="1641821"/>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并行化方案</a:t>
            </a:r>
          </a:p>
        </p:txBody>
      </p:sp>
      <p:sp>
        <p:nvSpPr>
          <p:cNvPr id="7" name="椭圆 6"/>
          <p:cNvSpPr/>
          <p:nvPr/>
        </p:nvSpPr>
        <p:spPr>
          <a:xfrm>
            <a:off x="7319201" y="4877263"/>
            <a:ext cx="745695" cy="361857"/>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900614" y="2640945"/>
            <a:ext cx="685800" cy="351117"/>
          </a:xfrm>
          <a:prstGeom prst="ellipse">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570" y="3204380"/>
            <a:ext cx="6795655" cy="540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34264" y="3287508"/>
            <a:ext cx="1321950" cy="405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Partition 1</a:t>
            </a:r>
            <a:endParaRPr lang="zh-CN" altLang="en-US" dirty="0">
              <a:solidFill>
                <a:schemeClr val="tx1">
                  <a:lumMod val="95000"/>
                  <a:lumOff val="5000"/>
                </a:schemeClr>
              </a:solidFill>
            </a:endParaRPr>
          </a:p>
        </p:txBody>
      </p:sp>
      <p:sp>
        <p:nvSpPr>
          <p:cNvPr id="11" name="矩形 10"/>
          <p:cNvSpPr/>
          <p:nvPr/>
        </p:nvSpPr>
        <p:spPr>
          <a:xfrm>
            <a:off x="3686864" y="3287508"/>
            <a:ext cx="1321950" cy="405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Partition 2</a:t>
            </a:r>
            <a:endParaRPr lang="zh-CN" altLang="en-US" dirty="0">
              <a:solidFill>
                <a:schemeClr val="tx1">
                  <a:lumMod val="95000"/>
                  <a:lumOff val="5000"/>
                </a:schemeClr>
              </a:solidFill>
            </a:endParaRPr>
          </a:p>
        </p:txBody>
      </p:sp>
      <p:sp>
        <p:nvSpPr>
          <p:cNvPr id="12" name="矩形 11"/>
          <p:cNvSpPr/>
          <p:nvPr/>
        </p:nvSpPr>
        <p:spPr>
          <a:xfrm>
            <a:off x="5439464" y="3287507"/>
            <a:ext cx="1321950" cy="405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a:t>
            </a:r>
            <a:endParaRPr lang="zh-CN" altLang="en-US" dirty="0">
              <a:solidFill>
                <a:schemeClr val="tx1">
                  <a:lumMod val="95000"/>
                  <a:lumOff val="5000"/>
                </a:schemeClr>
              </a:solidFill>
            </a:endParaRPr>
          </a:p>
        </p:txBody>
      </p:sp>
      <p:sp>
        <p:nvSpPr>
          <p:cNvPr id="13" name="矩形 12"/>
          <p:cNvSpPr/>
          <p:nvPr/>
        </p:nvSpPr>
        <p:spPr>
          <a:xfrm>
            <a:off x="7192064" y="3287506"/>
            <a:ext cx="1321950" cy="405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Partition N</a:t>
            </a:r>
            <a:endParaRPr lang="zh-CN" altLang="en-US" dirty="0">
              <a:solidFill>
                <a:schemeClr val="tx1">
                  <a:lumMod val="95000"/>
                  <a:lumOff val="5000"/>
                </a:schemeClr>
              </a:solidFill>
            </a:endParaRPr>
          </a:p>
        </p:txBody>
      </p:sp>
      <p:sp>
        <p:nvSpPr>
          <p:cNvPr id="14" name="矩形 13"/>
          <p:cNvSpPr/>
          <p:nvPr/>
        </p:nvSpPr>
        <p:spPr>
          <a:xfrm>
            <a:off x="4521597" y="2165521"/>
            <a:ext cx="1340428" cy="50892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cxnSp>
        <p:nvCxnSpPr>
          <p:cNvPr id="15" name="直接箭头连接符 14"/>
          <p:cNvCxnSpPr>
            <a:stCxn id="14" idx="2"/>
            <a:endCxn id="10" idx="0"/>
          </p:cNvCxnSpPr>
          <p:nvPr/>
        </p:nvCxnSpPr>
        <p:spPr>
          <a:xfrm flipH="1">
            <a:off x="2595239" y="2674445"/>
            <a:ext cx="2596572" cy="61306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2"/>
            <a:endCxn id="11" idx="0"/>
          </p:cNvCxnSpPr>
          <p:nvPr/>
        </p:nvCxnSpPr>
        <p:spPr>
          <a:xfrm flipH="1">
            <a:off x="4347839" y="2674445"/>
            <a:ext cx="843972" cy="61306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2"/>
            <a:endCxn id="12" idx="0"/>
          </p:cNvCxnSpPr>
          <p:nvPr/>
        </p:nvCxnSpPr>
        <p:spPr>
          <a:xfrm>
            <a:off x="5191811" y="2674445"/>
            <a:ext cx="908628" cy="613062"/>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2"/>
            <a:endCxn id="13" idx="0"/>
          </p:cNvCxnSpPr>
          <p:nvPr/>
        </p:nvCxnSpPr>
        <p:spPr>
          <a:xfrm>
            <a:off x="5191811" y="2674445"/>
            <a:ext cx="2661228" cy="613061"/>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24309" y="4950000"/>
            <a:ext cx="4166175" cy="2268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Distance Array</a:t>
            </a:r>
            <a:endParaRPr lang="zh-CN" altLang="en-US" dirty="0">
              <a:solidFill>
                <a:schemeClr val="tx1">
                  <a:lumMod val="95000"/>
                  <a:lumOff val="5000"/>
                </a:schemeClr>
              </a:solidFill>
            </a:endParaRPr>
          </a:p>
        </p:txBody>
      </p:sp>
      <p:cxnSp>
        <p:nvCxnSpPr>
          <p:cNvPr id="20" name="直接箭头连接符 19"/>
          <p:cNvCxnSpPr>
            <a:stCxn id="10" idx="2"/>
            <a:endCxn id="19" idx="0"/>
          </p:cNvCxnSpPr>
          <p:nvPr/>
        </p:nvCxnSpPr>
        <p:spPr>
          <a:xfrm>
            <a:off x="2595239" y="3693417"/>
            <a:ext cx="2612158" cy="125658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9" idx="0"/>
          </p:cNvCxnSpPr>
          <p:nvPr/>
        </p:nvCxnSpPr>
        <p:spPr>
          <a:xfrm>
            <a:off x="4347839" y="3693417"/>
            <a:ext cx="859558" cy="125658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2"/>
            <a:endCxn id="19" idx="0"/>
          </p:cNvCxnSpPr>
          <p:nvPr/>
        </p:nvCxnSpPr>
        <p:spPr>
          <a:xfrm flipH="1">
            <a:off x="5207397" y="3693416"/>
            <a:ext cx="893042" cy="1256584"/>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9" idx="0"/>
          </p:cNvCxnSpPr>
          <p:nvPr/>
        </p:nvCxnSpPr>
        <p:spPr>
          <a:xfrm flipH="1">
            <a:off x="5207397" y="3693415"/>
            <a:ext cx="2645642" cy="1256585"/>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157915" y="5957294"/>
            <a:ext cx="2119745" cy="20849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KNN</a:t>
            </a:r>
            <a:endParaRPr lang="zh-CN" altLang="en-US" dirty="0">
              <a:solidFill>
                <a:schemeClr val="tx1">
                  <a:lumMod val="95000"/>
                  <a:lumOff val="5000"/>
                </a:schemeClr>
              </a:solidFill>
            </a:endParaRPr>
          </a:p>
        </p:txBody>
      </p:sp>
      <p:cxnSp>
        <p:nvCxnSpPr>
          <p:cNvPr id="25" name="直接箭头连接符 24"/>
          <p:cNvCxnSpPr>
            <a:stCxn id="19" idx="2"/>
            <a:endCxn id="24" idx="0"/>
          </p:cNvCxnSpPr>
          <p:nvPr/>
        </p:nvCxnSpPr>
        <p:spPr>
          <a:xfrm>
            <a:off x="5207397" y="5176895"/>
            <a:ext cx="10391" cy="780399"/>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99765" y="2653508"/>
            <a:ext cx="2036031" cy="338554"/>
          </a:xfrm>
          <a:prstGeom prst="rect">
            <a:avLst/>
          </a:prstGeom>
          <a:noFill/>
        </p:spPr>
        <p:txBody>
          <a:bodyPr wrap="square" rtlCol="0">
            <a:spAutoFit/>
          </a:bodyPr>
          <a:lstStyle/>
          <a:p>
            <a:r>
              <a:rPr lang="en-US" altLang="zh-CN" sz="1400" dirty="0">
                <a:solidFill>
                  <a:srgbClr val="002060"/>
                </a:solidFill>
                <a:latin typeface="微软雅黑" panose="020B0503020204020204" pitchFamily="34" charset="-122"/>
                <a:ea typeface="微软雅黑" panose="020B0503020204020204" pitchFamily="34" charset="-122"/>
              </a:rPr>
              <a:t>Broadcast &amp; </a:t>
            </a:r>
            <a:r>
              <a:rPr lang="en-US" altLang="zh-CN" sz="1600" b="1" dirty="0">
                <a:solidFill>
                  <a:srgbClr val="002060"/>
                </a:solidFill>
                <a:latin typeface="微软雅黑" panose="020B0503020204020204" pitchFamily="34" charset="-122"/>
                <a:ea typeface="微软雅黑" panose="020B0503020204020204" pitchFamily="34" charset="-122"/>
              </a:rPr>
              <a:t>KNN</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803228" y="4404197"/>
            <a:ext cx="2036031" cy="307777"/>
          </a:xfrm>
          <a:prstGeom prst="rect">
            <a:avLst/>
          </a:prstGeom>
          <a:noFill/>
        </p:spPr>
        <p:txBody>
          <a:bodyPr wrap="square" rtlCol="0">
            <a:spAutoFit/>
          </a:bodyPr>
          <a:lstStyle/>
          <a:p>
            <a:r>
              <a:rPr lang="en-US" altLang="zh-CN" sz="1400" dirty="0">
                <a:solidFill>
                  <a:srgbClr val="002060"/>
                </a:solidFill>
                <a:latin typeface="微软雅黑" panose="020B0503020204020204" pitchFamily="34" charset="-122"/>
                <a:ea typeface="微软雅黑" panose="020B0503020204020204" pitchFamily="34" charset="-122"/>
              </a:rPr>
              <a:t>Collect</a:t>
            </a:r>
            <a:endParaRPr lang="zh-CN" altLang="en-US" sz="1400" dirty="0">
              <a:solidFill>
                <a:srgbClr val="002060"/>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799764" y="5426613"/>
            <a:ext cx="2036031" cy="307777"/>
          </a:xfrm>
          <a:prstGeom prst="rect">
            <a:avLst/>
          </a:prstGeom>
          <a:noFill/>
        </p:spPr>
        <p:txBody>
          <a:bodyPr wrap="square" rtlCol="0">
            <a:spAutoFit/>
          </a:bodyPr>
          <a:lstStyle/>
          <a:p>
            <a:r>
              <a:rPr lang="en-US" altLang="zh-CN" sz="1400" dirty="0">
                <a:solidFill>
                  <a:srgbClr val="002060"/>
                </a:solidFill>
                <a:latin typeface="微软雅黑" panose="020B0503020204020204" pitchFamily="34" charset="-122"/>
                <a:ea typeface="微软雅黑" panose="020B0503020204020204" pitchFamily="34" charset="-122"/>
              </a:rPr>
              <a:t>Sort &amp; Take</a:t>
            </a:r>
            <a:endParaRPr lang="zh-CN" altLang="en-US" sz="1400" dirty="0">
              <a:solidFill>
                <a:srgbClr val="00206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15955" y="3235552"/>
            <a:ext cx="1018309" cy="369332"/>
          </a:xfrm>
          <a:prstGeom prst="rect">
            <a:avLst/>
          </a:prstGeom>
          <a:noFill/>
        </p:spPr>
        <p:txBody>
          <a:bodyPr wrap="square" rtlCol="0">
            <a:spAutoFit/>
          </a:bodyPr>
          <a:lstStyle/>
          <a:p>
            <a:r>
              <a:rPr lang="en-US" altLang="zh-CN" dirty="0">
                <a:solidFill>
                  <a:srgbClr val="FF0000"/>
                </a:solidFill>
              </a:rPr>
              <a:t>RDD</a:t>
            </a:r>
            <a:endParaRPr lang="zh-CN" altLang="en-US" dirty="0">
              <a:solidFill>
                <a:srgbClr val="FF0000"/>
              </a:solidFill>
            </a:endParaRPr>
          </a:p>
        </p:txBody>
      </p:sp>
      <p:sp>
        <p:nvSpPr>
          <p:cNvPr id="30" name="文本框 29"/>
          <p:cNvSpPr txBox="1"/>
          <p:nvPr/>
        </p:nvSpPr>
        <p:spPr>
          <a:xfrm>
            <a:off x="915955" y="4799998"/>
            <a:ext cx="1447799" cy="369332"/>
          </a:xfrm>
          <a:prstGeom prst="rect">
            <a:avLst/>
          </a:prstGeom>
          <a:noFill/>
        </p:spPr>
        <p:txBody>
          <a:bodyPr wrap="square" rtlCol="0">
            <a:spAutoFit/>
          </a:bodyPr>
          <a:lstStyle/>
          <a:p>
            <a:r>
              <a:rPr lang="en-US" altLang="zh-CN" dirty="0">
                <a:solidFill>
                  <a:srgbClr val="FF0000"/>
                </a:solidFill>
              </a:rPr>
              <a:t>Local Array</a:t>
            </a:r>
            <a:endParaRPr lang="zh-CN" altLang="en-US" dirty="0">
              <a:solidFill>
                <a:srgbClr val="FF0000"/>
              </a:solidFill>
            </a:endParaRPr>
          </a:p>
        </p:txBody>
      </p:sp>
      <p:sp>
        <p:nvSpPr>
          <p:cNvPr id="31" name="文本框 30"/>
          <p:cNvSpPr txBox="1"/>
          <p:nvPr/>
        </p:nvSpPr>
        <p:spPr>
          <a:xfrm>
            <a:off x="919130" y="2271613"/>
            <a:ext cx="1731819" cy="369332"/>
          </a:xfrm>
          <a:prstGeom prst="rect">
            <a:avLst/>
          </a:prstGeom>
          <a:noFill/>
        </p:spPr>
        <p:txBody>
          <a:bodyPr wrap="square" rtlCol="0">
            <a:spAutoFit/>
          </a:bodyPr>
          <a:lstStyle/>
          <a:p>
            <a:r>
              <a:rPr lang="en-US" altLang="zh-CN" dirty="0">
                <a:solidFill>
                  <a:srgbClr val="FF0000"/>
                </a:solidFill>
              </a:rPr>
              <a:t>User records</a:t>
            </a:r>
            <a:endParaRPr lang="zh-CN" altLang="en-US" dirty="0">
              <a:solidFill>
                <a:srgbClr val="FF0000"/>
              </a:solidFill>
            </a:endParaRPr>
          </a:p>
        </p:txBody>
      </p:sp>
      <p:sp>
        <p:nvSpPr>
          <p:cNvPr id="32" name="文本框 31"/>
          <p:cNvSpPr txBox="1"/>
          <p:nvPr/>
        </p:nvSpPr>
        <p:spPr>
          <a:xfrm>
            <a:off x="915954" y="5792939"/>
            <a:ext cx="1447799" cy="369332"/>
          </a:xfrm>
          <a:prstGeom prst="rect">
            <a:avLst/>
          </a:prstGeom>
          <a:noFill/>
        </p:spPr>
        <p:txBody>
          <a:bodyPr wrap="square" rtlCol="0">
            <a:spAutoFit/>
          </a:bodyPr>
          <a:lstStyle/>
          <a:p>
            <a:r>
              <a:rPr lang="en-US" altLang="zh-CN" dirty="0">
                <a:solidFill>
                  <a:srgbClr val="FF0000"/>
                </a:solidFill>
              </a:rPr>
              <a:t>KNN Result</a:t>
            </a:r>
            <a:endParaRPr lang="zh-CN" altLang="en-US" dirty="0">
              <a:solidFill>
                <a:srgbClr val="FF0000"/>
              </a:solidFill>
            </a:endParaRPr>
          </a:p>
        </p:txBody>
      </p:sp>
      <p:sp>
        <p:nvSpPr>
          <p:cNvPr id="33" name="文本框 32"/>
          <p:cNvSpPr txBox="1"/>
          <p:nvPr/>
        </p:nvSpPr>
        <p:spPr>
          <a:xfrm>
            <a:off x="7371156" y="4878724"/>
            <a:ext cx="1028700" cy="338554"/>
          </a:xfrm>
          <a:prstGeom prst="rect">
            <a:avLst/>
          </a:prstGeom>
          <a:noFill/>
        </p:spPr>
        <p:txBody>
          <a:bodyPr wrap="square" rtlCol="0">
            <a:spAutoFit/>
          </a:bodyPr>
          <a:lstStyle/>
          <a:p>
            <a:r>
              <a:rPr lang="en-US" altLang="zh-CN" sz="1600" dirty="0">
                <a:solidFill>
                  <a:srgbClr val="00B050"/>
                </a:solidFill>
              </a:rPr>
              <a:t>(N*K)</a:t>
            </a:r>
            <a:endParaRPr lang="zh-CN" altLang="en-US" sz="1600" dirty="0">
              <a:solidFill>
                <a:srgbClr val="00B050"/>
              </a:solidFill>
            </a:endParaRPr>
          </a:p>
        </p:txBody>
      </p:sp>
      <p:sp>
        <p:nvSpPr>
          <p:cNvPr id="34" name="椭圆形标注 33"/>
          <p:cNvSpPr/>
          <p:nvPr/>
        </p:nvSpPr>
        <p:spPr>
          <a:xfrm>
            <a:off x="7095080" y="3982735"/>
            <a:ext cx="1753894" cy="79722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rPr>
              <a:t>一次</a:t>
            </a:r>
            <a:r>
              <a:rPr lang="en-US" altLang="zh-CN" sz="1600" dirty="0">
                <a:solidFill>
                  <a:srgbClr val="FF0000"/>
                </a:solidFill>
              </a:rPr>
              <a:t>KNN</a:t>
            </a:r>
            <a:r>
              <a:rPr lang="zh-CN" altLang="en-US" sz="1600" dirty="0">
                <a:solidFill>
                  <a:srgbClr val="FF0000"/>
                </a:solidFill>
              </a:rPr>
              <a:t>的中间数据大小</a:t>
            </a:r>
          </a:p>
        </p:txBody>
      </p:sp>
      <p:sp>
        <p:nvSpPr>
          <p:cNvPr id="35" name="椭圆形标注 34"/>
          <p:cNvSpPr/>
          <p:nvPr/>
        </p:nvSpPr>
        <p:spPr>
          <a:xfrm>
            <a:off x="2767703" y="2008512"/>
            <a:ext cx="1753894" cy="57535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rPr>
              <a:t>每个分区做一次</a:t>
            </a:r>
            <a:r>
              <a:rPr lang="en-US" altLang="zh-CN" sz="1600" dirty="0">
                <a:solidFill>
                  <a:srgbClr val="FF0000"/>
                </a:solidFill>
              </a:rPr>
              <a:t>KNN</a:t>
            </a:r>
            <a:endParaRPr lang="zh-CN" altLang="en-US" sz="1600" dirty="0">
              <a:solidFill>
                <a:srgbClr val="FF0000"/>
              </a:solidFill>
            </a:endParaRPr>
          </a:p>
        </p:txBody>
      </p:sp>
      <p:sp>
        <p:nvSpPr>
          <p:cNvPr id="36" name="椭圆形标注 35"/>
          <p:cNvSpPr/>
          <p:nvPr/>
        </p:nvSpPr>
        <p:spPr>
          <a:xfrm>
            <a:off x="5581543" y="1670976"/>
            <a:ext cx="2168232" cy="57535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rPr>
              <a:t>每次广播多组特征向量</a:t>
            </a:r>
          </a:p>
        </p:txBody>
      </p:sp>
      <p:sp>
        <p:nvSpPr>
          <p:cNvPr id="37" name="矩形 36"/>
          <p:cNvSpPr/>
          <p:nvPr/>
        </p:nvSpPr>
        <p:spPr>
          <a:xfrm>
            <a:off x="4563161" y="2260776"/>
            <a:ext cx="1267690" cy="15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Record</a:t>
            </a:r>
            <a:endParaRPr lang="zh-CN" altLang="en-US" sz="1200" dirty="0">
              <a:solidFill>
                <a:schemeClr val="tx1"/>
              </a:solidFill>
            </a:endParaRPr>
          </a:p>
        </p:txBody>
      </p:sp>
      <p:sp>
        <p:nvSpPr>
          <p:cNvPr id="38" name="矩形 37"/>
          <p:cNvSpPr/>
          <p:nvPr/>
        </p:nvSpPr>
        <p:spPr>
          <a:xfrm>
            <a:off x="4559696" y="2454740"/>
            <a:ext cx="1267690" cy="15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t>
            </a:r>
            <a:endParaRPr lang="zh-CN" altLang="en-US" sz="1200" dirty="0">
              <a:solidFill>
                <a:schemeClr val="tx1"/>
              </a:solidFill>
            </a:endParaRPr>
          </a:p>
        </p:txBody>
      </p:sp>
    </p:spTree>
    <p:extLst>
      <p:ext uri="{BB962C8B-B14F-4D97-AF65-F5344CB8AC3E}">
        <p14:creationId xmlns:p14="http://schemas.microsoft.com/office/powerpoint/2010/main" val="876793450"/>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4"/>
          <p:cNvSpPr txBox="1"/>
          <p:nvPr/>
        </p:nvSpPr>
        <p:spPr>
          <a:xfrm>
            <a:off x="489098" y="790674"/>
            <a:ext cx="8038214" cy="581057"/>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itchFamily="34" charset="-122"/>
                <a:ea typeface="微软雅黑" pitchFamily="34" charset="-122"/>
              </a:rPr>
              <a:t>实验结果</a:t>
            </a:r>
            <a:endParaRPr lang="en-US" altLang="zh-CN" sz="2400" dirty="0" smtClean="0">
              <a:solidFill>
                <a:srgbClr val="FF0000"/>
              </a:solidFill>
              <a:latin typeface="微软雅黑" pitchFamily="34" charset="-122"/>
              <a:ea typeface="微软雅黑" pitchFamily="34" charset="-122"/>
            </a:endParaRPr>
          </a:p>
        </p:txBody>
      </p: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37" y="1388463"/>
            <a:ext cx="3435409" cy="2630219"/>
          </a:xfrm>
          <a:prstGeom prst="rect">
            <a:avLst/>
          </a:prstGeom>
        </p:spPr>
      </p:pic>
      <p:sp>
        <p:nvSpPr>
          <p:cNvPr id="2" name="文本框 1"/>
          <p:cNvSpPr txBox="1"/>
          <p:nvPr/>
        </p:nvSpPr>
        <p:spPr>
          <a:xfrm>
            <a:off x="4315627" y="841470"/>
            <a:ext cx="4512179" cy="646331"/>
          </a:xfrm>
          <a:prstGeom prst="rect">
            <a:avLst/>
          </a:prstGeom>
          <a:noFill/>
          <a:ln w="19050">
            <a:solidFill>
              <a:srgbClr val="0066FF"/>
            </a:solidFill>
          </a:ln>
        </p:spPr>
        <p:txBody>
          <a:bodyPr wrap="square" rtlCol="0">
            <a:spAutoFit/>
          </a:bodyPr>
          <a:lstStyle/>
          <a:p>
            <a:r>
              <a:rPr lang="zh-CN" altLang="en-US" dirty="0" smtClean="0">
                <a:solidFill>
                  <a:srgbClr val="0070C0"/>
                </a:solidFill>
                <a:latin typeface="微软雅黑 Light" panose="020B0502040204020203" pitchFamily="34" charset="-122"/>
                <a:ea typeface="微软雅黑 Light" panose="020B0502040204020203" pitchFamily="34" charset="-122"/>
              </a:rPr>
              <a:t>基于近邻模型的协同过滤算，在</a:t>
            </a:r>
            <a:r>
              <a:rPr lang="en-US" altLang="zh-CN" dirty="0" smtClean="0">
                <a:solidFill>
                  <a:srgbClr val="0070C0"/>
                </a:solidFill>
                <a:latin typeface="微软雅黑 Light" panose="020B0502040204020203" pitchFamily="34" charset="-122"/>
                <a:ea typeface="微软雅黑 Light" panose="020B0502040204020203" pitchFamily="34" charset="-122"/>
              </a:rPr>
              <a:t>ml-100k</a:t>
            </a:r>
            <a:r>
              <a:rPr lang="zh-CN" altLang="en-US" dirty="0" smtClean="0">
                <a:solidFill>
                  <a:srgbClr val="0070C0"/>
                </a:solidFill>
                <a:latin typeface="微软雅黑 Light" panose="020B0502040204020203" pitchFamily="34" charset="-122"/>
                <a:ea typeface="微软雅黑 Light" panose="020B0502040204020203" pitchFamily="34" charset="-122"/>
              </a:rPr>
              <a:t>的数据集上</a:t>
            </a:r>
            <a:r>
              <a:rPr lang="en-US" altLang="zh-CN" b="1" dirty="0" smtClean="0">
                <a:solidFill>
                  <a:srgbClr val="C00000"/>
                </a:solidFill>
                <a:latin typeface="微软雅黑 Light" panose="020B0502040204020203" pitchFamily="34" charset="-122"/>
                <a:ea typeface="微软雅黑 Light" panose="020B0502040204020203" pitchFamily="34" charset="-122"/>
              </a:rPr>
              <a:t>MAE</a:t>
            </a:r>
            <a:r>
              <a:rPr lang="zh-CN" altLang="en-US" b="1" dirty="0" smtClean="0">
                <a:solidFill>
                  <a:srgbClr val="C00000"/>
                </a:solidFill>
                <a:latin typeface="微软雅黑 Light" panose="020B0502040204020203" pitchFamily="34" charset="-122"/>
                <a:ea typeface="微软雅黑 Light" panose="020B0502040204020203" pitchFamily="34" charset="-122"/>
              </a:rPr>
              <a:t>为</a:t>
            </a:r>
            <a:r>
              <a:rPr lang="en-US" altLang="zh-CN" b="1" dirty="0" smtClean="0">
                <a:solidFill>
                  <a:srgbClr val="C00000"/>
                </a:solidFill>
                <a:latin typeface="微软雅黑 Light" panose="020B0502040204020203" pitchFamily="34" charset="-122"/>
                <a:ea typeface="微软雅黑 Light" panose="020B0502040204020203" pitchFamily="34" charset="-122"/>
              </a:rPr>
              <a:t>0.81</a:t>
            </a:r>
            <a:r>
              <a:rPr lang="zh-CN" altLang="en-US" b="1" dirty="0" smtClean="0">
                <a:solidFill>
                  <a:srgbClr val="C00000"/>
                </a:solidFill>
                <a:latin typeface="微软雅黑 Light" panose="020B0502040204020203" pitchFamily="34" charset="-122"/>
                <a:ea typeface="微软雅黑 Light" panose="020B0502040204020203" pitchFamily="34" charset="-122"/>
              </a:rPr>
              <a:t>，与标准一致</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34183" y="4012383"/>
            <a:ext cx="3657600" cy="2490968"/>
          </a:xfrm>
          <a:prstGeom prst="rect">
            <a:avLst/>
          </a:prstGeom>
        </p:spPr>
      </p:pic>
      <p:sp>
        <p:nvSpPr>
          <p:cNvPr id="8" name="文本框 7"/>
          <p:cNvSpPr txBox="1"/>
          <p:nvPr/>
        </p:nvSpPr>
        <p:spPr>
          <a:xfrm>
            <a:off x="4315626" y="2651760"/>
            <a:ext cx="4512179" cy="646331"/>
          </a:xfrm>
          <a:prstGeom prst="rect">
            <a:avLst/>
          </a:prstGeom>
          <a:noFill/>
          <a:ln w="19050">
            <a:solidFill>
              <a:srgbClr val="0033CC"/>
            </a:solidFill>
          </a:ln>
        </p:spPr>
        <p:txBody>
          <a:bodyPr wrap="square" rtlCol="0">
            <a:spAutoFit/>
          </a:bodyPr>
          <a:lstStyle/>
          <a:p>
            <a:r>
              <a:rPr lang="zh-CN" altLang="en-US" dirty="0" smtClean="0">
                <a:solidFill>
                  <a:srgbClr val="0070C0"/>
                </a:solidFill>
                <a:latin typeface="微软雅黑 Light" panose="020B0502040204020203" pitchFamily="34" charset="-122"/>
                <a:ea typeface="微软雅黑 Light" panose="020B0502040204020203" pitchFamily="34" charset="-122"/>
              </a:rPr>
              <a:t>基于</a:t>
            </a:r>
            <a:r>
              <a:rPr lang="en-US" altLang="zh-CN" dirty="0" smtClean="0">
                <a:solidFill>
                  <a:srgbClr val="0070C0"/>
                </a:solidFill>
                <a:latin typeface="微软雅黑 Light" panose="020B0502040204020203" pitchFamily="34" charset="-122"/>
                <a:ea typeface="微软雅黑 Light" panose="020B0502040204020203" pitchFamily="34" charset="-122"/>
              </a:rPr>
              <a:t>Spark</a:t>
            </a:r>
            <a:r>
              <a:rPr lang="zh-CN" altLang="en-US" dirty="0" smtClean="0">
                <a:solidFill>
                  <a:srgbClr val="0070C0"/>
                </a:solidFill>
                <a:latin typeface="微软雅黑 Light" panose="020B0502040204020203" pitchFamily="34" charset="-122"/>
                <a:ea typeface="微软雅黑 Light" panose="020B0502040204020203" pitchFamily="34" charset="-122"/>
              </a:rPr>
              <a:t>的并行化近邻模型协同过滤算法比单机版本的协同过滤算法</a:t>
            </a:r>
            <a:r>
              <a:rPr lang="zh-CN" altLang="en-US" b="1" dirty="0" smtClean="0">
                <a:solidFill>
                  <a:srgbClr val="C00000"/>
                </a:solidFill>
                <a:latin typeface="微软雅黑 Light" panose="020B0502040204020203" pitchFamily="34" charset="-122"/>
                <a:ea typeface="微软雅黑 Light" panose="020B0502040204020203" pitchFamily="34" charset="-122"/>
              </a:rPr>
              <a:t>快近</a:t>
            </a:r>
            <a:r>
              <a:rPr lang="en-US" altLang="zh-CN" b="1" dirty="0" smtClean="0">
                <a:solidFill>
                  <a:srgbClr val="C00000"/>
                </a:solidFill>
                <a:latin typeface="微软雅黑 Light" panose="020B0502040204020203" pitchFamily="34" charset="-122"/>
                <a:ea typeface="微软雅黑 Light" panose="020B0502040204020203" pitchFamily="34" charset="-122"/>
              </a:rPr>
              <a:t>20</a:t>
            </a:r>
            <a:r>
              <a:rPr lang="zh-CN" altLang="en-US" b="1" dirty="0" smtClean="0">
                <a:solidFill>
                  <a:srgbClr val="C00000"/>
                </a:solidFill>
                <a:latin typeface="微软雅黑 Light" panose="020B0502040204020203" pitchFamily="34" charset="-122"/>
                <a:ea typeface="微软雅黑 Light" panose="020B0502040204020203" pitchFamily="34" charset="-122"/>
              </a:rPr>
              <a:t>倍</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3" name="右箭头 2"/>
          <p:cNvSpPr/>
          <p:nvPr/>
        </p:nvSpPr>
        <p:spPr>
          <a:xfrm rot="10800000">
            <a:off x="3623416" y="2904567"/>
            <a:ext cx="623843" cy="15037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314201" y="5051706"/>
            <a:ext cx="4512179" cy="646331"/>
          </a:xfrm>
          <a:prstGeom prst="rect">
            <a:avLst/>
          </a:prstGeom>
          <a:noFill/>
          <a:ln w="19050">
            <a:solidFill>
              <a:srgbClr val="0033CC"/>
            </a:solidFill>
          </a:ln>
        </p:spPr>
        <p:txBody>
          <a:bodyPr wrap="square" rtlCol="0">
            <a:spAutoFit/>
          </a:bodyPr>
          <a:lstStyle/>
          <a:p>
            <a:r>
              <a:rPr lang="zh-CN" altLang="en-US" dirty="0" smtClean="0">
                <a:solidFill>
                  <a:srgbClr val="0070C0"/>
                </a:solidFill>
                <a:latin typeface="微软雅黑 Light" panose="020B0502040204020203" pitchFamily="34" charset="-122"/>
                <a:ea typeface="微软雅黑 Light" panose="020B0502040204020203" pitchFamily="34" charset="-122"/>
              </a:rPr>
              <a:t>基于</a:t>
            </a:r>
            <a:r>
              <a:rPr lang="en-US" altLang="zh-CN" dirty="0" smtClean="0">
                <a:solidFill>
                  <a:srgbClr val="0070C0"/>
                </a:solidFill>
                <a:latin typeface="微软雅黑 Light" panose="020B0502040204020203" pitchFamily="34" charset="-122"/>
                <a:ea typeface="微软雅黑 Light" panose="020B0502040204020203" pitchFamily="34" charset="-122"/>
              </a:rPr>
              <a:t>Spark</a:t>
            </a:r>
            <a:r>
              <a:rPr lang="zh-CN" altLang="en-US" dirty="0" smtClean="0">
                <a:solidFill>
                  <a:srgbClr val="0070C0"/>
                </a:solidFill>
                <a:latin typeface="微软雅黑 Light" panose="020B0502040204020203" pitchFamily="34" charset="-122"/>
                <a:ea typeface="微软雅黑 Light" panose="020B0502040204020203" pitchFamily="34" charset="-122"/>
              </a:rPr>
              <a:t>的并行化近邻模型协同过滤算法有着良好的</a:t>
            </a:r>
            <a:r>
              <a:rPr lang="zh-CN" altLang="en-US" b="1" dirty="0" smtClean="0">
                <a:solidFill>
                  <a:srgbClr val="C00000"/>
                </a:solidFill>
                <a:latin typeface="微软雅黑 Light" panose="020B0502040204020203" pitchFamily="34" charset="-122"/>
                <a:ea typeface="微软雅黑 Light" panose="020B0502040204020203" pitchFamily="34" charset="-122"/>
              </a:rPr>
              <a:t>并行扩展性</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11" name="右箭头 10"/>
          <p:cNvSpPr/>
          <p:nvPr/>
        </p:nvSpPr>
        <p:spPr>
          <a:xfrm rot="10800000">
            <a:off x="3621991" y="5304513"/>
            <a:ext cx="623843" cy="15037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Tree>
    <p:extLst>
      <p:ext uri="{BB962C8B-B14F-4D97-AF65-F5344CB8AC3E}">
        <p14:creationId xmlns:p14="http://schemas.microsoft.com/office/powerpoint/2010/main" val="3918243401"/>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SVD</a:t>
            </a:r>
            <a:r>
              <a:rPr lang="zh-CN" altLang="en-US" sz="2400" dirty="0">
                <a:solidFill>
                  <a:srgbClr val="FF0000"/>
                </a:solidFill>
                <a:latin typeface="微软雅黑" pitchFamily="34" charset="-122"/>
                <a:ea typeface="微软雅黑" pitchFamily="34" charset="-122"/>
              </a:rPr>
              <a:t>分解的协同过滤</a:t>
            </a:r>
          </a:p>
        </p:txBody>
      </p:sp>
      <p:sp>
        <p:nvSpPr>
          <p:cNvPr id="6" name="TextBox 5"/>
          <p:cNvSpPr txBox="1"/>
          <p:nvPr/>
        </p:nvSpPr>
        <p:spPr>
          <a:xfrm>
            <a:off x="582353" y="1641821"/>
            <a:ext cx="8561647" cy="960328"/>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原理：通过对评分矩阵进行分解，将用户和项目映射到一个</a:t>
            </a:r>
            <a:r>
              <a:rPr lang="en-US" altLang="zh-CN" sz="2000" b="1" i="1" dirty="0">
                <a:solidFill>
                  <a:srgbClr val="C00000"/>
                </a:solidFill>
                <a:latin typeface="Times New Roman" panose="02020603050405020304" pitchFamily="18" charset="0"/>
                <a:ea typeface="微软雅黑" pitchFamily="34" charset="-122"/>
                <a:cs typeface="Times New Roman" panose="02020603050405020304" pitchFamily="18" charset="0"/>
              </a:rPr>
              <a:t>Common Low-dimension Space</a:t>
            </a:r>
            <a:endParaRPr lang="zh-CN" altLang="en-US" sz="2000" b="1" i="1" dirty="0">
              <a:solidFill>
                <a:srgbClr val="C00000"/>
              </a:solidFill>
              <a:latin typeface="Times New Roman" panose="02020603050405020304" pitchFamily="18" charset="0"/>
              <a:ea typeface="微软雅黑" pitchFamily="34"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516256" y="2663109"/>
            <a:ext cx="4076700" cy="3831173"/>
          </a:xfrm>
          <a:prstGeom prst="rect">
            <a:avLst/>
          </a:prstGeom>
        </p:spPr>
      </p:pic>
      <p:sp>
        <p:nvSpPr>
          <p:cNvPr id="3" name="文本框 2"/>
          <p:cNvSpPr txBox="1"/>
          <p:nvPr/>
        </p:nvSpPr>
        <p:spPr>
          <a:xfrm>
            <a:off x="5143500" y="3436620"/>
            <a:ext cx="3642360" cy="1200329"/>
          </a:xfrm>
          <a:prstGeom prst="rect">
            <a:avLst/>
          </a:prstGeom>
          <a:noFill/>
        </p:spPr>
        <p:txBody>
          <a:bodyPr wrap="square" rtlCol="0">
            <a:spAutoFit/>
          </a:bodyPr>
          <a:lstStyle/>
          <a:p>
            <a:r>
              <a:rPr lang="zh-CN" altLang="en-US" dirty="0" smtClean="0">
                <a:solidFill>
                  <a:srgbClr val="0070C0"/>
                </a:solidFill>
                <a:latin typeface="微软雅黑 Light" panose="020B0502040204020203" pitchFamily="34" charset="-122"/>
                <a:ea typeface="微软雅黑 Light" panose="020B0502040204020203" pitchFamily="34" charset="-122"/>
              </a:rPr>
              <a:t>将原矩阵表示为</a:t>
            </a:r>
            <a:r>
              <a:rPr lang="zh-CN" altLang="en-US" dirty="0" smtClean="0">
                <a:solidFill>
                  <a:srgbClr val="C00000"/>
                </a:solidFill>
                <a:latin typeface="微软雅黑 Light" panose="020B0502040204020203" pitchFamily="34" charset="-122"/>
                <a:ea typeface="微软雅黑 Light" panose="020B0502040204020203" pitchFamily="34" charset="-122"/>
              </a:rPr>
              <a:t>两个隐特征矩阵相乘的形式</a:t>
            </a:r>
            <a:r>
              <a:rPr lang="zh-CN" altLang="en-US" dirty="0" smtClean="0">
                <a:solidFill>
                  <a:srgbClr val="0070C0"/>
                </a:solidFill>
                <a:latin typeface="微软雅黑 Light" panose="020B0502040204020203" pitchFamily="34" charset="-122"/>
                <a:ea typeface="微软雅黑 Light" panose="020B0502040204020203" pitchFamily="34" charset="-122"/>
              </a:rPr>
              <a:t>，这等价于将</a:t>
            </a:r>
            <a:r>
              <a:rPr lang="zh-CN" altLang="en-US" dirty="0" smtClean="0">
                <a:solidFill>
                  <a:srgbClr val="C00000"/>
                </a:solidFill>
                <a:latin typeface="微软雅黑 Light" panose="020B0502040204020203" pitchFamily="34" charset="-122"/>
                <a:ea typeface="微软雅黑 Light" panose="020B0502040204020203" pitchFamily="34" charset="-122"/>
              </a:rPr>
              <a:t>原矩阵分解为在隐向量各个特征上所形成的矩阵相加</a:t>
            </a:r>
            <a:r>
              <a:rPr lang="zh-CN" altLang="en-US" dirty="0" smtClean="0">
                <a:solidFill>
                  <a:srgbClr val="0070C0"/>
                </a:solidFill>
                <a:latin typeface="微软雅黑 Light" panose="020B0502040204020203" pitchFamily="34" charset="-122"/>
                <a:ea typeface="微软雅黑 Light" panose="020B0502040204020203" pitchFamily="34" charset="-122"/>
              </a:rPr>
              <a:t>所得到的矩阵</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00639351"/>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3070664736"/>
              </p:ext>
            </p:extLst>
          </p:nvPr>
        </p:nvGraphicFramePr>
        <p:xfrm>
          <a:off x="3088481" y="3771728"/>
          <a:ext cx="2852738" cy="496888"/>
        </p:xfrm>
        <a:graphic>
          <a:graphicData uri="http://schemas.openxmlformats.org/presentationml/2006/ole">
            <mc:AlternateContent xmlns:mc="http://schemas.openxmlformats.org/markup-compatibility/2006">
              <mc:Choice xmlns:v="urn:schemas-microsoft-com:vml" Requires="v">
                <p:oleObj spid="_x0000_s12373" name="Equation" r:id="rId3" imgW="1384200" imgH="241200" progId="Equation.DSMT4">
                  <p:embed/>
                </p:oleObj>
              </mc:Choice>
              <mc:Fallback>
                <p:oleObj name="Equation" r:id="rId3" imgW="1384200" imgH="241200" progId="Equation.DSMT4">
                  <p:embed/>
                  <p:pic>
                    <p:nvPicPr>
                      <p:cNvPr id="8" name="对象 7"/>
                      <p:cNvPicPr/>
                      <p:nvPr/>
                    </p:nvPicPr>
                    <p:blipFill>
                      <a:blip r:embed="rId4"/>
                      <a:stretch>
                        <a:fillRect/>
                      </a:stretch>
                    </p:blipFill>
                    <p:spPr>
                      <a:xfrm>
                        <a:off x="3088481" y="3771728"/>
                        <a:ext cx="2852738" cy="496888"/>
                      </a:xfrm>
                      <a:prstGeom prst="rect">
                        <a:avLst/>
                      </a:prstGeom>
                    </p:spPr>
                  </p:pic>
                </p:oleObj>
              </mc:Fallback>
            </mc:AlternateContent>
          </a:graphicData>
        </a:graphic>
      </p:graphicFrame>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SVD</a:t>
            </a:r>
            <a:r>
              <a:rPr lang="zh-CN" altLang="en-US" sz="2400" dirty="0">
                <a:solidFill>
                  <a:srgbClr val="FF0000"/>
                </a:solidFill>
                <a:latin typeface="微软雅黑" pitchFamily="34" charset="-122"/>
                <a:ea typeface="微软雅黑" pitchFamily="34" charset="-122"/>
              </a:rPr>
              <a:t>分解的协同过滤</a:t>
            </a:r>
          </a:p>
        </p:txBody>
      </p:sp>
      <p:graphicFrame>
        <p:nvGraphicFramePr>
          <p:cNvPr id="7" name="对象 6"/>
          <p:cNvGraphicFramePr>
            <a:graphicFrameLocks noChangeAspect="1"/>
          </p:cNvGraphicFramePr>
          <p:nvPr>
            <p:extLst>
              <p:ext uri="{D42A27DB-BD31-4B8C-83A1-F6EECF244321}">
                <p14:modId xmlns:p14="http://schemas.microsoft.com/office/powerpoint/2010/main" val="280450700"/>
              </p:ext>
            </p:extLst>
          </p:nvPr>
        </p:nvGraphicFramePr>
        <p:xfrm>
          <a:off x="3113195" y="4978195"/>
          <a:ext cx="2459038" cy="731837"/>
        </p:xfrm>
        <a:graphic>
          <a:graphicData uri="http://schemas.openxmlformats.org/presentationml/2006/ole">
            <mc:AlternateContent xmlns:mc="http://schemas.openxmlformats.org/markup-compatibility/2006">
              <mc:Choice xmlns:v="urn:schemas-microsoft-com:vml" Requires="v">
                <p:oleObj spid="_x0000_s12374" name="Equation" r:id="rId5" imgW="1193760" imgH="355320" progId="Equation.DSMT4">
                  <p:embed/>
                </p:oleObj>
              </mc:Choice>
              <mc:Fallback>
                <p:oleObj name="Equation" r:id="rId5" imgW="1193760" imgH="355320" progId="Equation.DSMT4">
                  <p:embed/>
                  <p:pic>
                    <p:nvPicPr>
                      <p:cNvPr id="0" name=""/>
                      <p:cNvPicPr/>
                      <p:nvPr/>
                    </p:nvPicPr>
                    <p:blipFill>
                      <a:blip r:embed="rId6"/>
                      <a:stretch>
                        <a:fillRect/>
                      </a:stretch>
                    </p:blipFill>
                    <p:spPr>
                      <a:xfrm>
                        <a:off x="3113195" y="4978195"/>
                        <a:ext cx="2459038" cy="73183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63901834"/>
              </p:ext>
            </p:extLst>
          </p:nvPr>
        </p:nvGraphicFramePr>
        <p:xfrm>
          <a:off x="3085051" y="2039072"/>
          <a:ext cx="1282700" cy="496887"/>
        </p:xfrm>
        <a:graphic>
          <a:graphicData uri="http://schemas.openxmlformats.org/presentationml/2006/ole">
            <mc:AlternateContent xmlns:mc="http://schemas.openxmlformats.org/markup-compatibility/2006">
              <mc:Choice xmlns:v="urn:schemas-microsoft-com:vml" Requires="v">
                <p:oleObj spid="_x0000_s12375" name="Equation" r:id="rId7" imgW="622080" imgH="241200" progId="Equation.DSMT4">
                  <p:embed/>
                </p:oleObj>
              </mc:Choice>
              <mc:Fallback>
                <p:oleObj name="Equation" r:id="rId7" imgW="622080" imgH="241200" progId="Equation.DSMT4">
                  <p:embed/>
                  <p:pic>
                    <p:nvPicPr>
                      <p:cNvPr id="0" name=""/>
                      <p:cNvPicPr/>
                      <p:nvPr/>
                    </p:nvPicPr>
                    <p:blipFill>
                      <a:blip r:embed="rId8"/>
                      <a:stretch>
                        <a:fillRect/>
                      </a:stretch>
                    </p:blipFill>
                    <p:spPr>
                      <a:xfrm>
                        <a:off x="3085051" y="2039072"/>
                        <a:ext cx="1282700" cy="496887"/>
                      </a:xfrm>
                      <a:prstGeom prst="rect">
                        <a:avLst/>
                      </a:prstGeom>
                    </p:spPr>
                  </p:pic>
                </p:oleObj>
              </mc:Fallback>
            </mc:AlternateContent>
          </a:graphicData>
        </a:graphic>
      </p:graphicFrame>
      <p:sp>
        <p:nvSpPr>
          <p:cNvPr id="3" name="文本框 2"/>
          <p:cNvSpPr txBox="1"/>
          <p:nvPr/>
        </p:nvSpPr>
        <p:spPr>
          <a:xfrm>
            <a:off x="1395167" y="1586071"/>
            <a:ext cx="1210588" cy="400110"/>
          </a:xfrm>
          <a:prstGeom prst="rect">
            <a:avLst/>
          </a:prstGeom>
          <a:noFill/>
        </p:spPr>
        <p:txBody>
          <a:bodyPr wrap="none" rtlCol="0">
            <a:spAutoFit/>
          </a:bodyPr>
          <a:lstStyle/>
          <a:p>
            <a:r>
              <a:rPr lang="zh-CN" altLang="en-US" sz="2000" dirty="0">
                <a:solidFill>
                  <a:srgbClr val="002060"/>
                </a:solidFill>
                <a:latin typeface="微软雅黑" panose="020B0503020204020204" pitchFamily="34" charset="-122"/>
                <a:ea typeface="微软雅黑" panose="020B0503020204020204" pitchFamily="34" charset="-122"/>
              </a:rPr>
              <a:t>初步表示</a:t>
            </a:r>
          </a:p>
        </p:txBody>
      </p:sp>
      <p:sp>
        <p:nvSpPr>
          <p:cNvPr id="10" name="文本框 9"/>
          <p:cNvSpPr txBox="1"/>
          <p:nvPr/>
        </p:nvSpPr>
        <p:spPr>
          <a:xfrm>
            <a:off x="1453297" y="3077078"/>
            <a:ext cx="1186543" cy="400110"/>
          </a:xfrm>
          <a:prstGeom prst="rect">
            <a:avLst/>
          </a:prstGeom>
          <a:noFill/>
        </p:spPr>
        <p:txBody>
          <a:bodyPr wrap="none" rtlCol="0">
            <a:spAutoFit/>
          </a:bodyPr>
          <a:lstStyle/>
          <a:p>
            <a:r>
              <a:rPr lang="zh-CN" altLang="en-US" sz="2000" dirty="0">
                <a:solidFill>
                  <a:srgbClr val="002060"/>
                </a:solidFill>
                <a:latin typeface="微软雅黑" panose="020B0503020204020204" pitchFamily="34" charset="-122"/>
                <a:ea typeface="微软雅黑" panose="020B0503020204020204" pitchFamily="34" charset="-122"/>
              </a:rPr>
              <a:t>添加</a:t>
            </a:r>
            <a:r>
              <a:rPr lang="en-US" altLang="zh-CN" sz="2000" dirty="0">
                <a:solidFill>
                  <a:srgbClr val="002060"/>
                </a:solidFill>
                <a:latin typeface="微软雅黑" panose="020B0503020204020204" pitchFamily="34" charset="-122"/>
                <a:ea typeface="微软雅黑" panose="020B0503020204020204" pitchFamily="34" charset="-122"/>
              </a:rPr>
              <a:t>Bias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54867" y="4473813"/>
            <a:ext cx="1210588" cy="400110"/>
          </a:xfrm>
          <a:prstGeom prst="rect">
            <a:avLst/>
          </a:prstGeom>
          <a:noFill/>
        </p:spPr>
        <p:txBody>
          <a:bodyPr wrap="none" rtlCol="0">
            <a:spAutoFit/>
          </a:bodyPr>
          <a:lstStyle/>
          <a:p>
            <a:r>
              <a:rPr lang="zh-CN" altLang="en-US" sz="2000" dirty="0">
                <a:solidFill>
                  <a:srgbClr val="002060"/>
                </a:solidFill>
                <a:latin typeface="微软雅黑" panose="020B0503020204020204" pitchFamily="34" charset="-122"/>
                <a:ea typeface="微软雅黑" panose="020B0503020204020204" pitchFamily="34" charset="-122"/>
              </a:rPr>
              <a:t>目标函数</a:t>
            </a:r>
          </a:p>
        </p:txBody>
      </p:sp>
      <p:sp>
        <p:nvSpPr>
          <p:cNvPr id="12" name="爆炸形 1 11"/>
          <p:cNvSpPr/>
          <p:nvPr/>
        </p:nvSpPr>
        <p:spPr>
          <a:xfrm>
            <a:off x="5502598" y="4613624"/>
            <a:ext cx="2469734" cy="1080772"/>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SGD</a:t>
            </a:r>
            <a:r>
              <a:rPr lang="zh-CN" altLang="en-US" dirty="0" smtClean="0">
                <a:solidFill>
                  <a:schemeClr val="tx1"/>
                </a:solidFill>
              </a:rPr>
              <a:t>或</a:t>
            </a:r>
            <a:r>
              <a:rPr lang="en-US" altLang="zh-CN" dirty="0" smtClean="0">
                <a:solidFill>
                  <a:schemeClr val="tx1"/>
                </a:solidFill>
              </a:rPr>
              <a:t>ALS</a:t>
            </a:r>
            <a:endParaRPr lang="zh-CN" altLang="en-US" dirty="0">
              <a:solidFill>
                <a:schemeClr val="tx1"/>
              </a:solidFill>
            </a:endParaRPr>
          </a:p>
        </p:txBody>
      </p:sp>
      <p:sp>
        <p:nvSpPr>
          <p:cNvPr id="13" name="矩形 12"/>
          <p:cNvSpPr/>
          <p:nvPr/>
        </p:nvSpPr>
        <p:spPr>
          <a:xfrm>
            <a:off x="4449998" y="3772960"/>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07430" y="3772960"/>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85051" y="2965391"/>
            <a:ext cx="1563861" cy="369332"/>
          </a:xfrm>
          <a:prstGeom prst="rect">
            <a:avLst/>
          </a:prstGeom>
          <a:noFill/>
          <a:ln w="19050">
            <a:solidFill>
              <a:srgbClr val="0033CC"/>
            </a:solidFill>
          </a:ln>
        </p:spPr>
        <p:txBody>
          <a:bodyPr wrap="square" rtlCol="0">
            <a:spAutoFit/>
          </a:bodyPr>
          <a:lstStyle/>
          <a:p>
            <a:r>
              <a:rPr lang="en-US" altLang="zh-CN" dirty="0" smtClean="0">
                <a:solidFill>
                  <a:srgbClr val="C00000"/>
                </a:solidFill>
                <a:latin typeface="微软雅黑 Light" panose="020B0502040204020203" pitchFamily="34" charset="-122"/>
                <a:ea typeface="微软雅黑 Light" panose="020B0502040204020203" pitchFamily="34" charset="-122"/>
              </a:rPr>
              <a:t>Item</a:t>
            </a:r>
            <a:r>
              <a:rPr lang="zh-CN" altLang="en-US" dirty="0" smtClean="0">
                <a:solidFill>
                  <a:srgbClr val="C00000"/>
                </a:solidFill>
                <a:latin typeface="微软雅黑 Light" panose="020B0502040204020203" pitchFamily="34" charset="-122"/>
                <a:ea typeface="微软雅黑 Light" panose="020B0502040204020203" pitchFamily="34" charset="-122"/>
              </a:rPr>
              <a:t>的</a:t>
            </a:r>
            <a:r>
              <a:rPr lang="en-US" altLang="zh-CN" dirty="0" smtClean="0">
                <a:solidFill>
                  <a:srgbClr val="C00000"/>
                </a:solidFill>
                <a:latin typeface="微软雅黑 Light" panose="020B0502040204020203" pitchFamily="34" charset="-122"/>
                <a:ea typeface="微软雅黑 Light" panose="020B0502040204020203" pitchFamily="34" charset="-122"/>
              </a:rPr>
              <a:t>bias</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5333386" y="2936464"/>
            <a:ext cx="1657074" cy="369332"/>
          </a:xfrm>
          <a:prstGeom prst="rect">
            <a:avLst/>
          </a:prstGeom>
          <a:noFill/>
          <a:ln w="19050">
            <a:solidFill>
              <a:srgbClr val="0033CC"/>
            </a:solidFill>
          </a:ln>
        </p:spPr>
        <p:txBody>
          <a:bodyPr wrap="square" rtlCol="0">
            <a:spAutoFit/>
          </a:bodyPr>
          <a:lstStyle/>
          <a:p>
            <a:r>
              <a:rPr lang="en-US" altLang="zh-CN" dirty="0" smtClean="0">
                <a:solidFill>
                  <a:srgbClr val="C00000"/>
                </a:solidFill>
                <a:latin typeface="微软雅黑 Light" panose="020B0502040204020203" pitchFamily="34" charset="-122"/>
                <a:ea typeface="微软雅黑 Light" panose="020B0502040204020203" pitchFamily="34" charset="-122"/>
              </a:rPr>
              <a:t>User</a:t>
            </a:r>
            <a:r>
              <a:rPr lang="zh-CN" altLang="en-US" dirty="0" smtClean="0">
                <a:solidFill>
                  <a:srgbClr val="C00000"/>
                </a:solidFill>
                <a:latin typeface="微软雅黑 Light" panose="020B0502040204020203" pitchFamily="34" charset="-122"/>
                <a:ea typeface="微软雅黑 Light" panose="020B0502040204020203" pitchFamily="34" charset="-122"/>
              </a:rPr>
              <a:t>的</a:t>
            </a:r>
            <a:r>
              <a:rPr lang="en-US" altLang="zh-CN" dirty="0" smtClean="0">
                <a:solidFill>
                  <a:srgbClr val="C00000"/>
                </a:solidFill>
                <a:latin typeface="微软雅黑 Light" panose="020B0502040204020203" pitchFamily="34" charset="-122"/>
                <a:ea typeface="微软雅黑 Light" panose="020B0502040204020203" pitchFamily="34" charset="-122"/>
              </a:rPr>
              <a:t>bias</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cxnSp>
        <p:nvCxnSpPr>
          <p:cNvPr id="17" name="直接箭头连接符 16"/>
          <p:cNvCxnSpPr>
            <a:stCxn id="6" idx="2"/>
            <a:endCxn id="13" idx="0"/>
          </p:cNvCxnSpPr>
          <p:nvPr/>
        </p:nvCxnSpPr>
        <p:spPr>
          <a:xfrm>
            <a:off x="3866982" y="3334723"/>
            <a:ext cx="822054" cy="438237"/>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2"/>
            <a:endCxn id="14" idx="0"/>
          </p:cNvCxnSpPr>
          <p:nvPr/>
        </p:nvCxnSpPr>
        <p:spPr>
          <a:xfrm flipH="1">
            <a:off x="5246468" y="3305796"/>
            <a:ext cx="915455" cy="467164"/>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2" idx="1"/>
            <a:endCxn id="25" idx="3"/>
          </p:cNvCxnSpPr>
          <p:nvPr/>
        </p:nvCxnSpPr>
        <p:spPr>
          <a:xfrm flipH="1" flipV="1">
            <a:off x="6034479" y="4019556"/>
            <a:ext cx="439720" cy="616"/>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474199" y="3835506"/>
            <a:ext cx="1657074" cy="369332"/>
          </a:xfrm>
          <a:prstGeom prst="rect">
            <a:avLst/>
          </a:prstGeom>
          <a:noFill/>
          <a:ln w="19050">
            <a:solidFill>
              <a:srgbClr val="0033CC"/>
            </a:solidFill>
          </a:ln>
        </p:spPr>
        <p:txBody>
          <a:bodyPr wrap="square" rtlCol="0">
            <a:spAutoFit/>
          </a:bodyPr>
          <a:lstStyle/>
          <a:p>
            <a:r>
              <a:rPr lang="zh-CN" altLang="en-US" dirty="0">
                <a:solidFill>
                  <a:srgbClr val="C00000"/>
                </a:solidFill>
                <a:latin typeface="微软雅黑 Light" panose="020B0502040204020203" pitchFamily="34" charset="-122"/>
                <a:ea typeface="微软雅黑 Light" panose="020B0502040204020203" pitchFamily="34" charset="-122"/>
              </a:rPr>
              <a:t>全局</a:t>
            </a:r>
            <a:r>
              <a:rPr lang="zh-CN" altLang="en-US" dirty="0" smtClean="0">
                <a:solidFill>
                  <a:srgbClr val="C00000"/>
                </a:solidFill>
                <a:latin typeface="微软雅黑 Light" panose="020B0502040204020203" pitchFamily="34" charset="-122"/>
                <a:ea typeface="微软雅黑 Light" panose="020B0502040204020203" pitchFamily="34" charset="-122"/>
              </a:rPr>
              <a:t>的</a:t>
            </a:r>
            <a:r>
              <a:rPr lang="en-US" altLang="zh-CN" dirty="0" smtClean="0">
                <a:solidFill>
                  <a:srgbClr val="C00000"/>
                </a:solidFill>
                <a:latin typeface="微软雅黑 Light" panose="020B0502040204020203" pitchFamily="34" charset="-122"/>
                <a:ea typeface="微软雅黑 Light" panose="020B0502040204020203" pitchFamily="34" charset="-122"/>
              </a:rPr>
              <a:t>bias</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25" name="矩形 24"/>
          <p:cNvSpPr/>
          <p:nvPr/>
        </p:nvSpPr>
        <p:spPr>
          <a:xfrm>
            <a:off x="5556403" y="3771728"/>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1990210"/>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SVD</a:t>
            </a:r>
            <a:r>
              <a:rPr lang="zh-CN" altLang="en-US" sz="2400" dirty="0">
                <a:solidFill>
                  <a:srgbClr val="FF0000"/>
                </a:solidFill>
                <a:latin typeface="微软雅黑" pitchFamily="34" charset="-122"/>
                <a:ea typeface="微软雅黑" pitchFamily="34" charset="-122"/>
              </a:rPr>
              <a:t>分解的协同过滤</a:t>
            </a:r>
          </a:p>
        </p:txBody>
      </p:sp>
      <p:sp>
        <p:nvSpPr>
          <p:cNvPr id="6" name="TextBox 5"/>
          <p:cNvSpPr txBox="1"/>
          <p:nvPr/>
        </p:nvSpPr>
        <p:spPr>
          <a:xfrm>
            <a:off x="582353" y="1641821"/>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并行化方案</a:t>
            </a:r>
          </a:p>
        </p:txBody>
      </p:sp>
      <p:graphicFrame>
        <p:nvGraphicFramePr>
          <p:cNvPr id="2" name="对象 1"/>
          <p:cNvGraphicFramePr>
            <a:graphicFrameLocks noChangeAspect="1"/>
          </p:cNvGraphicFramePr>
          <p:nvPr>
            <p:extLst>
              <p:ext uri="{D42A27DB-BD31-4B8C-83A1-F6EECF244321}">
                <p14:modId xmlns:p14="http://schemas.microsoft.com/office/powerpoint/2010/main" val="230029548"/>
              </p:ext>
            </p:extLst>
          </p:nvPr>
        </p:nvGraphicFramePr>
        <p:xfrm>
          <a:off x="4114800" y="3328988"/>
          <a:ext cx="914400" cy="198437"/>
        </p:xfrm>
        <a:graphic>
          <a:graphicData uri="http://schemas.openxmlformats.org/presentationml/2006/ole">
            <mc:AlternateContent xmlns:mc="http://schemas.openxmlformats.org/markup-compatibility/2006">
              <mc:Choice xmlns:v="urn:schemas-microsoft-com:vml" Requires="v">
                <p:oleObj spid="_x0000_s9574"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114800" y="3328988"/>
                        <a:ext cx="914400" cy="19843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00892742"/>
              </p:ext>
            </p:extLst>
          </p:nvPr>
        </p:nvGraphicFramePr>
        <p:xfrm>
          <a:off x="2487291" y="3325116"/>
          <a:ext cx="3734047" cy="921388"/>
        </p:xfrm>
        <a:graphic>
          <a:graphicData uri="http://schemas.openxmlformats.org/presentationml/2006/ole">
            <mc:AlternateContent xmlns:mc="http://schemas.openxmlformats.org/markup-compatibility/2006">
              <mc:Choice xmlns:v="urn:schemas-microsoft-com:vml" Requires="v">
                <p:oleObj spid="_x0000_s9575" name="Equation" r:id="rId5" imgW="1955520" imgH="482400" progId="Equation.DSMT4">
                  <p:embed/>
                </p:oleObj>
              </mc:Choice>
              <mc:Fallback>
                <p:oleObj name="Equation" r:id="rId5" imgW="1955520" imgH="482400" progId="Equation.DSMT4">
                  <p:embed/>
                  <p:pic>
                    <p:nvPicPr>
                      <p:cNvPr id="0" name=""/>
                      <p:cNvPicPr/>
                      <p:nvPr/>
                    </p:nvPicPr>
                    <p:blipFill>
                      <a:blip r:embed="rId6"/>
                      <a:stretch>
                        <a:fillRect/>
                      </a:stretch>
                    </p:blipFill>
                    <p:spPr>
                      <a:xfrm>
                        <a:off x="2487291" y="3325116"/>
                        <a:ext cx="3734047" cy="921388"/>
                      </a:xfrm>
                      <a:prstGeom prst="rect">
                        <a:avLst/>
                      </a:prstGeom>
                    </p:spPr>
                  </p:pic>
                </p:oleObj>
              </mc:Fallback>
            </mc:AlternateContent>
          </a:graphicData>
        </a:graphic>
      </p:graphicFrame>
      <p:sp>
        <p:nvSpPr>
          <p:cNvPr id="7" name="矩形 6"/>
          <p:cNvSpPr/>
          <p:nvPr/>
        </p:nvSpPr>
        <p:spPr>
          <a:xfrm>
            <a:off x="3009403" y="3325116"/>
            <a:ext cx="417461" cy="44357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016523" y="3862076"/>
            <a:ext cx="417461" cy="44357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10614" y="3827891"/>
            <a:ext cx="417461" cy="44357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19344" y="3325115"/>
            <a:ext cx="417461" cy="44357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32618" y="3325114"/>
            <a:ext cx="417461" cy="44357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55519" y="3836437"/>
            <a:ext cx="417461" cy="44357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558824" y="2379875"/>
            <a:ext cx="1666429" cy="646331"/>
          </a:xfrm>
          <a:prstGeom prst="rect">
            <a:avLst/>
          </a:prstGeom>
          <a:noFill/>
          <a:ln w="19050">
            <a:solidFill>
              <a:srgbClr val="0033CC"/>
            </a:solidFill>
          </a:ln>
        </p:spPr>
        <p:txBody>
          <a:bodyPr wrap="square" rtlCol="0">
            <a:spAutoFit/>
          </a:bodyPr>
          <a:lstStyle/>
          <a:p>
            <a:r>
              <a:rPr lang="en-US" altLang="zh-CN" dirty="0" smtClean="0">
                <a:solidFill>
                  <a:srgbClr val="C00000"/>
                </a:solidFill>
                <a:latin typeface="微软雅黑 Light" panose="020B0502040204020203" pitchFamily="34" charset="-122"/>
                <a:ea typeface="微软雅黑 Light" panose="020B0502040204020203" pitchFamily="34" charset="-122"/>
              </a:rPr>
              <a:t>RDD_U</a:t>
            </a:r>
            <a:r>
              <a:rPr lang="zh-CN" altLang="en-US" dirty="0" smtClean="0">
                <a:solidFill>
                  <a:srgbClr val="C00000"/>
                </a:solidFill>
                <a:latin typeface="微软雅黑 Light" panose="020B0502040204020203" pitchFamily="34" charset="-122"/>
                <a:ea typeface="微软雅黑 Light" panose="020B0502040204020203" pitchFamily="34" charset="-122"/>
              </a:rPr>
              <a:t>中的一条记录</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1560889" y="4629200"/>
            <a:ext cx="1666429" cy="646331"/>
          </a:xfrm>
          <a:prstGeom prst="rect">
            <a:avLst/>
          </a:prstGeom>
          <a:noFill/>
          <a:ln w="19050">
            <a:solidFill>
              <a:srgbClr val="0033CC"/>
            </a:solidFill>
          </a:ln>
        </p:spPr>
        <p:txBody>
          <a:bodyPr wrap="square" rtlCol="0">
            <a:spAutoFit/>
          </a:bodyPr>
          <a:lstStyle/>
          <a:p>
            <a:r>
              <a:rPr lang="en-US" altLang="zh-CN" dirty="0" smtClean="0">
                <a:solidFill>
                  <a:srgbClr val="C00000"/>
                </a:solidFill>
                <a:latin typeface="微软雅黑 Light" panose="020B0502040204020203" pitchFamily="34" charset="-122"/>
                <a:ea typeface="微软雅黑 Light" panose="020B0502040204020203" pitchFamily="34" charset="-122"/>
              </a:rPr>
              <a:t>RDD_I</a:t>
            </a:r>
            <a:r>
              <a:rPr lang="zh-CN" altLang="en-US" dirty="0" smtClean="0">
                <a:solidFill>
                  <a:srgbClr val="C00000"/>
                </a:solidFill>
                <a:latin typeface="微软雅黑 Light" panose="020B0502040204020203" pitchFamily="34" charset="-122"/>
                <a:ea typeface="微软雅黑 Light" panose="020B0502040204020203" pitchFamily="34" charset="-122"/>
              </a:rPr>
              <a:t>中的一条记录</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4092262" y="5430175"/>
            <a:ext cx="1873876" cy="646331"/>
          </a:xfrm>
          <a:prstGeom prst="rect">
            <a:avLst/>
          </a:prstGeom>
          <a:noFill/>
          <a:ln w="19050">
            <a:solidFill>
              <a:srgbClr val="0033CC"/>
            </a:solidFill>
          </a:ln>
        </p:spPr>
        <p:txBody>
          <a:bodyPr wrap="square" rtlCol="0">
            <a:spAutoFit/>
          </a:bodyPr>
          <a:lstStyle/>
          <a:p>
            <a:r>
              <a:rPr lang="en-US" altLang="zh-CN" dirty="0" smtClean="0">
                <a:solidFill>
                  <a:srgbClr val="C00000"/>
                </a:solidFill>
                <a:latin typeface="微软雅黑 Light" panose="020B0502040204020203" pitchFamily="34" charset="-122"/>
                <a:ea typeface="微软雅黑 Light" panose="020B0502040204020203" pitchFamily="34" charset="-122"/>
              </a:rPr>
              <a:t>ITEM</a:t>
            </a:r>
            <a:r>
              <a:rPr lang="zh-CN" altLang="en-US" dirty="0" smtClean="0">
                <a:solidFill>
                  <a:srgbClr val="C00000"/>
                </a:solidFill>
                <a:latin typeface="微软雅黑 Light" panose="020B0502040204020203" pitchFamily="34" charset="-122"/>
                <a:ea typeface="微软雅黑 Light" panose="020B0502040204020203" pitchFamily="34" charset="-122"/>
              </a:rPr>
              <a:t>的参数矩阵（大小：</a:t>
            </a:r>
            <a:r>
              <a:rPr lang="en-US" altLang="zh-CN" i="1" dirty="0" err="1"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i</a:t>
            </a:r>
            <a:r>
              <a:rPr lang="en-US" altLang="zh-CN" i="1" dirty="0"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*k</a:t>
            </a:r>
            <a:r>
              <a:rPr lang="zh-CN" altLang="en-US" dirty="0" smtClean="0">
                <a:solidFill>
                  <a:srgbClr val="C00000"/>
                </a:solidFill>
                <a:latin typeface="微软雅黑 Light" panose="020B0502040204020203" pitchFamily="34" charset="-122"/>
                <a:ea typeface="微软雅黑 Light" panose="020B0502040204020203" pitchFamily="34" charset="-122"/>
              </a:rPr>
              <a:t>）</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4114800" y="1634102"/>
            <a:ext cx="1873876" cy="646331"/>
          </a:xfrm>
          <a:prstGeom prst="rect">
            <a:avLst/>
          </a:prstGeom>
          <a:noFill/>
          <a:ln w="19050">
            <a:solidFill>
              <a:srgbClr val="0033CC"/>
            </a:solidFill>
          </a:ln>
        </p:spPr>
        <p:txBody>
          <a:bodyPr wrap="square" rtlCol="0">
            <a:spAutoFit/>
          </a:bodyPr>
          <a:lstStyle/>
          <a:p>
            <a:r>
              <a:rPr lang="en-US" altLang="zh-CN" dirty="0" smtClean="0">
                <a:solidFill>
                  <a:srgbClr val="C00000"/>
                </a:solidFill>
                <a:latin typeface="微软雅黑 Light" panose="020B0502040204020203" pitchFamily="34" charset="-122"/>
                <a:ea typeface="微软雅黑 Light" panose="020B0502040204020203" pitchFamily="34" charset="-122"/>
              </a:rPr>
              <a:t>USER</a:t>
            </a:r>
            <a:r>
              <a:rPr lang="zh-CN" altLang="en-US" dirty="0" smtClean="0">
                <a:solidFill>
                  <a:srgbClr val="C00000"/>
                </a:solidFill>
                <a:latin typeface="微软雅黑 Light" panose="020B0502040204020203" pitchFamily="34" charset="-122"/>
                <a:ea typeface="微软雅黑 Light" panose="020B0502040204020203" pitchFamily="34" charset="-122"/>
              </a:rPr>
              <a:t>的参数矩阵（大小：</a:t>
            </a:r>
            <a:r>
              <a:rPr lang="en-US" altLang="zh-CN" i="1" dirty="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u</a:t>
            </a:r>
            <a:r>
              <a:rPr lang="en-US" altLang="zh-CN" i="1" dirty="0"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*k</a:t>
            </a:r>
            <a:r>
              <a:rPr lang="zh-CN" altLang="en-US" dirty="0" smtClean="0">
                <a:solidFill>
                  <a:srgbClr val="C00000"/>
                </a:solidFill>
                <a:latin typeface="微软雅黑 Light" panose="020B0502040204020203" pitchFamily="34" charset="-122"/>
                <a:ea typeface="微软雅黑 Light" panose="020B0502040204020203" pitchFamily="34" charset="-122"/>
              </a:rPr>
              <a:t>）</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6743450" y="3634887"/>
            <a:ext cx="1873876" cy="646331"/>
          </a:xfrm>
          <a:prstGeom prst="rect">
            <a:avLst/>
          </a:prstGeom>
          <a:noFill/>
          <a:ln w="19050">
            <a:solidFill>
              <a:srgbClr val="0033CC"/>
            </a:solidFill>
          </a:ln>
        </p:spPr>
        <p:txBody>
          <a:bodyPr wrap="square" rtlCol="0">
            <a:spAutoFit/>
          </a:bodyPr>
          <a:lstStyle/>
          <a:p>
            <a:r>
              <a:rPr lang="zh-CN" altLang="en-US" dirty="0" smtClean="0">
                <a:solidFill>
                  <a:srgbClr val="C00000"/>
                </a:solidFill>
                <a:latin typeface="微软雅黑 Light" panose="020B0502040204020203" pitchFamily="34" charset="-122"/>
                <a:ea typeface="微软雅黑 Light" panose="020B0502040204020203" pitchFamily="34" charset="-122"/>
              </a:rPr>
              <a:t>单位矩阵（大小：</a:t>
            </a:r>
            <a:r>
              <a:rPr lang="en-US" altLang="zh-CN" i="1" dirty="0"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k*k</a:t>
            </a:r>
            <a:r>
              <a:rPr lang="zh-CN" altLang="en-US" dirty="0" smtClean="0">
                <a:solidFill>
                  <a:srgbClr val="C00000"/>
                </a:solidFill>
                <a:latin typeface="微软雅黑 Light" panose="020B0502040204020203" pitchFamily="34" charset="-122"/>
                <a:ea typeface="微软雅黑 Light" panose="020B0502040204020203" pitchFamily="34" charset="-122"/>
              </a:rPr>
              <a:t>）</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cxnSp>
        <p:nvCxnSpPr>
          <p:cNvPr id="19" name="直接箭头连接符 18"/>
          <p:cNvCxnSpPr>
            <a:stCxn id="13" idx="2"/>
            <a:endCxn id="7" idx="0"/>
          </p:cNvCxnSpPr>
          <p:nvPr/>
        </p:nvCxnSpPr>
        <p:spPr>
          <a:xfrm>
            <a:off x="2392039" y="3026206"/>
            <a:ext cx="826095" cy="29891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0"/>
            <a:endCxn id="8" idx="2"/>
          </p:cNvCxnSpPr>
          <p:nvPr/>
        </p:nvCxnSpPr>
        <p:spPr>
          <a:xfrm flipV="1">
            <a:off x="2394104" y="4305655"/>
            <a:ext cx="831150" cy="323545"/>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0"/>
            <a:endCxn id="9" idx="2"/>
          </p:cNvCxnSpPr>
          <p:nvPr/>
        </p:nvCxnSpPr>
        <p:spPr>
          <a:xfrm flipH="1" flipV="1">
            <a:off x="4719345" y="4271470"/>
            <a:ext cx="309855" cy="1158705"/>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2"/>
            <a:endCxn id="10" idx="0"/>
          </p:cNvCxnSpPr>
          <p:nvPr/>
        </p:nvCxnSpPr>
        <p:spPr>
          <a:xfrm flipH="1">
            <a:off x="4928075" y="2280433"/>
            <a:ext cx="123663" cy="1044682"/>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7" idx="1"/>
            <a:endCxn id="12" idx="3"/>
          </p:cNvCxnSpPr>
          <p:nvPr/>
        </p:nvCxnSpPr>
        <p:spPr>
          <a:xfrm flipH="1">
            <a:off x="5672980" y="3958053"/>
            <a:ext cx="1070470" cy="100174"/>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7" idx="1"/>
            <a:endCxn id="11" idx="3"/>
          </p:cNvCxnSpPr>
          <p:nvPr/>
        </p:nvCxnSpPr>
        <p:spPr>
          <a:xfrm flipH="1" flipV="1">
            <a:off x="5950079" y="3546904"/>
            <a:ext cx="793371" cy="41114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38" name="爆炸形 2 37"/>
          <p:cNvSpPr/>
          <p:nvPr/>
        </p:nvSpPr>
        <p:spPr>
          <a:xfrm>
            <a:off x="5248577" y="4215999"/>
            <a:ext cx="3784328" cy="1537341"/>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latin typeface="微软雅黑" panose="020B0503020204020204" pitchFamily="34" charset="-122"/>
                <a:ea typeface="微软雅黑" panose="020B0503020204020204" pitchFamily="34" charset="-122"/>
              </a:rPr>
              <a:t>采用</a:t>
            </a:r>
            <a:r>
              <a:rPr lang="en-US" altLang="zh-CN" dirty="0" smtClean="0">
                <a:solidFill>
                  <a:srgbClr val="000000"/>
                </a:solidFill>
                <a:latin typeface="微软雅黑" panose="020B0503020204020204" pitchFamily="34" charset="-122"/>
                <a:ea typeface="微软雅黑" panose="020B0503020204020204" pitchFamily="34" charset="-122"/>
              </a:rPr>
              <a:t>BLAS</a:t>
            </a:r>
          </a:p>
          <a:p>
            <a:pPr algn="ctr"/>
            <a:r>
              <a:rPr lang="zh-CN" altLang="en-US" dirty="0" smtClean="0">
                <a:solidFill>
                  <a:srgbClr val="000000"/>
                </a:solidFill>
                <a:latin typeface="微软雅黑" panose="020B0503020204020204" pitchFamily="34" charset="-122"/>
                <a:ea typeface="微软雅黑" panose="020B0503020204020204" pitchFamily="34" charset="-122"/>
              </a:rPr>
              <a:t>加速矩阵计算</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784351"/>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SVD</a:t>
            </a:r>
            <a:r>
              <a:rPr lang="zh-CN" altLang="en-US" sz="2400" dirty="0">
                <a:solidFill>
                  <a:srgbClr val="FF0000"/>
                </a:solidFill>
                <a:latin typeface="微软雅黑" pitchFamily="34" charset="-122"/>
                <a:ea typeface="微软雅黑" pitchFamily="34" charset="-122"/>
              </a:rPr>
              <a:t>分解的协同过滤</a:t>
            </a:r>
          </a:p>
        </p:txBody>
      </p:sp>
      <p:sp>
        <p:nvSpPr>
          <p:cNvPr id="6" name="TextBox 5"/>
          <p:cNvSpPr txBox="1"/>
          <p:nvPr/>
        </p:nvSpPr>
        <p:spPr>
          <a:xfrm>
            <a:off x="382772" y="1351772"/>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并行化方案</a:t>
            </a:r>
          </a:p>
        </p:txBody>
      </p:sp>
      <p:sp>
        <p:nvSpPr>
          <p:cNvPr id="22" name="文本框 21"/>
          <p:cNvSpPr txBox="1"/>
          <p:nvPr/>
        </p:nvSpPr>
        <p:spPr>
          <a:xfrm>
            <a:off x="274925" y="2089826"/>
            <a:ext cx="2972477" cy="3970318"/>
          </a:xfrm>
          <a:prstGeom prst="rect">
            <a:avLst/>
          </a:prstGeom>
          <a:noFill/>
        </p:spPr>
        <p:txBody>
          <a:bodyPr wrap="square" rtlCol="0">
            <a:spAutoFit/>
          </a:bodyPr>
          <a:lstStyle/>
          <a:p>
            <a:pPr marL="342900" indent="-342900">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将数据读入</a:t>
            </a:r>
            <a:r>
              <a:rPr lang="en-US" altLang="zh-CN" dirty="0" smtClean="0">
                <a:solidFill>
                  <a:srgbClr val="C00000"/>
                </a:solidFill>
                <a:latin typeface="微软雅黑 Light" panose="020B0502040204020203" pitchFamily="34" charset="-122"/>
                <a:ea typeface="微软雅黑 Light" panose="020B0502040204020203" pitchFamily="34" charset="-122"/>
              </a:rPr>
              <a:t>USER_RATE</a:t>
            </a:r>
            <a:r>
              <a:rPr lang="zh-CN" altLang="en-US" dirty="0" smtClean="0">
                <a:solidFill>
                  <a:srgbClr val="0070C0"/>
                </a:solidFill>
                <a:latin typeface="微软雅黑 Light" panose="020B0502040204020203" pitchFamily="34" charset="-122"/>
                <a:ea typeface="微软雅黑 Light" panose="020B0502040204020203" pitchFamily="34" charset="-122"/>
              </a:rPr>
              <a:t>和</a:t>
            </a:r>
            <a:r>
              <a:rPr lang="en-US" altLang="zh-CN" dirty="0" smtClean="0">
                <a:solidFill>
                  <a:srgbClr val="C00000"/>
                </a:solidFill>
                <a:latin typeface="微软雅黑 Light" panose="020B0502040204020203" pitchFamily="34" charset="-122"/>
                <a:ea typeface="微软雅黑 Light" panose="020B0502040204020203" pitchFamily="34" charset="-122"/>
              </a:rPr>
              <a:t>ITEM_RATE</a:t>
            </a:r>
            <a:r>
              <a:rPr lang="zh-CN" altLang="en-US" dirty="0" smtClean="0">
                <a:solidFill>
                  <a:srgbClr val="0070C0"/>
                </a:solidFill>
                <a:latin typeface="微软雅黑 Light" panose="020B0502040204020203" pitchFamily="34" charset="-122"/>
                <a:ea typeface="微软雅黑 Light" panose="020B0502040204020203" pitchFamily="34" charset="-122"/>
              </a:rPr>
              <a:t>两个</a:t>
            </a:r>
            <a:r>
              <a:rPr lang="en-US" altLang="zh-CN" dirty="0" smtClean="0">
                <a:solidFill>
                  <a:srgbClr val="0070C0"/>
                </a:solidFill>
                <a:latin typeface="微软雅黑 Light" panose="020B0502040204020203" pitchFamily="34" charset="-122"/>
                <a:ea typeface="微软雅黑 Light" panose="020B0502040204020203" pitchFamily="34" charset="-122"/>
              </a:rPr>
              <a:t>RDD</a:t>
            </a:r>
          </a:p>
          <a:p>
            <a:pPr marL="342900" indent="-342900">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将</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参数和</a:t>
            </a:r>
            <a:r>
              <a:rPr lang="en-US" altLang="zh-CN" dirty="0" smtClean="0">
                <a:solidFill>
                  <a:srgbClr val="0070C0"/>
                </a:solidFill>
                <a:latin typeface="微软雅黑 Light" panose="020B0502040204020203" pitchFamily="34" charset="-122"/>
                <a:ea typeface="微软雅黑 Light" panose="020B0502040204020203" pitchFamily="34" charset="-122"/>
              </a:rPr>
              <a:t>USER</a:t>
            </a:r>
            <a:r>
              <a:rPr lang="zh-CN" altLang="en-US" dirty="0" smtClean="0">
                <a:solidFill>
                  <a:srgbClr val="0070C0"/>
                </a:solidFill>
                <a:latin typeface="微软雅黑 Light" panose="020B0502040204020203" pitchFamily="34" charset="-122"/>
                <a:ea typeface="微软雅黑 Light" panose="020B0502040204020203" pitchFamily="34" charset="-122"/>
              </a:rPr>
              <a:t>参数分别</a:t>
            </a:r>
            <a:r>
              <a:rPr lang="zh-CN" altLang="en-US" dirty="0" smtClean="0">
                <a:solidFill>
                  <a:srgbClr val="C00000"/>
                </a:solidFill>
                <a:latin typeface="微软雅黑 Light" panose="020B0502040204020203" pitchFamily="34" charset="-122"/>
                <a:ea typeface="微软雅黑 Light" panose="020B0502040204020203" pitchFamily="34" charset="-122"/>
              </a:rPr>
              <a:t>广播</a:t>
            </a:r>
            <a:r>
              <a:rPr lang="zh-CN" altLang="en-US" dirty="0" smtClean="0">
                <a:solidFill>
                  <a:srgbClr val="0070C0"/>
                </a:solidFill>
                <a:latin typeface="微软雅黑 Light" panose="020B0502040204020203" pitchFamily="34" charset="-122"/>
                <a:ea typeface="微软雅黑 Light" panose="020B0502040204020203" pitchFamily="34" charset="-122"/>
              </a:rPr>
              <a:t>到</a:t>
            </a:r>
            <a:r>
              <a:rPr lang="en-US" altLang="zh-CN" dirty="0" smtClean="0">
                <a:solidFill>
                  <a:srgbClr val="0070C0"/>
                </a:solidFill>
                <a:latin typeface="微软雅黑 Light" panose="020B0502040204020203" pitchFamily="34" charset="-122"/>
                <a:ea typeface="微软雅黑 Light" panose="020B0502040204020203" pitchFamily="34" charset="-122"/>
              </a:rPr>
              <a:t>USER_RATE</a:t>
            </a:r>
            <a:r>
              <a:rPr lang="zh-CN" altLang="en-US" dirty="0" smtClean="0">
                <a:solidFill>
                  <a:srgbClr val="0070C0"/>
                </a:solidFill>
                <a:latin typeface="微软雅黑 Light" panose="020B0502040204020203" pitchFamily="34" charset="-122"/>
                <a:ea typeface="微软雅黑 Light" panose="020B0502040204020203" pitchFamily="34" charset="-122"/>
              </a:rPr>
              <a:t>和</a:t>
            </a:r>
            <a:r>
              <a:rPr lang="en-US" altLang="zh-CN" dirty="0" smtClean="0">
                <a:solidFill>
                  <a:srgbClr val="0070C0"/>
                </a:solidFill>
                <a:latin typeface="微软雅黑 Light" panose="020B0502040204020203" pitchFamily="34" charset="-122"/>
                <a:ea typeface="微软雅黑 Light" panose="020B0502040204020203" pitchFamily="34" charset="-122"/>
              </a:rPr>
              <a:t>ITEM_RATE</a:t>
            </a:r>
          </a:p>
          <a:p>
            <a:pPr marL="342900" indent="-342900">
              <a:buFont typeface="+mj-lt"/>
              <a:buAutoNum type="arabicPeriod"/>
            </a:pPr>
            <a:r>
              <a:rPr lang="en-US" altLang="zh-CN" dirty="0" smtClean="0">
                <a:solidFill>
                  <a:srgbClr val="0070C0"/>
                </a:solidFill>
                <a:latin typeface="微软雅黑 Light" panose="020B0502040204020203" pitchFamily="34" charset="-122"/>
                <a:ea typeface="微软雅黑 Light" panose="020B0502040204020203" pitchFamily="34" charset="-122"/>
              </a:rPr>
              <a:t>RDD</a:t>
            </a:r>
            <a:r>
              <a:rPr lang="zh-CN" altLang="en-US" dirty="0" smtClean="0">
                <a:solidFill>
                  <a:srgbClr val="0070C0"/>
                </a:solidFill>
                <a:latin typeface="微软雅黑 Light" panose="020B0502040204020203" pitchFamily="34" charset="-122"/>
                <a:ea typeface="微软雅黑 Light" panose="020B0502040204020203" pitchFamily="34" charset="-122"/>
              </a:rPr>
              <a:t>中每条记录对参数进行相应的</a:t>
            </a:r>
            <a:r>
              <a:rPr lang="zh-CN" altLang="en-US" dirty="0" smtClean="0">
                <a:solidFill>
                  <a:srgbClr val="C00000"/>
                </a:solidFill>
                <a:latin typeface="微软雅黑 Light" panose="020B0502040204020203" pitchFamily="34" charset="-122"/>
                <a:ea typeface="微软雅黑 Light" panose="020B0502040204020203" pitchFamily="34" charset="-122"/>
              </a:rPr>
              <a:t>过滤</a:t>
            </a:r>
            <a:r>
              <a:rPr lang="zh-CN" altLang="en-US" dirty="0" smtClean="0">
                <a:solidFill>
                  <a:srgbClr val="0070C0"/>
                </a:solidFill>
                <a:latin typeface="微软雅黑 Light" panose="020B0502040204020203" pitchFamily="34" charset="-122"/>
                <a:ea typeface="微软雅黑 Light" panose="020B0502040204020203" pitchFamily="34" charset="-122"/>
              </a:rPr>
              <a:t>，选取所需要的参数进行</a:t>
            </a:r>
            <a:r>
              <a:rPr lang="zh-CN" altLang="en-US" dirty="0" smtClean="0">
                <a:solidFill>
                  <a:srgbClr val="C00000"/>
                </a:solidFill>
                <a:latin typeface="微软雅黑 Light" panose="020B0502040204020203" pitchFamily="34" charset="-122"/>
                <a:ea typeface="微软雅黑 Light" panose="020B0502040204020203" pitchFamily="34" charset="-122"/>
              </a:rPr>
              <a:t>矩阵计算</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将计算完的参数拉回本地，</a:t>
            </a:r>
            <a:r>
              <a:rPr lang="zh-CN" altLang="en-US" dirty="0" smtClean="0">
                <a:solidFill>
                  <a:srgbClr val="C00000"/>
                </a:solidFill>
                <a:latin typeface="微软雅黑 Light" panose="020B0502040204020203" pitchFamily="34" charset="-122"/>
                <a:ea typeface="微软雅黑 Light" panose="020B0502040204020203" pitchFamily="34" charset="-122"/>
              </a:rPr>
              <a:t>更新相应的参数矩阵</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重复步骤</a:t>
            </a:r>
            <a:r>
              <a:rPr lang="en-US" altLang="zh-CN" dirty="0" smtClean="0">
                <a:solidFill>
                  <a:srgbClr val="0070C0"/>
                </a:solidFill>
                <a:latin typeface="微软雅黑 Light" panose="020B0502040204020203" pitchFamily="34" charset="-122"/>
                <a:ea typeface="微软雅黑 Light" panose="020B0502040204020203" pitchFamily="34" charset="-122"/>
              </a:rPr>
              <a:t>2</a:t>
            </a:r>
            <a:r>
              <a:rPr lang="zh-CN" altLang="en-US" dirty="0" smtClean="0">
                <a:solidFill>
                  <a:srgbClr val="0070C0"/>
                </a:solidFill>
                <a:latin typeface="微软雅黑 Light" panose="020B0502040204020203" pitchFamily="34" charset="-122"/>
                <a:ea typeface="微软雅黑 Light" panose="020B0502040204020203" pitchFamily="34" charset="-122"/>
              </a:rPr>
              <a:t>，直至</a:t>
            </a:r>
            <a:r>
              <a:rPr lang="zh-CN" altLang="en-US" dirty="0" smtClean="0">
                <a:solidFill>
                  <a:srgbClr val="C00000"/>
                </a:solidFill>
                <a:latin typeface="微软雅黑 Light" panose="020B0502040204020203" pitchFamily="34" charset="-122"/>
                <a:ea typeface="微软雅黑 Light" panose="020B0502040204020203" pitchFamily="34" charset="-122"/>
              </a:rPr>
              <a:t>模型收敛</a:t>
            </a:r>
            <a:r>
              <a:rPr lang="zh-CN" altLang="en-US" dirty="0" smtClean="0">
                <a:solidFill>
                  <a:srgbClr val="0070C0"/>
                </a:solidFill>
                <a:latin typeface="微软雅黑 Light" panose="020B0502040204020203" pitchFamily="34" charset="-122"/>
                <a:ea typeface="微软雅黑 Light" panose="020B0502040204020203" pitchFamily="34" charset="-122"/>
              </a:rPr>
              <a:t>或达到指定迭代次数</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3079802" y="1276532"/>
            <a:ext cx="5978917" cy="5216179"/>
          </a:xfrm>
          <a:prstGeom prst="rect">
            <a:avLst/>
          </a:prstGeom>
        </p:spPr>
      </p:pic>
    </p:spTree>
    <p:extLst>
      <p:ext uri="{BB962C8B-B14F-4D97-AF65-F5344CB8AC3E}">
        <p14:creationId xmlns:p14="http://schemas.microsoft.com/office/powerpoint/2010/main" val="3154007860"/>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54" y="2873383"/>
            <a:ext cx="3840000" cy="28800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382" y="2873383"/>
            <a:ext cx="3840000" cy="2880000"/>
          </a:xfrm>
          <a:prstGeom prst="rect">
            <a:avLst/>
          </a:prstGeom>
        </p:spPr>
      </p:pic>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SVD</a:t>
            </a:r>
            <a:r>
              <a:rPr lang="zh-CN" altLang="en-US" sz="2400" dirty="0">
                <a:solidFill>
                  <a:srgbClr val="FF0000"/>
                </a:solidFill>
                <a:latin typeface="微软雅黑" pitchFamily="34" charset="-122"/>
                <a:ea typeface="微软雅黑" pitchFamily="34" charset="-122"/>
              </a:rPr>
              <a:t>分解的协同过滤</a:t>
            </a:r>
          </a:p>
        </p:txBody>
      </p:sp>
      <p:sp>
        <p:nvSpPr>
          <p:cNvPr id="6" name="TextBox 5"/>
          <p:cNvSpPr txBox="1"/>
          <p:nvPr/>
        </p:nvSpPr>
        <p:spPr>
          <a:xfrm>
            <a:off x="382772" y="1351772"/>
            <a:ext cx="8561647" cy="499624"/>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实验结果</a:t>
            </a:r>
            <a:endParaRPr lang="zh-CN" altLang="en-US" sz="2000" dirty="0">
              <a:solidFill>
                <a:srgbClr val="00206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54358878"/>
              </p:ext>
            </p:extLst>
          </p:nvPr>
        </p:nvGraphicFramePr>
        <p:xfrm>
          <a:off x="3049170" y="1923725"/>
          <a:ext cx="3228849" cy="777240"/>
        </p:xfrm>
        <a:graphic>
          <a:graphicData uri="http://schemas.openxmlformats.org/drawingml/2006/table">
            <a:tbl>
              <a:tblPr firstRow="1" bandRow="1">
                <a:tableStyleId>{5C22544A-7EE6-4342-B048-85BDC9FD1C3A}</a:tableStyleId>
              </a:tblPr>
              <a:tblGrid>
                <a:gridCol w="1076283"/>
                <a:gridCol w="1076283"/>
                <a:gridCol w="1076283"/>
              </a:tblGrid>
              <a:tr h="229613">
                <a:tc>
                  <a:txBody>
                    <a:bodyPr/>
                    <a:lstStyle/>
                    <a:p>
                      <a:pPr algn="ctr"/>
                      <a:r>
                        <a:rPr lang="zh-CN" altLang="en-US" sz="1100" dirty="0" smtClean="0">
                          <a:latin typeface="微软雅黑 Light" panose="020B0502040204020203" pitchFamily="34" charset="-122"/>
                          <a:ea typeface="微软雅黑 Light" panose="020B0502040204020203" pitchFamily="34" charset="-122"/>
                        </a:rPr>
                        <a:t>数据</a:t>
                      </a:r>
                      <a:endParaRPr lang="zh-CN" altLang="en-US" sz="11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100" dirty="0" smtClean="0">
                          <a:solidFill>
                            <a:srgbClr val="C00000"/>
                          </a:solidFill>
                          <a:latin typeface="微软雅黑 Light" panose="020B0502040204020203" pitchFamily="34" charset="-122"/>
                          <a:ea typeface="微软雅黑 Light" panose="020B0502040204020203" pitchFamily="34" charset="-122"/>
                        </a:rPr>
                        <a:t>SVD RMSE</a:t>
                      </a:r>
                      <a:endParaRPr lang="zh-CN" altLang="en-US" sz="1100" dirty="0">
                        <a:solidFill>
                          <a:srgbClr val="C00000"/>
                        </a:solidFill>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100" dirty="0" smtClean="0">
                          <a:latin typeface="微软雅黑 Light" panose="020B0502040204020203" pitchFamily="34" charset="-122"/>
                          <a:ea typeface="微软雅黑 Light" panose="020B0502040204020203" pitchFamily="34" charset="-122"/>
                        </a:rPr>
                        <a:t>FM RMSE</a:t>
                      </a:r>
                      <a:endParaRPr lang="zh-CN" altLang="en-US" sz="1100" dirty="0">
                        <a:latin typeface="微软雅黑 Light" panose="020B0502040204020203" pitchFamily="34" charset="-122"/>
                        <a:ea typeface="微软雅黑 Light" panose="020B0502040204020203" pitchFamily="34" charset="-122"/>
                      </a:endParaRPr>
                    </a:p>
                  </a:txBody>
                  <a:tcPr/>
                </a:tc>
              </a:tr>
              <a:tr h="229613">
                <a:tc>
                  <a:txBody>
                    <a:bodyPr/>
                    <a:lstStyle/>
                    <a:p>
                      <a:pPr algn="ctr"/>
                      <a:r>
                        <a:rPr lang="en-US" altLang="zh-CN" sz="1100" dirty="0" smtClean="0">
                          <a:latin typeface="微软雅黑 Light" panose="020B0502040204020203" pitchFamily="34" charset="-122"/>
                          <a:ea typeface="微软雅黑 Light" panose="020B0502040204020203" pitchFamily="34" charset="-122"/>
                        </a:rPr>
                        <a:t>ML-100K</a:t>
                      </a:r>
                      <a:endParaRPr lang="zh-CN" altLang="en-US" sz="11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100" dirty="0" smtClean="0">
                          <a:solidFill>
                            <a:srgbClr val="C00000"/>
                          </a:solidFill>
                          <a:latin typeface="微软雅黑 Light" panose="020B0502040204020203" pitchFamily="34" charset="-122"/>
                          <a:ea typeface="微软雅黑 Light" panose="020B0502040204020203" pitchFamily="34" charset="-122"/>
                        </a:rPr>
                        <a:t>0.9187</a:t>
                      </a:r>
                      <a:endParaRPr lang="zh-CN" altLang="en-US" sz="1100" dirty="0">
                        <a:solidFill>
                          <a:srgbClr val="C00000"/>
                        </a:solidFill>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100" dirty="0" smtClean="0">
                          <a:latin typeface="微软雅黑 Light" panose="020B0502040204020203" pitchFamily="34" charset="-122"/>
                          <a:ea typeface="微软雅黑 Light" panose="020B0502040204020203" pitchFamily="34" charset="-122"/>
                        </a:rPr>
                        <a:t>0.9197</a:t>
                      </a:r>
                      <a:endParaRPr lang="zh-CN" altLang="en-US" sz="1100" dirty="0">
                        <a:latin typeface="微软雅黑 Light" panose="020B0502040204020203" pitchFamily="34" charset="-122"/>
                        <a:ea typeface="微软雅黑 Light" panose="020B0502040204020203" pitchFamily="34" charset="-122"/>
                      </a:endParaRPr>
                    </a:p>
                  </a:txBody>
                  <a:tcPr/>
                </a:tc>
              </a:tr>
              <a:tr h="229613">
                <a:tc>
                  <a:txBody>
                    <a:bodyPr/>
                    <a:lstStyle/>
                    <a:p>
                      <a:pPr algn="ctr"/>
                      <a:r>
                        <a:rPr lang="en-US" altLang="zh-CN" sz="1100" dirty="0" smtClean="0">
                          <a:latin typeface="微软雅黑 Light" panose="020B0502040204020203" pitchFamily="34" charset="-122"/>
                          <a:ea typeface="微软雅黑 Light" panose="020B0502040204020203" pitchFamily="34" charset="-122"/>
                        </a:rPr>
                        <a:t>ML-10M</a:t>
                      </a:r>
                      <a:endParaRPr lang="zh-CN" altLang="en-US" sz="1100"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100" dirty="0" smtClean="0">
                          <a:solidFill>
                            <a:srgbClr val="C00000"/>
                          </a:solidFill>
                          <a:latin typeface="微软雅黑 Light" panose="020B0502040204020203" pitchFamily="34" charset="-122"/>
                          <a:ea typeface="微软雅黑 Light" panose="020B0502040204020203" pitchFamily="34" charset="-122"/>
                        </a:rPr>
                        <a:t>0.8120</a:t>
                      </a:r>
                      <a:endParaRPr lang="zh-CN" altLang="en-US" sz="1100" dirty="0">
                        <a:solidFill>
                          <a:srgbClr val="C00000"/>
                        </a:solidFill>
                        <a:latin typeface="微软雅黑 Light" panose="020B0502040204020203" pitchFamily="34" charset="-122"/>
                        <a:ea typeface="微软雅黑 Light" panose="020B0502040204020203" pitchFamily="34" charset="-122"/>
                      </a:endParaRPr>
                    </a:p>
                  </a:txBody>
                  <a:tcPr/>
                </a:tc>
                <a:tc>
                  <a:txBody>
                    <a:bodyPr/>
                    <a:lstStyle/>
                    <a:p>
                      <a:pPr algn="ctr"/>
                      <a:r>
                        <a:rPr lang="en-US" altLang="zh-CN" sz="1100" dirty="0" smtClean="0">
                          <a:latin typeface="微软雅黑 Light" panose="020B0502040204020203" pitchFamily="34" charset="-122"/>
                          <a:ea typeface="微软雅黑 Light" panose="020B0502040204020203" pitchFamily="34" charset="-122"/>
                        </a:rPr>
                        <a:t>0.8247</a:t>
                      </a:r>
                      <a:endParaRPr lang="zh-CN" altLang="en-US" sz="1100" dirty="0">
                        <a:latin typeface="微软雅黑 Light" panose="020B0502040204020203" pitchFamily="34" charset="-122"/>
                        <a:ea typeface="微软雅黑 Light" panose="020B0502040204020203" pitchFamily="34" charset="-122"/>
                      </a:endParaRPr>
                    </a:p>
                  </a:txBody>
                  <a:tcPr/>
                </a:tc>
              </a:tr>
            </a:tbl>
          </a:graphicData>
        </a:graphic>
      </p:graphicFrame>
      <p:sp>
        <p:nvSpPr>
          <p:cNvPr id="8" name="文本框 7"/>
          <p:cNvSpPr txBox="1"/>
          <p:nvPr/>
        </p:nvSpPr>
        <p:spPr>
          <a:xfrm>
            <a:off x="732867" y="5741576"/>
            <a:ext cx="3196127" cy="738664"/>
          </a:xfrm>
          <a:prstGeom prst="rect">
            <a:avLst/>
          </a:prstGeom>
          <a:noFill/>
        </p:spPr>
        <p:txBody>
          <a:bodyPr wrap="square" rtlCol="0">
            <a:spAutoFit/>
          </a:bodyPr>
          <a:lstStyle/>
          <a:p>
            <a:pPr algn="ctr"/>
            <a:r>
              <a:rPr lang="zh-CN" altLang="en-US" sz="1400" dirty="0" smtClean="0">
                <a:solidFill>
                  <a:srgbClr val="FF0000"/>
                </a:solidFill>
                <a:latin typeface="微软雅黑 Light" panose="020B0502040204020203" pitchFamily="34" charset="-122"/>
                <a:ea typeface="微软雅黑 Light" panose="020B0502040204020203" pitchFamily="34" charset="-122"/>
              </a:rPr>
              <a:t>并行版本与单机版本对比实验</a:t>
            </a:r>
            <a:endParaRPr lang="en-US" altLang="zh-CN" sz="1400" dirty="0" smtClean="0">
              <a:solidFill>
                <a:srgbClr val="FF0000"/>
              </a:solidFill>
              <a:latin typeface="微软雅黑 Light" panose="020B0502040204020203" pitchFamily="34" charset="-122"/>
              <a:ea typeface="微软雅黑 Light" panose="020B0502040204020203" pitchFamily="34" charset="-122"/>
            </a:endParaRPr>
          </a:p>
          <a:p>
            <a:pPr algn="ctr"/>
            <a:r>
              <a:rPr lang="en-US" altLang="zh-CN" sz="1400" dirty="0" smtClean="0">
                <a:solidFill>
                  <a:srgbClr val="FF0000"/>
                </a:solidFill>
                <a:latin typeface="微软雅黑 Light" panose="020B0502040204020203" pitchFamily="34" charset="-122"/>
                <a:ea typeface="微软雅黑 Light" panose="020B0502040204020203" pitchFamily="34" charset="-122"/>
              </a:rPr>
              <a:t>Partition=100, K=10</a:t>
            </a:r>
          </a:p>
          <a:p>
            <a:pPr algn="ctr"/>
            <a:r>
              <a:rPr lang="zh-CN" altLang="en-US" sz="1400" dirty="0" smtClean="0">
                <a:solidFill>
                  <a:srgbClr val="FF0000"/>
                </a:solidFill>
                <a:latin typeface="微软雅黑 Light" panose="020B0502040204020203" pitchFamily="34" charset="-122"/>
                <a:ea typeface="微软雅黑 Light" panose="020B0502040204020203" pitchFamily="34" charset="-122"/>
              </a:rPr>
              <a:t>加速比：</a:t>
            </a:r>
            <a:r>
              <a:rPr lang="en-US" altLang="zh-CN" sz="1400" dirty="0" smtClean="0">
                <a:solidFill>
                  <a:srgbClr val="FF0000"/>
                </a:solidFill>
                <a:latin typeface="微软雅黑 Light" panose="020B0502040204020203" pitchFamily="34" charset="-122"/>
                <a:ea typeface="微软雅黑 Light" panose="020B0502040204020203" pitchFamily="34" charset="-122"/>
              </a:rPr>
              <a:t>30x</a:t>
            </a:r>
            <a:endParaRPr lang="zh-CN" altLang="en-US" sz="1400" dirty="0">
              <a:solidFill>
                <a:srgbClr val="FF0000"/>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5378681" y="5741576"/>
            <a:ext cx="3196127" cy="738664"/>
          </a:xfrm>
          <a:prstGeom prst="rect">
            <a:avLst/>
          </a:prstGeom>
          <a:noFill/>
        </p:spPr>
        <p:txBody>
          <a:bodyPr wrap="square" rtlCol="0">
            <a:spAutoFit/>
          </a:bodyPr>
          <a:lstStyle/>
          <a:p>
            <a:pPr algn="ctr"/>
            <a:r>
              <a:rPr lang="en-US" altLang="zh-CN" sz="1400" dirty="0" smtClean="0">
                <a:solidFill>
                  <a:srgbClr val="FF0000"/>
                </a:solidFill>
                <a:latin typeface="微软雅黑 Light" panose="020B0502040204020203" pitchFamily="34" charset="-122"/>
                <a:ea typeface="微软雅黑 Light" panose="020B0502040204020203" pitchFamily="34" charset="-122"/>
              </a:rPr>
              <a:t>RDD</a:t>
            </a:r>
            <a:r>
              <a:rPr lang="zh-CN" altLang="en-US" sz="1400" dirty="0" smtClean="0">
                <a:solidFill>
                  <a:srgbClr val="FF0000"/>
                </a:solidFill>
                <a:latin typeface="微软雅黑 Light" panose="020B0502040204020203" pitchFamily="34" charset="-122"/>
                <a:ea typeface="微软雅黑 Light" panose="020B0502040204020203" pitchFamily="34" charset="-122"/>
              </a:rPr>
              <a:t>分区数对性能的影响实验</a:t>
            </a:r>
            <a:endParaRPr lang="en-US" altLang="zh-CN" sz="1400" dirty="0" smtClean="0">
              <a:solidFill>
                <a:srgbClr val="FF0000"/>
              </a:solidFill>
              <a:latin typeface="微软雅黑 Light" panose="020B0502040204020203" pitchFamily="34" charset="-122"/>
              <a:ea typeface="微软雅黑 Light" panose="020B0502040204020203" pitchFamily="34" charset="-122"/>
            </a:endParaRPr>
          </a:p>
          <a:p>
            <a:pPr algn="ctr"/>
            <a:r>
              <a:rPr lang="en-US" altLang="zh-CN" sz="1400" dirty="0" smtClean="0">
                <a:solidFill>
                  <a:srgbClr val="FF0000"/>
                </a:solidFill>
                <a:latin typeface="微软雅黑 Light" panose="020B0502040204020203" pitchFamily="34" charset="-122"/>
                <a:ea typeface="微软雅黑 Light" panose="020B0502040204020203" pitchFamily="34" charset="-122"/>
              </a:rPr>
              <a:t>Partition=120/80/40/20, K=100</a:t>
            </a:r>
          </a:p>
          <a:p>
            <a:pPr algn="ctr"/>
            <a:r>
              <a:rPr lang="zh-CN" altLang="en-US" sz="1400" dirty="0">
                <a:solidFill>
                  <a:srgbClr val="FF0000"/>
                </a:solidFill>
                <a:latin typeface="微软雅黑 Light" panose="020B0502040204020203" pitchFamily="34" charset="-122"/>
                <a:ea typeface="微软雅黑 Light" panose="020B0502040204020203" pitchFamily="34" charset="-122"/>
              </a:rPr>
              <a:t>并行</a:t>
            </a:r>
            <a:r>
              <a:rPr lang="zh-CN" altLang="en-US" sz="1400" dirty="0" smtClean="0">
                <a:solidFill>
                  <a:srgbClr val="FF0000"/>
                </a:solidFill>
                <a:latin typeface="微软雅黑 Light" panose="020B0502040204020203" pitchFamily="34" charset="-122"/>
                <a:ea typeface="微软雅黑 Light" panose="020B0502040204020203" pitchFamily="34" charset="-122"/>
              </a:rPr>
              <a:t>扩展性良好</a:t>
            </a:r>
            <a:endParaRPr lang="en-US" altLang="zh-CN" sz="1400" dirty="0" smtClean="0">
              <a:solidFill>
                <a:srgbClr val="FF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87455995"/>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2772" y="903767"/>
            <a:ext cx="6209414" cy="461665"/>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rPr>
              <a:t>FM – Factorization Machine</a:t>
            </a:r>
            <a:endParaRPr lang="zh-CN" altLang="en-US" sz="2400" dirty="0">
              <a:solidFill>
                <a:srgbClr val="FF0000"/>
              </a:solidFill>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16" y="1732903"/>
            <a:ext cx="8869075" cy="4018800"/>
          </a:xfrm>
          <a:prstGeom prst="rect">
            <a:avLst/>
          </a:prstGeom>
        </p:spPr>
      </p:pic>
      <p:sp>
        <p:nvSpPr>
          <p:cNvPr id="2" name="文本框 1"/>
          <p:cNvSpPr txBox="1"/>
          <p:nvPr/>
        </p:nvSpPr>
        <p:spPr>
          <a:xfrm>
            <a:off x="692209" y="5934508"/>
            <a:ext cx="1059679" cy="369332"/>
          </a:xfrm>
          <a:prstGeom prst="rect">
            <a:avLst/>
          </a:prstGeom>
          <a:noFill/>
        </p:spPr>
        <p:txBody>
          <a:bodyPr wrap="square" rtlCol="0">
            <a:spAutoFit/>
          </a:bodyPr>
          <a:lstStyle/>
          <a:p>
            <a:pPr algn="ctr"/>
            <a:r>
              <a:rPr lang="en-US" altLang="zh-CN" b="1" dirty="0" smtClean="0">
                <a:solidFill>
                  <a:srgbClr val="C00000"/>
                </a:solidFill>
              </a:rPr>
              <a:t>VIEW1</a:t>
            </a:r>
            <a:endParaRPr lang="zh-CN" altLang="en-US" b="1" dirty="0">
              <a:solidFill>
                <a:srgbClr val="C00000"/>
              </a:solidFill>
            </a:endParaRPr>
          </a:p>
        </p:txBody>
      </p:sp>
      <p:cxnSp>
        <p:nvCxnSpPr>
          <p:cNvPr id="6" name="直接箭头连接符 5"/>
          <p:cNvCxnSpPr>
            <a:stCxn id="2" idx="0"/>
          </p:cNvCxnSpPr>
          <p:nvPr/>
        </p:nvCxnSpPr>
        <p:spPr>
          <a:xfrm flipV="1">
            <a:off x="1222049" y="5614587"/>
            <a:ext cx="0" cy="3199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40128" y="5933081"/>
            <a:ext cx="1059679" cy="369332"/>
          </a:xfrm>
          <a:prstGeom prst="rect">
            <a:avLst/>
          </a:prstGeom>
          <a:noFill/>
        </p:spPr>
        <p:txBody>
          <a:bodyPr wrap="square" rtlCol="0">
            <a:spAutoFit/>
          </a:bodyPr>
          <a:lstStyle/>
          <a:p>
            <a:pPr algn="ctr"/>
            <a:r>
              <a:rPr lang="en-US" altLang="zh-CN" b="1" dirty="0" smtClean="0">
                <a:solidFill>
                  <a:srgbClr val="C00000"/>
                </a:solidFill>
              </a:rPr>
              <a:t>VIEW2</a:t>
            </a:r>
            <a:endParaRPr lang="zh-CN" altLang="en-US" b="1" dirty="0">
              <a:solidFill>
                <a:srgbClr val="C00000"/>
              </a:solidFill>
            </a:endParaRPr>
          </a:p>
        </p:txBody>
      </p:sp>
      <p:cxnSp>
        <p:nvCxnSpPr>
          <p:cNvPr id="10" name="直接箭头连接符 9"/>
          <p:cNvCxnSpPr>
            <a:stCxn id="9" idx="0"/>
          </p:cNvCxnSpPr>
          <p:nvPr/>
        </p:nvCxnSpPr>
        <p:spPr>
          <a:xfrm flipV="1">
            <a:off x="2869968" y="5613160"/>
            <a:ext cx="0" cy="3199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143288" y="5907442"/>
            <a:ext cx="1059679" cy="369332"/>
          </a:xfrm>
          <a:prstGeom prst="rect">
            <a:avLst/>
          </a:prstGeom>
          <a:noFill/>
        </p:spPr>
        <p:txBody>
          <a:bodyPr wrap="square" rtlCol="0">
            <a:spAutoFit/>
          </a:bodyPr>
          <a:lstStyle/>
          <a:p>
            <a:pPr algn="ctr"/>
            <a:r>
              <a:rPr lang="en-US" altLang="zh-CN" b="1" dirty="0" smtClean="0">
                <a:solidFill>
                  <a:srgbClr val="C00000"/>
                </a:solidFill>
              </a:rPr>
              <a:t>VIEW3</a:t>
            </a:r>
            <a:endParaRPr lang="zh-CN" altLang="en-US" b="1" dirty="0">
              <a:solidFill>
                <a:srgbClr val="C00000"/>
              </a:solidFill>
            </a:endParaRPr>
          </a:p>
        </p:txBody>
      </p:sp>
      <p:cxnSp>
        <p:nvCxnSpPr>
          <p:cNvPr id="12" name="直接箭头连接符 11"/>
          <p:cNvCxnSpPr>
            <a:stCxn id="11" idx="0"/>
          </p:cNvCxnSpPr>
          <p:nvPr/>
        </p:nvCxnSpPr>
        <p:spPr>
          <a:xfrm flipV="1">
            <a:off x="4673128" y="5587521"/>
            <a:ext cx="0" cy="3199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279881" y="5915988"/>
            <a:ext cx="1059679" cy="369332"/>
          </a:xfrm>
          <a:prstGeom prst="rect">
            <a:avLst/>
          </a:prstGeom>
          <a:noFill/>
        </p:spPr>
        <p:txBody>
          <a:bodyPr wrap="square" rtlCol="0">
            <a:spAutoFit/>
          </a:bodyPr>
          <a:lstStyle/>
          <a:p>
            <a:pPr algn="ctr"/>
            <a:r>
              <a:rPr lang="en-US" altLang="zh-CN" b="1" dirty="0" smtClean="0">
                <a:solidFill>
                  <a:srgbClr val="C00000"/>
                </a:solidFill>
              </a:rPr>
              <a:t>VIEW4</a:t>
            </a:r>
            <a:endParaRPr lang="zh-CN" altLang="en-US" b="1" dirty="0">
              <a:solidFill>
                <a:srgbClr val="C00000"/>
              </a:solidFill>
            </a:endParaRPr>
          </a:p>
        </p:txBody>
      </p:sp>
      <p:cxnSp>
        <p:nvCxnSpPr>
          <p:cNvPr id="14" name="直接箭头连接符 13"/>
          <p:cNvCxnSpPr>
            <a:stCxn id="13" idx="0"/>
          </p:cNvCxnSpPr>
          <p:nvPr/>
        </p:nvCxnSpPr>
        <p:spPr>
          <a:xfrm flipV="1">
            <a:off x="5809721" y="5596067"/>
            <a:ext cx="0" cy="3199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339560" y="5915991"/>
            <a:ext cx="1059679" cy="369332"/>
          </a:xfrm>
          <a:prstGeom prst="rect">
            <a:avLst/>
          </a:prstGeom>
          <a:noFill/>
        </p:spPr>
        <p:txBody>
          <a:bodyPr wrap="square" rtlCol="0">
            <a:spAutoFit/>
          </a:bodyPr>
          <a:lstStyle/>
          <a:p>
            <a:pPr algn="ctr"/>
            <a:r>
              <a:rPr lang="en-US" altLang="zh-CN" b="1" dirty="0" smtClean="0">
                <a:solidFill>
                  <a:srgbClr val="C00000"/>
                </a:solidFill>
              </a:rPr>
              <a:t>VIEW5</a:t>
            </a:r>
            <a:endParaRPr lang="zh-CN" altLang="en-US" b="1" dirty="0">
              <a:solidFill>
                <a:srgbClr val="C00000"/>
              </a:solidFill>
            </a:endParaRPr>
          </a:p>
        </p:txBody>
      </p:sp>
      <p:cxnSp>
        <p:nvCxnSpPr>
          <p:cNvPr id="16" name="直接箭头连接符 15"/>
          <p:cNvCxnSpPr>
            <a:stCxn id="15" idx="0"/>
          </p:cNvCxnSpPr>
          <p:nvPr/>
        </p:nvCxnSpPr>
        <p:spPr>
          <a:xfrm flipV="1">
            <a:off x="6869400" y="5596070"/>
            <a:ext cx="0" cy="3199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64158" y="5898898"/>
            <a:ext cx="1059679" cy="369332"/>
          </a:xfrm>
          <a:prstGeom prst="rect">
            <a:avLst/>
          </a:prstGeom>
          <a:noFill/>
        </p:spPr>
        <p:txBody>
          <a:bodyPr wrap="square" rtlCol="0">
            <a:spAutoFit/>
          </a:bodyPr>
          <a:lstStyle/>
          <a:p>
            <a:pPr algn="ctr"/>
            <a:r>
              <a:rPr lang="en-US" altLang="zh-CN" b="1" dirty="0" smtClean="0">
                <a:solidFill>
                  <a:srgbClr val="C00000"/>
                </a:solidFill>
              </a:rPr>
              <a:t>LABEL</a:t>
            </a:r>
            <a:endParaRPr lang="zh-CN" altLang="en-US" b="1" dirty="0">
              <a:solidFill>
                <a:srgbClr val="C00000"/>
              </a:solidFill>
            </a:endParaRPr>
          </a:p>
        </p:txBody>
      </p:sp>
      <p:cxnSp>
        <p:nvCxnSpPr>
          <p:cNvPr id="18" name="直接箭头连接符 17"/>
          <p:cNvCxnSpPr>
            <a:stCxn id="17" idx="0"/>
          </p:cNvCxnSpPr>
          <p:nvPr/>
        </p:nvCxnSpPr>
        <p:spPr>
          <a:xfrm flipV="1">
            <a:off x="8193998" y="5578977"/>
            <a:ext cx="0" cy="3199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73208" y="1500608"/>
            <a:ext cx="1897968" cy="369332"/>
          </a:xfrm>
          <a:prstGeom prst="rect">
            <a:avLst/>
          </a:prstGeom>
          <a:noFill/>
          <a:ln w="19050">
            <a:solidFill>
              <a:srgbClr val="0033CC"/>
            </a:solidFill>
          </a:ln>
        </p:spPr>
        <p:txBody>
          <a:bodyPr wrap="square" rtlCol="0">
            <a:spAutoFit/>
          </a:bodyPr>
          <a:lstStyle/>
          <a:p>
            <a:pPr algn="ctr"/>
            <a:r>
              <a:rPr lang="en-US" altLang="zh-CN" b="1" dirty="0" smtClean="0">
                <a:solidFill>
                  <a:srgbClr val="C00000"/>
                </a:solidFill>
              </a:rPr>
              <a:t>One-hot encoding</a:t>
            </a:r>
            <a:endParaRPr lang="zh-CN" altLang="en-US" b="1" dirty="0">
              <a:solidFill>
                <a:srgbClr val="C00000"/>
              </a:solidFill>
            </a:endParaRPr>
          </a:p>
        </p:txBody>
      </p:sp>
      <p:cxnSp>
        <p:nvCxnSpPr>
          <p:cNvPr id="20" name="直接箭头连接符 19"/>
          <p:cNvCxnSpPr>
            <a:stCxn id="19" idx="2"/>
          </p:cNvCxnSpPr>
          <p:nvPr/>
        </p:nvCxnSpPr>
        <p:spPr>
          <a:xfrm flipH="1">
            <a:off x="1222049" y="1869940"/>
            <a:ext cx="800143" cy="387485"/>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a:off x="2022192" y="1869940"/>
            <a:ext cx="847776" cy="387485"/>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推荐算法简介</a:t>
            </a:r>
          </a:p>
        </p:txBody>
      </p:sp>
    </p:spTree>
    <p:extLst>
      <p:ext uri="{BB962C8B-B14F-4D97-AF65-F5344CB8AC3E}">
        <p14:creationId xmlns:p14="http://schemas.microsoft.com/office/powerpoint/2010/main" val="1205458193"/>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主要内容</a:t>
            </a:r>
          </a:p>
        </p:txBody>
      </p:sp>
      <p:sp>
        <p:nvSpPr>
          <p:cNvPr id="5" name="文本框 4"/>
          <p:cNvSpPr txBox="1"/>
          <p:nvPr/>
        </p:nvSpPr>
        <p:spPr>
          <a:xfrm>
            <a:off x="952500" y="962025"/>
            <a:ext cx="7524750" cy="501612"/>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Light" panose="020B0502040204020203" pitchFamily="34" charset="-122"/>
                <a:ea typeface="微软雅黑 Light" panose="020B0502040204020203" pitchFamily="34" charset="-122"/>
              </a:rPr>
              <a:t>推荐算法简介</a:t>
            </a:r>
            <a:endParaRPr lang="en-US" altLang="zh-CN" sz="2000" b="1" dirty="0">
              <a:solidFill>
                <a:srgbClr val="C00000"/>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1638299" y="4037616"/>
            <a:ext cx="6086475" cy="1477328"/>
          </a:xfrm>
          <a:prstGeom prst="rect">
            <a:avLst/>
          </a:prstGeom>
        </p:spPr>
        <p:txBody>
          <a:bodyPr wrap="square">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smtClean="0">
                <a:solidFill>
                  <a:srgbClr val="002060"/>
                </a:solidFill>
                <a:latin typeface="微软雅黑 Light" panose="020B0502040204020203" pitchFamily="34" charset="-122"/>
                <a:ea typeface="微软雅黑 Light" panose="020B0502040204020203" pitchFamily="34" charset="-122"/>
              </a:rPr>
              <a:t>FMDNN+RNN</a:t>
            </a:r>
            <a:r>
              <a:rPr lang="zh-CN" altLang="en-US" sz="2000" b="1" dirty="0" smtClean="0">
                <a:solidFill>
                  <a:srgbClr val="002060"/>
                </a:solidFill>
                <a:latin typeface="微软雅黑 Light" panose="020B0502040204020203" pitchFamily="34" charset="-122"/>
                <a:ea typeface="微软雅黑 Light" panose="020B0502040204020203" pitchFamily="34" charset="-122"/>
              </a:rPr>
              <a:t>的</a:t>
            </a:r>
            <a:r>
              <a:rPr lang="zh-CN" altLang="en-US" sz="2000" b="1" dirty="0">
                <a:solidFill>
                  <a:srgbClr val="002060"/>
                </a:solidFill>
                <a:latin typeface="微软雅黑 Light" panose="020B0502040204020203" pitchFamily="34" charset="-122"/>
                <a:ea typeface="微软雅黑 Light" panose="020B0502040204020203" pitchFamily="34" charset="-122"/>
              </a:rPr>
              <a:t>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err="1">
                <a:solidFill>
                  <a:srgbClr val="002060"/>
                </a:solidFill>
                <a:latin typeface="微软雅黑 Light" panose="020B0502040204020203" pitchFamily="34" charset="-122"/>
                <a:ea typeface="微软雅黑 Light" panose="020B0502040204020203" pitchFamily="34" charset="-122"/>
              </a:rPr>
              <a:t>FMDNN+GatedCNN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p>
        </p:txBody>
      </p:sp>
      <p:sp>
        <p:nvSpPr>
          <p:cNvPr id="7" name="矩形 6"/>
          <p:cNvSpPr/>
          <p:nvPr/>
        </p:nvSpPr>
        <p:spPr>
          <a:xfrm>
            <a:off x="1638299" y="2250297"/>
            <a:ext cx="4572000" cy="1169551"/>
          </a:xfrm>
          <a:prstGeom prst="rect">
            <a:avLst/>
          </a:prstGeom>
        </p:spPr>
        <p:txBody>
          <a:bodyPr>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基于近邻模型的推荐算法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SVD</a:t>
            </a:r>
            <a:r>
              <a:rPr lang="zh-CN" altLang="en-US" sz="2000" b="1" dirty="0">
                <a:solidFill>
                  <a:srgbClr val="002060"/>
                </a:solidFill>
                <a:latin typeface="微软雅黑 Light" panose="020B0502040204020203" pitchFamily="34" charset="-122"/>
                <a:ea typeface="微软雅黑 Light" panose="020B0502040204020203" pitchFamily="34" charset="-122"/>
              </a:rPr>
              <a:t>分解的推荐算法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MVM</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949630" y="1656912"/>
            <a:ext cx="3619902" cy="400110"/>
          </a:xfrm>
          <a:prstGeom prst="rect">
            <a:avLst/>
          </a:prstGeom>
        </p:spPr>
        <p:txBody>
          <a:bodyPr wrap="none">
            <a:spAutoFit/>
          </a:bodyPr>
          <a:lstStyle/>
          <a:p>
            <a:r>
              <a:rPr lang="zh-CN" altLang="en-US" sz="2000" b="1" dirty="0">
                <a:solidFill>
                  <a:srgbClr val="002060"/>
                </a:solidFill>
                <a:latin typeface="微软雅黑 Light" panose="020B0502040204020203" pitchFamily="34" charset="-122"/>
                <a:ea typeface="微软雅黑 Light" panose="020B0502040204020203" pitchFamily="34" charset="-122"/>
              </a:rPr>
              <a:t>基于矩阵</a:t>
            </a:r>
            <a:r>
              <a:rPr lang="en-US" altLang="zh-CN" sz="2000" b="1" dirty="0">
                <a:solidFill>
                  <a:srgbClr val="002060"/>
                </a:solidFill>
                <a:latin typeface="微软雅黑 Light" panose="020B0502040204020203" pitchFamily="34" charset="-122"/>
                <a:ea typeface="微软雅黑 Light" panose="020B0502040204020203" pitchFamily="34" charset="-122"/>
              </a:rPr>
              <a:t>/</a:t>
            </a:r>
            <a:r>
              <a:rPr lang="zh-CN" altLang="en-US" sz="2000" b="1" dirty="0">
                <a:solidFill>
                  <a:srgbClr val="002060"/>
                </a:solidFill>
                <a:latin typeface="微软雅黑 Light" panose="020B0502040204020203" pitchFamily="34" charset="-122"/>
                <a:ea typeface="微软雅黑 Light" panose="020B0502040204020203" pitchFamily="34" charset="-122"/>
              </a:rPr>
              <a:t>张量模型的推荐算法</a:t>
            </a:r>
          </a:p>
        </p:txBody>
      </p:sp>
      <p:sp>
        <p:nvSpPr>
          <p:cNvPr id="10" name="矩形 9"/>
          <p:cNvSpPr/>
          <p:nvPr/>
        </p:nvSpPr>
        <p:spPr>
          <a:xfrm>
            <a:off x="949630" y="3435196"/>
            <a:ext cx="3005951" cy="553998"/>
          </a:xfrm>
          <a:prstGeom prst="rect">
            <a:avLst/>
          </a:prstGeom>
        </p:spPr>
        <p:txBody>
          <a:bodyPr wrap="none">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基于深度模型的推荐算法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949630" y="5444832"/>
            <a:ext cx="2254143" cy="553998"/>
          </a:xfrm>
          <a:prstGeom prst="rect">
            <a:avLst/>
          </a:prstGeom>
        </p:spPr>
        <p:txBody>
          <a:bodyPr wrap="none">
            <a:spAutoFit/>
          </a:bodyPr>
          <a:lstStyle/>
          <a:p>
            <a:pPr>
              <a:lnSpc>
                <a:spcPct val="150000"/>
              </a:lnSpc>
            </a:pPr>
            <a:r>
              <a:rPr lang="zh-CN" altLang="en-US" sz="2000" b="1" dirty="0" smtClean="0">
                <a:solidFill>
                  <a:srgbClr val="002060"/>
                </a:solidFill>
                <a:latin typeface="微软雅黑 Light" panose="020B0502040204020203" pitchFamily="34" charset="-122"/>
                <a:ea typeface="微软雅黑 Light" panose="020B0502040204020203" pitchFamily="34" charset="-122"/>
              </a:rPr>
              <a:t>总结与下一步工作</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12" name="右箭头 11"/>
          <p:cNvSpPr/>
          <p:nvPr/>
        </p:nvSpPr>
        <p:spPr>
          <a:xfrm>
            <a:off x="274925" y="1161555"/>
            <a:ext cx="410198" cy="1965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9064833"/>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2772" y="903767"/>
            <a:ext cx="6209414" cy="461665"/>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rPr>
              <a:t>FM – Factorization Machine</a:t>
            </a:r>
            <a:endParaRPr lang="zh-CN" altLang="en-US" sz="2400" dirty="0">
              <a:solidFill>
                <a:srgbClr val="FF0000"/>
              </a:solidFill>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054" y="1570532"/>
            <a:ext cx="3566747" cy="119701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054" y="3502679"/>
            <a:ext cx="3566747" cy="551225"/>
          </a:xfrm>
          <a:prstGeom prst="rect">
            <a:avLst/>
          </a:prstGeom>
        </p:spPr>
      </p:pic>
      <p:sp>
        <p:nvSpPr>
          <p:cNvPr id="6" name="文本框 5"/>
          <p:cNvSpPr txBox="1"/>
          <p:nvPr/>
        </p:nvSpPr>
        <p:spPr>
          <a:xfrm>
            <a:off x="478564" y="2025353"/>
            <a:ext cx="1832979" cy="369332"/>
          </a:xfrm>
          <a:prstGeom prst="rect">
            <a:avLst/>
          </a:prstGeom>
          <a:noFill/>
        </p:spPr>
        <p:txBody>
          <a:bodyPr wrap="square" rtlCol="0">
            <a:spAutoFit/>
          </a:bodyPr>
          <a:lstStyle/>
          <a:p>
            <a:r>
              <a:rPr lang="en-US" altLang="zh-CN" dirty="0" smtClean="0">
                <a:solidFill>
                  <a:srgbClr val="C00000"/>
                </a:solidFill>
                <a:latin typeface="微软雅黑" panose="020B0503020204020204" pitchFamily="34" charset="-122"/>
                <a:ea typeface="微软雅黑" panose="020B0503020204020204" pitchFamily="34" charset="-122"/>
              </a:rPr>
              <a:t>d-order FM:</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78563" y="3593625"/>
            <a:ext cx="1832979"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2</a:t>
            </a:r>
            <a:r>
              <a:rPr lang="en-US" altLang="zh-CN" dirty="0" smtClean="0">
                <a:solidFill>
                  <a:srgbClr val="C00000"/>
                </a:solidFill>
                <a:latin typeface="微软雅黑" panose="020B0503020204020204" pitchFamily="34" charset="-122"/>
                <a:ea typeface="微软雅黑" panose="020B0503020204020204" pitchFamily="34" charset="-122"/>
              </a:rPr>
              <a:t>-order FM:</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78563" y="4969816"/>
            <a:ext cx="7674125" cy="1477328"/>
          </a:xfrm>
          <a:prstGeom prst="rect">
            <a:avLst/>
          </a:prstGeom>
          <a:noFill/>
        </p:spPr>
        <p:txBody>
          <a:bodyPr wrap="square" rtlCol="0">
            <a:spAutoFit/>
          </a:bodyPr>
          <a:lstStyle/>
          <a:p>
            <a:pPr>
              <a:lnSpc>
                <a:spcPct val="200000"/>
              </a:lnSpc>
            </a:pPr>
            <a:r>
              <a:rPr lang="en-US" altLang="zh-CN" dirty="0" err="1" smtClean="0">
                <a:solidFill>
                  <a:srgbClr val="002060"/>
                </a:solidFill>
                <a:latin typeface="微软雅黑" panose="020B0503020204020204" pitchFamily="34" charset="-122"/>
                <a:ea typeface="微软雅黑" panose="020B0503020204020204" pitchFamily="34" charset="-122"/>
              </a:rPr>
              <a:t>libFM</a:t>
            </a:r>
            <a:r>
              <a:rPr lang="en-US" altLang="zh-CN" dirty="0">
                <a:solidFill>
                  <a:srgbClr val="00206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i="1" dirty="0" smtClean="0">
                <a:solidFill>
                  <a:srgbClr val="0033CC"/>
                </a:solidFill>
                <a:hlinkClick r:id="rId4"/>
              </a:rPr>
              <a:t>http</a:t>
            </a:r>
            <a:r>
              <a:rPr lang="en-US" altLang="zh-CN" i="1" dirty="0">
                <a:solidFill>
                  <a:srgbClr val="0033CC"/>
                </a:solidFill>
                <a:hlinkClick r:id="rId4"/>
              </a:rPr>
              <a:t>://www.libfm.org</a:t>
            </a:r>
            <a:r>
              <a:rPr lang="en-US" altLang="zh-CN" i="1" dirty="0" smtClean="0">
                <a:solidFill>
                  <a:srgbClr val="0033CC"/>
                </a:solidFill>
                <a:hlinkClick r:id="rId4"/>
              </a:rPr>
              <a:t>/</a:t>
            </a:r>
            <a:endParaRPr lang="en-US" altLang="zh-CN" i="1" dirty="0" smtClean="0">
              <a:solidFill>
                <a:srgbClr val="0033CC"/>
              </a:solidFill>
            </a:endParaRPr>
          </a:p>
          <a:p>
            <a:pPr marL="285750" indent="-285750">
              <a:lnSpc>
                <a:spcPct val="150000"/>
              </a:lnSpc>
              <a:buFont typeface="Arial" panose="020B0604020202020204" pitchFamily="34" charset="0"/>
              <a:buChar char="•"/>
            </a:pPr>
            <a:r>
              <a:rPr lang="zh-CN" altLang="en-US" dirty="0" smtClean="0">
                <a:solidFill>
                  <a:srgbClr val="0070C0"/>
                </a:solidFill>
                <a:latin typeface="微软雅黑 Light" panose="020B0502040204020203" pitchFamily="34" charset="-122"/>
                <a:ea typeface="微软雅黑 Light" panose="020B0502040204020203" pitchFamily="34" charset="-122"/>
              </a:rPr>
              <a:t>使用</a:t>
            </a:r>
            <a:r>
              <a:rPr lang="en-US" altLang="zh-CN" dirty="0" smtClean="0">
                <a:solidFill>
                  <a:srgbClr val="0070C0"/>
                </a:solidFill>
                <a:latin typeface="微软雅黑 Light" panose="020B0502040204020203" pitchFamily="34" charset="-122"/>
                <a:ea typeface="微软雅黑 Light" panose="020B0502040204020203" pitchFamily="34" charset="-122"/>
              </a:rPr>
              <a:t>C++</a:t>
            </a:r>
            <a:r>
              <a:rPr lang="zh-CN" altLang="en-US" dirty="0" smtClean="0">
                <a:solidFill>
                  <a:srgbClr val="0070C0"/>
                </a:solidFill>
                <a:latin typeface="微软雅黑 Light" panose="020B0502040204020203" pitchFamily="34" charset="-122"/>
                <a:ea typeface="微软雅黑 Light" panose="020B0502040204020203" pitchFamily="34" charset="-122"/>
              </a:rPr>
              <a:t>编写，效率高，</a:t>
            </a:r>
            <a:r>
              <a:rPr lang="zh-CN" altLang="en-US" dirty="0" smtClean="0">
                <a:solidFill>
                  <a:srgbClr val="C00000"/>
                </a:solidFill>
                <a:latin typeface="微软雅黑 Light" panose="020B0502040204020203" pitchFamily="34" charset="-122"/>
                <a:ea typeface="微软雅黑 Light" panose="020B0502040204020203" pitchFamily="34" charset="-122"/>
              </a:rPr>
              <a:t>适用于中小规模数据</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dirty="0" smtClean="0">
                <a:solidFill>
                  <a:srgbClr val="0070C0"/>
                </a:solidFill>
                <a:latin typeface="微软雅黑 Light" panose="020B0502040204020203" pitchFamily="34" charset="-122"/>
                <a:ea typeface="微软雅黑 Light" panose="020B0502040204020203" pitchFamily="34" charset="-122"/>
              </a:rPr>
              <a:t>支持</a:t>
            </a:r>
            <a:r>
              <a:rPr lang="en-US" altLang="zh-CN" dirty="0" smtClean="0">
                <a:solidFill>
                  <a:srgbClr val="0070C0"/>
                </a:solidFill>
                <a:latin typeface="微软雅黑 Light" panose="020B0502040204020203" pitchFamily="34" charset="-122"/>
                <a:ea typeface="微软雅黑 Light" panose="020B0502040204020203" pitchFamily="34" charset="-122"/>
              </a:rPr>
              <a:t>MCMC</a:t>
            </a:r>
            <a:r>
              <a:rPr lang="zh-CN" altLang="en-US" dirty="0" smtClean="0">
                <a:solidFill>
                  <a:srgbClr val="0070C0"/>
                </a:solidFill>
                <a:latin typeface="微软雅黑 Light" panose="020B0502040204020203" pitchFamily="34" charset="-122"/>
                <a:ea typeface="微软雅黑 Light" panose="020B0502040204020203" pitchFamily="34" charset="-122"/>
              </a:rPr>
              <a:t>、</a:t>
            </a:r>
            <a:r>
              <a:rPr lang="en-US" altLang="zh-CN" dirty="0" smtClean="0">
                <a:solidFill>
                  <a:srgbClr val="0070C0"/>
                </a:solidFill>
                <a:latin typeface="微软雅黑 Light" panose="020B0502040204020203" pitchFamily="34" charset="-122"/>
                <a:ea typeface="微软雅黑 Light" panose="020B0502040204020203" pitchFamily="34" charset="-122"/>
              </a:rPr>
              <a:t>ALS</a:t>
            </a:r>
            <a:r>
              <a:rPr lang="zh-CN" altLang="en-US" dirty="0" smtClean="0">
                <a:solidFill>
                  <a:srgbClr val="0070C0"/>
                </a:solidFill>
                <a:latin typeface="微软雅黑 Light" panose="020B0502040204020203" pitchFamily="34" charset="-122"/>
                <a:ea typeface="微软雅黑 Light" panose="020B0502040204020203" pitchFamily="34" charset="-122"/>
              </a:rPr>
              <a:t>、</a:t>
            </a:r>
            <a:r>
              <a:rPr lang="en-US" altLang="zh-CN" dirty="0" smtClean="0">
                <a:solidFill>
                  <a:srgbClr val="0070C0"/>
                </a:solidFill>
                <a:latin typeface="微软雅黑 Light" panose="020B0502040204020203" pitchFamily="34" charset="-122"/>
                <a:ea typeface="微软雅黑 Light" panose="020B0502040204020203" pitchFamily="34" charset="-122"/>
              </a:rPr>
              <a:t>SGD</a:t>
            </a:r>
            <a:r>
              <a:rPr lang="zh-CN" altLang="en-US" dirty="0" smtClean="0">
                <a:solidFill>
                  <a:srgbClr val="0070C0"/>
                </a:solidFill>
                <a:latin typeface="微软雅黑 Light" panose="020B0502040204020203" pitchFamily="34" charset="-122"/>
                <a:ea typeface="微软雅黑 Light" panose="020B0502040204020203" pitchFamily="34" charset="-122"/>
              </a:rPr>
              <a:t>等</a:t>
            </a:r>
            <a:r>
              <a:rPr lang="zh-CN" altLang="en-US" dirty="0" smtClean="0">
                <a:solidFill>
                  <a:srgbClr val="C00000"/>
                </a:solidFill>
                <a:latin typeface="微软雅黑 Light" panose="020B0502040204020203" pitchFamily="34" charset="-122"/>
                <a:ea typeface="微软雅黑 Light" panose="020B0502040204020203" pitchFamily="34" charset="-122"/>
              </a:rPr>
              <a:t>多种优化方案</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9" name="椭圆 8"/>
          <p:cNvSpPr/>
          <p:nvPr/>
        </p:nvSpPr>
        <p:spPr>
          <a:xfrm>
            <a:off x="5383850" y="3494133"/>
            <a:ext cx="1016951" cy="551225"/>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870819" y="3196127"/>
            <a:ext cx="1504060" cy="830997"/>
          </a:xfrm>
          <a:prstGeom prst="rect">
            <a:avLst/>
          </a:prstGeom>
          <a:noFill/>
          <a:ln w="19050">
            <a:solidFill>
              <a:srgbClr val="0033CC"/>
            </a:solidFill>
          </a:ln>
        </p:spPr>
        <p:txBody>
          <a:bodyPr wrap="square" rtlCol="0">
            <a:spAutoFit/>
          </a:bodyPr>
          <a:lstStyle/>
          <a:p>
            <a:pPr algn="ctr"/>
            <a:r>
              <a:rPr lang="zh-CN" altLang="en-US" sz="1600" dirty="0" smtClean="0">
                <a:solidFill>
                  <a:srgbClr val="C00000"/>
                </a:solidFill>
                <a:latin typeface="微软雅黑 Light" panose="020B0502040204020203" pitchFamily="34" charset="-122"/>
                <a:ea typeface="微软雅黑 Light" panose="020B0502040204020203" pitchFamily="34" charset="-122"/>
              </a:rPr>
              <a:t>对每个特征使用一个隐向量进行表示</a:t>
            </a:r>
            <a:endParaRPr lang="zh-CN" altLang="en-US" sz="1600" dirty="0">
              <a:solidFill>
                <a:srgbClr val="C00000"/>
              </a:solidFill>
              <a:latin typeface="微软雅黑 Light" panose="020B0502040204020203" pitchFamily="34" charset="-122"/>
              <a:ea typeface="微软雅黑 Light" panose="020B0502040204020203" pitchFamily="34" charset="-122"/>
            </a:endParaRPr>
          </a:p>
        </p:txBody>
      </p:sp>
      <p:cxnSp>
        <p:nvCxnSpPr>
          <p:cNvPr id="12" name="直接箭头连接符 11"/>
          <p:cNvCxnSpPr>
            <a:stCxn id="10" idx="1"/>
            <a:endCxn id="3" idx="3"/>
          </p:cNvCxnSpPr>
          <p:nvPr/>
        </p:nvCxnSpPr>
        <p:spPr>
          <a:xfrm flipH="1">
            <a:off x="6400801" y="3611626"/>
            <a:ext cx="470018" cy="166666"/>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3" name="左大括号 12"/>
          <p:cNvSpPr/>
          <p:nvPr/>
        </p:nvSpPr>
        <p:spPr>
          <a:xfrm rot="16200000">
            <a:off x="3915289" y="3480314"/>
            <a:ext cx="212198" cy="1067817"/>
          </a:xfrm>
          <a:prstGeom prst="leftBrace">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3368032" y="4228159"/>
            <a:ext cx="1306712" cy="338554"/>
          </a:xfrm>
          <a:prstGeom prst="rect">
            <a:avLst/>
          </a:prstGeom>
          <a:noFill/>
          <a:ln w="19050">
            <a:solidFill>
              <a:srgbClr val="0033CC"/>
            </a:solidFill>
          </a:ln>
        </p:spPr>
        <p:txBody>
          <a:bodyPr wrap="square" rtlCol="0">
            <a:spAutoFit/>
          </a:bodyPr>
          <a:lstStyle/>
          <a:p>
            <a:pPr algn="ctr"/>
            <a:r>
              <a:rPr lang="zh-CN" altLang="en-US" sz="1600" dirty="0" smtClean="0">
                <a:solidFill>
                  <a:srgbClr val="C00000"/>
                </a:solidFill>
                <a:latin typeface="微软雅黑 Light" panose="020B0502040204020203" pitchFamily="34" charset="-122"/>
                <a:ea typeface="微软雅黑 Light" panose="020B0502040204020203" pitchFamily="34" charset="-122"/>
              </a:rPr>
              <a:t>线性部分</a:t>
            </a:r>
            <a:endParaRPr lang="zh-CN" altLang="en-US" sz="1600" dirty="0">
              <a:solidFill>
                <a:srgbClr val="C00000"/>
              </a:solidFill>
              <a:latin typeface="微软雅黑 Light" panose="020B0502040204020203" pitchFamily="34" charset="-122"/>
              <a:ea typeface="微软雅黑 Light" panose="020B0502040204020203" pitchFamily="34" charset="-122"/>
            </a:endParaRPr>
          </a:p>
        </p:txBody>
      </p:sp>
      <p:sp>
        <p:nvSpPr>
          <p:cNvPr id="15"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推荐算法简介</a:t>
            </a:r>
          </a:p>
        </p:txBody>
      </p:sp>
    </p:spTree>
    <p:extLst>
      <p:ext uri="{BB962C8B-B14F-4D97-AF65-F5344CB8AC3E}">
        <p14:creationId xmlns:p14="http://schemas.microsoft.com/office/powerpoint/2010/main" val="1905819933"/>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79273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552454" y="1484918"/>
            <a:ext cx="6209414" cy="400110"/>
          </a:xfrm>
          <a:prstGeom prst="rect">
            <a:avLst/>
          </a:prstGeom>
          <a:noFill/>
        </p:spPr>
        <p:txBody>
          <a:bodyPr wrap="square" rtlCol="0">
            <a:spAutoFit/>
          </a:bodyPr>
          <a:lstStyle/>
          <a:p>
            <a:r>
              <a:rPr lang="zh-CN" altLang="en-US" sz="2000" dirty="0">
                <a:solidFill>
                  <a:srgbClr val="002060"/>
                </a:solidFill>
                <a:latin typeface="微软雅黑" pitchFamily="34" charset="-122"/>
                <a:ea typeface="微软雅黑" pitchFamily="34" charset="-122"/>
              </a:rPr>
              <a:t>将推荐问题表示为回归问题</a:t>
            </a:r>
          </a:p>
        </p:txBody>
      </p:sp>
      <p:sp>
        <p:nvSpPr>
          <p:cNvPr id="6" name="TextBox 4"/>
          <p:cNvSpPr txBox="1"/>
          <p:nvPr/>
        </p:nvSpPr>
        <p:spPr>
          <a:xfrm>
            <a:off x="382772" y="903767"/>
            <a:ext cx="6209414" cy="461665"/>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rPr>
              <a:t>FM – Factorization Machine</a:t>
            </a:r>
            <a:endParaRPr lang="zh-CN" altLang="en-US" sz="2400" dirty="0">
              <a:solidFill>
                <a:srgbClr val="FF0000"/>
              </a:solidFill>
              <a:latin typeface="微软雅黑" pitchFamily="34" charset="-122"/>
              <a:ea typeface="微软雅黑" pitchFamily="34" charset="-122"/>
            </a:endParaRPr>
          </a:p>
        </p:txBody>
      </p:sp>
      <p:sp>
        <p:nvSpPr>
          <p:cNvPr id="3" name="文本框 2"/>
          <p:cNvSpPr txBox="1"/>
          <p:nvPr/>
        </p:nvSpPr>
        <p:spPr>
          <a:xfrm>
            <a:off x="729841" y="5542883"/>
            <a:ext cx="7836494" cy="1061829"/>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Light" panose="020B0502040204020203" pitchFamily="34" charset="-122"/>
                <a:ea typeface="微软雅黑 Light" panose="020B0502040204020203" pitchFamily="34" charset="-122"/>
              </a:rPr>
              <a:t>在</a:t>
            </a:r>
            <a:r>
              <a:rPr lang="zh-CN" altLang="en-US" dirty="0" smtClean="0">
                <a:solidFill>
                  <a:srgbClr val="C00000"/>
                </a:solidFill>
                <a:latin typeface="微软雅黑 Light" panose="020B0502040204020203" pitchFamily="34" charset="-122"/>
                <a:ea typeface="微软雅黑 Light" panose="020B0502040204020203" pitchFamily="34" charset="-122"/>
              </a:rPr>
              <a:t>推荐应用中</a:t>
            </a:r>
            <a:r>
              <a:rPr lang="zh-CN" altLang="en-US" dirty="0" smtClean="0">
                <a:solidFill>
                  <a:srgbClr val="0070C0"/>
                </a:solidFill>
                <a:latin typeface="微软雅黑 Light" panose="020B0502040204020203" pitchFamily="34" charset="-122"/>
                <a:ea typeface="微软雅黑 Light" panose="020B0502040204020203" pitchFamily="34" charset="-122"/>
              </a:rPr>
              <a:t>，向量</a:t>
            </a:r>
            <a:r>
              <a:rPr lang="en-US" altLang="zh-CN" sz="2400" i="1" dirty="0" err="1" smtClean="0">
                <a:solidFill>
                  <a:srgbClr val="0070C0"/>
                </a:solidFill>
                <a:latin typeface="Times New Roman" panose="02020603050405020304" pitchFamily="18" charset="0"/>
                <a:ea typeface="微软雅黑 Light" panose="020B0502040204020203" pitchFamily="34" charset="-122"/>
                <a:cs typeface="Times New Roman" panose="02020603050405020304" pitchFamily="18" charset="0"/>
              </a:rPr>
              <a:t>x</a:t>
            </a:r>
            <a:r>
              <a:rPr lang="en-US" altLang="zh-CN" sz="1100" i="1" dirty="0" err="1" smtClean="0">
                <a:solidFill>
                  <a:srgbClr val="0070C0"/>
                </a:solidFill>
                <a:latin typeface="Times New Roman" panose="02020603050405020304" pitchFamily="18" charset="0"/>
                <a:ea typeface="微软雅黑 Light" panose="020B0502040204020203" pitchFamily="34" charset="-122"/>
                <a:cs typeface="Times New Roman" panose="02020603050405020304" pitchFamily="18" charset="0"/>
              </a:rPr>
              <a:t>A</a:t>
            </a:r>
            <a:r>
              <a:rPr lang="zh-CN" altLang="en-US"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rPr>
              <a:t>和向量</a:t>
            </a:r>
            <a:r>
              <a:rPr lang="en-US" altLang="zh-CN" sz="2400" i="1" dirty="0" err="1" smtClean="0">
                <a:solidFill>
                  <a:srgbClr val="0070C0"/>
                </a:solidFill>
                <a:latin typeface="Times New Roman" panose="02020603050405020304" pitchFamily="18" charset="0"/>
                <a:ea typeface="微软雅黑 Light" panose="020B0502040204020203" pitchFamily="34" charset="-122"/>
                <a:cs typeface="Times New Roman" panose="02020603050405020304" pitchFamily="18" charset="0"/>
              </a:rPr>
              <a:t>x</a:t>
            </a:r>
            <a:r>
              <a:rPr lang="en-US" altLang="zh-CN" sz="1100" i="1" dirty="0" err="1" smtClean="0">
                <a:solidFill>
                  <a:srgbClr val="0070C0"/>
                </a:solidFill>
                <a:latin typeface="Times New Roman" panose="02020603050405020304" pitchFamily="18" charset="0"/>
                <a:ea typeface="微软雅黑 Light" panose="020B0502040204020203" pitchFamily="34" charset="-122"/>
                <a:cs typeface="Times New Roman" panose="02020603050405020304" pitchFamily="18" charset="0"/>
              </a:rPr>
              <a:t>B</a:t>
            </a:r>
            <a:r>
              <a:rPr lang="zh-CN" altLang="en-US"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rPr>
              <a:t>均为</a:t>
            </a:r>
            <a:r>
              <a:rPr lang="en-US" altLang="zh-CN" dirty="0" smtClean="0">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one-hot</a:t>
            </a:r>
            <a:r>
              <a:rPr lang="zh-CN" altLang="en-US"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rPr>
              <a:t>的表示形式（向量中仅有对应位置的元素为</a:t>
            </a:r>
            <a:r>
              <a:rPr lang="en-US" altLang="zh-CN"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rPr>
              <a:t>，其余位置的元素值为</a:t>
            </a:r>
            <a:r>
              <a:rPr lang="en-US" altLang="zh-CN"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rPr>
              <a:t>0</a:t>
            </a:r>
            <a:r>
              <a:rPr lang="zh-CN" altLang="en-US"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dirty="0" smtClean="0">
              <a:solidFill>
                <a:srgbClr val="0070C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10" name="图片 9"/>
          <p:cNvPicPr>
            <a:picLocks noChangeAspect="1"/>
          </p:cNvPicPr>
          <p:nvPr/>
        </p:nvPicPr>
        <p:blipFill>
          <a:blip r:embed="rId2"/>
          <a:stretch>
            <a:fillRect/>
          </a:stretch>
        </p:blipFill>
        <p:spPr>
          <a:xfrm>
            <a:off x="828226" y="1888401"/>
            <a:ext cx="7432513" cy="3864883"/>
          </a:xfrm>
          <a:prstGeom prst="rect">
            <a:avLst/>
          </a:prstGeom>
        </p:spPr>
      </p:pic>
    </p:spTree>
    <p:extLst>
      <p:ext uri="{BB962C8B-B14F-4D97-AF65-F5344CB8AC3E}">
        <p14:creationId xmlns:p14="http://schemas.microsoft.com/office/powerpoint/2010/main" val="2286705451"/>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协同过滤算法的介绍</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rPr>
              <a:t>FM – Factorization Machine</a:t>
            </a:r>
            <a:endParaRPr lang="zh-CN" altLang="en-US" sz="2400" dirty="0">
              <a:solidFill>
                <a:srgbClr val="FF0000"/>
              </a:solidFill>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924" y="2788307"/>
            <a:ext cx="5809889" cy="897893"/>
          </a:xfrm>
          <a:prstGeom prst="rect">
            <a:avLst/>
          </a:prstGeom>
        </p:spPr>
      </p:pic>
      <p:sp>
        <p:nvSpPr>
          <p:cNvPr id="9" name="椭圆 8"/>
          <p:cNvSpPr/>
          <p:nvPr/>
        </p:nvSpPr>
        <p:spPr>
          <a:xfrm>
            <a:off x="5912479" y="2680027"/>
            <a:ext cx="1811581" cy="977858"/>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120345" y="1786935"/>
            <a:ext cx="2032343" cy="338554"/>
          </a:xfrm>
          <a:prstGeom prst="rect">
            <a:avLst/>
          </a:prstGeom>
          <a:noFill/>
          <a:ln w="19050">
            <a:solidFill>
              <a:srgbClr val="0033CC"/>
            </a:solidFill>
          </a:ln>
        </p:spPr>
        <p:txBody>
          <a:bodyPr wrap="square" rtlCol="0">
            <a:spAutoFit/>
          </a:bodyPr>
          <a:lstStyle/>
          <a:p>
            <a:pPr algn="ctr"/>
            <a:r>
              <a:rPr lang="zh-CN" altLang="en-US" sz="1600" dirty="0" smtClean="0">
                <a:solidFill>
                  <a:srgbClr val="C00000"/>
                </a:solidFill>
                <a:latin typeface="微软雅黑 Light" panose="020B0502040204020203" pitchFamily="34" charset="-122"/>
                <a:ea typeface="微软雅黑 Light" panose="020B0502040204020203" pitchFamily="34" charset="-122"/>
              </a:rPr>
              <a:t>矩阵分解部分</a:t>
            </a:r>
            <a:endParaRPr lang="zh-CN" altLang="en-US" sz="1600" dirty="0">
              <a:solidFill>
                <a:srgbClr val="C00000"/>
              </a:solidFill>
              <a:latin typeface="微软雅黑 Light" panose="020B0502040204020203" pitchFamily="34" charset="-122"/>
              <a:ea typeface="微软雅黑 Light" panose="020B0502040204020203" pitchFamily="34" charset="-122"/>
            </a:endParaRPr>
          </a:p>
        </p:txBody>
      </p:sp>
      <p:cxnSp>
        <p:nvCxnSpPr>
          <p:cNvPr id="12" name="直接箭头连接符 11"/>
          <p:cNvCxnSpPr>
            <a:stCxn id="10" idx="2"/>
            <a:endCxn id="9" idx="0"/>
          </p:cNvCxnSpPr>
          <p:nvPr/>
        </p:nvCxnSpPr>
        <p:spPr>
          <a:xfrm flipH="1">
            <a:off x="6818270" y="2125489"/>
            <a:ext cx="318247" cy="554538"/>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3" name="左大括号 12"/>
          <p:cNvSpPr/>
          <p:nvPr/>
        </p:nvSpPr>
        <p:spPr>
          <a:xfrm rot="16200000">
            <a:off x="3970115" y="3025448"/>
            <a:ext cx="376433" cy="1198813"/>
          </a:xfrm>
          <a:prstGeom prst="leftBrace">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2501421" y="3884689"/>
            <a:ext cx="3329278" cy="830997"/>
          </a:xfrm>
          <a:prstGeom prst="rect">
            <a:avLst/>
          </a:prstGeom>
          <a:noFill/>
          <a:ln w="19050">
            <a:solidFill>
              <a:srgbClr val="0033CC"/>
            </a:solidFill>
          </a:ln>
        </p:spPr>
        <p:txBody>
          <a:bodyPr wrap="square" rtlCol="0">
            <a:spAutoFit/>
          </a:bodyPr>
          <a:lstStyle/>
          <a:p>
            <a:pPr algn="ctr"/>
            <a:r>
              <a:rPr lang="zh-CN" altLang="en-US" sz="1600" dirty="0" smtClean="0">
                <a:solidFill>
                  <a:srgbClr val="C00000"/>
                </a:solidFill>
                <a:latin typeface="微软雅黑 Light" panose="020B0502040204020203" pitchFamily="34" charset="-122"/>
                <a:ea typeface="微软雅黑 Light" panose="020B0502040204020203" pitchFamily="34" charset="-122"/>
              </a:rPr>
              <a:t>用户与</a:t>
            </a:r>
            <a:r>
              <a:rPr lang="en-US" altLang="zh-CN" sz="1600" dirty="0" smtClean="0">
                <a:solidFill>
                  <a:srgbClr val="C00000"/>
                </a:solidFill>
                <a:latin typeface="微软雅黑 Light" panose="020B0502040204020203" pitchFamily="34" charset="-122"/>
                <a:ea typeface="微软雅黑 Light" panose="020B0502040204020203" pitchFamily="34" charset="-122"/>
              </a:rPr>
              <a:t>Item</a:t>
            </a:r>
            <a:r>
              <a:rPr lang="zh-CN" altLang="en-US" sz="1600" dirty="0" smtClean="0">
                <a:solidFill>
                  <a:srgbClr val="C00000"/>
                </a:solidFill>
                <a:latin typeface="微软雅黑 Light" panose="020B0502040204020203" pitchFamily="34" charset="-122"/>
                <a:ea typeface="微软雅黑 Light" panose="020B0502040204020203" pitchFamily="34" charset="-122"/>
              </a:rPr>
              <a:t>的</a:t>
            </a:r>
            <a:r>
              <a:rPr lang="en-US" altLang="zh-CN" sz="1600" dirty="0" smtClean="0">
                <a:solidFill>
                  <a:srgbClr val="C00000"/>
                </a:solidFill>
                <a:latin typeface="微软雅黑 Light" panose="020B0502040204020203" pitchFamily="34" charset="-122"/>
                <a:ea typeface="微软雅黑 Light" panose="020B0502040204020203" pitchFamily="34" charset="-122"/>
              </a:rPr>
              <a:t>bias</a:t>
            </a:r>
            <a:r>
              <a:rPr lang="zh-CN" altLang="en-US" sz="1600" dirty="0" smtClean="0">
                <a:solidFill>
                  <a:srgbClr val="C00000"/>
                </a:solidFill>
                <a:latin typeface="微软雅黑 Light" panose="020B0502040204020203" pitchFamily="34" charset="-122"/>
                <a:ea typeface="微软雅黑 Light" panose="020B0502040204020203" pitchFamily="34" charset="-122"/>
              </a:rPr>
              <a:t>部分，由于是</a:t>
            </a:r>
            <a:r>
              <a:rPr lang="en-US" altLang="zh-CN" sz="1600" dirty="0" smtClean="0">
                <a:solidFill>
                  <a:srgbClr val="C00000"/>
                </a:solidFill>
                <a:latin typeface="微软雅黑 Light" panose="020B0502040204020203" pitchFamily="34" charset="-122"/>
                <a:ea typeface="微软雅黑 Light" panose="020B0502040204020203" pitchFamily="34" charset="-122"/>
              </a:rPr>
              <a:t>one-hot</a:t>
            </a:r>
            <a:r>
              <a:rPr lang="zh-CN" altLang="en-US" sz="1600" dirty="0" smtClean="0">
                <a:solidFill>
                  <a:srgbClr val="C00000"/>
                </a:solidFill>
                <a:latin typeface="微软雅黑 Light" panose="020B0502040204020203" pitchFamily="34" charset="-122"/>
                <a:ea typeface="微软雅黑 Light" panose="020B0502040204020203" pitchFamily="34" charset="-122"/>
              </a:rPr>
              <a:t>编码，只有对应用户和</a:t>
            </a:r>
            <a:r>
              <a:rPr lang="en-US" altLang="zh-CN" sz="1600" dirty="0" smtClean="0">
                <a:solidFill>
                  <a:srgbClr val="C00000"/>
                </a:solidFill>
                <a:latin typeface="微软雅黑 Light" panose="020B0502040204020203" pitchFamily="34" charset="-122"/>
                <a:ea typeface="微软雅黑 Light" panose="020B0502040204020203" pitchFamily="34" charset="-122"/>
              </a:rPr>
              <a:t>ITEM</a:t>
            </a:r>
            <a:r>
              <a:rPr lang="zh-CN" altLang="en-US" sz="1600" dirty="0" smtClean="0">
                <a:solidFill>
                  <a:srgbClr val="C00000"/>
                </a:solidFill>
                <a:latin typeface="微软雅黑 Light" panose="020B0502040204020203" pitchFamily="34" charset="-122"/>
                <a:ea typeface="微软雅黑 Light" panose="020B0502040204020203" pitchFamily="34" charset="-122"/>
              </a:rPr>
              <a:t>位置的元素为</a:t>
            </a:r>
            <a:r>
              <a:rPr lang="en-US" altLang="zh-CN" sz="1600" dirty="0" smtClean="0">
                <a:solidFill>
                  <a:srgbClr val="C00000"/>
                </a:solidFill>
                <a:latin typeface="微软雅黑 Light" panose="020B0502040204020203" pitchFamily="34" charset="-122"/>
                <a:ea typeface="微软雅黑 Light" panose="020B0502040204020203" pitchFamily="34" charset="-122"/>
              </a:rPr>
              <a:t>1</a:t>
            </a:r>
            <a:r>
              <a:rPr lang="zh-CN" altLang="en-US" sz="1600" dirty="0" smtClean="0">
                <a:solidFill>
                  <a:srgbClr val="C00000"/>
                </a:solidFill>
                <a:latin typeface="微软雅黑 Light" panose="020B0502040204020203" pitchFamily="34" charset="-122"/>
                <a:ea typeface="微软雅黑 Light" panose="020B0502040204020203" pitchFamily="34" charset="-122"/>
              </a:rPr>
              <a:t>，其余为</a:t>
            </a:r>
            <a:r>
              <a:rPr lang="en-US" altLang="zh-CN" sz="1600" dirty="0" smtClean="0">
                <a:solidFill>
                  <a:srgbClr val="C00000"/>
                </a:solidFill>
                <a:latin typeface="微软雅黑 Light" panose="020B0502040204020203" pitchFamily="34" charset="-122"/>
                <a:ea typeface="微软雅黑 Light" panose="020B0502040204020203" pitchFamily="34" charset="-122"/>
              </a:rPr>
              <a:t>0</a:t>
            </a:r>
            <a:endParaRPr lang="zh-CN" altLang="en-US" sz="1600" dirty="0">
              <a:solidFill>
                <a:srgbClr val="C00000"/>
              </a:solidFill>
              <a:latin typeface="微软雅黑 Light" panose="020B0502040204020203" pitchFamily="34" charset="-122"/>
              <a:ea typeface="微软雅黑 Light" panose="020B0502040204020203" pitchFamily="34" charset="-122"/>
            </a:endParaRPr>
          </a:p>
        </p:txBody>
      </p:sp>
      <p:sp>
        <p:nvSpPr>
          <p:cNvPr id="17" name="椭圆 16"/>
          <p:cNvSpPr/>
          <p:nvPr/>
        </p:nvSpPr>
        <p:spPr>
          <a:xfrm>
            <a:off x="2814638" y="2864191"/>
            <a:ext cx="744287" cy="743898"/>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29346" y="2353678"/>
            <a:ext cx="1643882" cy="338554"/>
          </a:xfrm>
          <a:prstGeom prst="rect">
            <a:avLst/>
          </a:prstGeom>
          <a:noFill/>
          <a:ln w="19050">
            <a:solidFill>
              <a:srgbClr val="0033CC"/>
            </a:solidFill>
          </a:ln>
        </p:spPr>
        <p:txBody>
          <a:bodyPr wrap="square" rtlCol="0">
            <a:spAutoFit/>
          </a:bodyPr>
          <a:lstStyle/>
          <a:p>
            <a:pPr algn="ctr"/>
            <a:r>
              <a:rPr lang="zh-CN" altLang="en-US" sz="1600" dirty="0" smtClean="0">
                <a:solidFill>
                  <a:srgbClr val="C00000"/>
                </a:solidFill>
                <a:latin typeface="微软雅黑 Light" panose="020B0502040204020203" pitchFamily="34" charset="-122"/>
                <a:ea typeface="微软雅黑 Light" panose="020B0502040204020203" pitchFamily="34" charset="-122"/>
              </a:rPr>
              <a:t>全局的</a:t>
            </a:r>
            <a:r>
              <a:rPr lang="en-US" altLang="zh-CN" sz="1600" dirty="0" smtClean="0">
                <a:solidFill>
                  <a:srgbClr val="C00000"/>
                </a:solidFill>
                <a:latin typeface="微软雅黑 Light" panose="020B0502040204020203" pitchFamily="34" charset="-122"/>
                <a:ea typeface="微软雅黑 Light" panose="020B0502040204020203" pitchFamily="34" charset="-122"/>
              </a:rPr>
              <a:t>Bias</a:t>
            </a:r>
            <a:endParaRPr lang="zh-CN" altLang="en-US" sz="1600" dirty="0">
              <a:solidFill>
                <a:srgbClr val="C00000"/>
              </a:solidFill>
              <a:latin typeface="微软雅黑 Light" panose="020B0502040204020203" pitchFamily="34" charset="-122"/>
              <a:ea typeface="微软雅黑 Light" panose="020B0502040204020203" pitchFamily="34" charset="-122"/>
            </a:endParaRPr>
          </a:p>
        </p:txBody>
      </p:sp>
      <p:cxnSp>
        <p:nvCxnSpPr>
          <p:cNvPr id="19" name="直接箭头连接符 18"/>
          <p:cNvCxnSpPr>
            <a:stCxn id="18" idx="2"/>
            <a:endCxn id="17" idx="0"/>
          </p:cNvCxnSpPr>
          <p:nvPr/>
        </p:nvCxnSpPr>
        <p:spPr>
          <a:xfrm>
            <a:off x="2851287" y="2692232"/>
            <a:ext cx="335495" cy="17195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对象 21"/>
          <p:cNvGraphicFramePr>
            <a:graphicFrameLocks noChangeAspect="1"/>
          </p:cNvGraphicFramePr>
          <p:nvPr>
            <p:extLst>
              <p:ext uri="{D42A27DB-BD31-4B8C-83A1-F6EECF244321}">
                <p14:modId xmlns:p14="http://schemas.microsoft.com/office/powerpoint/2010/main" val="799760535"/>
              </p:ext>
            </p:extLst>
          </p:nvPr>
        </p:nvGraphicFramePr>
        <p:xfrm>
          <a:off x="2859879" y="6000597"/>
          <a:ext cx="2852738" cy="496888"/>
        </p:xfrm>
        <a:graphic>
          <a:graphicData uri="http://schemas.openxmlformats.org/presentationml/2006/ole">
            <mc:AlternateContent xmlns:mc="http://schemas.openxmlformats.org/markup-compatibility/2006">
              <mc:Choice xmlns:v="urn:schemas-microsoft-com:vml" Requires="v">
                <p:oleObj spid="_x0000_s10355" name="Equation" r:id="rId4" imgW="1384200" imgH="241200" progId="Equation.DSMT4">
                  <p:embed/>
                </p:oleObj>
              </mc:Choice>
              <mc:Fallback>
                <p:oleObj name="Equation" r:id="rId4" imgW="1384200" imgH="241200" progId="Equation.DSMT4">
                  <p:embed/>
                  <p:pic>
                    <p:nvPicPr>
                      <p:cNvPr id="0" name=""/>
                      <p:cNvPicPr/>
                      <p:nvPr/>
                    </p:nvPicPr>
                    <p:blipFill>
                      <a:blip r:embed="rId5"/>
                      <a:stretch>
                        <a:fillRect/>
                      </a:stretch>
                    </p:blipFill>
                    <p:spPr>
                      <a:xfrm>
                        <a:off x="2859879" y="6000597"/>
                        <a:ext cx="2852738" cy="496888"/>
                      </a:xfrm>
                      <a:prstGeom prst="rect">
                        <a:avLst/>
                      </a:prstGeom>
                    </p:spPr>
                  </p:pic>
                </p:oleObj>
              </mc:Fallback>
            </mc:AlternateContent>
          </a:graphicData>
        </a:graphic>
      </p:graphicFrame>
      <p:sp>
        <p:nvSpPr>
          <p:cNvPr id="23" name="下箭头 22"/>
          <p:cNvSpPr/>
          <p:nvPr/>
        </p:nvSpPr>
        <p:spPr>
          <a:xfrm>
            <a:off x="4057651" y="4929193"/>
            <a:ext cx="290512" cy="90011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403299" y="5173475"/>
            <a:ext cx="1543050" cy="369332"/>
          </a:xfrm>
          <a:prstGeom prst="rect">
            <a:avLst/>
          </a:prstGeom>
          <a:noFill/>
        </p:spPr>
        <p:txBody>
          <a:bodyPr wrap="square" rtlCol="0">
            <a:spAutoFit/>
          </a:bodyPr>
          <a:lstStyle/>
          <a:p>
            <a:r>
              <a:rPr lang="zh-CN" altLang="en-US" b="1" dirty="0" smtClean="0">
                <a:solidFill>
                  <a:srgbClr val="FF0000"/>
                </a:solidFill>
                <a:latin typeface="微软雅黑 Light" panose="020B0502040204020203" pitchFamily="34" charset="-122"/>
                <a:ea typeface="微软雅黑 Light" panose="020B0502040204020203" pitchFamily="34" charset="-122"/>
              </a:rPr>
              <a:t>完全等价</a:t>
            </a:r>
            <a:endParaRPr lang="zh-CN" altLang="en-US" b="1" dirty="0">
              <a:solidFill>
                <a:srgbClr val="FF0000"/>
              </a:solidFill>
              <a:latin typeface="微软雅黑 Light" panose="020B0502040204020203" pitchFamily="34" charset="-122"/>
              <a:ea typeface="微软雅黑 Light" panose="020B0502040204020203" pitchFamily="34" charset="-122"/>
            </a:endParaRPr>
          </a:p>
        </p:txBody>
      </p:sp>
      <p:sp>
        <p:nvSpPr>
          <p:cNvPr id="25" name="TextBox 4"/>
          <p:cNvSpPr txBox="1"/>
          <p:nvPr/>
        </p:nvSpPr>
        <p:spPr>
          <a:xfrm>
            <a:off x="552454" y="1484918"/>
            <a:ext cx="6209414" cy="400110"/>
          </a:xfrm>
          <a:prstGeom prst="rect">
            <a:avLst/>
          </a:prstGeom>
          <a:noFill/>
        </p:spPr>
        <p:txBody>
          <a:bodyPr wrap="square" rtlCol="0">
            <a:spAutoFit/>
          </a:bodyPr>
          <a:lstStyle/>
          <a:p>
            <a:r>
              <a:rPr lang="zh-CN" altLang="en-US" sz="2000" dirty="0">
                <a:solidFill>
                  <a:srgbClr val="002060"/>
                </a:solidFill>
                <a:latin typeface="微软雅黑" pitchFamily="34" charset="-122"/>
                <a:ea typeface="微软雅黑" pitchFamily="34" charset="-122"/>
              </a:rPr>
              <a:t>将推荐问题表示为回归问题</a:t>
            </a:r>
          </a:p>
        </p:txBody>
      </p:sp>
    </p:spTree>
    <p:extLst>
      <p:ext uri="{BB962C8B-B14F-4D97-AF65-F5344CB8AC3E}">
        <p14:creationId xmlns:p14="http://schemas.microsoft.com/office/powerpoint/2010/main" val="729696848"/>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基于张量的协同过滤</a:t>
            </a:r>
          </a:p>
        </p:txBody>
      </p:sp>
      <p:sp>
        <p:nvSpPr>
          <p:cNvPr id="6" name="TextBox 5"/>
          <p:cNvSpPr txBox="1"/>
          <p:nvPr/>
        </p:nvSpPr>
        <p:spPr>
          <a:xfrm>
            <a:off x="582353" y="1641821"/>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原理：通过对多维度数据所形成的张量进行分解</a:t>
            </a:r>
          </a:p>
        </p:txBody>
      </p:sp>
      <p:pic>
        <p:nvPicPr>
          <p:cNvPr id="7" name="图片 6"/>
          <p:cNvPicPr>
            <a:picLocks noChangeAspect="1"/>
          </p:cNvPicPr>
          <p:nvPr/>
        </p:nvPicPr>
        <p:blipFill>
          <a:blip r:embed="rId3"/>
          <a:stretch>
            <a:fillRect/>
          </a:stretch>
        </p:blipFill>
        <p:spPr>
          <a:xfrm>
            <a:off x="0" y="2144735"/>
            <a:ext cx="8910771" cy="2411998"/>
          </a:xfrm>
          <a:prstGeom prst="rect">
            <a:avLst/>
          </a:prstGeom>
        </p:spPr>
      </p:pic>
      <p:sp>
        <p:nvSpPr>
          <p:cNvPr id="3" name="矩形 2"/>
          <p:cNvSpPr/>
          <p:nvPr/>
        </p:nvSpPr>
        <p:spPr>
          <a:xfrm>
            <a:off x="2367185" y="3580687"/>
            <a:ext cx="5315484" cy="17091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084605" y="2374957"/>
            <a:ext cx="2444098" cy="307777"/>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Latent Feature Vector</a:t>
            </a:r>
            <a:endParaRPr lang="zh-CN" altLang="en-US" sz="1400" dirty="0">
              <a:solidFill>
                <a:srgbClr val="C00000"/>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V="1">
            <a:off x="6468944" y="2708823"/>
            <a:ext cx="384783" cy="81968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3448316210"/>
              </p:ext>
            </p:extLst>
          </p:nvPr>
        </p:nvGraphicFramePr>
        <p:xfrm>
          <a:off x="2657766" y="5287328"/>
          <a:ext cx="5414089" cy="705357"/>
        </p:xfrm>
        <a:graphic>
          <a:graphicData uri="http://schemas.openxmlformats.org/presentationml/2006/ole">
            <mc:AlternateContent xmlns:mc="http://schemas.openxmlformats.org/markup-compatibility/2006">
              <mc:Choice xmlns:v="urn:schemas-microsoft-com:vml" Requires="v">
                <p:oleObj spid="_x0000_s8437" name="Equation" r:id="rId4" imgW="3606480" imgH="469800" progId="Equation.DSMT4">
                  <p:embed/>
                </p:oleObj>
              </mc:Choice>
              <mc:Fallback>
                <p:oleObj name="Equation" r:id="rId4" imgW="3606480" imgH="469800" progId="Equation.DSMT4">
                  <p:embed/>
                  <p:pic>
                    <p:nvPicPr>
                      <p:cNvPr id="0" name=""/>
                      <p:cNvPicPr/>
                      <p:nvPr/>
                    </p:nvPicPr>
                    <p:blipFill>
                      <a:blip r:embed="rId5"/>
                      <a:stretch>
                        <a:fillRect/>
                      </a:stretch>
                    </p:blipFill>
                    <p:spPr>
                      <a:xfrm>
                        <a:off x="2657766" y="5287328"/>
                        <a:ext cx="5414089" cy="705357"/>
                      </a:xfrm>
                      <a:prstGeom prst="rect">
                        <a:avLst/>
                      </a:prstGeom>
                    </p:spPr>
                  </p:pic>
                </p:oleObj>
              </mc:Fallback>
            </mc:AlternateContent>
          </a:graphicData>
        </a:graphic>
      </p:graphicFrame>
      <p:sp>
        <p:nvSpPr>
          <p:cNvPr id="2" name="文本框 1"/>
          <p:cNvSpPr txBox="1"/>
          <p:nvPr/>
        </p:nvSpPr>
        <p:spPr>
          <a:xfrm>
            <a:off x="6184907" y="6195701"/>
            <a:ext cx="2657742" cy="369332"/>
          </a:xfrm>
          <a:prstGeom prst="rect">
            <a:avLst/>
          </a:prstGeom>
          <a:noFill/>
          <a:ln w="19050">
            <a:solidFill>
              <a:srgbClr val="0033CC"/>
            </a:solidFill>
          </a:ln>
        </p:spPr>
        <p:txBody>
          <a:bodyPr wrap="square" rtlCol="0">
            <a:spAutoFit/>
          </a:bodyPr>
          <a:lstStyle/>
          <a:p>
            <a:pPr algn="ctr"/>
            <a:r>
              <a:rPr lang="en-US" altLang="zh-CN" dirty="0">
                <a:solidFill>
                  <a:srgbClr val="C00000"/>
                </a:solidFill>
              </a:rPr>
              <a:t>m</a:t>
            </a:r>
            <a:r>
              <a:rPr lang="en-US" altLang="zh-CN" dirty="0" smtClean="0">
                <a:solidFill>
                  <a:srgbClr val="C00000"/>
                </a:solidFill>
              </a:rPr>
              <a:t>-</a:t>
            </a:r>
            <a:r>
              <a:rPr lang="en-US" altLang="zh-CN" dirty="0" err="1" smtClean="0">
                <a:solidFill>
                  <a:srgbClr val="C00000"/>
                </a:solidFill>
              </a:rPr>
              <a:t>th</a:t>
            </a:r>
            <a:r>
              <a:rPr lang="en-US" altLang="zh-CN" dirty="0" smtClean="0">
                <a:solidFill>
                  <a:srgbClr val="C00000"/>
                </a:solidFill>
              </a:rPr>
              <a:t> order interaction</a:t>
            </a:r>
            <a:endParaRPr lang="zh-CN" altLang="en-US" dirty="0">
              <a:solidFill>
                <a:srgbClr val="C00000"/>
              </a:solidFill>
            </a:endParaRPr>
          </a:p>
        </p:txBody>
      </p:sp>
      <p:sp>
        <p:nvSpPr>
          <p:cNvPr id="8" name="矩形 7"/>
          <p:cNvSpPr/>
          <p:nvPr/>
        </p:nvSpPr>
        <p:spPr>
          <a:xfrm>
            <a:off x="7112237" y="5300520"/>
            <a:ext cx="812060" cy="68361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2" idx="0"/>
            <a:endCxn id="8" idx="2"/>
          </p:cNvCxnSpPr>
          <p:nvPr/>
        </p:nvCxnSpPr>
        <p:spPr>
          <a:xfrm flipV="1">
            <a:off x="7513778" y="5984139"/>
            <a:ext cx="4489" cy="211562"/>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121636" y="5308140"/>
            <a:ext cx="960473" cy="68361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5" idx="0"/>
            <a:endCxn id="7" idx="2"/>
          </p:cNvCxnSpPr>
          <p:nvPr/>
        </p:nvCxnSpPr>
        <p:spPr>
          <a:xfrm flipH="1" flipV="1">
            <a:off x="4455386" y="4556733"/>
            <a:ext cx="2146487" cy="7514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284" y="5455340"/>
            <a:ext cx="2725676" cy="307777"/>
          </a:xfrm>
          <a:prstGeom prst="rect">
            <a:avLst/>
          </a:prstGeom>
          <a:noFill/>
        </p:spPr>
        <p:txBody>
          <a:bodyPr wrap="square" rtlCol="0">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FM m-order interaction:</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53169"/>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基于张量的协同过滤</a:t>
            </a:r>
          </a:p>
        </p:txBody>
      </p:sp>
      <p:sp>
        <p:nvSpPr>
          <p:cNvPr id="6" name="TextBox 5"/>
          <p:cNvSpPr txBox="1"/>
          <p:nvPr/>
        </p:nvSpPr>
        <p:spPr>
          <a:xfrm>
            <a:off x="582353" y="1641821"/>
            <a:ext cx="8561647" cy="499624"/>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MVM – </a:t>
            </a:r>
            <a:r>
              <a:rPr lang="en-US" altLang="zh-CN" sz="2000" i="1" dirty="0">
                <a:solidFill>
                  <a:srgbClr val="002060"/>
                </a:solidFill>
                <a:latin typeface="微软雅黑" pitchFamily="34" charset="-122"/>
                <a:ea typeface="微软雅黑" pitchFamily="34" charset="-122"/>
              </a:rPr>
              <a:t>Multi-View Machine</a:t>
            </a:r>
            <a:endParaRPr lang="zh-CN" altLang="en-US" sz="2000" i="1" dirty="0">
              <a:solidFill>
                <a:srgbClr val="002060"/>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636" y="2141445"/>
            <a:ext cx="5161469" cy="2659736"/>
          </a:xfrm>
          <a:prstGeom prst="rect">
            <a:avLst/>
          </a:prstGeom>
        </p:spPr>
      </p:pic>
      <p:pic>
        <p:nvPicPr>
          <p:cNvPr id="3" name="图片 2"/>
          <p:cNvPicPr>
            <a:picLocks noChangeAspect="1"/>
          </p:cNvPicPr>
          <p:nvPr/>
        </p:nvPicPr>
        <p:blipFill>
          <a:blip r:embed="rId4"/>
          <a:stretch>
            <a:fillRect/>
          </a:stretch>
        </p:blipFill>
        <p:spPr>
          <a:xfrm>
            <a:off x="2042636" y="5635862"/>
            <a:ext cx="2830127" cy="691418"/>
          </a:xfrm>
          <a:prstGeom prst="rect">
            <a:avLst/>
          </a:prstGeom>
        </p:spPr>
      </p:pic>
      <p:sp>
        <p:nvSpPr>
          <p:cNvPr id="7" name="下箭头 6"/>
          <p:cNvSpPr/>
          <p:nvPr/>
        </p:nvSpPr>
        <p:spPr>
          <a:xfrm>
            <a:off x="3905429" y="4968709"/>
            <a:ext cx="170916" cy="499624"/>
          </a:xfrm>
          <a:prstGeom prst="downArrow">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697165471"/>
              </p:ext>
            </p:extLst>
          </p:nvPr>
        </p:nvGraphicFramePr>
        <p:xfrm>
          <a:off x="5604152" y="5813299"/>
          <a:ext cx="1356941" cy="336544"/>
        </p:xfrm>
        <a:graphic>
          <a:graphicData uri="http://schemas.openxmlformats.org/presentationml/2006/ole">
            <mc:AlternateContent xmlns:mc="http://schemas.openxmlformats.org/markup-compatibility/2006">
              <mc:Choice xmlns:v="urn:schemas-microsoft-com:vml" Requires="v">
                <p:oleObj spid="_x0000_s5444" name="Equation" r:id="rId5" imgW="850680" imgH="228600" progId="Equation.DSMT4">
                  <p:embed/>
                </p:oleObj>
              </mc:Choice>
              <mc:Fallback>
                <p:oleObj name="Equation" r:id="rId5" imgW="850680" imgH="228600" progId="Equation.DSMT4">
                  <p:embed/>
                  <p:pic>
                    <p:nvPicPr>
                      <p:cNvPr id="0" name=""/>
                      <p:cNvPicPr/>
                      <p:nvPr/>
                    </p:nvPicPr>
                    <p:blipFill>
                      <a:blip r:embed="rId6"/>
                      <a:stretch>
                        <a:fillRect/>
                      </a:stretch>
                    </p:blipFill>
                    <p:spPr>
                      <a:xfrm>
                        <a:off x="5604152" y="5813299"/>
                        <a:ext cx="1356941" cy="336544"/>
                      </a:xfrm>
                      <a:prstGeom prst="rect">
                        <a:avLst/>
                      </a:prstGeom>
                    </p:spPr>
                  </p:pic>
                </p:oleObj>
              </mc:Fallback>
            </mc:AlternateContent>
          </a:graphicData>
        </a:graphic>
      </p:graphicFrame>
      <p:sp>
        <p:nvSpPr>
          <p:cNvPr id="10" name="椭圆 9"/>
          <p:cNvSpPr/>
          <p:nvPr/>
        </p:nvSpPr>
        <p:spPr>
          <a:xfrm>
            <a:off x="2452643" y="5682288"/>
            <a:ext cx="393107" cy="231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014810" y="5682289"/>
            <a:ext cx="393107" cy="231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367633" y="5682288"/>
            <a:ext cx="393107" cy="5646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2741" y="4628617"/>
            <a:ext cx="3520676" cy="369332"/>
          </a:xfrm>
          <a:prstGeom prst="rect">
            <a:avLst/>
          </a:prstGeom>
          <a:noFill/>
          <a:ln w="19050">
            <a:solidFill>
              <a:srgbClr val="0033CC"/>
            </a:solidFill>
          </a:ln>
        </p:spPr>
        <p:txBody>
          <a:bodyPr wrap="square" rtlCol="0">
            <a:spAutoFit/>
          </a:bodyPr>
          <a:lstStyle/>
          <a:p>
            <a:r>
              <a:rPr lang="zh-CN" altLang="en-US" dirty="0" smtClean="0">
                <a:solidFill>
                  <a:srgbClr val="C00000"/>
                </a:solidFill>
                <a:latin typeface="微软雅黑 Light" panose="020B0502040204020203" pitchFamily="34" charset="-122"/>
                <a:ea typeface="微软雅黑 Light" panose="020B0502040204020203" pitchFamily="34" charset="-122"/>
              </a:rPr>
              <a:t>对每个</a:t>
            </a:r>
            <a:r>
              <a:rPr lang="en-US" altLang="zh-CN" dirty="0" smtClean="0">
                <a:solidFill>
                  <a:srgbClr val="C00000"/>
                </a:solidFill>
                <a:latin typeface="微软雅黑 Light" panose="020B0502040204020203" pitchFamily="34" charset="-122"/>
                <a:ea typeface="微软雅黑 Light" panose="020B0502040204020203" pitchFamily="34" charset="-122"/>
              </a:rPr>
              <a:t>View</a:t>
            </a:r>
            <a:r>
              <a:rPr lang="zh-CN" altLang="en-US" dirty="0" smtClean="0">
                <a:solidFill>
                  <a:srgbClr val="C00000"/>
                </a:solidFill>
                <a:latin typeface="微软雅黑 Light" panose="020B0502040204020203" pitchFamily="34" charset="-122"/>
                <a:ea typeface="微软雅黑 Light" panose="020B0502040204020203" pitchFamily="34" charset="-122"/>
              </a:rPr>
              <a:t>的向量添加一个元素</a:t>
            </a:r>
            <a:r>
              <a:rPr lang="en-US" altLang="zh-CN" dirty="0" smtClean="0">
                <a:solidFill>
                  <a:srgbClr val="C00000"/>
                </a:solidFill>
                <a:latin typeface="微软雅黑 Light" panose="020B0502040204020203" pitchFamily="34" charset="-122"/>
                <a:ea typeface="微软雅黑 Light" panose="020B0502040204020203" pitchFamily="34" charset="-122"/>
              </a:rPr>
              <a:t>1</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cxnSp>
        <p:nvCxnSpPr>
          <p:cNvPr id="13" name="直接箭头连接符 12"/>
          <p:cNvCxnSpPr>
            <a:stCxn id="12" idx="2"/>
            <a:endCxn id="10" idx="0"/>
          </p:cNvCxnSpPr>
          <p:nvPr/>
        </p:nvCxnSpPr>
        <p:spPr>
          <a:xfrm>
            <a:off x="1863079" y="4997949"/>
            <a:ext cx="786118" cy="68433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1" idx="0"/>
          </p:cNvCxnSpPr>
          <p:nvPr/>
        </p:nvCxnSpPr>
        <p:spPr>
          <a:xfrm>
            <a:off x="1863079" y="4997949"/>
            <a:ext cx="1348285" cy="68434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16" idx="6"/>
          </p:cNvCxnSpPr>
          <p:nvPr/>
        </p:nvCxnSpPr>
        <p:spPr>
          <a:xfrm flipH="1" flipV="1">
            <a:off x="4760740" y="5964632"/>
            <a:ext cx="843412" cy="1693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238731"/>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基于张量的协同过滤</a:t>
            </a:r>
          </a:p>
        </p:txBody>
      </p:sp>
      <p:sp>
        <p:nvSpPr>
          <p:cNvPr id="6" name="TextBox 5"/>
          <p:cNvSpPr txBox="1"/>
          <p:nvPr/>
        </p:nvSpPr>
        <p:spPr>
          <a:xfrm>
            <a:off x="470657" y="1326356"/>
            <a:ext cx="8561647" cy="499624"/>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MVM</a:t>
            </a:r>
            <a:r>
              <a:rPr lang="zh-CN" altLang="en-US" sz="2000" dirty="0" smtClean="0">
                <a:solidFill>
                  <a:srgbClr val="002060"/>
                </a:solidFill>
                <a:latin typeface="微软雅黑" pitchFamily="34" charset="-122"/>
                <a:ea typeface="微软雅黑" pitchFamily="34" charset="-122"/>
              </a:rPr>
              <a:t>直观理解</a:t>
            </a:r>
            <a:endParaRPr lang="zh-CN" altLang="en-US" sz="2000" i="1" dirty="0">
              <a:solidFill>
                <a:srgbClr val="002060"/>
              </a:solidFill>
              <a:latin typeface="微软雅黑" pitchFamily="34" charset="-122"/>
              <a:ea typeface="微软雅黑"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09925954"/>
              </p:ext>
            </p:extLst>
          </p:nvPr>
        </p:nvGraphicFramePr>
        <p:xfrm>
          <a:off x="4039238" y="3341747"/>
          <a:ext cx="4549285" cy="3013272"/>
        </p:xfrm>
        <a:graphic>
          <a:graphicData uri="http://schemas.openxmlformats.org/presentationml/2006/ole">
            <mc:AlternateContent xmlns:mc="http://schemas.openxmlformats.org/markup-compatibility/2006">
              <mc:Choice xmlns:v="urn:schemas-microsoft-com:vml" Requires="v">
                <p:oleObj spid="_x0000_s4888" name="Equation" r:id="rId3" imgW="2400120" imgH="1828800" progId="Equation.DSMT4">
                  <p:embed/>
                </p:oleObj>
              </mc:Choice>
              <mc:Fallback>
                <p:oleObj name="Equation" r:id="rId3" imgW="2400120" imgH="1828800" progId="Equation.DSMT4">
                  <p:embed/>
                  <p:pic>
                    <p:nvPicPr>
                      <p:cNvPr id="0" name=""/>
                      <p:cNvPicPr/>
                      <p:nvPr/>
                    </p:nvPicPr>
                    <p:blipFill>
                      <a:blip r:embed="rId4"/>
                      <a:stretch>
                        <a:fillRect/>
                      </a:stretch>
                    </p:blipFill>
                    <p:spPr>
                      <a:xfrm>
                        <a:off x="4039238" y="3341747"/>
                        <a:ext cx="4549285" cy="301327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93139850"/>
              </p:ext>
            </p:extLst>
          </p:nvPr>
        </p:nvGraphicFramePr>
        <p:xfrm>
          <a:off x="3779024" y="2209800"/>
          <a:ext cx="5253280" cy="273401"/>
        </p:xfrm>
        <a:graphic>
          <a:graphicData uri="http://schemas.openxmlformats.org/presentationml/2006/ole">
            <mc:AlternateContent xmlns:mc="http://schemas.openxmlformats.org/markup-compatibility/2006">
              <mc:Choice xmlns:v="urn:schemas-microsoft-com:vml" Requires="v">
                <p:oleObj spid="_x0000_s4889" name="Equation" r:id="rId5" imgW="3898800" imgH="203040" progId="Equation.DSMT4">
                  <p:embed/>
                </p:oleObj>
              </mc:Choice>
              <mc:Fallback>
                <p:oleObj name="Equation" r:id="rId5" imgW="3898800" imgH="203040" progId="Equation.DSMT4">
                  <p:embed/>
                  <p:pic>
                    <p:nvPicPr>
                      <p:cNvPr id="0" name=""/>
                      <p:cNvPicPr/>
                      <p:nvPr/>
                    </p:nvPicPr>
                    <p:blipFill>
                      <a:blip r:embed="rId6"/>
                      <a:stretch>
                        <a:fillRect/>
                      </a:stretch>
                    </p:blipFill>
                    <p:spPr>
                      <a:xfrm>
                        <a:off x="3779024" y="2209800"/>
                        <a:ext cx="5253280" cy="273401"/>
                      </a:xfrm>
                      <a:prstGeom prst="rect">
                        <a:avLst/>
                      </a:prstGeom>
                    </p:spPr>
                  </p:pic>
                </p:oleObj>
              </mc:Fallback>
            </mc:AlternateContent>
          </a:graphicData>
        </a:graphic>
      </p:graphicFrame>
      <p:sp>
        <p:nvSpPr>
          <p:cNvPr id="8" name="文本框 7"/>
          <p:cNvSpPr txBox="1"/>
          <p:nvPr/>
        </p:nvSpPr>
        <p:spPr>
          <a:xfrm>
            <a:off x="1574496" y="3937473"/>
            <a:ext cx="2267576" cy="369332"/>
          </a:xfrm>
          <a:prstGeom prst="rect">
            <a:avLst/>
          </a:prstGeom>
          <a:noFill/>
        </p:spPr>
        <p:txBody>
          <a:bodyPr wrap="square" rtlCol="0">
            <a:spAutoFit/>
          </a:bodyPr>
          <a:lstStyle/>
          <a:p>
            <a:r>
              <a:rPr lang="en-US" altLang="zh-CN" dirty="0" smtClean="0">
                <a:solidFill>
                  <a:srgbClr val="C00000"/>
                </a:solidFill>
              </a:rPr>
              <a:t>3</a:t>
            </a:r>
            <a:r>
              <a:rPr lang="en-US" altLang="zh-CN" baseline="30000" dirty="0" smtClean="0">
                <a:solidFill>
                  <a:srgbClr val="C00000"/>
                </a:solidFill>
              </a:rPr>
              <a:t>rd</a:t>
            </a:r>
            <a:r>
              <a:rPr lang="en-US" altLang="zh-CN" dirty="0" smtClean="0">
                <a:solidFill>
                  <a:srgbClr val="C00000"/>
                </a:solidFill>
              </a:rPr>
              <a:t>-order interaction</a:t>
            </a:r>
            <a:r>
              <a:rPr lang="en-US" altLang="zh-CN" dirty="0">
                <a:solidFill>
                  <a:srgbClr val="C00000"/>
                </a:solidFill>
              </a:rPr>
              <a:t>:</a:t>
            </a:r>
            <a:endParaRPr lang="zh-CN" altLang="en-US" dirty="0">
              <a:solidFill>
                <a:srgbClr val="C00000"/>
              </a:solidFill>
            </a:endParaRPr>
          </a:p>
        </p:txBody>
      </p:sp>
      <p:sp>
        <p:nvSpPr>
          <p:cNvPr id="9" name="文本框 8"/>
          <p:cNvSpPr txBox="1"/>
          <p:nvPr/>
        </p:nvSpPr>
        <p:spPr>
          <a:xfrm>
            <a:off x="1574496" y="4651408"/>
            <a:ext cx="2267576" cy="369332"/>
          </a:xfrm>
          <a:prstGeom prst="rect">
            <a:avLst/>
          </a:prstGeom>
          <a:noFill/>
        </p:spPr>
        <p:txBody>
          <a:bodyPr wrap="square" rtlCol="0">
            <a:spAutoFit/>
          </a:bodyPr>
          <a:lstStyle/>
          <a:p>
            <a:r>
              <a:rPr lang="en-US" altLang="zh-CN" dirty="0" smtClean="0">
                <a:solidFill>
                  <a:srgbClr val="C00000"/>
                </a:solidFill>
              </a:rPr>
              <a:t>2</a:t>
            </a:r>
            <a:r>
              <a:rPr lang="en-US" altLang="zh-CN" baseline="30000" dirty="0" smtClean="0">
                <a:solidFill>
                  <a:srgbClr val="C00000"/>
                </a:solidFill>
              </a:rPr>
              <a:t>nd</a:t>
            </a:r>
            <a:r>
              <a:rPr lang="en-US" altLang="zh-CN" dirty="0" smtClean="0">
                <a:solidFill>
                  <a:srgbClr val="C00000"/>
                </a:solidFill>
              </a:rPr>
              <a:t>-order interaction:</a:t>
            </a:r>
            <a:endParaRPr lang="zh-CN" altLang="en-US" dirty="0">
              <a:solidFill>
                <a:srgbClr val="C00000"/>
              </a:solidFill>
            </a:endParaRPr>
          </a:p>
        </p:txBody>
      </p:sp>
      <p:sp>
        <p:nvSpPr>
          <p:cNvPr id="10" name="文本框 9"/>
          <p:cNvSpPr txBox="1"/>
          <p:nvPr/>
        </p:nvSpPr>
        <p:spPr>
          <a:xfrm>
            <a:off x="1574494" y="5471226"/>
            <a:ext cx="2267576" cy="369332"/>
          </a:xfrm>
          <a:prstGeom prst="rect">
            <a:avLst/>
          </a:prstGeom>
          <a:noFill/>
        </p:spPr>
        <p:txBody>
          <a:bodyPr wrap="square" rtlCol="0">
            <a:spAutoFit/>
          </a:bodyPr>
          <a:lstStyle/>
          <a:p>
            <a:r>
              <a:rPr lang="en-US" altLang="zh-CN" dirty="0" smtClean="0">
                <a:solidFill>
                  <a:srgbClr val="C00000"/>
                </a:solidFill>
              </a:rPr>
              <a:t>1</a:t>
            </a:r>
            <a:r>
              <a:rPr lang="en-US" altLang="zh-CN" baseline="30000" dirty="0" smtClean="0">
                <a:solidFill>
                  <a:srgbClr val="C00000"/>
                </a:solidFill>
              </a:rPr>
              <a:t>st</a:t>
            </a:r>
            <a:r>
              <a:rPr lang="en-US" altLang="zh-CN" dirty="0" smtClean="0">
                <a:solidFill>
                  <a:srgbClr val="C00000"/>
                </a:solidFill>
              </a:rPr>
              <a:t>-order interaction:</a:t>
            </a:r>
            <a:endParaRPr lang="zh-CN" altLang="en-US" dirty="0">
              <a:solidFill>
                <a:srgbClr val="C00000"/>
              </a:solidFill>
            </a:endParaRPr>
          </a:p>
        </p:txBody>
      </p:sp>
      <p:sp>
        <p:nvSpPr>
          <p:cNvPr id="11" name="文本框 10"/>
          <p:cNvSpPr txBox="1"/>
          <p:nvPr/>
        </p:nvSpPr>
        <p:spPr>
          <a:xfrm>
            <a:off x="1574494" y="6033882"/>
            <a:ext cx="2267576" cy="369332"/>
          </a:xfrm>
          <a:prstGeom prst="rect">
            <a:avLst/>
          </a:prstGeom>
          <a:noFill/>
        </p:spPr>
        <p:txBody>
          <a:bodyPr wrap="square" rtlCol="0">
            <a:spAutoFit/>
          </a:bodyPr>
          <a:lstStyle/>
          <a:p>
            <a:r>
              <a:rPr lang="en-US" altLang="zh-CN" dirty="0">
                <a:solidFill>
                  <a:srgbClr val="C00000"/>
                </a:solidFill>
              </a:rPr>
              <a:t>g</a:t>
            </a:r>
            <a:r>
              <a:rPr lang="en-US" altLang="zh-CN" dirty="0" smtClean="0">
                <a:solidFill>
                  <a:srgbClr val="C00000"/>
                </a:solidFill>
              </a:rPr>
              <a:t>lobal:</a:t>
            </a:r>
            <a:endParaRPr lang="zh-CN" altLang="en-US" dirty="0">
              <a:solidFill>
                <a:srgbClr val="C00000"/>
              </a:solidFill>
            </a:endParaRPr>
          </a:p>
        </p:txBody>
      </p:sp>
      <p:sp>
        <p:nvSpPr>
          <p:cNvPr id="12" name="文本框 11"/>
          <p:cNvSpPr txBox="1"/>
          <p:nvPr/>
        </p:nvSpPr>
        <p:spPr>
          <a:xfrm>
            <a:off x="254291" y="2020427"/>
            <a:ext cx="1736875" cy="646331"/>
          </a:xfrm>
          <a:prstGeom prst="rect">
            <a:avLst/>
          </a:prstGeom>
          <a:noFill/>
        </p:spPr>
        <p:txBody>
          <a:bodyPr wrap="square" rtlCol="0">
            <a:spAutoFit/>
          </a:bodyPr>
          <a:lstStyle/>
          <a:p>
            <a:r>
              <a:rPr lang="en-US" altLang="zh-CN" sz="1600" b="1" i="1" dirty="0" smtClean="0">
                <a:solidFill>
                  <a:srgbClr val="002060"/>
                </a:solidFill>
                <a:latin typeface="微软雅黑 Light" panose="020B0502040204020203" pitchFamily="34" charset="-122"/>
                <a:ea typeface="微软雅黑 Light" panose="020B0502040204020203" pitchFamily="34" charset="-122"/>
              </a:rPr>
              <a:t>view 1:</a:t>
            </a:r>
            <a:r>
              <a:rPr lang="en-US" altLang="zh-CN" dirty="0" smtClean="0">
                <a:latin typeface="微软雅黑 Light" panose="020B0502040204020203" pitchFamily="34" charset="-122"/>
                <a:ea typeface="微软雅黑 Light" panose="020B0502040204020203" pitchFamily="34" charset="-122"/>
              </a:rPr>
              <a:t>  </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a,b,c</a:t>
            </a:r>
            <a:r>
              <a:rPr lang="en-US" altLang="zh-CN" i="1" dirty="0" smtClean="0">
                <a:latin typeface="Times New Roman" panose="02020603050405020304" pitchFamily="18" charset="0"/>
                <a:cs typeface="Times New Roman" panose="02020603050405020304" pitchFamily="18" charset="0"/>
              </a:rPr>
              <a:t>)</a:t>
            </a:r>
          </a:p>
          <a:p>
            <a:r>
              <a:rPr lang="en-US" altLang="zh-CN" sz="1600" b="1" i="1" dirty="0" smtClean="0">
                <a:solidFill>
                  <a:srgbClr val="002060"/>
                </a:solidFill>
                <a:latin typeface="微软雅黑 Light" panose="020B0502040204020203" pitchFamily="34" charset="-122"/>
                <a:ea typeface="微软雅黑 Light" panose="020B0502040204020203" pitchFamily="34" charset="-122"/>
              </a:rPr>
              <a:t>view 2</a:t>
            </a:r>
            <a:r>
              <a:rPr lang="en-US" altLang="zh-CN" b="1" i="1" dirty="0" smtClean="0">
                <a:solidFill>
                  <a:srgbClr val="002060"/>
                </a:solidFill>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  </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x,y,z</a:t>
            </a:r>
            <a:r>
              <a:rPr lang="en-US" altLang="zh-CN" i="1" dirty="0" smtClean="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p:txBody>
      </p:sp>
      <p:sp>
        <p:nvSpPr>
          <p:cNvPr id="13" name="右箭头 12"/>
          <p:cNvSpPr/>
          <p:nvPr/>
        </p:nvSpPr>
        <p:spPr>
          <a:xfrm>
            <a:off x="1982438" y="2266398"/>
            <a:ext cx="1700686" cy="240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254292" y="2811258"/>
            <a:ext cx="8778012" cy="0"/>
          </a:xfrm>
          <a:prstGeom prst="line">
            <a:avLst/>
          </a:prstGeom>
          <a:ln w="19050">
            <a:solidFill>
              <a:srgbClr val="0033CC"/>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982438" y="1987845"/>
            <a:ext cx="2267576" cy="307777"/>
          </a:xfrm>
          <a:prstGeom prst="rect">
            <a:avLst/>
          </a:prstGeom>
          <a:noFill/>
        </p:spPr>
        <p:txBody>
          <a:bodyPr wrap="square" rtlCol="0">
            <a:spAutoFit/>
          </a:bodyPr>
          <a:lstStyle/>
          <a:p>
            <a:r>
              <a:rPr lang="en-US" altLang="zh-CN" sz="1400" dirty="0" smtClean="0">
                <a:solidFill>
                  <a:srgbClr val="C00000"/>
                </a:solidFill>
              </a:rPr>
              <a:t>2</a:t>
            </a:r>
            <a:r>
              <a:rPr lang="en-US" altLang="zh-CN" sz="1400" baseline="30000" dirty="0" smtClean="0">
                <a:solidFill>
                  <a:srgbClr val="C00000"/>
                </a:solidFill>
              </a:rPr>
              <a:t>nd</a:t>
            </a:r>
            <a:r>
              <a:rPr lang="en-US" altLang="zh-CN" sz="1400" dirty="0" smtClean="0">
                <a:solidFill>
                  <a:srgbClr val="C00000"/>
                </a:solidFill>
              </a:rPr>
              <a:t>-order interaction</a:t>
            </a:r>
            <a:endParaRPr lang="zh-CN" altLang="en-US" sz="1400" dirty="0">
              <a:solidFill>
                <a:srgbClr val="C00000"/>
              </a:solidFill>
            </a:endParaRPr>
          </a:p>
        </p:txBody>
      </p:sp>
      <p:sp>
        <p:nvSpPr>
          <p:cNvPr id="17" name="文本框 16"/>
          <p:cNvSpPr txBox="1"/>
          <p:nvPr/>
        </p:nvSpPr>
        <p:spPr>
          <a:xfrm>
            <a:off x="287049" y="2967583"/>
            <a:ext cx="1632246" cy="830997"/>
          </a:xfrm>
          <a:prstGeom prst="rect">
            <a:avLst/>
          </a:prstGeom>
          <a:noFill/>
        </p:spPr>
        <p:txBody>
          <a:bodyPr wrap="square" rtlCol="0">
            <a:spAutoFit/>
          </a:bodyPr>
          <a:lstStyle/>
          <a:p>
            <a:r>
              <a:rPr lang="en-US" altLang="zh-CN" sz="1600" b="1" i="1" dirty="0" smtClean="0">
                <a:solidFill>
                  <a:srgbClr val="002060"/>
                </a:solidFill>
                <a:latin typeface="微软雅黑 Light" panose="020B0502040204020203" pitchFamily="34" charset="-122"/>
                <a:ea typeface="微软雅黑 Light" panose="020B0502040204020203" pitchFamily="34" charset="-122"/>
              </a:rPr>
              <a:t>view 1:  </a:t>
            </a:r>
          </a:p>
          <a:p>
            <a:r>
              <a:rPr lang="en-US" altLang="zh-CN" sz="1600" b="1" i="1" dirty="0" smtClean="0">
                <a:solidFill>
                  <a:srgbClr val="002060"/>
                </a:solidFill>
                <a:latin typeface="微软雅黑 Light" panose="020B0502040204020203" pitchFamily="34" charset="-122"/>
                <a:ea typeface="微软雅黑 Light" panose="020B0502040204020203" pitchFamily="34" charset="-122"/>
              </a:rPr>
              <a:t>view 2:</a:t>
            </a:r>
          </a:p>
          <a:p>
            <a:r>
              <a:rPr lang="en-US" altLang="zh-CN" sz="1600" b="1" i="1" dirty="0">
                <a:solidFill>
                  <a:srgbClr val="002060"/>
                </a:solidFill>
                <a:latin typeface="微软雅黑 Light" panose="020B0502040204020203" pitchFamily="34" charset="-122"/>
                <a:ea typeface="微软雅黑 Light" panose="020B0502040204020203" pitchFamily="34" charset="-122"/>
              </a:rPr>
              <a:t>v</a:t>
            </a:r>
            <a:r>
              <a:rPr lang="en-US" altLang="zh-CN" sz="1600" b="1" i="1" dirty="0" smtClean="0">
                <a:solidFill>
                  <a:srgbClr val="002060"/>
                </a:solidFill>
                <a:latin typeface="微软雅黑 Light" panose="020B0502040204020203" pitchFamily="34" charset="-122"/>
                <a:ea typeface="微软雅黑 Light" panose="020B0502040204020203" pitchFamily="34" charset="-122"/>
              </a:rPr>
              <a:t>iew 3:</a:t>
            </a:r>
          </a:p>
        </p:txBody>
      </p:sp>
      <p:graphicFrame>
        <p:nvGraphicFramePr>
          <p:cNvPr id="18" name="对象 17"/>
          <p:cNvGraphicFramePr>
            <a:graphicFrameLocks noChangeAspect="1"/>
          </p:cNvGraphicFramePr>
          <p:nvPr>
            <p:extLst>
              <p:ext uri="{D42A27DB-BD31-4B8C-83A1-F6EECF244321}">
                <p14:modId xmlns:p14="http://schemas.microsoft.com/office/powerpoint/2010/main" val="1337903692"/>
              </p:ext>
            </p:extLst>
          </p:nvPr>
        </p:nvGraphicFramePr>
        <p:xfrm>
          <a:off x="1064239" y="2990761"/>
          <a:ext cx="926928" cy="824515"/>
        </p:xfrm>
        <a:graphic>
          <a:graphicData uri="http://schemas.openxmlformats.org/presentationml/2006/ole">
            <mc:AlternateContent xmlns:mc="http://schemas.openxmlformats.org/markup-compatibility/2006">
              <mc:Choice xmlns:v="urn:schemas-microsoft-com:vml" Requires="v">
                <p:oleObj spid="_x0000_s4890" name="Equation" r:id="rId7" imgW="711000" imgH="685800" progId="Equation.DSMT4">
                  <p:embed/>
                </p:oleObj>
              </mc:Choice>
              <mc:Fallback>
                <p:oleObj name="Equation" r:id="rId7" imgW="711000" imgH="685800" progId="Equation.DSMT4">
                  <p:embed/>
                  <p:pic>
                    <p:nvPicPr>
                      <p:cNvPr id="0" name=""/>
                      <p:cNvPicPr/>
                      <p:nvPr/>
                    </p:nvPicPr>
                    <p:blipFill>
                      <a:blip r:embed="rId8"/>
                      <a:stretch>
                        <a:fillRect/>
                      </a:stretch>
                    </p:blipFill>
                    <p:spPr>
                      <a:xfrm>
                        <a:off x="1064239" y="2990761"/>
                        <a:ext cx="926928" cy="824515"/>
                      </a:xfrm>
                      <a:prstGeom prst="rect">
                        <a:avLst/>
                      </a:prstGeom>
                    </p:spPr>
                  </p:pic>
                </p:oleObj>
              </mc:Fallback>
            </mc:AlternateContent>
          </a:graphicData>
        </a:graphic>
      </p:graphicFrame>
      <p:sp>
        <p:nvSpPr>
          <p:cNvPr id="19" name="右箭头 18"/>
          <p:cNvSpPr/>
          <p:nvPr/>
        </p:nvSpPr>
        <p:spPr>
          <a:xfrm>
            <a:off x="2100655" y="3341747"/>
            <a:ext cx="1700686" cy="240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37993" y="3038744"/>
            <a:ext cx="2267576" cy="307777"/>
          </a:xfrm>
          <a:prstGeom prst="rect">
            <a:avLst/>
          </a:prstGeom>
          <a:noFill/>
        </p:spPr>
        <p:txBody>
          <a:bodyPr wrap="square" rtlCol="0">
            <a:spAutoFit/>
          </a:bodyPr>
          <a:lstStyle/>
          <a:p>
            <a:pPr algn="ctr"/>
            <a:r>
              <a:rPr lang="en-US" altLang="zh-CN" sz="1400" dirty="0" smtClean="0">
                <a:solidFill>
                  <a:srgbClr val="C00000"/>
                </a:solidFill>
              </a:rPr>
              <a:t>3</a:t>
            </a:r>
            <a:r>
              <a:rPr lang="en-US" altLang="zh-CN" sz="1400" baseline="30000" dirty="0" smtClean="0">
                <a:solidFill>
                  <a:srgbClr val="C00000"/>
                </a:solidFill>
              </a:rPr>
              <a:t>rd</a:t>
            </a:r>
            <a:r>
              <a:rPr lang="en-US" altLang="zh-CN" sz="1400" dirty="0" smtClean="0">
                <a:solidFill>
                  <a:srgbClr val="C00000"/>
                </a:solidFill>
              </a:rPr>
              <a:t>-order interaction</a:t>
            </a:r>
            <a:endParaRPr lang="zh-CN" altLang="en-US" sz="1400" dirty="0">
              <a:solidFill>
                <a:srgbClr val="C00000"/>
              </a:solidFill>
            </a:endParaRPr>
          </a:p>
        </p:txBody>
      </p:sp>
      <p:sp>
        <p:nvSpPr>
          <p:cNvPr id="21" name="矩形 20"/>
          <p:cNvSpPr/>
          <p:nvPr/>
        </p:nvSpPr>
        <p:spPr>
          <a:xfrm>
            <a:off x="288476" y="1987845"/>
            <a:ext cx="1583701" cy="678913"/>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7050" y="2943554"/>
            <a:ext cx="1704116" cy="887625"/>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611414"/>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73226" y="1134599"/>
            <a:ext cx="5579603" cy="3602859"/>
          </a:xfrm>
          <a:prstGeom prst="rect">
            <a:avLst/>
          </a:prstGeom>
        </p:spPr>
      </p:pic>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基于张量的协同过滤</a:t>
            </a:r>
          </a:p>
        </p:txBody>
      </p:sp>
      <p:sp>
        <p:nvSpPr>
          <p:cNvPr id="6" name="TextBox 5"/>
          <p:cNvSpPr txBox="1"/>
          <p:nvPr/>
        </p:nvSpPr>
        <p:spPr>
          <a:xfrm>
            <a:off x="582353" y="1456624"/>
            <a:ext cx="8561647" cy="499624"/>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MVM</a:t>
            </a:r>
            <a:r>
              <a:rPr lang="zh-CN" altLang="en-US" sz="2000" dirty="0" smtClean="0">
                <a:solidFill>
                  <a:srgbClr val="002060"/>
                </a:solidFill>
                <a:latin typeface="微软雅黑" pitchFamily="34" charset="-122"/>
                <a:ea typeface="微软雅黑" pitchFamily="34" charset="-122"/>
              </a:rPr>
              <a:t>模型</a:t>
            </a:r>
            <a:endParaRPr lang="en-US" altLang="zh-CN" sz="2000" dirty="0">
              <a:solidFill>
                <a:srgbClr val="002060"/>
              </a:solidFill>
              <a:latin typeface="微软雅黑" pitchFamily="34" charset="-122"/>
              <a:ea typeface="微软雅黑" pitchFamily="34" charset="-122"/>
            </a:endParaRPr>
          </a:p>
        </p:txBody>
      </p:sp>
      <p:sp>
        <p:nvSpPr>
          <p:cNvPr id="3" name="文本框 2"/>
          <p:cNvSpPr txBox="1"/>
          <p:nvPr/>
        </p:nvSpPr>
        <p:spPr>
          <a:xfrm>
            <a:off x="1204957" y="6008319"/>
            <a:ext cx="6640082" cy="369332"/>
          </a:xfrm>
          <a:prstGeom prst="rect">
            <a:avLst/>
          </a:prstGeom>
          <a:noFill/>
        </p:spPr>
        <p:txBody>
          <a:bodyPr wrap="square" rtlCol="0">
            <a:spAutoFit/>
          </a:bodyPr>
          <a:lstStyle/>
          <a:p>
            <a:r>
              <a:rPr lang="zh-CN" altLang="en-US" dirty="0" smtClean="0">
                <a:solidFill>
                  <a:srgbClr val="0066FF"/>
                </a:solidFill>
                <a:latin typeface="微软雅黑 Light" panose="020B0502040204020203" pitchFamily="34" charset="-122"/>
                <a:ea typeface="微软雅黑 Light" panose="020B0502040204020203" pitchFamily="34" charset="-122"/>
              </a:rPr>
              <a:t>相对于</a:t>
            </a:r>
            <a:r>
              <a:rPr lang="en-US" altLang="zh-CN" dirty="0" smtClean="0">
                <a:solidFill>
                  <a:srgbClr val="0066FF"/>
                </a:solidFill>
                <a:latin typeface="微软雅黑 Light" panose="020B0502040204020203" pitchFamily="34" charset="-122"/>
                <a:ea typeface="微软雅黑 Light" panose="020B0502040204020203" pitchFamily="34" charset="-122"/>
              </a:rPr>
              <a:t>FM</a:t>
            </a:r>
            <a:r>
              <a:rPr lang="zh-CN" altLang="en-US" dirty="0" smtClean="0">
                <a:solidFill>
                  <a:srgbClr val="0066FF"/>
                </a:solidFill>
                <a:latin typeface="微软雅黑 Light" panose="020B0502040204020203" pitchFamily="34" charset="-122"/>
                <a:ea typeface="微软雅黑 Light" panose="020B0502040204020203" pitchFamily="34" charset="-122"/>
              </a:rPr>
              <a:t>，</a:t>
            </a:r>
            <a:r>
              <a:rPr lang="en-US" altLang="zh-CN" dirty="0" smtClean="0">
                <a:solidFill>
                  <a:srgbClr val="0066FF"/>
                </a:solidFill>
                <a:latin typeface="微软雅黑 Light" panose="020B0502040204020203" pitchFamily="34" charset="-122"/>
                <a:ea typeface="微软雅黑 Light" panose="020B0502040204020203" pitchFamily="34" charset="-122"/>
              </a:rPr>
              <a:t>MVM</a:t>
            </a:r>
            <a:r>
              <a:rPr lang="zh-CN" altLang="en-US" dirty="0" smtClean="0">
                <a:solidFill>
                  <a:srgbClr val="0066FF"/>
                </a:solidFill>
                <a:latin typeface="微软雅黑 Light" panose="020B0502040204020203" pitchFamily="34" charset="-122"/>
                <a:ea typeface="微软雅黑 Light" panose="020B0502040204020203" pitchFamily="34" charset="-122"/>
              </a:rPr>
              <a:t>将模型复杂度从</a:t>
            </a:r>
            <a:r>
              <a:rPr lang="en-US" altLang="zh-CN" i="1" dirty="0"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O(</a:t>
            </a:r>
            <a:r>
              <a:rPr lang="en-US" altLang="zh-CN" i="1" dirty="0" err="1"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mdk</a:t>
            </a:r>
            <a:r>
              <a:rPr lang="en-US" altLang="zh-CN" i="1" dirty="0"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a:t>
            </a:r>
            <a:r>
              <a:rPr lang="zh-CN" altLang="en-US" dirty="0" smtClean="0">
                <a:solidFill>
                  <a:srgbClr val="0066FF"/>
                </a:solidFill>
                <a:latin typeface="微软雅黑 Light" panose="020B0502040204020203" pitchFamily="34" charset="-122"/>
                <a:ea typeface="微软雅黑 Light" panose="020B0502040204020203" pitchFamily="34" charset="-122"/>
              </a:rPr>
              <a:t>降低到</a:t>
            </a:r>
            <a:r>
              <a:rPr lang="en-US" altLang="zh-CN" i="1" dirty="0"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O((</a:t>
            </a:r>
            <a:r>
              <a:rPr lang="en-US" altLang="zh-CN" i="1" dirty="0" err="1"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m+d</a:t>
            </a:r>
            <a:r>
              <a:rPr lang="en-US" altLang="zh-CN" i="1" dirty="0"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)k)</a:t>
            </a:r>
            <a:endParaRPr lang="zh-CN" altLang="en-US" i="1" dirty="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817" y="5059483"/>
            <a:ext cx="3610726" cy="708928"/>
          </a:xfrm>
          <a:prstGeom prst="rect">
            <a:avLst/>
          </a:prstGeom>
        </p:spPr>
      </p:pic>
    </p:spTree>
    <p:extLst>
      <p:ext uri="{BB962C8B-B14F-4D97-AF65-F5344CB8AC3E}">
        <p14:creationId xmlns:p14="http://schemas.microsoft.com/office/powerpoint/2010/main" val="1431144288"/>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基于张量的协同过滤</a:t>
            </a:r>
          </a:p>
        </p:txBody>
      </p:sp>
      <p:sp>
        <p:nvSpPr>
          <p:cNvPr id="6" name="TextBox 5"/>
          <p:cNvSpPr txBox="1"/>
          <p:nvPr/>
        </p:nvSpPr>
        <p:spPr>
          <a:xfrm>
            <a:off x="582353" y="1456624"/>
            <a:ext cx="8561647" cy="499624"/>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MVM</a:t>
            </a:r>
            <a:r>
              <a:rPr lang="zh-CN" altLang="en-US" sz="2000" dirty="0" smtClean="0">
                <a:solidFill>
                  <a:srgbClr val="002060"/>
                </a:solidFill>
                <a:latin typeface="微软雅黑" pitchFamily="34" charset="-122"/>
                <a:ea typeface="微软雅黑" pitchFamily="34" charset="-122"/>
              </a:rPr>
              <a:t>梯度下降优化方案</a:t>
            </a:r>
            <a:endParaRPr lang="en-US" altLang="zh-CN" sz="2000" dirty="0">
              <a:solidFill>
                <a:srgbClr val="002060"/>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979" y="2160060"/>
            <a:ext cx="5397775" cy="1591544"/>
          </a:xfrm>
          <a:prstGeom prst="rect">
            <a:avLst/>
          </a:prstGeom>
        </p:spPr>
      </p:pic>
      <p:sp>
        <p:nvSpPr>
          <p:cNvPr id="8" name="文本框 7"/>
          <p:cNvSpPr txBox="1"/>
          <p:nvPr/>
        </p:nvSpPr>
        <p:spPr>
          <a:xfrm>
            <a:off x="982766" y="3990886"/>
            <a:ext cx="2427006"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回归问题（推荐）</a:t>
            </a:r>
            <a:endParaRPr lang="zh-CN" altLang="en-US"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577" y="4446654"/>
            <a:ext cx="4544059" cy="733527"/>
          </a:xfrm>
          <a:prstGeom prst="rect">
            <a:avLst/>
          </a:prstGeom>
        </p:spPr>
      </p:pic>
      <p:sp>
        <p:nvSpPr>
          <p:cNvPr id="10" name="文本框 9"/>
          <p:cNvSpPr txBox="1"/>
          <p:nvPr/>
        </p:nvSpPr>
        <p:spPr>
          <a:xfrm>
            <a:off x="982766" y="5167411"/>
            <a:ext cx="2427006"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分类问题（</a:t>
            </a:r>
            <a:r>
              <a:rPr lang="en-US" altLang="zh-CN" dirty="0" smtClean="0">
                <a:solidFill>
                  <a:srgbClr val="C00000"/>
                </a:solidFill>
                <a:latin typeface="微软雅黑" panose="020B0503020204020204" pitchFamily="34" charset="-122"/>
                <a:ea typeface="微软雅黑" panose="020B0503020204020204" pitchFamily="34" charset="-122"/>
              </a:rPr>
              <a:t>CTR</a:t>
            </a:r>
            <a:r>
              <a:rPr lang="zh-CN" altLang="en-US" dirty="0" smtClean="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2735" y="5682014"/>
            <a:ext cx="5163271" cy="724001"/>
          </a:xfrm>
          <a:prstGeom prst="rect">
            <a:avLst/>
          </a:prstGeom>
        </p:spPr>
      </p:pic>
    </p:spTree>
    <p:extLst>
      <p:ext uri="{BB962C8B-B14F-4D97-AF65-F5344CB8AC3E}">
        <p14:creationId xmlns:p14="http://schemas.microsoft.com/office/powerpoint/2010/main" val="638015040"/>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基于张量的协同过滤</a:t>
            </a:r>
          </a:p>
        </p:txBody>
      </p:sp>
      <p:sp>
        <p:nvSpPr>
          <p:cNvPr id="6" name="TextBox 5"/>
          <p:cNvSpPr txBox="1"/>
          <p:nvPr/>
        </p:nvSpPr>
        <p:spPr>
          <a:xfrm>
            <a:off x="582353" y="1392009"/>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并行化方案</a:t>
            </a:r>
          </a:p>
        </p:txBody>
      </p:sp>
      <p:sp>
        <p:nvSpPr>
          <p:cNvPr id="3" name="文本框 2"/>
          <p:cNvSpPr txBox="1"/>
          <p:nvPr/>
        </p:nvSpPr>
        <p:spPr>
          <a:xfrm>
            <a:off x="1281869" y="1985428"/>
            <a:ext cx="7571574" cy="4247317"/>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从</a:t>
            </a:r>
            <a:r>
              <a:rPr lang="en-US" altLang="zh-CN" dirty="0" smtClean="0">
                <a:solidFill>
                  <a:srgbClr val="0070C0"/>
                </a:solidFill>
                <a:latin typeface="微软雅黑 Light" panose="020B0502040204020203" pitchFamily="34" charset="-122"/>
                <a:ea typeface="微软雅黑 Light" panose="020B0502040204020203" pitchFamily="34" charset="-122"/>
              </a:rPr>
              <a:t>HDFS</a:t>
            </a:r>
            <a:r>
              <a:rPr lang="zh-CN" altLang="en-US" dirty="0" smtClean="0">
                <a:solidFill>
                  <a:srgbClr val="0070C0"/>
                </a:solidFill>
                <a:latin typeface="微软雅黑 Light" panose="020B0502040204020203" pitchFamily="34" charset="-122"/>
                <a:ea typeface="微软雅黑 Light" panose="020B0502040204020203" pitchFamily="34" charset="-122"/>
              </a:rPr>
              <a:t>中</a:t>
            </a:r>
            <a:r>
              <a:rPr lang="zh-CN" altLang="en-US" dirty="0" smtClean="0">
                <a:solidFill>
                  <a:srgbClr val="C00000"/>
                </a:solidFill>
                <a:latin typeface="微软雅黑 Light" panose="020B0502040204020203" pitchFamily="34" charset="-122"/>
                <a:ea typeface="微软雅黑 Light" panose="020B0502040204020203" pitchFamily="34" charset="-122"/>
              </a:rPr>
              <a:t>读取数据到</a:t>
            </a:r>
            <a:r>
              <a:rPr lang="en-US" altLang="zh-CN" dirty="0" smtClean="0">
                <a:solidFill>
                  <a:srgbClr val="C00000"/>
                </a:solidFill>
                <a:latin typeface="微软雅黑 Light" panose="020B0502040204020203" pitchFamily="34" charset="-122"/>
                <a:ea typeface="微软雅黑 Light" panose="020B0502040204020203" pitchFamily="34" charset="-122"/>
              </a:rPr>
              <a:t>RDD</a:t>
            </a:r>
            <a:r>
              <a:rPr lang="zh-CN" altLang="en-US" dirty="0" smtClean="0">
                <a:solidFill>
                  <a:srgbClr val="C00000"/>
                </a:solidFill>
                <a:latin typeface="微软雅黑 Light" panose="020B0502040204020203" pitchFamily="34" charset="-122"/>
                <a:ea typeface="微软雅黑 Light" panose="020B0502040204020203" pitchFamily="34" charset="-122"/>
              </a:rPr>
              <a:t>中</a:t>
            </a:r>
            <a:r>
              <a:rPr lang="zh-CN" altLang="en-US" dirty="0" smtClean="0">
                <a:solidFill>
                  <a:srgbClr val="0070C0"/>
                </a:solidFill>
                <a:latin typeface="微软雅黑 Light" panose="020B0502040204020203" pitchFamily="34" charset="-122"/>
                <a:ea typeface="微软雅黑 Light" panose="020B0502040204020203" pitchFamily="34" charset="-122"/>
              </a:rPr>
              <a:t>，并对数据进行相应分区</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随机初始化一个</a:t>
            </a:r>
            <a:r>
              <a:rPr lang="zh-CN" altLang="en-US" dirty="0" smtClean="0">
                <a:solidFill>
                  <a:srgbClr val="C00000"/>
                </a:solidFill>
                <a:latin typeface="微软雅黑 Light" panose="020B0502040204020203" pitchFamily="34" charset="-122"/>
                <a:ea typeface="微软雅黑 Light" panose="020B0502040204020203" pitchFamily="34" charset="-122"/>
              </a:rPr>
              <a:t>本地的参数矩阵</a:t>
            </a:r>
            <a:r>
              <a:rPr lang="zh-CN" altLang="en-US" dirty="0" smtClean="0">
                <a:solidFill>
                  <a:srgbClr val="0070C0"/>
                </a:solidFill>
                <a:latin typeface="微软雅黑 Light" panose="020B0502040204020203" pitchFamily="34" charset="-122"/>
                <a:ea typeface="微软雅黑 Light" panose="020B0502040204020203" pitchFamily="34" charset="-122"/>
              </a:rPr>
              <a:t>。（</a:t>
            </a:r>
            <a:r>
              <a:rPr lang="en-US" altLang="zh-CN" dirty="0" smtClean="0">
                <a:solidFill>
                  <a:srgbClr val="0070C0"/>
                </a:solidFill>
                <a:latin typeface="微软雅黑 Light" panose="020B0502040204020203" pitchFamily="34" charset="-122"/>
                <a:ea typeface="微软雅黑 Light" panose="020B0502040204020203" pitchFamily="34" charset="-122"/>
              </a:rPr>
              <a:t>ML-20M</a:t>
            </a:r>
            <a:r>
              <a:rPr lang="zh-CN" altLang="en-US" dirty="0" smtClean="0">
                <a:solidFill>
                  <a:srgbClr val="0070C0"/>
                </a:solidFill>
                <a:latin typeface="微软雅黑 Light" panose="020B0502040204020203" pitchFamily="34" charset="-122"/>
                <a:ea typeface="微软雅黑 Light" panose="020B0502040204020203" pitchFamily="34" charset="-122"/>
              </a:rPr>
              <a:t>数据集约有</a:t>
            </a:r>
            <a:r>
              <a:rPr lang="en-US" altLang="zh-CN" dirty="0" smtClean="0">
                <a:solidFill>
                  <a:srgbClr val="0070C0"/>
                </a:solidFill>
                <a:latin typeface="微软雅黑 Light" panose="020B0502040204020203" pitchFamily="34" charset="-122"/>
                <a:ea typeface="微软雅黑 Light" panose="020B0502040204020203" pitchFamily="34" charset="-122"/>
              </a:rPr>
              <a:t>200K</a:t>
            </a:r>
            <a:r>
              <a:rPr lang="zh-CN" altLang="en-US" dirty="0" smtClean="0">
                <a:solidFill>
                  <a:srgbClr val="0070C0"/>
                </a:solidFill>
                <a:latin typeface="微软雅黑 Light" panose="020B0502040204020203" pitchFamily="34" charset="-122"/>
                <a:ea typeface="微软雅黑 Light" panose="020B0502040204020203" pitchFamily="34" charset="-122"/>
              </a:rPr>
              <a:t>的</a:t>
            </a:r>
            <a:r>
              <a:rPr lang="en-US" altLang="zh-CN" dirty="0" smtClean="0">
                <a:solidFill>
                  <a:srgbClr val="0070C0"/>
                </a:solidFill>
                <a:latin typeface="微软雅黑 Light" panose="020B0502040204020203" pitchFamily="34" charset="-122"/>
                <a:ea typeface="微软雅黑 Light" panose="020B0502040204020203" pitchFamily="34" charset="-122"/>
              </a:rPr>
              <a:t>User</a:t>
            </a:r>
            <a:r>
              <a:rPr lang="zh-CN" altLang="en-US" dirty="0" smtClean="0">
                <a:solidFill>
                  <a:srgbClr val="0070C0"/>
                </a:solidFill>
                <a:latin typeface="微软雅黑 Light" panose="020B0502040204020203" pitchFamily="34" charset="-122"/>
                <a:ea typeface="微软雅黑 Light" panose="020B0502040204020203" pitchFamily="34" charset="-122"/>
              </a:rPr>
              <a:t>、</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，令隐向量长度为</a:t>
            </a:r>
            <a:r>
              <a:rPr lang="en-US" altLang="zh-CN" dirty="0" smtClean="0">
                <a:solidFill>
                  <a:srgbClr val="0070C0"/>
                </a:solidFill>
                <a:latin typeface="微软雅黑 Light" panose="020B0502040204020203" pitchFamily="34" charset="-122"/>
                <a:ea typeface="微软雅黑 Light" panose="020B0502040204020203" pitchFamily="34" charset="-122"/>
              </a:rPr>
              <a:t>20</a:t>
            </a:r>
            <a:r>
              <a:rPr lang="zh-CN" altLang="en-US" dirty="0" smtClean="0">
                <a:solidFill>
                  <a:srgbClr val="0070C0"/>
                </a:solidFill>
                <a:latin typeface="微软雅黑 Light" panose="020B0502040204020203" pitchFamily="34" charset="-122"/>
                <a:ea typeface="微软雅黑 Light" panose="020B0502040204020203" pitchFamily="34" charset="-122"/>
              </a:rPr>
              <a:t>，则参数矩阵约为</a:t>
            </a:r>
            <a:r>
              <a:rPr lang="en-US" altLang="zh-CN" dirty="0" smtClean="0">
                <a:solidFill>
                  <a:srgbClr val="0070C0"/>
                </a:solidFill>
                <a:latin typeface="微软雅黑 Light" panose="020B0502040204020203" pitchFamily="34" charset="-122"/>
                <a:ea typeface="微软雅黑 Light" panose="020B0502040204020203" pitchFamily="34" charset="-122"/>
              </a:rPr>
              <a:t>30MB</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将参数矩阵利用</a:t>
            </a:r>
            <a:r>
              <a:rPr lang="en-US" altLang="zh-CN" dirty="0" smtClean="0">
                <a:solidFill>
                  <a:srgbClr val="0070C0"/>
                </a:solidFill>
                <a:latin typeface="微软雅黑 Light" panose="020B0502040204020203" pitchFamily="34" charset="-122"/>
                <a:ea typeface="微软雅黑 Light" panose="020B0502040204020203" pitchFamily="34" charset="-122"/>
              </a:rPr>
              <a:t>Spark</a:t>
            </a:r>
            <a:r>
              <a:rPr lang="zh-CN" altLang="en-US" dirty="0" smtClean="0">
                <a:solidFill>
                  <a:srgbClr val="0070C0"/>
                </a:solidFill>
                <a:latin typeface="微软雅黑 Light" panose="020B0502040204020203" pitchFamily="34" charset="-122"/>
                <a:ea typeface="微软雅黑 Light" panose="020B0502040204020203" pitchFamily="34" charset="-122"/>
              </a:rPr>
              <a:t>的</a:t>
            </a:r>
            <a:r>
              <a:rPr lang="en-US" altLang="zh-CN" dirty="0" smtClean="0">
                <a:solidFill>
                  <a:srgbClr val="0070C0"/>
                </a:solidFill>
                <a:latin typeface="微软雅黑 Light" panose="020B0502040204020203" pitchFamily="34" charset="-122"/>
                <a:ea typeface="微软雅黑 Light" panose="020B0502040204020203" pitchFamily="34" charset="-122"/>
              </a:rPr>
              <a:t>broadcast</a:t>
            </a:r>
            <a:r>
              <a:rPr lang="zh-CN" altLang="en-US" dirty="0" smtClean="0">
                <a:solidFill>
                  <a:srgbClr val="0070C0"/>
                </a:solidFill>
                <a:latin typeface="微软雅黑 Light" panose="020B0502040204020203" pitchFamily="34" charset="-122"/>
                <a:ea typeface="微软雅黑 Light" panose="020B0502040204020203" pitchFamily="34" charset="-122"/>
              </a:rPr>
              <a:t>机制</a:t>
            </a:r>
            <a:r>
              <a:rPr lang="zh-CN" altLang="en-US" dirty="0" smtClean="0">
                <a:solidFill>
                  <a:srgbClr val="C00000"/>
                </a:solidFill>
                <a:latin typeface="微软雅黑 Light" panose="020B0502040204020203" pitchFamily="34" charset="-122"/>
                <a:ea typeface="微软雅黑 Light" panose="020B0502040204020203" pitchFamily="34" charset="-122"/>
              </a:rPr>
              <a:t>广播到每个分区</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 </a:t>
            </a:r>
            <a:r>
              <a:rPr lang="zh-CN" altLang="en-US" dirty="0" smtClean="0">
                <a:solidFill>
                  <a:srgbClr val="C00000"/>
                </a:solidFill>
                <a:latin typeface="微软雅黑 Light" panose="020B0502040204020203" pitchFamily="34" charset="-122"/>
                <a:ea typeface="微软雅黑 Light" panose="020B0502040204020203" pitchFamily="34" charset="-122"/>
              </a:rPr>
              <a:t>每个分区进行随机采样</a:t>
            </a:r>
            <a:r>
              <a:rPr lang="zh-CN" altLang="en-US" dirty="0" smtClean="0">
                <a:solidFill>
                  <a:srgbClr val="0070C0"/>
                </a:solidFill>
                <a:latin typeface="微软雅黑 Light" panose="020B0502040204020203" pitchFamily="34" charset="-122"/>
                <a:ea typeface="微软雅黑 Light" panose="020B0502040204020203" pitchFamily="34" charset="-122"/>
              </a:rPr>
              <a:t>，如采样出</a:t>
            </a:r>
            <a:r>
              <a:rPr lang="en-US" altLang="zh-CN" dirty="0" smtClean="0">
                <a:solidFill>
                  <a:srgbClr val="0070C0"/>
                </a:solidFill>
                <a:latin typeface="微软雅黑 Light" panose="020B0502040204020203" pitchFamily="34" charset="-122"/>
                <a:ea typeface="微软雅黑 Light" panose="020B0502040204020203" pitchFamily="34" charset="-122"/>
              </a:rPr>
              <a:t>1024</a:t>
            </a:r>
            <a:r>
              <a:rPr lang="zh-CN" altLang="en-US" dirty="0" smtClean="0">
                <a:solidFill>
                  <a:srgbClr val="0070C0"/>
                </a:solidFill>
                <a:latin typeface="微软雅黑 Light" panose="020B0502040204020203" pitchFamily="34" charset="-122"/>
                <a:ea typeface="微软雅黑 Light" panose="020B0502040204020203" pitchFamily="34" charset="-122"/>
              </a:rPr>
              <a:t>条样本作为一个</a:t>
            </a:r>
            <a:r>
              <a:rPr lang="en-US" altLang="zh-CN" dirty="0" smtClean="0">
                <a:solidFill>
                  <a:srgbClr val="0070C0"/>
                </a:solidFill>
                <a:latin typeface="微软雅黑 Light" panose="020B0502040204020203" pitchFamily="34" charset="-122"/>
                <a:ea typeface="微软雅黑 Light" panose="020B0502040204020203" pitchFamily="34" charset="-122"/>
              </a:rPr>
              <a:t>mini-batch</a:t>
            </a:r>
            <a:r>
              <a:rPr lang="zh-CN" altLang="en-US" dirty="0" smtClean="0">
                <a:solidFill>
                  <a:srgbClr val="0070C0"/>
                </a:solidFill>
                <a:latin typeface="微软雅黑 Light" panose="020B0502040204020203" pitchFamily="34" charset="-122"/>
                <a:ea typeface="微软雅黑 Light" panose="020B0502040204020203" pitchFamily="34" charset="-122"/>
              </a:rPr>
              <a:t>。各分区利用采样出的数据并行计算参数的梯度值。</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各分区计算梯度完毕后进行</a:t>
            </a:r>
            <a:r>
              <a:rPr lang="en-US" altLang="zh-CN" i="1" dirty="0" err="1" smtClean="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reduce_mean</a:t>
            </a:r>
            <a:r>
              <a:rPr lang="zh-CN" altLang="en-US" dirty="0" smtClean="0">
                <a:solidFill>
                  <a:srgbClr val="0070C0"/>
                </a:solidFill>
                <a:latin typeface="微软雅黑 Light" panose="020B0502040204020203" pitchFamily="34" charset="-122"/>
                <a:ea typeface="微软雅黑 Light" panose="020B0502040204020203" pitchFamily="34" charset="-122"/>
              </a:rPr>
              <a:t>计算，得到</a:t>
            </a:r>
            <a:r>
              <a:rPr lang="zh-CN" altLang="en-US" dirty="0" smtClean="0">
                <a:solidFill>
                  <a:srgbClr val="C00000"/>
                </a:solidFill>
                <a:latin typeface="微软雅黑 Light" panose="020B0502040204020203" pitchFamily="34" charset="-122"/>
                <a:ea typeface="微软雅黑 Light" panose="020B0502040204020203" pitchFamily="34" charset="-122"/>
              </a:rPr>
              <a:t>各参数的平均梯度（同步训练方式）</a:t>
            </a:r>
            <a:r>
              <a:rPr lang="zh-CN" altLang="en-US" dirty="0" smtClean="0">
                <a:solidFill>
                  <a:srgbClr val="0070C0"/>
                </a:solidFill>
                <a:latin typeface="微软雅黑 Light" panose="020B0502040204020203" pitchFamily="34" charset="-122"/>
                <a:ea typeface="微软雅黑 Light" panose="020B0502040204020203" pitchFamily="34" charset="-122"/>
              </a:rPr>
              <a:t>。再使用梯度值对全局的参数矩阵进行更新（使用</a:t>
            </a:r>
            <a:r>
              <a:rPr lang="en-US" altLang="zh-CN" dirty="0" err="1" smtClean="0">
                <a:solidFill>
                  <a:srgbClr val="0070C0"/>
                </a:solidFill>
                <a:latin typeface="微软雅黑 Light" panose="020B0502040204020203" pitchFamily="34" charset="-122"/>
                <a:ea typeface="微软雅黑 Light" panose="020B0502040204020203" pitchFamily="34" charset="-122"/>
              </a:rPr>
              <a:t>Adagrad</a:t>
            </a:r>
            <a:r>
              <a:rPr lang="zh-CN" altLang="en-US" dirty="0" smtClean="0">
                <a:solidFill>
                  <a:srgbClr val="0070C0"/>
                </a:solidFill>
                <a:latin typeface="微软雅黑 Light" panose="020B0502040204020203" pitchFamily="34" charset="-122"/>
                <a:ea typeface="微软雅黑 Light" panose="020B0502040204020203" pitchFamily="34" charset="-122"/>
              </a:rPr>
              <a:t>或</a:t>
            </a:r>
            <a:r>
              <a:rPr lang="en-US" altLang="zh-CN" dirty="0" err="1" smtClean="0">
                <a:solidFill>
                  <a:srgbClr val="0070C0"/>
                </a:solidFill>
                <a:latin typeface="微软雅黑 Light" panose="020B0502040204020203" pitchFamily="34" charset="-122"/>
                <a:ea typeface="微软雅黑 Light" panose="020B0502040204020203" pitchFamily="34" charset="-122"/>
              </a:rPr>
              <a:t>Adadelta</a:t>
            </a:r>
            <a:r>
              <a:rPr lang="zh-CN" altLang="en-US" dirty="0" smtClean="0">
                <a:solidFill>
                  <a:srgbClr val="0070C0"/>
                </a:solidFill>
                <a:latin typeface="微软雅黑 Light" panose="020B0502040204020203" pitchFamily="34" charset="-122"/>
                <a:ea typeface="微软雅黑 Light" panose="020B0502040204020203" pitchFamily="34" charset="-122"/>
              </a:rPr>
              <a:t>优化方案）。</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重复步骤</a:t>
            </a:r>
            <a:r>
              <a:rPr lang="en-US" altLang="zh-CN" dirty="0" smtClean="0">
                <a:solidFill>
                  <a:srgbClr val="0070C0"/>
                </a:solidFill>
                <a:latin typeface="微软雅黑 Light" panose="020B0502040204020203" pitchFamily="34" charset="-122"/>
                <a:ea typeface="微软雅黑 Light" panose="020B0502040204020203" pitchFamily="34" charset="-122"/>
              </a:rPr>
              <a:t>3~5</a:t>
            </a:r>
            <a:r>
              <a:rPr lang="zh-CN" altLang="en-US" dirty="0" smtClean="0">
                <a:solidFill>
                  <a:srgbClr val="0070C0"/>
                </a:solidFill>
                <a:latin typeface="微软雅黑 Light" panose="020B0502040204020203" pitchFamily="34" charset="-122"/>
                <a:ea typeface="微软雅黑 Light" panose="020B0502040204020203" pitchFamily="34" charset="-122"/>
              </a:rPr>
              <a:t>，直至</a:t>
            </a:r>
            <a:r>
              <a:rPr lang="zh-CN" altLang="en-US" dirty="0" smtClean="0">
                <a:solidFill>
                  <a:srgbClr val="C00000"/>
                </a:solidFill>
                <a:latin typeface="微软雅黑 Light" panose="020B0502040204020203" pitchFamily="34" charset="-122"/>
                <a:ea typeface="微软雅黑 Light" panose="020B0502040204020203" pitchFamily="34" charset="-122"/>
              </a:rPr>
              <a:t>模型收敛或达到指定的迭代次数</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63319537"/>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基于张量的协同过滤</a:t>
            </a:r>
          </a:p>
        </p:txBody>
      </p:sp>
      <p:sp>
        <p:nvSpPr>
          <p:cNvPr id="6" name="TextBox 5"/>
          <p:cNvSpPr txBox="1"/>
          <p:nvPr/>
        </p:nvSpPr>
        <p:spPr>
          <a:xfrm>
            <a:off x="582353" y="1365432"/>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并行化方案</a:t>
            </a:r>
          </a:p>
        </p:txBody>
      </p:sp>
      <p:pic>
        <p:nvPicPr>
          <p:cNvPr id="2" name="图片 1"/>
          <p:cNvPicPr>
            <a:picLocks noChangeAspect="1"/>
          </p:cNvPicPr>
          <p:nvPr/>
        </p:nvPicPr>
        <p:blipFill>
          <a:blip r:embed="rId2"/>
          <a:stretch>
            <a:fillRect/>
          </a:stretch>
        </p:blipFill>
        <p:spPr>
          <a:xfrm>
            <a:off x="1444239" y="1905711"/>
            <a:ext cx="6255337" cy="4597638"/>
          </a:xfrm>
          <a:prstGeom prst="rect">
            <a:avLst/>
          </a:prstGeom>
        </p:spPr>
      </p:pic>
    </p:spTree>
    <p:extLst>
      <p:ext uri="{BB962C8B-B14F-4D97-AF65-F5344CB8AC3E}">
        <p14:creationId xmlns:p14="http://schemas.microsoft.com/office/powerpoint/2010/main" val="1849043488"/>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推荐算法简介</a:t>
            </a:r>
          </a:p>
        </p:txBody>
      </p:sp>
      <p:sp>
        <p:nvSpPr>
          <p:cNvPr id="2" name="椭圆 1"/>
          <p:cNvSpPr/>
          <p:nvPr/>
        </p:nvSpPr>
        <p:spPr>
          <a:xfrm>
            <a:off x="3101253" y="1176137"/>
            <a:ext cx="2743200" cy="1070264"/>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7030A0"/>
                </a:solidFill>
                <a:latin typeface="微软雅黑" panose="020B0503020204020204" pitchFamily="34" charset="-122"/>
                <a:ea typeface="微软雅黑" panose="020B0503020204020204" pitchFamily="34" charset="-122"/>
              </a:rPr>
              <a:t>推荐算法</a:t>
            </a:r>
          </a:p>
        </p:txBody>
      </p:sp>
      <p:sp>
        <p:nvSpPr>
          <p:cNvPr id="3" name="圆角矩形 2"/>
          <p:cNvSpPr/>
          <p:nvPr/>
        </p:nvSpPr>
        <p:spPr>
          <a:xfrm>
            <a:off x="20776" y="2940632"/>
            <a:ext cx="2067791" cy="110143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微软雅黑" panose="020B0503020204020204" pitchFamily="34" charset="-122"/>
                <a:ea typeface="微软雅黑" panose="020B0503020204020204" pitchFamily="34" charset="-122"/>
              </a:rPr>
              <a:t>基于关联规则</a:t>
            </a:r>
          </a:p>
        </p:txBody>
      </p:sp>
      <p:sp>
        <p:nvSpPr>
          <p:cNvPr id="10" name="圆角矩形 9"/>
          <p:cNvSpPr/>
          <p:nvPr/>
        </p:nvSpPr>
        <p:spPr>
          <a:xfrm>
            <a:off x="2321934" y="2932198"/>
            <a:ext cx="2067791" cy="110143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微软雅黑" panose="020B0503020204020204" pitchFamily="34" charset="-122"/>
                <a:ea typeface="微软雅黑" panose="020B0503020204020204" pitchFamily="34" charset="-122"/>
              </a:rPr>
              <a:t>基于内容</a:t>
            </a:r>
          </a:p>
        </p:txBody>
      </p:sp>
      <p:sp>
        <p:nvSpPr>
          <p:cNvPr id="12" name="圆角矩形 11"/>
          <p:cNvSpPr/>
          <p:nvPr/>
        </p:nvSpPr>
        <p:spPr>
          <a:xfrm>
            <a:off x="4677859" y="2932197"/>
            <a:ext cx="2067791" cy="110143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微软雅黑" panose="020B0503020204020204" pitchFamily="34" charset="-122"/>
                <a:ea typeface="微软雅黑" panose="020B0503020204020204" pitchFamily="34" charset="-122"/>
              </a:rPr>
              <a:t>协同过滤</a:t>
            </a:r>
          </a:p>
        </p:txBody>
      </p:sp>
      <p:cxnSp>
        <p:nvCxnSpPr>
          <p:cNvPr id="15" name="直接箭头连接符 14"/>
          <p:cNvCxnSpPr>
            <a:stCxn id="2" idx="4"/>
            <a:endCxn id="3" idx="0"/>
          </p:cNvCxnSpPr>
          <p:nvPr/>
        </p:nvCxnSpPr>
        <p:spPr>
          <a:xfrm flipH="1">
            <a:off x="1054672" y="2246401"/>
            <a:ext cx="3418181" cy="69423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 idx="4"/>
            <a:endCxn id="10" idx="0"/>
          </p:cNvCxnSpPr>
          <p:nvPr/>
        </p:nvCxnSpPr>
        <p:spPr>
          <a:xfrm flipH="1">
            <a:off x="3355830" y="2246401"/>
            <a:ext cx="1117023" cy="68579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4"/>
            <a:endCxn id="12" idx="0"/>
          </p:cNvCxnSpPr>
          <p:nvPr/>
        </p:nvCxnSpPr>
        <p:spPr>
          <a:xfrm>
            <a:off x="4472853" y="2246401"/>
            <a:ext cx="1238902" cy="68579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776" y="4447309"/>
            <a:ext cx="1984663" cy="1200329"/>
          </a:xfrm>
          <a:prstGeom prst="rect">
            <a:avLst/>
          </a:prstGeom>
          <a:noFill/>
          <a:ln w="28575">
            <a:solidFill>
              <a:srgbClr val="C00000"/>
            </a:solidFill>
          </a:ln>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从大量数据的项集间挖掘出频繁出现的模式，如：啤酒与尿裤</a:t>
            </a:r>
          </a:p>
        </p:txBody>
      </p:sp>
      <p:sp>
        <p:nvSpPr>
          <p:cNvPr id="24" name="文本框 23"/>
          <p:cNvSpPr txBox="1"/>
          <p:nvPr/>
        </p:nvSpPr>
        <p:spPr>
          <a:xfrm>
            <a:off x="2321934" y="4436918"/>
            <a:ext cx="1984663" cy="1754326"/>
          </a:xfrm>
          <a:prstGeom prst="rect">
            <a:avLst/>
          </a:prstGeom>
          <a:noFill/>
          <a:ln w="28575">
            <a:solidFill>
              <a:srgbClr val="C00000"/>
            </a:solidFill>
          </a:ln>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根据用户或项目的档案（如用户的喜好、购买历史等）来进行推荐用户喜欢的商品</a:t>
            </a:r>
          </a:p>
        </p:txBody>
      </p:sp>
      <p:sp>
        <p:nvSpPr>
          <p:cNvPr id="25" name="文本框 24"/>
          <p:cNvSpPr txBox="1"/>
          <p:nvPr/>
        </p:nvSpPr>
        <p:spPr>
          <a:xfrm>
            <a:off x="7075348" y="4416136"/>
            <a:ext cx="1984663" cy="646331"/>
          </a:xfrm>
          <a:prstGeom prst="rect">
            <a:avLst/>
          </a:prstGeom>
          <a:noFill/>
          <a:ln w="28575">
            <a:solidFill>
              <a:srgbClr val="C00000"/>
            </a:solidFill>
          </a:ln>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混合多种模型来进行推荐</a:t>
            </a:r>
          </a:p>
        </p:txBody>
      </p:sp>
      <p:sp>
        <p:nvSpPr>
          <p:cNvPr id="32" name="圆角矩形 31"/>
          <p:cNvSpPr/>
          <p:nvPr/>
        </p:nvSpPr>
        <p:spPr>
          <a:xfrm>
            <a:off x="7033784" y="2932197"/>
            <a:ext cx="2067791" cy="110143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微软雅黑" panose="020B0503020204020204" pitchFamily="34" charset="-122"/>
                <a:ea typeface="微软雅黑" panose="020B0503020204020204" pitchFamily="34" charset="-122"/>
              </a:rPr>
              <a:t>混合推荐</a:t>
            </a:r>
          </a:p>
        </p:txBody>
      </p:sp>
      <p:sp>
        <p:nvSpPr>
          <p:cNvPr id="42" name="文本框 41"/>
          <p:cNvSpPr txBox="1"/>
          <p:nvPr/>
        </p:nvSpPr>
        <p:spPr>
          <a:xfrm>
            <a:off x="4760987" y="4416136"/>
            <a:ext cx="1984663" cy="1200329"/>
          </a:xfrm>
          <a:prstGeom prst="rect">
            <a:avLst/>
          </a:prstGeom>
          <a:noFill/>
          <a:ln w="28575">
            <a:solidFill>
              <a:srgbClr val="C00000"/>
            </a:solidFill>
          </a:ln>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利用与用户拥有相似兴趣的群体来</a:t>
            </a:r>
            <a:r>
              <a:rPr lang="zh-CN" altLang="en-US" dirty="0" smtClean="0">
                <a:solidFill>
                  <a:srgbClr val="0070C0"/>
                </a:solidFill>
                <a:latin typeface="微软雅黑" panose="020B0503020204020204" pitchFamily="34" charset="-122"/>
                <a:ea typeface="微软雅黑" panose="020B0503020204020204" pitchFamily="34" charset="-122"/>
              </a:rPr>
              <a:t>进行个性化推荐</a:t>
            </a:r>
            <a:endParaRPr lang="zh-CN" altLang="en-US" dirty="0">
              <a:solidFill>
                <a:srgbClr val="0070C0"/>
              </a:solidFill>
              <a:latin typeface="微软雅黑" panose="020B0503020204020204" pitchFamily="34" charset="-122"/>
              <a:ea typeface="微软雅黑" panose="020B0503020204020204" pitchFamily="34" charset="-122"/>
            </a:endParaRPr>
          </a:p>
        </p:txBody>
      </p:sp>
      <p:cxnSp>
        <p:nvCxnSpPr>
          <p:cNvPr id="44" name="直接箭头连接符 43"/>
          <p:cNvCxnSpPr>
            <a:stCxn id="2" idx="4"/>
            <a:endCxn id="32" idx="0"/>
          </p:cNvCxnSpPr>
          <p:nvPr/>
        </p:nvCxnSpPr>
        <p:spPr>
          <a:xfrm>
            <a:off x="4472853" y="2246401"/>
            <a:ext cx="3594827" cy="68579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6012"/>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实验结果</a:t>
            </a:r>
            <a:endParaRPr lang="zh-CN" altLang="en-US" sz="2400" dirty="0">
              <a:solidFill>
                <a:srgbClr val="FF0000"/>
              </a:solidFill>
              <a:latin typeface="微软雅黑" pitchFamily="34" charset="-122"/>
              <a:ea typeface="微软雅黑" pitchFamily="34" charset="-122"/>
            </a:endParaRPr>
          </a:p>
        </p:txBody>
      </p:sp>
      <p:sp>
        <p:nvSpPr>
          <p:cNvPr id="3" name="文本框 2"/>
          <p:cNvSpPr txBox="1"/>
          <p:nvPr/>
        </p:nvSpPr>
        <p:spPr>
          <a:xfrm>
            <a:off x="2281727" y="2444097"/>
            <a:ext cx="4623275" cy="2169825"/>
          </a:xfrm>
          <a:prstGeom prst="rect">
            <a:avLst/>
          </a:prstGeom>
          <a:noFill/>
        </p:spPr>
        <p:txBody>
          <a:bodyPr wrap="square" rtlCol="0">
            <a:spAutoFit/>
          </a:bodyPr>
          <a:lstStyle/>
          <a:p>
            <a:pPr>
              <a:lnSpc>
                <a:spcPct val="150000"/>
              </a:lnSpc>
            </a:pPr>
            <a:r>
              <a:rPr lang="zh-CN" altLang="en-US" b="1" dirty="0" smtClean="0">
                <a:solidFill>
                  <a:srgbClr val="C00000"/>
                </a:solidFill>
                <a:latin typeface="微软雅黑 Light" panose="020B0502040204020203" pitchFamily="34" charset="-122"/>
                <a:ea typeface="微软雅黑 Light" panose="020B0502040204020203" pitchFamily="34" charset="-122"/>
              </a:rPr>
              <a:t>注：</a:t>
            </a:r>
            <a:endParaRPr lang="en-US" altLang="zh-CN" b="1" dirty="0" smtClean="0">
              <a:solidFill>
                <a:srgbClr val="C00000"/>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该模型的</a:t>
            </a:r>
            <a:r>
              <a:rPr lang="zh-CN" altLang="en-US" dirty="0" smtClean="0">
                <a:solidFill>
                  <a:srgbClr val="C00000"/>
                </a:solidFill>
                <a:latin typeface="微软雅黑 Light" panose="020B0502040204020203" pitchFamily="34" charset="-122"/>
                <a:ea typeface="微软雅黑 Light" panose="020B0502040204020203" pitchFamily="34" charset="-122"/>
              </a:rPr>
              <a:t>并行化算法已实现</a:t>
            </a:r>
            <a:r>
              <a:rPr lang="zh-CN" altLang="en-US" dirty="0" smtClean="0">
                <a:solidFill>
                  <a:srgbClr val="002060"/>
                </a:solidFill>
                <a:latin typeface="微软雅黑 Light" panose="020B0502040204020203" pitchFamily="34" charset="-122"/>
                <a:ea typeface="微软雅黑 Light" panose="020B0502040204020203" pitchFamily="34" charset="-122"/>
              </a:rPr>
              <a:t>。</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初步实验结果显示模型的</a:t>
            </a:r>
            <a:r>
              <a:rPr lang="zh-CN" altLang="en-US" dirty="0" smtClean="0">
                <a:solidFill>
                  <a:srgbClr val="C00000"/>
                </a:solidFill>
                <a:latin typeface="微软雅黑 Light" panose="020B0502040204020203" pitchFamily="34" charset="-122"/>
                <a:ea typeface="微软雅黑 Light" panose="020B0502040204020203" pitchFamily="34" charset="-122"/>
              </a:rPr>
              <a:t>正确性已经达到</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模型效率</a:t>
            </a:r>
            <a:r>
              <a:rPr lang="zh-CN" altLang="en-US" dirty="0" smtClean="0">
                <a:solidFill>
                  <a:srgbClr val="C00000"/>
                </a:solidFill>
                <a:latin typeface="微软雅黑 Light" panose="020B0502040204020203" pitchFamily="34" charset="-122"/>
                <a:ea typeface="微软雅黑 Light" panose="020B0502040204020203" pitchFamily="34" charset="-122"/>
              </a:rPr>
              <a:t>比图实现的要快一些</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但</a:t>
            </a:r>
            <a:r>
              <a:rPr lang="zh-CN" altLang="en-US" dirty="0" smtClean="0">
                <a:solidFill>
                  <a:srgbClr val="C00000"/>
                </a:solidFill>
                <a:latin typeface="微软雅黑 Light" panose="020B0502040204020203" pitchFamily="34" charset="-122"/>
                <a:ea typeface="微软雅黑 Light" panose="020B0502040204020203" pitchFamily="34" charset="-122"/>
              </a:rPr>
              <a:t>暂未</a:t>
            </a:r>
            <a:r>
              <a:rPr lang="zh-CN" altLang="en-US" dirty="0" smtClean="0">
                <a:solidFill>
                  <a:srgbClr val="C00000"/>
                </a:solidFill>
                <a:latin typeface="微软雅黑 Light" panose="020B0502040204020203" pitchFamily="34" charset="-122"/>
                <a:ea typeface="微软雅黑 Light" panose="020B0502040204020203" pitchFamily="34" charset="-122"/>
              </a:rPr>
              <a:t>来得及</a:t>
            </a:r>
            <a:r>
              <a:rPr lang="zh-CN" altLang="en-US" dirty="0">
                <a:solidFill>
                  <a:srgbClr val="C00000"/>
                </a:solidFill>
                <a:latin typeface="微软雅黑 Light" panose="020B0502040204020203" pitchFamily="34" charset="-122"/>
                <a:ea typeface="微软雅黑 Light" panose="020B0502040204020203" pitchFamily="34" charset="-122"/>
              </a:rPr>
              <a:t>获取</a:t>
            </a:r>
            <a:r>
              <a:rPr lang="zh-CN" altLang="en-US" dirty="0" smtClean="0">
                <a:solidFill>
                  <a:srgbClr val="C00000"/>
                </a:solidFill>
                <a:latin typeface="微软雅黑 Light" panose="020B0502040204020203" pitchFamily="34" charset="-122"/>
                <a:ea typeface="微软雅黑 Light" panose="020B0502040204020203" pitchFamily="34" charset="-122"/>
              </a:rPr>
              <a:t>具体</a:t>
            </a:r>
            <a:r>
              <a:rPr lang="zh-CN" altLang="en-US" dirty="0" smtClean="0">
                <a:solidFill>
                  <a:srgbClr val="C00000"/>
                </a:solidFill>
                <a:latin typeface="微软雅黑 Light" panose="020B0502040204020203" pitchFamily="34" charset="-122"/>
                <a:ea typeface="微软雅黑 Light" panose="020B0502040204020203" pitchFamily="34" charset="-122"/>
              </a:rPr>
              <a:t>的</a:t>
            </a:r>
            <a:r>
              <a:rPr lang="zh-CN" altLang="en-US" dirty="0" smtClean="0">
                <a:solidFill>
                  <a:srgbClr val="C00000"/>
                </a:solidFill>
                <a:latin typeface="微软雅黑 Light" panose="020B0502040204020203" pitchFamily="34" charset="-122"/>
                <a:ea typeface="微软雅黑 Light" panose="020B0502040204020203" pitchFamily="34" charset="-122"/>
              </a:rPr>
              <a:t>实验数据</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9916280"/>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主要内容</a:t>
            </a:r>
          </a:p>
        </p:txBody>
      </p:sp>
      <p:sp>
        <p:nvSpPr>
          <p:cNvPr id="5" name="文本框 4"/>
          <p:cNvSpPr txBox="1"/>
          <p:nvPr/>
        </p:nvSpPr>
        <p:spPr>
          <a:xfrm>
            <a:off x="952500" y="962025"/>
            <a:ext cx="7524750" cy="501612"/>
          </a:xfrm>
          <a:prstGeom prst="rect">
            <a:avLst/>
          </a:prstGeom>
          <a:noFill/>
        </p:spPr>
        <p:txBody>
          <a:bodyPr wrap="square" rtlCol="0">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推荐算法简介</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1638299" y="3952156"/>
            <a:ext cx="6086475" cy="1477328"/>
          </a:xfrm>
          <a:prstGeom prst="rect">
            <a:avLst/>
          </a:prstGeom>
        </p:spPr>
        <p:txBody>
          <a:bodyPr wrap="square">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smtClean="0">
                <a:solidFill>
                  <a:srgbClr val="002060"/>
                </a:solidFill>
                <a:latin typeface="微软雅黑 Light" panose="020B0502040204020203" pitchFamily="34" charset="-122"/>
                <a:ea typeface="微软雅黑 Light" panose="020B0502040204020203" pitchFamily="34" charset="-122"/>
              </a:rPr>
              <a:t>FMDNN+RNN</a:t>
            </a:r>
            <a:r>
              <a:rPr lang="zh-CN" altLang="en-US" sz="2000" b="1" dirty="0" smtClean="0">
                <a:solidFill>
                  <a:srgbClr val="002060"/>
                </a:solidFill>
                <a:latin typeface="微软雅黑 Light" panose="020B0502040204020203" pitchFamily="34" charset="-122"/>
                <a:ea typeface="微软雅黑 Light" panose="020B0502040204020203" pitchFamily="34" charset="-122"/>
              </a:rPr>
              <a:t>的</a:t>
            </a:r>
            <a:r>
              <a:rPr lang="zh-CN" altLang="en-US" sz="2000" b="1" dirty="0">
                <a:solidFill>
                  <a:srgbClr val="002060"/>
                </a:solidFill>
                <a:latin typeface="微软雅黑 Light" panose="020B0502040204020203" pitchFamily="34" charset="-122"/>
                <a:ea typeface="微软雅黑 Light" panose="020B0502040204020203" pitchFamily="34" charset="-122"/>
              </a:rPr>
              <a:t>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err="1">
                <a:solidFill>
                  <a:srgbClr val="002060"/>
                </a:solidFill>
                <a:latin typeface="微软雅黑 Light" panose="020B0502040204020203" pitchFamily="34" charset="-122"/>
                <a:ea typeface="微软雅黑 Light" panose="020B0502040204020203" pitchFamily="34" charset="-122"/>
              </a:rPr>
              <a:t>FMDNN+GatedCNN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p>
        </p:txBody>
      </p:sp>
      <p:sp>
        <p:nvSpPr>
          <p:cNvPr id="7" name="矩形 6"/>
          <p:cNvSpPr/>
          <p:nvPr/>
        </p:nvSpPr>
        <p:spPr>
          <a:xfrm>
            <a:off x="1638299" y="2250297"/>
            <a:ext cx="4572000" cy="1169551"/>
          </a:xfrm>
          <a:prstGeom prst="rect">
            <a:avLst/>
          </a:prstGeom>
        </p:spPr>
        <p:txBody>
          <a:bodyPr>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基于近邻模型的推荐算法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SVD</a:t>
            </a:r>
            <a:r>
              <a:rPr lang="zh-CN" altLang="en-US" sz="2000" b="1" dirty="0">
                <a:solidFill>
                  <a:srgbClr val="002060"/>
                </a:solidFill>
                <a:latin typeface="微软雅黑 Light" panose="020B0502040204020203" pitchFamily="34" charset="-122"/>
                <a:ea typeface="微软雅黑 Light" panose="020B0502040204020203" pitchFamily="34" charset="-122"/>
              </a:rPr>
              <a:t>分解的推荐算法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MVM</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949630" y="1656912"/>
            <a:ext cx="3619902" cy="400110"/>
          </a:xfrm>
          <a:prstGeom prst="rect">
            <a:avLst/>
          </a:prstGeom>
        </p:spPr>
        <p:txBody>
          <a:bodyPr wrap="none">
            <a:spAutoFit/>
          </a:bodyPr>
          <a:lstStyle/>
          <a:p>
            <a:r>
              <a:rPr lang="zh-CN" altLang="en-US" sz="2000" b="1" dirty="0">
                <a:solidFill>
                  <a:srgbClr val="002060"/>
                </a:solidFill>
                <a:latin typeface="微软雅黑 Light" panose="020B0502040204020203" pitchFamily="34" charset="-122"/>
                <a:ea typeface="微软雅黑 Light" panose="020B0502040204020203" pitchFamily="34" charset="-122"/>
              </a:rPr>
              <a:t>基于矩阵</a:t>
            </a:r>
            <a:r>
              <a:rPr lang="en-US" altLang="zh-CN" sz="2000" b="1" dirty="0">
                <a:solidFill>
                  <a:srgbClr val="002060"/>
                </a:solidFill>
                <a:latin typeface="微软雅黑 Light" panose="020B0502040204020203" pitchFamily="34" charset="-122"/>
                <a:ea typeface="微软雅黑 Light" panose="020B0502040204020203" pitchFamily="34" charset="-122"/>
              </a:rPr>
              <a:t>/</a:t>
            </a:r>
            <a:r>
              <a:rPr lang="zh-CN" altLang="en-US" sz="2000" b="1" dirty="0">
                <a:solidFill>
                  <a:srgbClr val="002060"/>
                </a:solidFill>
                <a:latin typeface="微软雅黑 Light" panose="020B0502040204020203" pitchFamily="34" charset="-122"/>
                <a:ea typeface="微软雅黑 Light" panose="020B0502040204020203" pitchFamily="34" charset="-122"/>
              </a:rPr>
              <a:t>张量模型的推荐算法</a:t>
            </a:r>
          </a:p>
        </p:txBody>
      </p:sp>
      <p:sp>
        <p:nvSpPr>
          <p:cNvPr id="10" name="矩形 9"/>
          <p:cNvSpPr/>
          <p:nvPr/>
        </p:nvSpPr>
        <p:spPr>
          <a:xfrm>
            <a:off x="949630" y="3435196"/>
            <a:ext cx="3005951" cy="501612"/>
          </a:xfrm>
          <a:prstGeom prst="rect">
            <a:avLst/>
          </a:prstGeom>
        </p:spPr>
        <p:txBody>
          <a:bodyPr wrap="none">
            <a:spAutoFit/>
          </a:bodyPr>
          <a:lstStyle/>
          <a:p>
            <a:pPr>
              <a:lnSpc>
                <a:spcPct val="150000"/>
              </a:lnSpc>
            </a:pPr>
            <a:r>
              <a:rPr lang="zh-CN" altLang="en-US" sz="2000" b="1" dirty="0">
                <a:solidFill>
                  <a:srgbClr val="C00000"/>
                </a:solidFill>
                <a:latin typeface="微软雅黑 Light" panose="020B0502040204020203" pitchFamily="34" charset="-122"/>
                <a:ea typeface="微软雅黑 Light" panose="020B0502040204020203" pitchFamily="34" charset="-122"/>
              </a:rPr>
              <a:t>基于深度模型的推荐算法</a:t>
            </a:r>
            <a:endParaRPr lang="en-US" altLang="zh-CN" sz="2000" b="1" dirty="0">
              <a:solidFill>
                <a:srgbClr val="C00000"/>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949630" y="5444832"/>
            <a:ext cx="2236510" cy="501612"/>
          </a:xfrm>
          <a:prstGeom prst="rect">
            <a:avLst/>
          </a:prstGeom>
        </p:spPr>
        <p:txBody>
          <a:bodyPr wrap="none">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总结与下一步工作</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2" name="右箭头 1"/>
          <p:cNvSpPr/>
          <p:nvPr/>
        </p:nvSpPr>
        <p:spPr>
          <a:xfrm>
            <a:off x="205099" y="3631962"/>
            <a:ext cx="410198" cy="1965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310907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5458" y="2047442"/>
            <a:ext cx="8934547" cy="3438958"/>
          </a:xfrm>
          <a:prstGeom prst="rect">
            <a:avLst/>
          </a:prstGeom>
        </p:spPr>
      </p:pic>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深度神经网络简介</a:t>
            </a:r>
            <a:endParaRPr lang="zh-CN" altLang="en-US" sz="2400" dirty="0">
              <a:solidFill>
                <a:srgbClr val="FF0000"/>
              </a:solidFill>
              <a:latin typeface="微软雅黑" pitchFamily="34" charset="-122"/>
              <a:ea typeface="微软雅黑" pitchFamily="34" charset="-122"/>
            </a:endParaRPr>
          </a:p>
        </p:txBody>
      </p:sp>
      <p:sp>
        <p:nvSpPr>
          <p:cNvPr id="6" name="TextBox 5"/>
          <p:cNvSpPr txBox="1"/>
          <p:nvPr/>
        </p:nvSpPr>
        <p:spPr>
          <a:xfrm>
            <a:off x="582353" y="1351265"/>
            <a:ext cx="8561647" cy="499624"/>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多层前馈神经网络</a:t>
            </a:r>
            <a:endParaRPr lang="zh-CN" altLang="en-US" sz="2000" dirty="0">
              <a:solidFill>
                <a:srgbClr val="002060"/>
              </a:solidFill>
              <a:latin typeface="微软雅黑" pitchFamily="34" charset="-122"/>
              <a:ea typeface="微软雅黑" pitchFamily="34" charset="-122"/>
            </a:endParaRPr>
          </a:p>
        </p:txBody>
      </p:sp>
      <p:sp>
        <p:nvSpPr>
          <p:cNvPr id="8" name="文本框 7"/>
          <p:cNvSpPr txBox="1"/>
          <p:nvPr/>
        </p:nvSpPr>
        <p:spPr>
          <a:xfrm>
            <a:off x="2837206" y="5623133"/>
            <a:ext cx="2820112" cy="738664"/>
          </a:xfrm>
          <a:prstGeom prst="rect">
            <a:avLst/>
          </a:prstGeom>
          <a:noFill/>
          <a:ln w="19050">
            <a:solidFill>
              <a:srgbClr val="0033CC"/>
            </a:solidFill>
          </a:ln>
        </p:spPr>
        <p:txBody>
          <a:bodyPr wrap="square" rtlCol="0">
            <a:spAutoFit/>
          </a:bodyPr>
          <a:lstStyle/>
          <a:p>
            <a:r>
              <a:rPr lang="en-US" altLang="zh-CN" sz="1400" dirty="0" smtClean="0">
                <a:solidFill>
                  <a:srgbClr val="FF0000"/>
                </a:solidFill>
                <a:latin typeface="微软雅黑 Light" panose="020B0502040204020203" pitchFamily="34" charset="-122"/>
                <a:ea typeface="微软雅黑 Light" panose="020B0502040204020203" pitchFamily="34" charset="-122"/>
              </a:rPr>
              <a:t>Sigmoid</a:t>
            </a:r>
            <a:r>
              <a:rPr lang="zh-CN" altLang="en-US" sz="1400" dirty="0" smtClean="0">
                <a:solidFill>
                  <a:srgbClr val="FF0000"/>
                </a:solidFill>
                <a:latin typeface="微软雅黑 Light" panose="020B0502040204020203" pitchFamily="34" charset="-122"/>
                <a:ea typeface="微软雅黑 Light" panose="020B0502040204020203" pitchFamily="34" charset="-122"/>
              </a:rPr>
              <a:t>的导数在</a:t>
            </a:r>
            <a:r>
              <a:rPr lang="en-US" altLang="zh-CN" sz="1400" dirty="0" smtClean="0">
                <a:solidFill>
                  <a:srgbClr val="FF0000"/>
                </a:solidFill>
                <a:latin typeface="微软雅黑 Light" panose="020B0502040204020203" pitchFamily="34" charset="-122"/>
                <a:ea typeface="微软雅黑 Light" panose="020B0502040204020203" pitchFamily="34" charset="-122"/>
              </a:rPr>
              <a:t>[0,0.25]</a:t>
            </a:r>
            <a:r>
              <a:rPr lang="zh-CN" altLang="en-US" sz="1400" dirty="0" smtClean="0">
                <a:solidFill>
                  <a:srgbClr val="FF0000"/>
                </a:solidFill>
                <a:latin typeface="微软雅黑 Light" panose="020B0502040204020203" pitchFamily="34" charset="-122"/>
                <a:ea typeface="微软雅黑 Light" panose="020B0502040204020203" pitchFamily="34" charset="-122"/>
              </a:rPr>
              <a:t>间，多个</a:t>
            </a:r>
            <a:r>
              <a:rPr lang="en-US" altLang="zh-CN" sz="1400" dirty="0" smtClean="0">
                <a:solidFill>
                  <a:srgbClr val="FF0000"/>
                </a:solidFill>
                <a:latin typeface="微软雅黑 Light" panose="020B0502040204020203" pitchFamily="34" charset="-122"/>
                <a:ea typeface="微软雅黑 Light" panose="020B0502040204020203" pitchFamily="34" charset="-122"/>
              </a:rPr>
              <a:t>sigmoid</a:t>
            </a:r>
            <a:r>
              <a:rPr lang="zh-CN" altLang="en-US" sz="1400" dirty="0" smtClean="0">
                <a:solidFill>
                  <a:srgbClr val="FF0000"/>
                </a:solidFill>
                <a:latin typeface="微软雅黑 Light" panose="020B0502040204020203" pitchFamily="34" charset="-122"/>
                <a:ea typeface="微软雅黑 Light" panose="020B0502040204020203" pitchFamily="34" charset="-122"/>
              </a:rPr>
              <a:t>连乘时浅层参数的梯度趋于</a:t>
            </a:r>
            <a:r>
              <a:rPr lang="en-US" altLang="zh-CN" sz="1400" dirty="0" smtClean="0">
                <a:solidFill>
                  <a:srgbClr val="FF0000"/>
                </a:solidFill>
                <a:latin typeface="微软雅黑 Light" panose="020B0502040204020203" pitchFamily="34" charset="-122"/>
                <a:ea typeface="微软雅黑 Light" panose="020B0502040204020203" pitchFamily="34" charset="-122"/>
              </a:rPr>
              <a:t>0</a:t>
            </a:r>
            <a:r>
              <a:rPr lang="zh-CN" altLang="en-US" sz="1400" dirty="0" smtClean="0">
                <a:solidFill>
                  <a:srgbClr val="FF0000"/>
                </a:solidFill>
                <a:latin typeface="微软雅黑 Light" panose="020B0502040204020203" pitchFamily="34" charset="-122"/>
                <a:ea typeface="微软雅黑 Light" panose="020B0502040204020203" pitchFamily="34" charset="-122"/>
              </a:rPr>
              <a:t>，发生</a:t>
            </a:r>
            <a:r>
              <a:rPr lang="zh-CN" altLang="en-US" sz="1400" b="1" dirty="0" smtClean="0">
                <a:solidFill>
                  <a:srgbClr val="FF0000"/>
                </a:solidFill>
                <a:latin typeface="微软雅黑 Light" panose="020B0502040204020203" pitchFamily="34" charset="-122"/>
                <a:ea typeface="微软雅黑 Light" panose="020B0502040204020203" pitchFamily="34" charset="-122"/>
              </a:rPr>
              <a:t>梯度消散</a:t>
            </a:r>
            <a:endParaRPr lang="zh-CN" altLang="en-US" sz="1400" b="1" dirty="0">
              <a:solidFill>
                <a:srgbClr val="FF0000"/>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4349808" y="4913831"/>
            <a:ext cx="546931" cy="29910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63539" y="4883920"/>
            <a:ext cx="546931" cy="29910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491772" y="4913830"/>
            <a:ext cx="546931" cy="29910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8" idx="0"/>
            <a:endCxn id="10" idx="2"/>
          </p:cNvCxnSpPr>
          <p:nvPr/>
        </p:nvCxnSpPr>
        <p:spPr>
          <a:xfrm flipV="1">
            <a:off x="4247262" y="5212934"/>
            <a:ext cx="376012" cy="41019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11" idx="2"/>
          </p:cNvCxnSpPr>
          <p:nvPr/>
        </p:nvCxnSpPr>
        <p:spPr>
          <a:xfrm flipV="1">
            <a:off x="4247262" y="5183023"/>
            <a:ext cx="1989743" cy="44011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0"/>
            <a:endCxn id="12" idx="2"/>
          </p:cNvCxnSpPr>
          <p:nvPr/>
        </p:nvCxnSpPr>
        <p:spPr>
          <a:xfrm flipV="1">
            <a:off x="4247262" y="5212933"/>
            <a:ext cx="3517976" cy="41020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442104" y="3201156"/>
            <a:ext cx="2509535" cy="738664"/>
          </a:xfrm>
          <a:prstGeom prst="rect">
            <a:avLst/>
          </a:prstGeom>
          <a:noFill/>
          <a:ln w="19050">
            <a:solidFill>
              <a:srgbClr val="0033CC"/>
            </a:solidFill>
          </a:ln>
        </p:spPr>
        <p:txBody>
          <a:bodyPr wrap="square" rtlCol="0">
            <a:spAutoFit/>
          </a:bodyPr>
          <a:lstStyle/>
          <a:p>
            <a:r>
              <a:rPr lang="zh-CN" altLang="en-US" sz="1400" dirty="0" smtClean="0">
                <a:solidFill>
                  <a:srgbClr val="FF0000"/>
                </a:solidFill>
                <a:latin typeface="微软雅黑 Light" panose="020B0502040204020203" pitchFamily="34" charset="-122"/>
                <a:ea typeface="微软雅黑 Light" panose="020B0502040204020203" pitchFamily="34" charset="-122"/>
              </a:rPr>
              <a:t>当偏导</a:t>
            </a:r>
            <a:r>
              <a:rPr lang="en-US" altLang="zh-CN" sz="1400" dirty="0" smtClean="0">
                <a:solidFill>
                  <a:srgbClr val="FF0000"/>
                </a:solidFill>
                <a:latin typeface="微软雅黑 Light" panose="020B0502040204020203" pitchFamily="34" charset="-122"/>
                <a:ea typeface="微软雅黑 Light" panose="020B0502040204020203" pitchFamily="34" charset="-122"/>
              </a:rPr>
              <a:t>&gt;&gt;1</a:t>
            </a:r>
            <a:r>
              <a:rPr lang="zh-CN" altLang="en-US" sz="1400" dirty="0" smtClean="0">
                <a:solidFill>
                  <a:srgbClr val="FF0000"/>
                </a:solidFill>
                <a:latin typeface="微软雅黑 Light" panose="020B0502040204020203" pitchFamily="34" charset="-122"/>
                <a:ea typeface="微软雅黑 Light" panose="020B0502040204020203" pitchFamily="34" charset="-122"/>
              </a:rPr>
              <a:t>，多层偏导进行连乘时，浅层参数的梯度容易发生</a:t>
            </a:r>
            <a:r>
              <a:rPr lang="zh-CN" altLang="en-US" sz="1400" b="1" dirty="0" smtClean="0">
                <a:solidFill>
                  <a:srgbClr val="FF0000"/>
                </a:solidFill>
                <a:latin typeface="微软雅黑 Light" panose="020B0502040204020203" pitchFamily="34" charset="-122"/>
                <a:ea typeface="微软雅黑 Light" panose="020B0502040204020203" pitchFamily="34" charset="-122"/>
              </a:rPr>
              <a:t>梯度爆炸</a:t>
            </a:r>
            <a:endParaRPr lang="zh-CN" altLang="en-US" sz="1400" b="1" dirty="0">
              <a:solidFill>
                <a:srgbClr val="FF0000"/>
              </a:solidFill>
              <a:latin typeface="微软雅黑 Light" panose="020B0502040204020203" pitchFamily="34" charset="-122"/>
              <a:ea typeface="微软雅黑 Light" panose="020B0502040204020203" pitchFamily="34" charset="-122"/>
            </a:endParaRPr>
          </a:p>
        </p:txBody>
      </p:sp>
      <p:sp>
        <p:nvSpPr>
          <p:cNvPr id="24" name="矩形 23"/>
          <p:cNvSpPr/>
          <p:nvPr/>
        </p:nvSpPr>
        <p:spPr>
          <a:xfrm>
            <a:off x="5640226" y="4802737"/>
            <a:ext cx="323314" cy="44295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5" name="矩形 24"/>
          <p:cNvSpPr/>
          <p:nvPr/>
        </p:nvSpPr>
        <p:spPr>
          <a:xfrm>
            <a:off x="7185593" y="4801309"/>
            <a:ext cx="323314" cy="44295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6" name="矩形 25"/>
          <p:cNvSpPr/>
          <p:nvPr/>
        </p:nvSpPr>
        <p:spPr>
          <a:xfrm>
            <a:off x="8689650" y="4792764"/>
            <a:ext cx="323314" cy="44295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cxnSp>
        <p:nvCxnSpPr>
          <p:cNvPr id="27" name="直接箭头连接符 26"/>
          <p:cNvCxnSpPr>
            <a:stCxn id="23" idx="2"/>
            <a:endCxn id="24" idx="0"/>
          </p:cNvCxnSpPr>
          <p:nvPr/>
        </p:nvCxnSpPr>
        <p:spPr>
          <a:xfrm flipH="1">
            <a:off x="5801883" y="3939820"/>
            <a:ext cx="1894989" cy="862917"/>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2"/>
            <a:endCxn id="25" idx="0"/>
          </p:cNvCxnSpPr>
          <p:nvPr/>
        </p:nvCxnSpPr>
        <p:spPr>
          <a:xfrm flipH="1">
            <a:off x="7347250" y="3939820"/>
            <a:ext cx="349622" cy="86148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3" idx="2"/>
            <a:endCxn id="26" idx="0"/>
          </p:cNvCxnSpPr>
          <p:nvPr/>
        </p:nvCxnSpPr>
        <p:spPr>
          <a:xfrm>
            <a:off x="7696872" y="3939820"/>
            <a:ext cx="1154435" cy="852944"/>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577609"/>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308535"/>
            <a:ext cx="8561647" cy="499624"/>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FM</a:t>
            </a:r>
            <a:r>
              <a:rPr lang="zh-CN" altLang="en-US" sz="2000" dirty="0" smtClean="0">
                <a:solidFill>
                  <a:srgbClr val="002060"/>
                </a:solidFill>
                <a:latin typeface="微软雅黑" pitchFamily="34" charset="-122"/>
                <a:ea typeface="微软雅黑" pitchFamily="34" charset="-122"/>
              </a:rPr>
              <a:t>的变体</a:t>
            </a:r>
            <a:endParaRPr lang="zh-CN" altLang="en-US" sz="2000" dirty="0">
              <a:solidFill>
                <a:srgbClr val="002060"/>
              </a:solidFill>
              <a:latin typeface="微软雅黑" pitchFamily="34" charset="-122"/>
              <a:ea typeface="微软雅黑" pitchFamily="34" charset="-122"/>
            </a:endParaRPr>
          </a:p>
        </p:txBody>
      </p:sp>
      <p:sp>
        <p:nvSpPr>
          <p:cNvPr id="9" name="文本框 8"/>
          <p:cNvSpPr txBox="1"/>
          <p:nvPr/>
        </p:nvSpPr>
        <p:spPr>
          <a:xfrm>
            <a:off x="7255380" y="2615012"/>
            <a:ext cx="1888620" cy="2122697"/>
          </a:xfrm>
          <a:prstGeom prst="rect">
            <a:avLst/>
          </a:prstGeom>
          <a:noFill/>
        </p:spPr>
        <p:txBody>
          <a:bodyPr wrap="square" rtlCol="0">
            <a:spAutoFit/>
          </a:bodyPr>
          <a:lstStyle/>
          <a:p>
            <a:pPr>
              <a:lnSpc>
                <a:spcPct val="150000"/>
              </a:lnSpc>
            </a:pPr>
            <a:r>
              <a:rPr lang="zh-CN" altLang="en-US" dirty="0" smtClean="0">
                <a:solidFill>
                  <a:srgbClr val="C00000"/>
                </a:solidFill>
                <a:latin typeface="微软雅黑 Light" panose="020B0502040204020203" pitchFamily="34" charset="-122"/>
                <a:ea typeface="微软雅黑 Light" panose="020B0502040204020203" pitchFamily="34" charset="-122"/>
              </a:rPr>
              <a:t>本质上，</a:t>
            </a:r>
            <a:r>
              <a:rPr lang="en-US" altLang="zh-CN" dirty="0" smtClean="0">
                <a:solidFill>
                  <a:srgbClr val="C00000"/>
                </a:solidFill>
                <a:latin typeface="微软雅黑 Light" panose="020B0502040204020203" pitchFamily="34" charset="-122"/>
                <a:ea typeface="微软雅黑 Light" panose="020B0502040204020203" pitchFamily="34" charset="-122"/>
              </a:rPr>
              <a:t>FM</a:t>
            </a:r>
            <a:r>
              <a:rPr lang="zh-CN" altLang="en-US" dirty="0" smtClean="0">
                <a:solidFill>
                  <a:srgbClr val="C00000"/>
                </a:solidFill>
                <a:latin typeface="微软雅黑 Light" panose="020B0502040204020203" pitchFamily="34" charset="-122"/>
                <a:ea typeface="微软雅黑 Light" panose="020B0502040204020203" pitchFamily="34" charset="-122"/>
              </a:rPr>
              <a:t>等价于两个单层且无激活函数与</a:t>
            </a:r>
            <a:r>
              <a:rPr lang="en-US" altLang="zh-CN" dirty="0" smtClean="0">
                <a:solidFill>
                  <a:srgbClr val="C00000"/>
                </a:solidFill>
                <a:latin typeface="微软雅黑 Light" panose="020B0502040204020203" pitchFamily="34" charset="-122"/>
                <a:ea typeface="微软雅黑 Light" panose="020B0502040204020203" pitchFamily="34" charset="-122"/>
              </a:rPr>
              <a:t>bias</a:t>
            </a:r>
            <a:r>
              <a:rPr lang="zh-CN" altLang="en-US" dirty="0" smtClean="0">
                <a:solidFill>
                  <a:srgbClr val="C00000"/>
                </a:solidFill>
                <a:latin typeface="微软雅黑 Light" panose="020B0502040204020203" pitchFamily="34" charset="-122"/>
                <a:ea typeface="微软雅黑 Light" panose="020B0502040204020203" pitchFamily="34" charset="-122"/>
              </a:rPr>
              <a:t>的神经网络的输出向量的内积</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2"/>
          <a:stretch>
            <a:fillRect/>
          </a:stretch>
        </p:blipFill>
        <p:spPr>
          <a:xfrm>
            <a:off x="1319859" y="1442653"/>
            <a:ext cx="5935521" cy="5080386"/>
          </a:xfrm>
          <a:prstGeom prst="rect">
            <a:avLst/>
          </a:prstGeom>
        </p:spPr>
      </p:pic>
    </p:spTree>
    <p:extLst>
      <p:ext uri="{BB962C8B-B14F-4D97-AF65-F5344CB8AC3E}">
        <p14:creationId xmlns:p14="http://schemas.microsoft.com/office/powerpoint/2010/main" val="31013594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311621"/>
            <a:ext cx="8561647" cy="553998"/>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原理：通过</a:t>
            </a:r>
            <a:r>
              <a:rPr lang="en-US" altLang="zh-CN" sz="2000" dirty="0">
                <a:solidFill>
                  <a:srgbClr val="002060"/>
                </a:solidFill>
                <a:latin typeface="微软雅黑" pitchFamily="34" charset="-122"/>
                <a:ea typeface="微软雅黑" pitchFamily="34" charset="-122"/>
              </a:rPr>
              <a:t>DNN</a:t>
            </a:r>
            <a:r>
              <a:rPr lang="zh-CN" altLang="en-US" sz="2000" dirty="0">
                <a:solidFill>
                  <a:srgbClr val="002060"/>
                </a:solidFill>
                <a:latin typeface="微软雅黑" pitchFamily="34" charset="-122"/>
                <a:ea typeface="微软雅黑" pitchFamily="34" charset="-122"/>
              </a:rPr>
              <a:t>将用户和项目映射到共同的低维空间</a:t>
            </a:r>
          </a:p>
        </p:txBody>
      </p:sp>
      <p:pic>
        <p:nvPicPr>
          <p:cNvPr id="8" name="图片 7"/>
          <p:cNvPicPr>
            <a:picLocks noChangeAspect="1"/>
          </p:cNvPicPr>
          <p:nvPr/>
        </p:nvPicPr>
        <p:blipFill>
          <a:blip r:embed="rId2"/>
          <a:stretch>
            <a:fillRect/>
          </a:stretch>
        </p:blipFill>
        <p:spPr>
          <a:xfrm>
            <a:off x="436957" y="1806921"/>
            <a:ext cx="6155229" cy="4648046"/>
          </a:xfrm>
          <a:prstGeom prst="rect">
            <a:avLst/>
          </a:prstGeom>
        </p:spPr>
      </p:pic>
      <p:sp>
        <p:nvSpPr>
          <p:cNvPr id="9" name="文本框 8"/>
          <p:cNvSpPr txBox="1"/>
          <p:nvPr/>
        </p:nvSpPr>
        <p:spPr>
          <a:xfrm>
            <a:off x="5117863" y="4621613"/>
            <a:ext cx="3632200" cy="1707199"/>
          </a:xfrm>
          <a:prstGeom prst="rect">
            <a:avLst/>
          </a:prstGeom>
          <a:noFill/>
        </p:spPr>
        <p:txBody>
          <a:bodyPr wrap="square" rtlCol="0">
            <a:spAutoFit/>
          </a:bodyPr>
          <a:lstStyle/>
          <a:p>
            <a:pPr>
              <a:lnSpc>
                <a:spcPct val="150000"/>
              </a:lnSpc>
            </a:pPr>
            <a:r>
              <a:rPr lang="zh-CN" altLang="en-US" dirty="0" smtClean="0">
                <a:solidFill>
                  <a:srgbClr val="0070C0"/>
                </a:solidFill>
                <a:latin typeface="微软雅黑 Light" panose="020B0502040204020203" pitchFamily="34" charset="-122"/>
                <a:ea typeface="微软雅黑 Light" panose="020B0502040204020203" pitchFamily="34" charset="-122"/>
              </a:rPr>
              <a:t>相对于</a:t>
            </a:r>
            <a:r>
              <a:rPr lang="en-US" altLang="zh-CN" dirty="0" smtClean="0">
                <a:solidFill>
                  <a:srgbClr val="0070C0"/>
                </a:solidFill>
                <a:latin typeface="微软雅黑 Light" panose="020B0502040204020203" pitchFamily="34" charset="-122"/>
                <a:ea typeface="微软雅黑 Light" panose="020B0502040204020203" pitchFamily="34" charset="-122"/>
              </a:rPr>
              <a:t>FM</a:t>
            </a:r>
            <a:r>
              <a:rPr lang="zh-CN" altLang="en-US" dirty="0" smtClean="0">
                <a:solidFill>
                  <a:srgbClr val="0070C0"/>
                </a:solidFill>
                <a:latin typeface="微软雅黑 Light" panose="020B0502040204020203" pitchFamily="34" charset="-122"/>
                <a:ea typeface="微软雅黑 Light" panose="020B0502040204020203" pitchFamily="34" charset="-122"/>
              </a:rPr>
              <a:t>的一层分解。</a:t>
            </a:r>
            <a:r>
              <a:rPr lang="en-US" altLang="zh-CN" dirty="0" smtClean="0">
                <a:solidFill>
                  <a:srgbClr val="0070C0"/>
                </a:solidFill>
                <a:latin typeface="微软雅黑 Light" panose="020B0502040204020203" pitchFamily="34" charset="-122"/>
                <a:ea typeface="微软雅黑 Light" panose="020B0502040204020203" pitchFamily="34" charset="-122"/>
              </a:rPr>
              <a:t>FMDNN</a:t>
            </a:r>
            <a:r>
              <a:rPr lang="zh-CN" altLang="en-US" dirty="0" smtClean="0">
                <a:solidFill>
                  <a:srgbClr val="0070C0"/>
                </a:solidFill>
                <a:latin typeface="微软雅黑 Light" panose="020B0502040204020203" pitchFamily="34" charset="-122"/>
                <a:ea typeface="微软雅黑 Light" panose="020B0502040204020203" pitchFamily="34" charset="-122"/>
              </a:rPr>
              <a:t>通过</a:t>
            </a:r>
            <a:r>
              <a:rPr lang="zh-CN" altLang="en-US" dirty="0" smtClean="0">
                <a:solidFill>
                  <a:srgbClr val="C00000"/>
                </a:solidFill>
                <a:latin typeface="微软雅黑 Light" panose="020B0502040204020203" pitchFamily="34" charset="-122"/>
                <a:ea typeface="微软雅黑 Light" panose="020B0502040204020203" pitchFamily="34" charset="-122"/>
              </a:rPr>
              <a:t>多层非线性激活函数的组合</a:t>
            </a:r>
            <a:r>
              <a:rPr lang="zh-CN" altLang="en-US" dirty="0" smtClean="0">
                <a:solidFill>
                  <a:srgbClr val="0070C0"/>
                </a:solidFill>
                <a:latin typeface="微软雅黑 Light" panose="020B0502040204020203" pitchFamily="34" charset="-122"/>
                <a:ea typeface="微软雅黑 Light" panose="020B0502040204020203" pitchFamily="34" charset="-122"/>
              </a:rPr>
              <a:t>能获取</a:t>
            </a:r>
            <a:r>
              <a:rPr lang="zh-CN" altLang="en-US" dirty="0" smtClean="0">
                <a:solidFill>
                  <a:srgbClr val="C00000"/>
                </a:solidFill>
                <a:latin typeface="微软雅黑 Light" panose="020B0502040204020203" pitchFamily="34" charset="-122"/>
                <a:ea typeface="微软雅黑 Light" panose="020B0502040204020203" pitchFamily="34" charset="-122"/>
              </a:rPr>
              <a:t>更高层次的</a:t>
            </a:r>
            <a:r>
              <a:rPr lang="en-US" altLang="zh-CN" dirty="0" smtClean="0">
                <a:solidFill>
                  <a:srgbClr val="C00000"/>
                </a:solidFill>
                <a:latin typeface="微软雅黑 Light" panose="020B0502040204020203" pitchFamily="34" charset="-122"/>
                <a:ea typeface="微软雅黑 Light" panose="020B0502040204020203" pitchFamily="34" charset="-122"/>
              </a:rPr>
              <a:t>User</a:t>
            </a:r>
            <a:r>
              <a:rPr lang="zh-CN" altLang="en-US" dirty="0" smtClean="0">
                <a:solidFill>
                  <a:srgbClr val="C00000"/>
                </a:solidFill>
                <a:latin typeface="微软雅黑 Light" panose="020B0502040204020203" pitchFamily="34" charset="-122"/>
                <a:ea typeface="微软雅黑 Light" panose="020B0502040204020203" pitchFamily="34" charset="-122"/>
              </a:rPr>
              <a:t>和</a:t>
            </a:r>
            <a:r>
              <a:rPr lang="en-US" altLang="zh-CN" dirty="0" smtClean="0">
                <a:solidFill>
                  <a:srgbClr val="C0000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的特征。具有更好的表达能力。</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68239183"/>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766607"/>
            <a:ext cx="6209414" cy="461665"/>
          </a:xfrm>
          <a:prstGeom prst="rect">
            <a:avLst/>
          </a:prstGeom>
          <a:noFill/>
        </p:spPr>
        <p:txBody>
          <a:bodyPr wrap="square" rtlCol="0">
            <a:spAutoFit/>
          </a:bodyPr>
          <a:lstStyle/>
          <a:p>
            <a:r>
              <a:rPr lang="en-US" altLang="zh-CN" sz="2400" dirty="0" smtClean="0">
                <a:solidFill>
                  <a:srgbClr val="FF0000"/>
                </a:solidFill>
                <a:latin typeface="微软雅黑" pitchFamily="34" charset="-122"/>
                <a:ea typeface="微软雅黑" pitchFamily="34" charset="-122"/>
              </a:rPr>
              <a:t>MVDNN</a:t>
            </a:r>
            <a:r>
              <a:rPr lang="zh-CN" altLang="en-US" sz="2400" dirty="0" smtClean="0">
                <a:solidFill>
                  <a:srgbClr val="FF0000"/>
                </a:solidFill>
                <a:latin typeface="微软雅黑" pitchFamily="34" charset="-122"/>
                <a:ea typeface="微软雅黑" pitchFamily="34" charset="-122"/>
              </a:rPr>
              <a:t>模型</a:t>
            </a:r>
            <a:endParaRPr lang="zh-CN" altLang="en-US" sz="2400" dirty="0">
              <a:solidFill>
                <a:srgbClr val="FF0000"/>
              </a:solidFill>
              <a:latin typeface="微软雅黑" pitchFamily="34" charset="-122"/>
              <a:ea typeface="微软雅黑" pitchFamily="34" charset="-122"/>
            </a:endParaRPr>
          </a:p>
        </p:txBody>
      </p:sp>
      <p:sp>
        <p:nvSpPr>
          <p:cNvPr id="7" name="文本框 6"/>
          <p:cNvSpPr txBox="1"/>
          <p:nvPr/>
        </p:nvSpPr>
        <p:spPr>
          <a:xfrm>
            <a:off x="678425" y="5463540"/>
            <a:ext cx="8244595" cy="923330"/>
          </a:xfrm>
          <a:prstGeom prst="rect">
            <a:avLst/>
          </a:prstGeom>
          <a:noFill/>
        </p:spPr>
        <p:txBody>
          <a:bodyPr wrap="square" rtlCol="0">
            <a:spAutoFit/>
          </a:bodyPr>
          <a:lstStyle/>
          <a:p>
            <a:r>
              <a:rPr lang="zh-CN" altLang="en-US" dirty="0" smtClean="0">
                <a:solidFill>
                  <a:srgbClr val="0070C0"/>
                </a:solidFill>
                <a:latin typeface="微软雅黑 Light" panose="020B0502040204020203" pitchFamily="34" charset="-122"/>
                <a:ea typeface="微软雅黑 Light" panose="020B0502040204020203" pitchFamily="34" charset="-122"/>
              </a:rPr>
              <a:t>每一个</a:t>
            </a:r>
            <a:r>
              <a:rPr lang="en-US" altLang="zh-CN" dirty="0" smtClean="0">
                <a:solidFill>
                  <a:srgbClr val="0070C0"/>
                </a:solidFill>
                <a:latin typeface="微软雅黑 Light" panose="020B0502040204020203" pitchFamily="34" charset="-122"/>
                <a:ea typeface="微软雅黑 Light" panose="020B0502040204020203" pitchFamily="34" charset="-122"/>
              </a:rPr>
              <a:t>View</a:t>
            </a:r>
            <a:r>
              <a:rPr lang="zh-CN" altLang="en-US" dirty="0" smtClean="0">
                <a:solidFill>
                  <a:srgbClr val="0070C0"/>
                </a:solidFill>
                <a:latin typeface="微软雅黑 Light" panose="020B0502040204020203" pitchFamily="34" charset="-122"/>
                <a:ea typeface="微软雅黑 Light" panose="020B0502040204020203" pitchFamily="34" charset="-122"/>
              </a:rPr>
              <a:t>都用</a:t>
            </a:r>
            <a:r>
              <a:rPr lang="en-US" altLang="zh-CN" dirty="0" smtClean="0">
                <a:solidFill>
                  <a:srgbClr val="0070C0"/>
                </a:solidFill>
                <a:latin typeface="微软雅黑 Light" panose="020B0502040204020203" pitchFamily="34" charset="-122"/>
                <a:ea typeface="微软雅黑 Light" panose="020B0502040204020203" pitchFamily="34" charset="-122"/>
              </a:rPr>
              <a:t>FMDNN</a:t>
            </a:r>
            <a:r>
              <a:rPr lang="zh-CN" altLang="en-US" dirty="0" smtClean="0">
                <a:solidFill>
                  <a:srgbClr val="0070C0"/>
                </a:solidFill>
                <a:latin typeface="微软雅黑 Light" panose="020B0502040204020203" pitchFamily="34" charset="-122"/>
                <a:ea typeface="微软雅黑 Light" panose="020B0502040204020203" pitchFamily="34" charset="-122"/>
              </a:rPr>
              <a:t>做</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，最终每个</a:t>
            </a:r>
            <a:r>
              <a:rPr lang="en-US" altLang="zh-CN" dirty="0" smtClean="0">
                <a:solidFill>
                  <a:srgbClr val="0070C0"/>
                </a:solidFill>
                <a:latin typeface="微软雅黑 Light" panose="020B0502040204020203" pitchFamily="34" charset="-122"/>
                <a:ea typeface="微软雅黑 Light" panose="020B0502040204020203" pitchFamily="34" charset="-122"/>
              </a:rPr>
              <a:t>View</a:t>
            </a:r>
            <a:r>
              <a:rPr lang="zh-CN" altLang="en-US" dirty="0" smtClean="0">
                <a:solidFill>
                  <a:srgbClr val="0070C0"/>
                </a:solidFill>
                <a:latin typeface="微软雅黑 Light" panose="020B0502040204020203" pitchFamily="34" charset="-122"/>
                <a:ea typeface="微软雅黑 Light" panose="020B0502040204020203" pitchFamily="34" charset="-122"/>
              </a:rPr>
              <a:t>的</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做一个</a:t>
            </a:r>
            <a:r>
              <a:rPr lang="en-US" altLang="zh-CN" dirty="0" smtClean="0">
                <a:solidFill>
                  <a:srgbClr val="0070C0"/>
                </a:solidFill>
                <a:latin typeface="微软雅黑 Light" panose="020B0502040204020203" pitchFamily="34" charset="-122"/>
                <a:ea typeface="微软雅黑 Light" panose="020B0502040204020203" pitchFamily="34" charset="-122"/>
              </a:rPr>
              <a:t>Stacking</a:t>
            </a:r>
            <a:r>
              <a:rPr lang="zh-CN" altLang="en-US" dirty="0" smtClean="0">
                <a:solidFill>
                  <a:srgbClr val="0070C0"/>
                </a:solidFill>
                <a:latin typeface="微软雅黑 Light" panose="020B0502040204020203" pitchFamily="34" charset="-122"/>
                <a:ea typeface="微软雅黑 Light" panose="020B0502040204020203" pitchFamily="34" charset="-122"/>
              </a:rPr>
              <a:t>（可以继续接一个</a:t>
            </a:r>
            <a:r>
              <a:rPr lang="en-US" altLang="zh-CN" dirty="0" smtClean="0">
                <a:solidFill>
                  <a:srgbClr val="0070C0"/>
                </a:solidFill>
                <a:latin typeface="微软雅黑 Light" panose="020B0502040204020203" pitchFamily="34" charset="-122"/>
                <a:ea typeface="微软雅黑 Light" panose="020B0502040204020203" pitchFamily="34" charset="-122"/>
              </a:rPr>
              <a:t>DNN</a:t>
            </a:r>
            <a:r>
              <a:rPr lang="zh-CN" altLang="en-US" dirty="0" smtClean="0">
                <a:solidFill>
                  <a:srgbClr val="0070C0"/>
                </a:solidFill>
                <a:latin typeface="微软雅黑 Light" panose="020B0502040204020203" pitchFamily="34" charset="-122"/>
                <a:ea typeface="微软雅黑 Light" panose="020B0502040204020203" pitchFamily="34" charset="-122"/>
              </a:rPr>
              <a:t>）。然而</a:t>
            </a:r>
            <a:r>
              <a:rPr lang="en-US" altLang="zh-CN" dirty="0" smtClean="0">
                <a:solidFill>
                  <a:srgbClr val="C00000"/>
                </a:solidFill>
                <a:latin typeface="微软雅黑 Light" panose="020B0502040204020203" pitchFamily="34" charset="-122"/>
                <a:ea typeface="微软雅黑 Light" panose="020B0502040204020203" pitchFamily="34" charset="-122"/>
              </a:rPr>
              <a:t>DNN</a:t>
            </a:r>
            <a:r>
              <a:rPr lang="zh-CN" altLang="en-US" dirty="0" smtClean="0">
                <a:solidFill>
                  <a:srgbClr val="C00000"/>
                </a:solidFill>
                <a:latin typeface="微软雅黑 Light" panose="020B0502040204020203" pitchFamily="34" charset="-122"/>
                <a:ea typeface="微软雅黑 Light" panose="020B0502040204020203" pitchFamily="34" charset="-122"/>
              </a:rPr>
              <a:t>的表达能力有限，难以较好的描述文本、图片之类的特征，可以通过其它的</a:t>
            </a:r>
            <a:r>
              <a:rPr lang="en-US" altLang="zh-CN" dirty="0" smtClean="0">
                <a:solidFill>
                  <a:srgbClr val="C00000"/>
                </a:solidFill>
                <a:latin typeface="微软雅黑 Light" panose="020B0502040204020203" pitchFamily="34" charset="-122"/>
                <a:ea typeface="微软雅黑 Light" panose="020B0502040204020203" pitchFamily="34" charset="-122"/>
              </a:rPr>
              <a:t>NN</a:t>
            </a:r>
            <a:r>
              <a:rPr lang="zh-CN" altLang="en-US" dirty="0" smtClean="0">
                <a:solidFill>
                  <a:srgbClr val="C00000"/>
                </a:solidFill>
                <a:latin typeface="微软雅黑 Light" panose="020B0502040204020203" pitchFamily="34" charset="-122"/>
                <a:ea typeface="微软雅黑 Light" panose="020B0502040204020203" pitchFamily="34" charset="-122"/>
              </a:rPr>
              <a:t>来增强</a:t>
            </a:r>
            <a:r>
              <a:rPr lang="en-US" altLang="zh-CN" dirty="0" smtClean="0">
                <a:solidFill>
                  <a:srgbClr val="C00000"/>
                </a:solidFill>
                <a:latin typeface="微软雅黑 Light" panose="020B0502040204020203" pitchFamily="34" charset="-122"/>
                <a:ea typeface="微软雅黑 Light" panose="020B0502040204020203" pitchFamily="34" charset="-122"/>
              </a:rPr>
              <a:t>MVDNN</a:t>
            </a:r>
            <a:r>
              <a:rPr lang="zh-CN" altLang="en-US" dirty="0" smtClean="0">
                <a:solidFill>
                  <a:srgbClr val="C00000"/>
                </a:solidFill>
                <a:latin typeface="微软雅黑 Light" panose="020B0502040204020203" pitchFamily="34" charset="-122"/>
                <a:ea typeface="微软雅黑 Light" panose="020B0502040204020203" pitchFamily="34" charset="-122"/>
              </a:rPr>
              <a:t>模型的表达能力。</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2"/>
          <a:stretch>
            <a:fillRect/>
          </a:stretch>
        </p:blipFill>
        <p:spPr>
          <a:xfrm>
            <a:off x="909713" y="1105733"/>
            <a:ext cx="7456619" cy="4357807"/>
          </a:xfrm>
          <a:prstGeom prst="rect">
            <a:avLst/>
          </a:prstGeom>
        </p:spPr>
      </p:pic>
    </p:spTree>
    <p:extLst>
      <p:ext uri="{BB962C8B-B14F-4D97-AF65-F5344CB8AC3E}">
        <p14:creationId xmlns:p14="http://schemas.microsoft.com/office/powerpoint/2010/main" val="1802985302"/>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37523"/>
            <a:ext cx="6209414" cy="461665"/>
          </a:xfrm>
          <a:prstGeom prst="rect">
            <a:avLst/>
          </a:prstGeom>
          <a:noFill/>
        </p:spPr>
        <p:txBody>
          <a:bodyPr wrap="square" rtlCol="0">
            <a:spAutoFit/>
          </a:bodyPr>
          <a:lstStyle/>
          <a:p>
            <a:r>
              <a:rPr lang="en-US" altLang="zh-CN" sz="2400" dirty="0" smtClean="0">
                <a:solidFill>
                  <a:srgbClr val="FF0000"/>
                </a:solidFill>
                <a:latin typeface="微软雅黑" pitchFamily="34" charset="-122"/>
                <a:ea typeface="微软雅黑" pitchFamily="34" charset="-122"/>
              </a:rPr>
              <a:t>MVDNN</a:t>
            </a:r>
            <a:r>
              <a:rPr lang="zh-CN" altLang="en-US" sz="2400" dirty="0" smtClean="0">
                <a:solidFill>
                  <a:srgbClr val="FF0000"/>
                </a:solidFill>
                <a:latin typeface="微软雅黑" pitchFamily="34" charset="-122"/>
                <a:ea typeface="微软雅黑" pitchFamily="34" charset="-122"/>
              </a:rPr>
              <a:t>模型</a:t>
            </a:r>
            <a:r>
              <a:rPr lang="zh-CN" altLang="en-US" sz="2400" dirty="0">
                <a:solidFill>
                  <a:srgbClr val="FF0000"/>
                </a:solidFill>
                <a:latin typeface="微软雅黑" pitchFamily="34" charset="-122"/>
                <a:ea typeface="微软雅黑" pitchFamily="34" charset="-122"/>
              </a:rPr>
              <a:t>扩展</a:t>
            </a:r>
          </a:p>
        </p:txBody>
      </p:sp>
      <p:sp>
        <p:nvSpPr>
          <p:cNvPr id="2" name="文本框 1"/>
          <p:cNvSpPr txBox="1"/>
          <p:nvPr/>
        </p:nvSpPr>
        <p:spPr>
          <a:xfrm>
            <a:off x="880217" y="1709333"/>
            <a:ext cx="7998864" cy="3970318"/>
          </a:xfrm>
          <a:prstGeom prst="rect">
            <a:avLst/>
          </a:prstGeom>
          <a:noFill/>
        </p:spPr>
        <p:txBody>
          <a:bodyPr wrap="square" rtlCol="0">
            <a:spAutoFit/>
          </a:bodyPr>
          <a:lstStyle/>
          <a:p>
            <a:pPr>
              <a:lnSpc>
                <a:spcPct val="20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针对传统</a:t>
            </a:r>
            <a:r>
              <a:rPr lang="zh-CN" altLang="en-US" dirty="0" smtClean="0">
                <a:solidFill>
                  <a:srgbClr val="C00000"/>
                </a:solidFill>
                <a:latin typeface="微软雅黑 Light" panose="020B0502040204020203" pitchFamily="34" charset="-122"/>
                <a:ea typeface="微软雅黑 Light" panose="020B0502040204020203" pitchFamily="34" charset="-122"/>
              </a:rPr>
              <a:t>多层前馈神经网络功能有限</a:t>
            </a:r>
            <a:r>
              <a:rPr lang="zh-CN" altLang="en-US" dirty="0" smtClean="0">
                <a:solidFill>
                  <a:srgbClr val="002060"/>
                </a:solidFill>
                <a:latin typeface="微软雅黑 Light" panose="020B0502040204020203" pitchFamily="34" charset="-122"/>
                <a:ea typeface="微软雅黑 Light" panose="020B0502040204020203" pitchFamily="34" charset="-122"/>
              </a:rPr>
              <a:t>的问题，对于不同类型的</a:t>
            </a:r>
            <a:r>
              <a:rPr lang="en-US" altLang="zh-CN" dirty="0" smtClean="0">
                <a:solidFill>
                  <a:srgbClr val="002060"/>
                </a:solidFill>
                <a:latin typeface="微软雅黑 Light" panose="020B0502040204020203" pitchFamily="34" charset="-122"/>
                <a:ea typeface="微软雅黑 Light" panose="020B0502040204020203" pitchFamily="34" charset="-122"/>
              </a:rPr>
              <a:t>VIEW</a:t>
            </a:r>
            <a:r>
              <a:rPr lang="zh-CN" altLang="en-US" dirty="0" smtClean="0">
                <a:solidFill>
                  <a:srgbClr val="002060"/>
                </a:solidFill>
                <a:latin typeface="微软雅黑 Light" panose="020B0502040204020203" pitchFamily="34" charset="-122"/>
                <a:ea typeface="微软雅黑 Light" panose="020B0502040204020203" pitchFamily="34" charset="-122"/>
              </a:rPr>
              <a:t>，我们使用不同的、</a:t>
            </a:r>
            <a:r>
              <a:rPr lang="zh-CN" altLang="en-US" dirty="0" smtClean="0">
                <a:solidFill>
                  <a:srgbClr val="C00000"/>
                </a:solidFill>
                <a:latin typeface="微软雅黑 Light" panose="020B0502040204020203" pitchFamily="34" charset="-122"/>
                <a:ea typeface="微软雅黑 Light" panose="020B0502040204020203" pitchFamily="34" charset="-122"/>
              </a:rPr>
              <a:t>专门的深度神经网络</a:t>
            </a:r>
            <a:r>
              <a:rPr lang="zh-CN" altLang="en-US" dirty="0" smtClean="0">
                <a:solidFill>
                  <a:srgbClr val="002060"/>
                </a:solidFill>
                <a:latin typeface="微软雅黑 Light" panose="020B0502040204020203" pitchFamily="34" charset="-122"/>
                <a:ea typeface="微软雅黑 Light" panose="020B0502040204020203" pitchFamily="34" charset="-122"/>
              </a:rPr>
              <a:t>来对相应类型的</a:t>
            </a:r>
            <a:r>
              <a:rPr lang="en-US" altLang="zh-CN" dirty="0" smtClean="0">
                <a:solidFill>
                  <a:srgbClr val="002060"/>
                </a:solidFill>
                <a:latin typeface="微软雅黑 Light" panose="020B0502040204020203" pitchFamily="34" charset="-122"/>
                <a:ea typeface="微软雅黑 Light" panose="020B0502040204020203" pitchFamily="34" charset="-122"/>
              </a:rPr>
              <a:t>VIEW</a:t>
            </a:r>
            <a:r>
              <a:rPr lang="zh-CN" altLang="en-US" dirty="0" smtClean="0">
                <a:solidFill>
                  <a:srgbClr val="002060"/>
                </a:solidFill>
                <a:latin typeface="微软雅黑 Light" panose="020B0502040204020203" pitchFamily="34" charset="-122"/>
                <a:ea typeface="微软雅黑 Light" panose="020B0502040204020203" pitchFamily="34" charset="-122"/>
              </a:rPr>
              <a:t>进行特征提取，例如：</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Ø"/>
            </a:pPr>
            <a:r>
              <a:rPr lang="zh-CN" altLang="en-US" dirty="0" smtClean="0">
                <a:solidFill>
                  <a:srgbClr val="002060"/>
                </a:solidFill>
                <a:latin typeface="微软雅黑 Light" panose="020B0502040204020203" pitchFamily="34" charset="-122"/>
                <a:ea typeface="微软雅黑 Light" panose="020B0502040204020203" pitchFamily="34" charset="-122"/>
              </a:rPr>
              <a:t>利用</a:t>
            </a:r>
            <a:r>
              <a:rPr lang="en-US" altLang="zh-CN" dirty="0" smtClean="0">
                <a:solidFill>
                  <a:srgbClr val="C00000"/>
                </a:solidFill>
                <a:latin typeface="微软雅黑 Light" panose="020B0502040204020203" pitchFamily="34" charset="-122"/>
                <a:ea typeface="微软雅黑 Light" panose="020B0502040204020203" pitchFamily="34" charset="-122"/>
              </a:rPr>
              <a:t>CNN</a:t>
            </a:r>
            <a:r>
              <a:rPr lang="zh-CN" altLang="en-US" dirty="0" smtClean="0">
                <a:solidFill>
                  <a:srgbClr val="C00000"/>
                </a:solidFill>
                <a:latin typeface="微软雅黑 Light" panose="020B0502040204020203" pitchFamily="34" charset="-122"/>
                <a:ea typeface="微软雅黑 Light" panose="020B0502040204020203" pitchFamily="34" charset="-122"/>
              </a:rPr>
              <a:t>的局部感知特性</a:t>
            </a:r>
            <a:r>
              <a:rPr lang="zh-CN" altLang="en-US" dirty="0" smtClean="0">
                <a:solidFill>
                  <a:srgbClr val="002060"/>
                </a:solidFill>
                <a:latin typeface="微软雅黑 Light" panose="020B0502040204020203" pitchFamily="34" charset="-122"/>
                <a:ea typeface="微软雅黑 Light" panose="020B0502040204020203" pitchFamily="34" charset="-122"/>
              </a:rPr>
              <a:t>，可以在处理</a:t>
            </a:r>
            <a:r>
              <a:rPr lang="zh-CN" altLang="en-US" dirty="0" smtClean="0">
                <a:solidFill>
                  <a:srgbClr val="C00000"/>
                </a:solidFill>
                <a:latin typeface="微软雅黑 Light" panose="020B0502040204020203" pitchFamily="34" charset="-122"/>
                <a:ea typeface="微软雅黑 Light" panose="020B0502040204020203" pitchFamily="34" charset="-122"/>
              </a:rPr>
              <a:t>文本、图像、语音</a:t>
            </a:r>
            <a:r>
              <a:rPr lang="zh-CN" altLang="en-US" dirty="0" smtClean="0">
                <a:solidFill>
                  <a:srgbClr val="002060"/>
                </a:solidFill>
                <a:latin typeface="微软雅黑 Light" panose="020B0502040204020203" pitchFamily="34" charset="-122"/>
                <a:ea typeface="微软雅黑 Light" panose="020B0502040204020203" pitchFamily="34" charset="-122"/>
              </a:rPr>
              <a:t>等数据时使用</a:t>
            </a:r>
            <a:r>
              <a:rPr lang="en-US" altLang="zh-CN" dirty="0" smtClean="0">
                <a:solidFill>
                  <a:srgbClr val="002060"/>
                </a:solidFill>
                <a:latin typeface="微软雅黑 Light" panose="020B0502040204020203" pitchFamily="34" charset="-122"/>
                <a:ea typeface="微软雅黑 Light" panose="020B0502040204020203" pitchFamily="34" charset="-122"/>
              </a:rPr>
              <a:t>CNN</a:t>
            </a:r>
            <a:r>
              <a:rPr lang="zh-CN" altLang="en-US" dirty="0" smtClean="0">
                <a:solidFill>
                  <a:srgbClr val="002060"/>
                </a:solidFill>
                <a:latin typeface="微软雅黑 Light" panose="020B0502040204020203" pitchFamily="34" charset="-122"/>
                <a:ea typeface="微软雅黑 Light" panose="020B0502040204020203" pitchFamily="34" charset="-122"/>
              </a:rPr>
              <a:t>来获取相应</a:t>
            </a:r>
            <a:r>
              <a:rPr lang="en-US" altLang="zh-CN" dirty="0" smtClean="0">
                <a:solidFill>
                  <a:srgbClr val="002060"/>
                </a:solidFill>
                <a:latin typeface="微软雅黑 Light" panose="020B0502040204020203" pitchFamily="34" charset="-122"/>
                <a:ea typeface="微软雅黑 Light" panose="020B0502040204020203" pitchFamily="34" charset="-122"/>
              </a:rPr>
              <a:t>VIEW</a:t>
            </a:r>
            <a:r>
              <a:rPr lang="zh-CN" altLang="en-US" dirty="0" smtClean="0">
                <a:solidFill>
                  <a:srgbClr val="002060"/>
                </a:solidFill>
                <a:latin typeface="微软雅黑 Light" panose="020B0502040204020203" pitchFamily="34" charset="-122"/>
                <a:ea typeface="微软雅黑 Light" panose="020B0502040204020203" pitchFamily="34" charset="-122"/>
              </a:rPr>
              <a:t>更好的特征</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Ø"/>
            </a:pPr>
            <a:r>
              <a:rPr lang="zh-CN" altLang="en-US" dirty="0" smtClean="0">
                <a:solidFill>
                  <a:srgbClr val="002060"/>
                </a:solidFill>
                <a:latin typeface="微软雅黑 Light" panose="020B0502040204020203" pitchFamily="34" charset="-122"/>
                <a:ea typeface="微软雅黑 Light" panose="020B0502040204020203" pitchFamily="34" charset="-122"/>
              </a:rPr>
              <a:t>利用</a:t>
            </a:r>
            <a:r>
              <a:rPr lang="en-US" altLang="zh-CN" dirty="0" smtClean="0">
                <a:solidFill>
                  <a:srgbClr val="C00000"/>
                </a:solidFill>
                <a:latin typeface="微软雅黑 Light" panose="020B0502040204020203" pitchFamily="34" charset="-122"/>
                <a:ea typeface="微软雅黑 Light" panose="020B0502040204020203" pitchFamily="34" charset="-122"/>
              </a:rPr>
              <a:t>RNN</a:t>
            </a:r>
            <a:r>
              <a:rPr lang="zh-CN" altLang="en-US" dirty="0" smtClean="0">
                <a:solidFill>
                  <a:srgbClr val="C00000"/>
                </a:solidFill>
                <a:latin typeface="微软雅黑 Light" panose="020B0502040204020203" pitchFamily="34" charset="-122"/>
                <a:ea typeface="微软雅黑 Light" panose="020B0502040204020203" pitchFamily="34" charset="-122"/>
              </a:rPr>
              <a:t>的记忆能力与递推特性</a:t>
            </a:r>
            <a:r>
              <a:rPr lang="zh-CN" altLang="en-US" dirty="0" smtClean="0">
                <a:solidFill>
                  <a:srgbClr val="002060"/>
                </a:solidFill>
                <a:latin typeface="微软雅黑 Light" panose="020B0502040204020203" pitchFamily="34" charset="-122"/>
                <a:ea typeface="微软雅黑 Light" panose="020B0502040204020203" pitchFamily="34" charset="-122"/>
              </a:rPr>
              <a:t>，来处理</a:t>
            </a:r>
            <a:r>
              <a:rPr lang="zh-CN" altLang="en-US" dirty="0" smtClean="0">
                <a:solidFill>
                  <a:srgbClr val="C00000"/>
                </a:solidFill>
                <a:latin typeface="微软雅黑 Light" panose="020B0502040204020203" pitchFamily="34" charset="-122"/>
                <a:ea typeface="微软雅黑 Light" panose="020B0502040204020203" pitchFamily="34" charset="-122"/>
              </a:rPr>
              <a:t>文本等序列数据</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Ø"/>
            </a:pPr>
            <a:r>
              <a:rPr lang="zh-CN" altLang="en-US" dirty="0" smtClean="0">
                <a:solidFill>
                  <a:srgbClr val="002060"/>
                </a:solidFill>
                <a:latin typeface="微软雅黑 Light" panose="020B0502040204020203" pitchFamily="34" charset="-122"/>
                <a:ea typeface="微软雅黑 Light" panose="020B0502040204020203" pitchFamily="34" charset="-122"/>
              </a:rPr>
              <a:t>尝试使用一些新有的深度模型，如</a:t>
            </a:r>
            <a:r>
              <a:rPr lang="en-US" altLang="zh-CN" dirty="0" err="1" smtClean="0">
                <a:solidFill>
                  <a:srgbClr val="C00000"/>
                </a:solidFill>
                <a:latin typeface="微软雅黑 Light" panose="020B0502040204020203" pitchFamily="34" charset="-122"/>
                <a:ea typeface="微软雅黑 Light" panose="020B0502040204020203" pitchFamily="34" charset="-122"/>
              </a:rPr>
              <a:t>GatedCNN</a:t>
            </a:r>
            <a:r>
              <a:rPr lang="zh-CN" altLang="en-US" dirty="0" smtClean="0">
                <a:solidFill>
                  <a:srgbClr val="002060"/>
                </a:solidFill>
                <a:latin typeface="微软雅黑 Light" panose="020B0502040204020203" pitchFamily="34" charset="-122"/>
                <a:ea typeface="微软雅黑 Light" panose="020B0502040204020203" pitchFamily="34" charset="-122"/>
              </a:rPr>
              <a:t>，利用</a:t>
            </a:r>
            <a:r>
              <a:rPr lang="zh-CN" altLang="en-US" dirty="0" smtClean="0">
                <a:solidFill>
                  <a:srgbClr val="C00000"/>
                </a:solidFill>
                <a:latin typeface="微软雅黑 Light" panose="020B0502040204020203" pitchFamily="34" charset="-122"/>
                <a:ea typeface="微软雅黑 Light" panose="020B0502040204020203" pitchFamily="34" charset="-122"/>
              </a:rPr>
              <a:t>门的特性</a:t>
            </a:r>
            <a:r>
              <a:rPr lang="zh-CN" altLang="en-US" dirty="0" smtClean="0">
                <a:solidFill>
                  <a:srgbClr val="002060"/>
                </a:solidFill>
                <a:latin typeface="微软雅黑 Light" panose="020B0502040204020203" pitchFamily="34" charset="-122"/>
                <a:ea typeface="微软雅黑 Light" panose="020B0502040204020203" pitchFamily="34" charset="-122"/>
              </a:rPr>
              <a:t>来</a:t>
            </a:r>
            <a:r>
              <a:rPr lang="zh-CN" altLang="en-US" dirty="0" smtClean="0">
                <a:solidFill>
                  <a:srgbClr val="C00000"/>
                </a:solidFill>
                <a:latin typeface="微软雅黑 Light" panose="020B0502040204020203" pitchFamily="34" charset="-122"/>
                <a:ea typeface="微软雅黑 Light" panose="020B0502040204020203" pitchFamily="34" charset="-122"/>
              </a:rPr>
              <a:t>控制</a:t>
            </a:r>
            <a:r>
              <a:rPr lang="en-US" altLang="zh-CN" dirty="0" smtClean="0">
                <a:solidFill>
                  <a:srgbClr val="C00000"/>
                </a:solidFill>
                <a:latin typeface="微软雅黑 Light" panose="020B0502040204020203" pitchFamily="34" charset="-122"/>
                <a:ea typeface="微软雅黑 Light" panose="020B0502040204020203" pitchFamily="34" charset="-122"/>
              </a:rPr>
              <a:t>VIEW</a:t>
            </a:r>
            <a:r>
              <a:rPr lang="zh-CN" altLang="en-US" dirty="0" smtClean="0">
                <a:solidFill>
                  <a:srgbClr val="C00000"/>
                </a:solidFill>
                <a:latin typeface="微软雅黑 Light" panose="020B0502040204020203" pitchFamily="34" charset="-122"/>
                <a:ea typeface="微软雅黑 Light" panose="020B0502040204020203" pitchFamily="34" charset="-122"/>
              </a:rPr>
              <a:t>特征</a:t>
            </a:r>
            <a:r>
              <a:rPr lang="zh-CN" altLang="en-US" dirty="0" smtClean="0">
                <a:solidFill>
                  <a:srgbClr val="002060"/>
                </a:solidFill>
                <a:latin typeface="微软雅黑 Light" panose="020B0502040204020203" pitchFamily="34" charset="-122"/>
                <a:ea typeface="微软雅黑 Light" panose="020B0502040204020203" pitchFamily="34" charset="-122"/>
              </a:rPr>
              <a:t>更好地获取</a:t>
            </a:r>
            <a:endParaRPr lang="zh-CN" altLang="en-US" dirty="0">
              <a:solidFill>
                <a:srgbClr val="002060"/>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944879" y="5989796"/>
            <a:ext cx="7934201" cy="369332"/>
          </a:xfrm>
          <a:prstGeom prst="rect">
            <a:avLst/>
          </a:prstGeom>
          <a:noFill/>
        </p:spPr>
        <p:txBody>
          <a:bodyPr wrap="square" rtlCol="0">
            <a:sp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实验主要是针对</a:t>
            </a:r>
            <a:r>
              <a:rPr lang="en-US" altLang="zh-CN" dirty="0" smtClean="0">
                <a:solidFill>
                  <a:srgbClr val="C00000"/>
                </a:solidFill>
                <a:latin typeface="微软雅黑" panose="020B0503020204020204" pitchFamily="34" charset="-122"/>
                <a:ea typeface="微软雅黑" panose="020B0503020204020204" pitchFamily="34" charset="-122"/>
              </a:rPr>
              <a:t>ITEM</a:t>
            </a:r>
            <a:r>
              <a:rPr lang="zh-CN" altLang="en-US" dirty="0" smtClean="0">
                <a:solidFill>
                  <a:srgbClr val="C00000"/>
                </a:solidFill>
                <a:latin typeface="微软雅黑" panose="020B0503020204020204" pitchFamily="34" charset="-122"/>
                <a:ea typeface="微软雅黑" panose="020B0503020204020204" pitchFamily="34" charset="-122"/>
              </a:rPr>
              <a:t>的描述或</a:t>
            </a:r>
            <a:r>
              <a:rPr lang="en-US" altLang="zh-CN" dirty="0" smtClean="0">
                <a:solidFill>
                  <a:srgbClr val="C00000"/>
                </a:solidFill>
                <a:latin typeface="微软雅黑" panose="020B0503020204020204" pitchFamily="34" charset="-122"/>
                <a:ea typeface="微软雅黑" panose="020B0503020204020204" pitchFamily="34" charset="-122"/>
              </a:rPr>
              <a:t>rating</a:t>
            </a:r>
            <a:r>
              <a:rPr lang="zh-CN" altLang="en-US" dirty="0" smtClean="0">
                <a:solidFill>
                  <a:srgbClr val="C00000"/>
                </a:solidFill>
                <a:latin typeface="微软雅黑" panose="020B0503020204020204" pitchFamily="34" charset="-122"/>
                <a:ea typeface="微软雅黑" panose="020B0503020204020204" pitchFamily="34" charset="-122"/>
              </a:rPr>
              <a:t>的评论信息，这些数据相对容易获取</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9054812"/>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470252"/>
            <a:ext cx="8561647" cy="499624"/>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CNN</a:t>
            </a:r>
            <a:r>
              <a:rPr lang="zh-CN" altLang="en-US" sz="2000" dirty="0">
                <a:solidFill>
                  <a:srgbClr val="002060"/>
                </a:solidFill>
                <a:latin typeface="微软雅黑" pitchFamily="34" charset="-122"/>
                <a:ea typeface="微软雅黑" pitchFamily="34" charset="-122"/>
              </a:rPr>
              <a:t>简介</a:t>
            </a:r>
          </a:p>
        </p:txBody>
      </p:sp>
      <p:sp>
        <p:nvSpPr>
          <p:cNvPr id="2" name="文本框 1"/>
          <p:cNvSpPr txBox="1"/>
          <p:nvPr/>
        </p:nvSpPr>
        <p:spPr>
          <a:xfrm>
            <a:off x="3025961" y="6006164"/>
            <a:ext cx="5627802" cy="369332"/>
          </a:xfrm>
          <a:prstGeom prst="rect">
            <a:avLst/>
          </a:prstGeom>
          <a:noFill/>
        </p:spPr>
        <p:txBody>
          <a:bodyPr wrap="square" rtlCol="0">
            <a:spAutoFit/>
          </a:bodyPr>
          <a:lstStyle/>
          <a:p>
            <a:r>
              <a:rPr lang="en-US" altLang="zh-CN" dirty="0" smtClean="0">
                <a:solidFill>
                  <a:srgbClr val="0070C0"/>
                </a:solidFill>
                <a:latin typeface="微软雅黑 Light" panose="020B0502040204020203" pitchFamily="34" charset="-122"/>
                <a:ea typeface="微软雅黑 Light" panose="020B0502040204020203" pitchFamily="34" charset="-122"/>
              </a:rPr>
              <a:t>CNN</a:t>
            </a:r>
            <a:r>
              <a:rPr lang="zh-CN" altLang="en-US" dirty="0" smtClean="0">
                <a:solidFill>
                  <a:srgbClr val="0070C0"/>
                </a:solidFill>
                <a:latin typeface="微软雅黑 Light" panose="020B0502040204020203" pitchFamily="34" charset="-122"/>
                <a:ea typeface="微软雅黑 Light" panose="020B0502040204020203" pitchFamily="34" charset="-122"/>
              </a:rPr>
              <a:t>主要利用了</a:t>
            </a:r>
            <a:r>
              <a:rPr lang="zh-CN" altLang="en-US" dirty="0" smtClean="0">
                <a:solidFill>
                  <a:srgbClr val="C00000"/>
                </a:solidFill>
                <a:latin typeface="微软雅黑 Light" panose="020B0502040204020203" pitchFamily="34" charset="-122"/>
                <a:ea typeface="微软雅黑 Light" panose="020B0502040204020203" pitchFamily="34" charset="-122"/>
              </a:rPr>
              <a:t>局部感知原理</a:t>
            </a:r>
            <a:endParaRPr lang="en-US" altLang="zh-CN" dirty="0">
              <a:solidFill>
                <a:srgbClr val="C00000"/>
              </a:solidFill>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2"/>
          <a:stretch>
            <a:fillRect/>
          </a:stretch>
        </p:blipFill>
        <p:spPr>
          <a:xfrm>
            <a:off x="135874" y="2074697"/>
            <a:ext cx="8917972" cy="3653486"/>
          </a:xfrm>
          <a:prstGeom prst="rect">
            <a:avLst/>
          </a:prstGeom>
        </p:spPr>
      </p:pic>
    </p:spTree>
    <p:extLst>
      <p:ext uri="{BB962C8B-B14F-4D97-AF65-F5344CB8AC3E}">
        <p14:creationId xmlns:p14="http://schemas.microsoft.com/office/powerpoint/2010/main" val="3921384824"/>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56953" y="1446771"/>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利用</a:t>
            </a:r>
            <a:r>
              <a:rPr lang="en-US" altLang="zh-CN" sz="2000" dirty="0">
                <a:solidFill>
                  <a:srgbClr val="002060"/>
                </a:solidFill>
                <a:latin typeface="微软雅黑" pitchFamily="34" charset="-122"/>
                <a:ea typeface="微软雅黑" pitchFamily="34" charset="-122"/>
              </a:rPr>
              <a:t>CNN</a:t>
            </a:r>
            <a:r>
              <a:rPr lang="zh-CN" altLang="en-US" sz="2000" dirty="0">
                <a:solidFill>
                  <a:srgbClr val="002060"/>
                </a:solidFill>
                <a:latin typeface="微软雅黑" pitchFamily="34" charset="-122"/>
                <a:ea typeface="微软雅黑" pitchFamily="34" charset="-122"/>
              </a:rPr>
              <a:t>处理文本信息</a:t>
            </a:r>
          </a:p>
        </p:txBody>
      </p:sp>
      <p:pic>
        <p:nvPicPr>
          <p:cNvPr id="7170" name="Picture 2" descr="http://d3kbpzbmcynnmx.cloudfront.net/wp-content/uploads/2015/11/Screen-Shot-2015-11-06-at-8.03.47-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90" y="2141445"/>
            <a:ext cx="10072789" cy="40274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3500" y="2743200"/>
            <a:ext cx="493453" cy="2222500"/>
          </a:xfrm>
          <a:prstGeom prst="rect">
            <a:avLst/>
          </a:prstGeom>
          <a:noFill/>
          <a:ln w="190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8" idx="0"/>
            <a:endCxn id="2" idx="2"/>
          </p:cNvCxnSpPr>
          <p:nvPr/>
        </p:nvCxnSpPr>
        <p:spPr>
          <a:xfrm flipH="1" flipV="1">
            <a:off x="310227" y="4965700"/>
            <a:ext cx="1264573" cy="95250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5918200"/>
            <a:ext cx="3149600" cy="369332"/>
          </a:xfrm>
          <a:prstGeom prst="rect">
            <a:avLst/>
          </a:prstGeom>
          <a:noFill/>
          <a:ln w="19050">
            <a:solidFill>
              <a:srgbClr val="0033CC"/>
            </a:solidFill>
          </a:ln>
        </p:spPr>
        <p:txBody>
          <a:bodyPr wrap="square" rtlCol="0">
            <a:spAutoFit/>
          </a:bodyPr>
          <a:lstStyle/>
          <a:p>
            <a:pPr algn="ctr"/>
            <a:r>
              <a:rPr lang="en-US" altLang="zh-CN" dirty="0" smtClean="0">
                <a:solidFill>
                  <a:srgbClr val="C00000"/>
                </a:solidFill>
                <a:latin typeface="微软雅黑 Light" panose="020B0502040204020203" pitchFamily="34" charset="-122"/>
                <a:ea typeface="微软雅黑 Light" panose="020B0502040204020203" pitchFamily="34" charset="-122"/>
              </a:rPr>
              <a:t>Sample</a:t>
            </a:r>
            <a:r>
              <a:rPr lang="zh-CN" altLang="en-US" dirty="0" smtClean="0">
                <a:solidFill>
                  <a:srgbClr val="C00000"/>
                </a:solidFill>
                <a:latin typeface="微软雅黑 Light" panose="020B0502040204020203" pitchFamily="34" charset="-122"/>
                <a:ea typeface="微软雅黑 Light" panose="020B0502040204020203" pitchFamily="34" charset="-122"/>
              </a:rPr>
              <a:t>，如</a:t>
            </a:r>
            <a:r>
              <a:rPr lang="en-US" altLang="zh-CN" dirty="0" smtClean="0">
                <a:solidFill>
                  <a:srgbClr val="C00000"/>
                </a:solidFill>
                <a:latin typeface="微软雅黑 Light" panose="020B0502040204020203" pitchFamily="34" charset="-122"/>
                <a:ea typeface="微软雅黑 Light" panose="020B0502040204020203" pitchFamily="34" charset="-122"/>
              </a:rPr>
              <a:t>Item</a:t>
            </a:r>
            <a:r>
              <a:rPr lang="zh-CN" altLang="en-US" dirty="0" smtClean="0">
                <a:solidFill>
                  <a:srgbClr val="C00000"/>
                </a:solidFill>
                <a:latin typeface="微软雅黑 Light" panose="020B0502040204020203" pitchFamily="34" charset="-122"/>
                <a:ea typeface="微软雅黑 Light" panose="020B0502040204020203" pitchFamily="34" charset="-122"/>
              </a:rPr>
              <a:t>的文本描述</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3885276" y="1653514"/>
            <a:ext cx="952500" cy="369332"/>
          </a:xfrm>
          <a:prstGeom prst="rect">
            <a:avLst/>
          </a:prstGeom>
          <a:noFill/>
          <a:ln w="19050">
            <a:solidFill>
              <a:srgbClr val="0033CC"/>
            </a:solidFill>
          </a:ln>
        </p:spPr>
        <p:txBody>
          <a:bodyPr wrap="square" rtlCol="0">
            <a:spAutoFit/>
          </a:bodyPr>
          <a:lstStyle/>
          <a:p>
            <a:pPr algn="ctr"/>
            <a:r>
              <a:rPr lang="zh-CN" altLang="en-US" dirty="0" smtClean="0">
                <a:solidFill>
                  <a:srgbClr val="C00000"/>
                </a:solidFill>
                <a:latin typeface="微软雅黑 Light" panose="020B0502040204020203" pitchFamily="34" charset="-122"/>
                <a:ea typeface="微软雅黑 Light" panose="020B0502040204020203" pitchFamily="34" charset="-122"/>
              </a:rPr>
              <a:t>词向量</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cxnSp>
        <p:nvCxnSpPr>
          <p:cNvPr id="15" name="直接箭头连接符 14"/>
          <p:cNvCxnSpPr>
            <a:stCxn id="13" idx="2"/>
          </p:cNvCxnSpPr>
          <p:nvPr/>
        </p:nvCxnSpPr>
        <p:spPr>
          <a:xfrm flipH="1">
            <a:off x="2425700" y="2022846"/>
            <a:ext cx="1935826" cy="540623"/>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756104" y="6102866"/>
            <a:ext cx="1107072" cy="369332"/>
          </a:xfrm>
          <a:prstGeom prst="rect">
            <a:avLst/>
          </a:prstGeom>
          <a:noFill/>
          <a:ln w="19050">
            <a:solidFill>
              <a:srgbClr val="0033CC"/>
            </a:solidFill>
          </a:ln>
        </p:spPr>
        <p:txBody>
          <a:bodyPr wrap="square" rtlCol="0">
            <a:spAutoFit/>
          </a:bodyPr>
          <a:lstStyle/>
          <a:p>
            <a:pPr algn="ctr"/>
            <a:r>
              <a:rPr lang="zh-CN" altLang="en-US" dirty="0" smtClean="0">
                <a:solidFill>
                  <a:srgbClr val="C00000"/>
                </a:solidFill>
                <a:latin typeface="微软雅黑 Light" panose="020B0502040204020203" pitchFamily="34" charset="-122"/>
                <a:ea typeface="微软雅黑 Light" panose="020B0502040204020203" pitchFamily="34" charset="-122"/>
              </a:rPr>
              <a:t>卷积核</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cxnSp>
        <p:nvCxnSpPr>
          <p:cNvPr id="19" name="直接箭头连接符 18"/>
          <p:cNvCxnSpPr>
            <a:stCxn id="17" idx="1"/>
          </p:cNvCxnSpPr>
          <p:nvPr/>
        </p:nvCxnSpPr>
        <p:spPr>
          <a:xfrm flipH="1" flipV="1">
            <a:off x="1930400" y="4685784"/>
            <a:ext cx="1825704" cy="1601748"/>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1"/>
          </p:cNvCxnSpPr>
          <p:nvPr/>
        </p:nvCxnSpPr>
        <p:spPr>
          <a:xfrm flipH="1" flipV="1">
            <a:off x="1930400" y="3854450"/>
            <a:ext cx="1825704" cy="2433082"/>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42834"/>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324321"/>
            <a:ext cx="8561647" cy="499624"/>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获取用户与</a:t>
            </a:r>
            <a:r>
              <a:rPr lang="en-US" altLang="zh-CN" sz="2000" dirty="0" smtClean="0">
                <a:solidFill>
                  <a:srgbClr val="002060"/>
                </a:solidFill>
                <a:latin typeface="微软雅黑" pitchFamily="34" charset="-122"/>
                <a:ea typeface="微软雅黑" pitchFamily="34" charset="-122"/>
              </a:rPr>
              <a:t>Item</a:t>
            </a:r>
            <a:r>
              <a:rPr lang="zh-CN" altLang="en-US" sz="2000" dirty="0" smtClean="0">
                <a:solidFill>
                  <a:srgbClr val="002060"/>
                </a:solidFill>
                <a:latin typeface="微软雅黑" pitchFamily="34" charset="-122"/>
                <a:ea typeface="微软雅黑" pitchFamily="34" charset="-122"/>
              </a:rPr>
              <a:t>描述之间的关系</a:t>
            </a:r>
            <a:endParaRPr lang="zh-CN" altLang="en-US" sz="2000" dirty="0">
              <a:solidFill>
                <a:srgbClr val="002060"/>
              </a:solidFill>
              <a:latin typeface="微软雅黑" pitchFamily="34" charset="-122"/>
              <a:ea typeface="微软雅黑" pitchFamily="34" charset="-122"/>
            </a:endParaRPr>
          </a:p>
        </p:txBody>
      </p:sp>
      <p:pic>
        <p:nvPicPr>
          <p:cNvPr id="7" name="图片 6"/>
          <p:cNvPicPr>
            <a:picLocks noChangeAspect="1"/>
          </p:cNvPicPr>
          <p:nvPr/>
        </p:nvPicPr>
        <p:blipFill>
          <a:blip r:embed="rId2"/>
          <a:stretch>
            <a:fillRect/>
          </a:stretch>
        </p:blipFill>
        <p:spPr>
          <a:xfrm>
            <a:off x="114300" y="1808374"/>
            <a:ext cx="6375182" cy="4643225"/>
          </a:xfrm>
          <a:prstGeom prst="rect">
            <a:avLst/>
          </a:prstGeom>
        </p:spPr>
      </p:pic>
      <p:sp>
        <p:nvSpPr>
          <p:cNvPr id="2" name="文本框 1"/>
          <p:cNvSpPr txBox="1"/>
          <p:nvPr/>
        </p:nvSpPr>
        <p:spPr>
          <a:xfrm>
            <a:off x="6489482" y="2640650"/>
            <a:ext cx="2500694" cy="1477328"/>
          </a:xfrm>
          <a:prstGeom prst="rect">
            <a:avLst/>
          </a:prstGeom>
          <a:noFill/>
        </p:spPr>
        <p:txBody>
          <a:bodyPr wrap="square" rtlCol="0">
            <a:spAutoFit/>
          </a:bodyPr>
          <a:lstStyle/>
          <a:p>
            <a:r>
              <a:rPr lang="zh-CN" altLang="en-US" dirty="0" smtClean="0">
                <a:solidFill>
                  <a:srgbClr val="0070C0"/>
                </a:solidFill>
                <a:latin typeface="微软雅黑 Light" panose="020B0502040204020203" pitchFamily="34" charset="-122"/>
                <a:ea typeface="微软雅黑 Light" panose="020B0502040204020203" pitchFamily="34" charset="-122"/>
              </a:rPr>
              <a:t>利用</a:t>
            </a:r>
            <a:r>
              <a:rPr lang="en-US" altLang="zh-CN" dirty="0" smtClean="0">
                <a:solidFill>
                  <a:srgbClr val="C00000"/>
                </a:solidFill>
                <a:latin typeface="微软雅黑 Light" panose="020B0502040204020203" pitchFamily="34" charset="-122"/>
                <a:ea typeface="微软雅黑 Light" panose="020B0502040204020203" pitchFamily="34" charset="-122"/>
              </a:rPr>
              <a:t>DNN</a:t>
            </a:r>
            <a:r>
              <a:rPr lang="zh-CN" altLang="en-US" dirty="0" smtClean="0">
                <a:solidFill>
                  <a:srgbClr val="C00000"/>
                </a:solidFill>
                <a:latin typeface="微软雅黑 Light" panose="020B0502040204020203" pitchFamily="34" charset="-122"/>
                <a:ea typeface="微软雅黑 Light" panose="020B0502040204020203" pitchFamily="34" charset="-122"/>
              </a:rPr>
              <a:t>获取用户的特征向量</a:t>
            </a:r>
            <a:r>
              <a:rPr lang="zh-CN" altLang="en-US" dirty="0" smtClean="0">
                <a:solidFill>
                  <a:srgbClr val="0070C0"/>
                </a:solidFill>
                <a:latin typeface="微软雅黑 Light" panose="020B0502040204020203" pitchFamily="34" charset="-122"/>
                <a:ea typeface="微软雅黑 Light" panose="020B0502040204020203" pitchFamily="34" charset="-122"/>
              </a:rPr>
              <a:t>；</a:t>
            </a:r>
            <a:r>
              <a:rPr lang="en-US" altLang="zh-CN" dirty="0" smtClean="0">
                <a:solidFill>
                  <a:srgbClr val="C00000"/>
                </a:solidFill>
                <a:latin typeface="微软雅黑 Light" panose="020B0502040204020203" pitchFamily="34" charset="-122"/>
                <a:ea typeface="微软雅黑 Light" panose="020B0502040204020203" pitchFamily="34" charset="-122"/>
              </a:rPr>
              <a:t>CNN</a:t>
            </a:r>
            <a:r>
              <a:rPr lang="zh-CN" altLang="en-US" dirty="0" smtClean="0">
                <a:solidFill>
                  <a:srgbClr val="C00000"/>
                </a:solidFill>
                <a:latin typeface="微软雅黑 Light" panose="020B0502040204020203" pitchFamily="34" charset="-122"/>
                <a:ea typeface="微软雅黑 Light" panose="020B0502040204020203" pitchFamily="34" charset="-122"/>
              </a:rPr>
              <a:t>获取</a:t>
            </a:r>
            <a:r>
              <a:rPr lang="en-US" altLang="zh-CN" dirty="0" smtClean="0">
                <a:solidFill>
                  <a:srgbClr val="C00000"/>
                </a:solidFill>
                <a:latin typeface="微软雅黑 Light" panose="020B0502040204020203" pitchFamily="34" charset="-122"/>
                <a:ea typeface="微软雅黑 Light" panose="020B0502040204020203" pitchFamily="34" charset="-122"/>
              </a:rPr>
              <a:t>Item</a:t>
            </a:r>
            <a:r>
              <a:rPr lang="zh-CN" altLang="en-US" dirty="0" smtClean="0">
                <a:solidFill>
                  <a:srgbClr val="C00000"/>
                </a:solidFill>
                <a:latin typeface="微软雅黑 Light" panose="020B0502040204020203" pitchFamily="34" charset="-122"/>
                <a:ea typeface="微软雅黑 Light" panose="020B0502040204020203" pitchFamily="34" charset="-122"/>
              </a:rPr>
              <a:t>描述的向量</a:t>
            </a:r>
            <a:r>
              <a:rPr lang="zh-CN" altLang="en-US" dirty="0" smtClean="0">
                <a:solidFill>
                  <a:srgbClr val="0070C0"/>
                </a:solidFill>
                <a:latin typeface="微软雅黑 Light" panose="020B0502040204020203" pitchFamily="34" charset="-122"/>
                <a:ea typeface="微软雅黑 Light" panose="020B0502040204020203" pitchFamily="34" charset="-122"/>
              </a:rPr>
              <a:t>；然后获取</a:t>
            </a:r>
            <a:r>
              <a:rPr lang="en-US" altLang="zh-CN" dirty="0" smtClean="0">
                <a:solidFill>
                  <a:srgbClr val="0070C0"/>
                </a:solidFill>
                <a:latin typeface="微软雅黑 Light" panose="020B0502040204020203" pitchFamily="34" charset="-122"/>
                <a:ea typeface="微软雅黑 Light" panose="020B0502040204020203" pitchFamily="34" charset="-122"/>
              </a:rPr>
              <a:t>User</a:t>
            </a:r>
            <a:r>
              <a:rPr lang="zh-CN" altLang="en-US" dirty="0" smtClean="0">
                <a:solidFill>
                  <a:srgbClr val="0070C0"/>
                </a:solidFill>
                <a:latin typeface="微软雅黑 Light" panose="020B0502040204020203" pitchFamily="34" charset="-122"/>
                <a:ea typeface="微软雅黑 Light" panose="020B0502040204020203" pitchFamily="34" charset="-122"/>
              </a:rPr>
              <a:t>与</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描述之间的关系。</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54653634"/>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协同过滤（</a:t>
            </a:r>
            <a:r>
              <a:rPr lang="en-US" altLang="zh-CN" sz="2400" dirty="0">
                <a:solidFill>
                  <a:srgbClr val="FF0000"/>
                </a:solidFill>
                <a:latin typeface="微软雅黑" pitchFamily="34" charset="-122"/>
                <a:ea typeface="微软雅黑" pitchFamily="34" charset="-122"/>
              </a:rPr>
              <a:t>Collaboration Filtering</a:t>
            </a:r>
            <a:r>
              <a:rPr lang="zh-CN" altLang="en-US" sz="2400" dirty="0">
                <a:solidFill>
                  <a:srgbClr val="FF0000"/>
                </a:solidFill>
                <a:latin typeface="微软雅黑" pitchFamily="34" charset="-122"/>
                <a:ea typeface="微软雅黑" pitchFamily="34" charset="-122"/>
              </a:rPr>
              <a:t>）</a:t>
            </a:r>
          </a:p>
        </p:txBody>
      </p:sp>
      <p:sp>
        <p:nvSpPr>
          <p:cNvPr id="6" name="TextBox 5"/>
          <p:cNvSpPr txBox="1"/>
          <p:nvPr/>
        </p:nvSpPr>
        <p:spPr>
          <a:xfrm>
            <a:off x="744278" y="1520456"/>
            <a:ext cx="8102009" cy="961289"/>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通过参考与活动用户具有相似兴趣或选择的用户来决定如何为活动用户进行信息过滤</a:t>
            </a:r>
          </a:p>
        </p:txBody>
      </p:sp>
      <p:sp>
        <p:nvSpPr>
          <p:cNvPr id="2" name="文本框 1"/>
          <p:cNvSpPr txBox="1"/>
          <p:nvPr/>
        </p:nvSpPr>
        <p:spPr>
          <a:xfrm>
            <a:off x="571500" y="2888672"/>
            <a:ext cx="8429625" cy="1877437"/>
          </a:xfrm>
          <a:prstGeom prst="rect">
            <a:avLst/>
          </a:prstGeom>
          <a:noFill/>
        </p:spPr>
        <p:txBody>
          <a:bodyPr wrap="square" rtlCol="0">
            <a:spAutoFit/>
          </a:bodyPr>
          <a:lstStyle/>
          <a:p>
            <a:pPr>
              <a:lnSpc>
                <a:spcPct val="200000"/>
              </a:lnSpc>
            </a:pPr>
            <a:r>
              <a:rPr lang="zh-CN" altLang="en-US" sz="2000" b="1" dirty="0">
                <a:solidFill>
                  <a:srgbClr val="C00000"/>
                </a:solidFill>
                <a:latin typeface="微软雅黑" panose="020B0503020204020204" pitchFamily="34" charset="-122"/>
                <a:ea typeface="微软雅黑" panose="020B0503020204020204" pitchFamily="34" charset="-122"/>
              </a:rPr>
              <a:t>协同</a:t>
            </a:r>
            <a:r>
              <a:rPr lang="zh-CN" altLang="en-US" dirty="0">
                <a:solidFill>
                  <a:srgbClr val="0070C0"/>
                </a:solidFill>
                <a:latin typeface="微软雅黑" panose="020B0503020204020204" pitchFamily="34" charset="-122"/>
                <a:ea typeface="微软雅黑" panose="020B0503020204020204" pitchFamily="34" charset="-122"/>
              </a:rPr>
              <a:t>：任何人都不是孤立的存在，必然有一个与之</a:t>
            </a:r>
            <a:r>
              <a:rPr lang="zh-CN" altLang="en-US" dirty="0">
                <a:solidFill>
                  <a:srgbClr val="C00000"/>
                </a:solidFill>
                <a:latin typeface="微软雅黑" panose="020B0503020204020204" pitchFamily="34" charset="-122"/>
                <a:ea typeface="微软雅黑" panose="020B0503020204020204" pitchFamily="34" charset="-122"/>
              </a:rPr>
              <a:t>兴趣相似的群体（</a:t>
            </a:r>
            <a:r>
              <a:rPr lang="zh-CN" altLang="en-US" b="1" dirty="0">
                <a:solidFill>
                  <a:srgbClr val="C00000"/>
                </a:solidFill>
                <a:latin typeface="微软雅黑" panose="020B0503020204020204" pitchFamily="34" charset="-122"/>
                <a:ea typeface="微软雅黑" panose="020B0503020204020204" pitchFamily="34" charset="-122"/>
              </a:rPr>
              <a:t>集体智慧</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200000"/>
              </a:lnSpc>
            </a:pPr>
            <a:r>
              <a:rPr lang="zh-CN" altLang="en-US" sz="2000" b="1" dirty="0">
                <a:solidFill>
                  <a:srgbClr val="C00000"/>
                </a:solidFill>
                <a:latin typeface="微软雅黑" panose="020B0503020204020204" pitchFamily="34" charset="-122"/>
                <a:ea typeface="微软雅黑" panose="020B0503020204020204" pitchFamily="34" charset="-122"/>
              </a:rPr>
              <a:t>过滤</a:t>
            </a:r>
            <a:r>
              <a:rPr lang="zh-CN" altLang="en-US" dirty="0">
                <a:solidFill>
                  <a:srgbClr val="0070C0"/>
                </a:solidFill>
                <a:latin typeface="微软雅黑" panose="020B0503020204020204" pitchFamily="34" charset="-122"/>
                <a:ea typeface="微软雅黑" panose="020B0503020204020204" pitchFamily="34" charset="-122"/>
              </a:rPr>
              <a:t>：信息过滤。按用户的</a:t>
            </a:r>
            <a:r>
              <a:rPr lang="zh-CN" altLang="en-US" dirty="0">
                <a:solidFill>
                  <a:srgbClr val="C00000"/>
                </a:solidFill>
                <a:latin typeface="微软雅黑" panose="020B0503020204020204" pitchFamily="34" charset="-122"/>
                <a:ea typeface="微软雅黑" panose="020B0503020204020204" pitchFamily="34" charset="-122"/>
              </a:rPr>
              <a:t>兴趣模板</a:t>
            </a:r>
            <a:r>
              <a:rPr lang="zh-CN" altLang="en-US" dirty="0">
                <a:solidFill>
                  <a:srgbClr val="0070C0"/>
                </a:solidFill>
                <a:latin typeface="微软雅黑" panose="020B0503020204020204" pitchFamily="34" charset="-122"/>
                <a:ea typeface="微软雅黑" panose="020B0503020204020204" pitchFamily="34" charset="-122"/>
              </a:rPr>
              <a:t>过滤掉用户不喜欢的物品，保留与用户</a:t>
            </a:r>
            <a:r>
              <a:rPr lang="zh-CN" altLang="en-US" dirty="0">
                <a:solidFill>
                  <a:srgbClr val="C00000"/>
                </a:solidFill>
                <a:latin typeface="微软雅黑" panose="020B0503020204020204" pitchFamily="34" charset="-122"/>
                <a:ea typeface="微软雅黑" panose="020B0503020204020204" pitchFamily="34" charset="-122"/>
              </a:rPr>
              <a:t>兴趣相符的物品推荐给用户（</a:t>
            </a:r>
            <a:r>
              <a:rPr lang="zh-CN" altLang="en-US" b="1" dirty="0">
                <a:solidFill>
                  <a:srgbClr val="C00000"/>
                </a:solidFill>
                <a:latin typeface="微软雅黑" panose="020B0503020204020204" pitchFamily="34" charset="-122"/>
                <a:ea typeface="微软雅黑" panose="020B0503020204020204" pitchFamily="34" charset="-122"/>
              </a:rPr>
              <a:t>个性化</a:t>
            </a:r>
            <a:r>
              <a:rPr lang="zh-CN" altLang="en-US" dirty="0">
                <a:solidFill>
                  <a:srgbClr val="C00000"/>
                </a:solidFill>
                <a:latin typeface="微软雅黑" panose="020B0503020204020204" pitchFamily="34" charset="-122"/>
                <a:ea typeface="微软雅黑" panose="020B0503020204020204" pitchFamily="34" charset="-122"/>
              </a:rPr>
              <a:t>）</a:t>
            </a:r>
          </a:p>
        </p:txBody>
      </p:sp>
      <p:sp>
        <p:nvSpPr>
          <p:cNvPr id="3" name="文本框 2"/>
          <p:cNvSpPr txBox="1"/>
          <p:nvPr/>
        </p:nvSpPr>
        <p:spPr>
          <a:xfrm>
            <a:off x="6592185" y="2228850"/>
            <a:ext cx="1951739" cy="646331"/>
          </a:xfrm>
          <a:prstGeom prst="rect">
            <a:avLst/>
          </a:prstGeom>
          <a:noFill/>
          <a:ln w="19050">
            <a:solidFill>
              <a:srgbClr val="0033CC"/>
            </a:solidFill>
          </a:ln>
        </p:spPr>
        <p:txBody>
          <a:bodyPr wrap="square" rtlCol="0">
            <a:spAutoFit/>
          </a:bodyPr>
          <a:lstStyle/>
          <a:p>
            <a:pPr algn="ctr"/>
            <a:r>
              <a:rPr lang="zh-CN" altLang="en-US" dirty="0" smtClean="0">
                <a:solidFill>
                  <a:srgbClr val="FF0000"/>
                </a:solidFill>
                <a:latin typeface="微软雅黑 Light" panose="020B0502040204020203" pitchFamily="34" charset="-122"/>
                <a:ea typeface="微软雅黑 Light" panose="020B0502040204020203" pitchFamily="34" charset="-122"/>
              </a:rPr>
              <a:t>类比基于关联规则的推荐</a:t>
            </a:r>
            <a:endParaRPr lang="zh-CN" altLang="en-US" dirty="0">
              <a:solidFill>
                <a:srgbClr val="FF0000"/>
              </a:solidFill>
              <a:latin typeface="微软雅黑 Light" panose="020B0502040204020203" pitchFamily="34" charset="-122"/>
              <a:ea typeface="微软雅黑 Light" panose="020B0502040204020203" pitchFamily="34" charset="-122"/>
            </a:endParaRPr>
          </a:p>
        </p:txBody>
      </p:sp>
      <p:cxnSp>
        <p:nvCxnSpPr>
          <p:cNvPr id="8" name="直接箭头连接符 7"/>
          <p:cNvCxnSpPr>
            <a:stCxn id="3" idx="2"/>
          </p:cNvCxnSpPr>
          <p:nvPr/>
        </p:nvCxnSpPr>
        <p:spPr>
          <a:xfrm>
            <a:off x="7568055" y="2875181"/>
            <a:ext cx="347220" cy="282357"/>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01465" y="4710118"/>
            <a:ext cx="2299409" cy="369332"/>
          </a:xfrm>
          <a:prstGeom prst="rect">
            <a:avLst/>
          </a:prstGeom>
          <a:noFill/>
          <a:ln w="19050">
            <a:solidFill>
              <a:srgbClr val="0033CC"/>
            </a:solidFill>
          </a:ln>
        </p:spPr>
        <p:txBody>
          <a:bodyPr wrap="square" rtlCol="0">
            <a:spAutoFit/>
          </a:bodyPr>
          <a:lstStyle/>
          <a:p>
            <a:pPr algn="ctr"/>
            <a:r>
              <a:rPr lang="zh-CN" altLang="en-US" dirty="0" smtClean="0">
                <a:solidFill>
                  <a:srgbClr val="FF0000"/>
                </a:solidFill>
                <a:latin typeface="微软雅黑 Light" panose="020B0502040204020203" pitchFamily="34" charset="-122"/>
                <a:ea typeface="微软雅黑 Light" panose="020B0502040204020203" pitchFamily="34" charset="-122"/>
              </a:rPr>
              <a:t>类比基于内容的推荐</a:t>
            </a:r>
            <a:endParaRPr lang="zh-CN" altLang="en-US" dirty="0">
              <a:solidFill>
                <a:srgbClr val="FF0000"/>
              </a:solidFill>
              <a:latin typeface="微软雅黑 Light" panose="020B0502040204020203" pitchFamily="34" charset="-122"/>
              <a:ea typeface="微软雅黑 Light" panose="020B0502040204020203" pitchFamily="34" charset="-122"/>
            </a:endParaRPr>
          </a:p>
        </p:txBody>
      </p:sp>
      <p:cxnSp>
        <p:nvCxnSpPr>
          <p:cNvPr id="10" name="直接箭头连接符 9"/>
          <p:cNvCxnSpPr>
            <a:stCxn id="9" idx="1"/>
          </p:cNvCxnSpPr>
          <p:nvPr/>
        </p:nvCxnSpPr>
        <p:spPr>
          <a:xfrm flipH="1" flipV="1">
            <a:off x="3757615" y="4600576"/>
            <a:ext cx="943850" cy="294208"/>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推荐算法简介</a:t>
            </a:r>
          </a:p>
        </p:txBody>
      </p:sp>
    </p:spTree>
    <p:extLst>
      <p:ext uri="{BB962C8B-B14F-4D97-AF65-F5344CB8AC3E}">
        <p14:creationId xmlns:p14="http://schemas.microsoft.com/office/powerpoint/2010/main" val="161450566"/>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411253"/>
            <a:ext cx="8561647" cy="499624"/>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FMDNN+CNN</a:t>
            </a:r>
            <a:endParaRPr lang="zh-CN" altLang="en-US" sz="2000" dirty="0">
              <a:solidFill>
                <a:srgbClr val="002060"/>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200627" y="1946622"/>
            <a:ext cx="8830226" cy="3136656"/>
          </a:xfrm>
          <a:prstGeom prst="rect">
            <a:avLst/>
          </a:prstGeom>
        </p:spPr>
      </p:pic>
      <p:sp>
        <p:nvSpPr>
          <p:cNvPr id="7" name="文本框 6"/>
          <p:cNvSpPr txBox="1"/>
          <p:nvPr/>
        </p:nvSpPr>
        <p:spPr>
          <a:xfrm>
            <a:off x="1915497" y="5083278"/>
            <a:ext cx="8363527" cy="1338828"/>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左边是</a:t>
            </a:r>
            <a:r>
              <a:rPr lang="zh-CN" altLang="en-US" dirty="0" smtClean="0">
                <a:solidFill>
                  <a:srgbClr val="C00000"/>
                </a:solidFill>
                <a:latin typeface="微软雅黑 Light" panose="020B0502040204020203" pitchFamily="34" charset="-122"/>
                <a:ea typeface="微软雅黑 Light" panose="020B0502040204020203" pitchFamily="34" charset="-122"/>
              </a:rPr>
              <a:t>通过</a:t>
            </a:r>
            <a:r>
              <a:rPr lang="en-US" altLang="zh-CN" dirty="0" smtClean="0">
                <a:solidFill>
                  <a:srgbClr val="C00000"/>
                </a:solidFill>
                <a:latin typeface="微软雅黑 Light" panose="020B0502040204020203" pitchFamily="34" charset="-122"/>
                <a:ea typeface="微软雅黑 Light" panose="020B0502040204020203" pitchFamily="34" charset="-122"/>
              </a:rPr>
              <a:t>user-item</a:t>
            </a:r>
            <a:r>
              <a:rPr lang="zh-CN" altLang="en-US" dirty="0" smtClean="0">
                <a:solidFill>
                  <a:srgbClr val="C00000"/>
                </a:solidFill>
                <a:latin typeface="微软雅黑 Light" panose="020B0502040204020203" pitchFamily="34" charset="-122"/>
                <a:ea typeface="微软雅黑 Light" panose="020B0502040204020203" pitchFamily="34" charset="-122"/>
              </a:rPr>
              <a:t>的行为</a:t>
            </a:r>
            <a:r>
              <a:rPr lang="zh-CN" altLang="en-US" dirty="0" smtClean="0">
                <a:solidFill>
                  <a:srgbClr val="0070C0"/>
                </a:solidFill>
                <a:latin typeface="微软雅黑 Light" panose="020B0502040204020203" pitchFamily="34" charset="-122"/>
                <a:ea typeface="微软雅黑 Light" panose="020B0502040204020203" pitchFamily="34" charset="-122"/>
              </a:rPr>
              <a:t>来获取</a:t>
            </a:r>
            <a:r>
              <a:rPr lang="en-US" altLang="zh-CN" dirty="0" smtClean="0">
                <a:solidFill>
                  <a:srgbClr val="0070C0"/>
                </a:solidFill>
                <a:latin typeface="微软雅黑 Light" panose="020B0502040204020203" pitchFamily="34" charset="-122"/>
                <a:ea typeface="微软雅黑 Light" panose="020B0502040204020203" pitchFamily="34" charset="-122"/>
              </a:rPr>
              <a:t>user</a:t>
            </a:r>
            <a:r>
              <a:rPr lang="zh-CN" altLang="en-US" dirty="0" smtClean="0">
                <a:solidFill>
                  <a:srgbClr val="0070C0"/>
                </a:solidFill>
                <a:latin typeface="微软雅黑 Light" panose="020B0502040204020203" pitchFamily="34" charset="-122"/>
                <a:ea typeface="微软雅黑 Light" panose="020B0502040204020203" pitchFamily="34" charset="-122"/>
              </a:rPr>
              <a:t>和</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的特征</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右边是</a:t>
            </a:r>
            <a:r>
              <a:rPr lang="zh-CN" altLang="en-US" dirty="0" smtClean="0">
                <a:solidFill>
                  <a:srgbClr val="C00000"/>
                </a:solidFill>
                <a:latin typeface="微软雅黑 Light" panose="020B0502040204020203" pitchFamily="34" charset="-122"/>
                <a:ea typeface="微软雅黑 Light" panose="020B0502040204020203" pitchFamily="34" charset="-122"/>
              </a:rPr>
              <a:t>通过</a:t>
            </a:r>
            <a:r>
              <a:rPr lang="en-US" altLang="zh-CN" dirty="0" smtClean="0">
                <a:solidFill>
                  <a:srgbClr val="C00000"/>
                </a:solidFill>
                <a:latin typeface="微软雅黑 Light" panose="020B0502040204020203" pitchFamily="34" charset="-122"/>
                <a:ea typeface="微软雅黑 Light" panose="020B0502040204020203" pitchFamily="34" charset="-122"/>
              </a:rPr>
              <a:t>CNN</a:t>
            </a:r>
            <a:r>
              <a:rPr lang="zh-CN" altLang="en-US" dirty="0" smtClean="0">
                <a:solidFill>
                  <a:srgbClr val="C00000"/>
                </a:solidFill>
                <a:latin typeface="微软雅黑 Light" panose="020B0502040204020203" pitchFamily="34" charset="-122"/>
                <a:ea typeface="微软雅黑 Light" panose="020B0502040204020203" pitchFamily="34" charset="-122"/>
              </a:rPr>
              <a:t>来获取</a:t>
            </a:r>
            <a:r>
              <a:rPr lang="en-US" altLang="zh-CN" dirty="0" smtClean="0">
                <a:solidFill>
                  <a:srgbClr val="C00000"/>
                </a:solidFill>
                <a:latin typeface="微软雅黑 Light" panose="020B0502040204020203" pitchFamily="34" charset="-122"/>
                <a:ea typeface="微软雅黑 Light" panose="020B0502040204020203" pitchFamily="34" charset="-122"/>
              </a:rPr>
              <a:t>user</a:t>
            </a:r>
            <a:r>
              <a:rPr lang="zh-CN" altLang="en-US" dirty="0" smtClean="0">
                <a:solidFill>
                  <a:srgbClr val="C00000"/>
                </a:solidFill>
                <a:latin typeface="微软雅黑 Light" panose="020B0502040204020203" pitchFamily="34" charset="-122"/>
                <a:ea typeface="微软雅黑 Light" panose="020B0502040204020203" pitchFamily="34" charset="-122"/>
              </a:rPr>
              <a:t>和文本的特征</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对两个模型的</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进行</a:t>
            </a:r>
            <a:r>
              <a:rPr lang="en-US" altLang="zh-CN" dirty="0" smtClean="0">
                <a:solidFill>
                  <a:srgbClr val="C00000"/>
                </a:solidFill>
                <a:latin typeface="微软雅黑 Light" panose="020B0502040204020203" pitchFamily="34" charset="-122"/>
                <a:ea typeface="微软雅黑 Light" panose="020B0502040204020203" pitchFamily="34" charset="-122"/>
              </a:rPr>
              <a:t>Stacking</a:t>
            </a:r>
          </a:p>
        </p:txBody>
      </p:sp>
    </p:spTree>
    <p:extLst>
      <p:ext uri="{BB962C8B-B14F-4D97-AF65-F5344CB8AC3E}">
        <p14:creationId xmlns:p14="http://schemas.microsoft.com/office/powerpoint/2010/main" val="3412075516"/>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546147"/>
            <a:ext cx="8561647" cy="553998"/>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FMDNN+CNN</a:t>
            </a:r>
            <a:r>
              <a:rPr lang="zh-CN" altLang="en-US" sz="2000" dirty="0">
                <a:solidFill>
                  <a:srgbClr val="002060"/>
                </a:solidFill>
                <a:latin typeface="微软雅黑" pitchFamily="34" charset="-122"/>
                <a:ea typeface="微软雅黑" pitchFamily="34" charset="-122"/>
              </a:rPr>
              <a:t>特点</a:t>
            </a:r>
          </a:p>
        </p:txBody>
      </p:sp>
      <p:sp>
        <p:nvSpPr>
          <p:cNvPr id="2" name="文本框 1"/>
          <p:cNvSpPr txBox="1"/>
          <p:nvPr/>
        </p:nvSpPr>
        <p:spPr>
          <a:xfrm>
            <a:off x="1198084" y="2284201"/>
            <a:ext cx="7022969" cy="3970318"/>
          </a:xfrm>
          <a:prstGeom prst="rect">
            <a:avLst/>
          </a:prstGeom>
          <a:noFill/>
        </p:spPr>
        <p:txBody>
          <a:bodyPr wrap="square" rtlCol="0">
            <a:spAutoFit/>
          </a:bodyPr>
          <a:lstStyle/>
          <a:p>
            <a:pPr marL="342900" indent="-342900">
              <a:lnSpc>
                <a:spcPct val="20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利用了</a:t>
            </a:r>
            <a:r>
              <a:rPr lang="en-US" altLang="zh-CN" dirty="0" smtClean="0">
                <a:solidFill>
                  <a:srgbClr val="0070C0"/>
                </a:solidFill>
                <a:latin typeface="微软雅黑 Light" panose="020B0502040204020203" pitchFamily="34" charset="-122"/>
                <a:ea typeface="微软雅黑 Light" panose="020B0502040204020203" pitchFamily="34" charset="-122"/>
              </a:rPr>
              <a:t>CNN</a:t>
            </a:r>
            <a:r>
              <a:rPr lang="zh-CN" altLang="en-US" dirty="0" smtClean="0">
                <a:solidFill>
                  <a:srgbClr val="0070C0"/>
                </a:solidFill>
                <a:latin typeface="微软雅黑 Light" panose="020B0502040204020203" pitchFamily="34" charset="-122"/>
                <a:ea typeface="微软雅黑 Light" panose="020B0502040204020203" pitchFamily="34" charset="-122"/>
              </a:rPr>
              <a:t>的</a:t>
            </a:r>
            <a:r>
              <a:rPr lang="zh-CN" altLang="en-US" dirty="0" smtClean="0">
                <a:solidFill>
                  <a:srgbClr val="C00000"/>
                </a:solidFill>
                <a:latin typeface="微软雅黑 Light" panose="020B0502040204020203" pitchFamily="34" charset="-122"/>
                <a:ea typeface="微软雅黑 Light" panose="020B0502040204020203" pitchFamily="34" charset="-122"/>
              </a:rPr>
              <a:t>局部感知原理</a:t>
            </a:r>
            <a:r>
              <a:rPr lang="zh-CN" altLang="en-US" dirty="0" smtClean="0">
                <a:solidFill>
                  <a:srgbClr val="0070C0"/>
                </a:solidFill>
                <a:latin typeface="微软雅黑 Light" panose="020B0502040204020203" pitchFamily="34" charset="-122"/>
                <a:ea typeface="微软雅黑 Light" panose="020B0502040204020203" pitchFamily="34" charset="-122"/>
              </a:rPr>
              <a:t>，能</a:t>
            </a:r>
            <a:r>
              <a:rPr lang="zh-CN" altLang="en-US" dirty="0">
                <a:solidFill>
                  <a:srgbClr val="0070C0"/>
                </a:solidFill>
                <a:latin typeface="微软雅黑 Light" panose="020B0502040204020203" pitchFamily="34" charset="-122"/>
                <a:ea typeface="微软雅黑 Light" panose="020B0502040204020203" pitchFamily="34" charset="-122"/>
              </a:rPr>
              <a:t>有效地获取文本的局部</a:t>
            </a:r>
            <a:r>
              <a:rPr lang="zh-CN" altLang="en-US" dirty="0" smtClean="0">
                <a:solidFill>
                  <a:srgbClr val="0070C0"/>
                </a:solidFill>
                <a:latin typeface="微软雅黑 Light" panose="020B0502040204020203" pitchFamily="34" charset="-122"/>
                <a:ea typeface="微软雅黑 Light" panose="020B0502040204020203" pitchFamily="34" charset="-122"/>
              </a:rPr>
              <a:t>特征（一个窗口可以获取该单词的上下文信息）</a:t>
            </a:r>
            <a:endParaRPr lang="en-US" altLang="zh-CN" dirty="0">
              <a:solidFill>
                <a:srgbClr val="0070C0"/>
              </a:solidFill>
              <a:latin typeface="微软雅黑 Light" panose="020B0502040204020203" pitchFamily="34" charset="-122"/>
              <a:ea typeface="微软雅黑 Light" panose="020B0502040204020203" pitchFamily="34" charset="-122"/>
            </a:endParaRPr>
          </a:p>
          <a:p>
            <a:pPr marL="342900" indent="-342900">
              <a:lnSpc>
                <a:spcPct val="200000"/>
              </a:lnSpc>
              <a:buFont typeface="+mj-lt"/>
              <a:buAutoNum type="arabicPeriod"/>
            </a:pPr>
            <a:r>
              <a:rPr lang="zh-CN" altLang="en-US" dirty="0">
                <a:solidFill>
                  <a:srgbClr val="0070C0"/>
                </a:solidFill>
                <a:latin typeface="微软雅黑 Light" panose="020B0502040204020203" pitchFamily="34" charset="-122"/>
                <a:ea typeface="微软雅黑 Light" panose="020B0502040204020203" pitchFamily="34" charset="-122"/>
              </a:rPr>
              <a:t>对于</a:t>
            </a:r>
            <a:r>
              <a:rPr lang="zh-CN" altLang="en-US" dirty="0">
                <a:solidFill>
                  <a:srgbClr val="C00000"/>
                </a:solidFill>
                <a:latin typeface="微软雅黑 Light" panose="020B0502040204020203" pitchFamily="34" charset="-122"/>
                <a:ea typeface="微软雅黑 Light" panose="020B0502040204020203" pitchFamily="34" charset="-122"/>
              </a:rPr>
              <a:t>新的</a:t>
            </a:r>
            <a:r>
              <a:rPr lang="en-US" altLang="zh-CN" dirty="0">
                <a:solidFill>
                  <a:srgbClr val="C00000"/>
                </a:solidFill>
                <a:latin typeface="微软雅黑 Light" panose="020B0502040204020203" pitchFamily="34" charset="-122"/>
                <a:ea typeface="微软雅黑 Light" panose="020B0502040204020203" pitchFamily="34" charset="-122"/>
              </a:rPr>
              <a:t>Item</a:t>
            </a:r>
            <a:r>
              <a:rPr lang="zh-CN" altLang="en-US" dirty="0">
                <a:solidFill>
                  <a:srgbClr val="C00000"/>
                </a:solidFill>
                <a:latin typeface="微软雅黑 Light" panose="020B0502040204020203" pitchFamily="34" charset="-122"/>
                <a:ea typeface="微软雅黑 Light" panose="020B0502040204020203" pitchFamily="34" charset="-122"/>
              </a:rPr>
              <a:t>依然能有较好的推荐</a:t>
            </a:r>
            <a:r>
              <a:rPr lang="zh-CN" altLang="en-US" dirty="0" smtClean="0">
                <a:solidFill>
                  <a:srgbClr val="C00000"/>
                </a:solidFill>
                <a:latin typeface="微软雅黑 Light" panose="020B0502040204020203" pitchFamily="34" charset="-122"/>
                <a:ea typeface="微软雅黑 Light" panose="020B0502040204020203" pitchFamily="34" charset="-122"/>
              </a:rPr>
              <a:t>效果</a:t>
            </a:r>
            <a:r>
              <a:rPr lang="zh-CN" altLang="en-US" dirty="0" smtClean="0">
                <a:solidFill>
                  <a:srgbClr val="0070C0"/>
                </a:solidFill>
                <a:latin typeface="微软雅黑 Light" panose="020B0502040204020203" pitchFamily="34" charset="-122"/>
                <a:ea typeface="微软雅黑 Light" panose="020B0502040204020203" pitchFamily="34" charset="-122"/>
              </a:rPr>
              <a:t>，尽管新的</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没有</a:t>
            </a:r>
            <a:r>
              <a:rPr lang="en-US" altLang="zh-CN" dirty="0" smtClean="0">
                <a:solidFill>
                  <a:srgbClr val="0070C0"/>
                </a:solidFill>
                <a:latin typeface="微软雅黑 Light" panose="020B0502040204020203" pitchFamily="34" charset="-122"/>
                <a:ea typeface="微软雅黑 Light" panose="020B0502040204020203" pitchFamily="34" charset="-122"/>
              </a:rPr>
              <a:t>user</a:t>
            </a:r>
            <a:r>
              <a:rPr lang="zh-CN" altLang="en-US" dirty="0" smtClean="0">
                <a:solidFill>
                  <a:srgbClr val="0070C0"/>
                </a:solidFill>
                <a:latin typeface="微软雅黑 Light" panose="020B0502040204020203" pitchFamily="34" charset="-122"/>
                <a:ea typeface="微软雅黑 Light" panose="020B0502040204020203" pitchFamily="34" charset="-122"/>
              </a:rPr>
              <a:t>的评分记录，但通过用户对单词的特征向量以及该</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的描述仍然能较好地进行推荐</a:t>
            </a:r>
            <a:endParaRPr lang="en-US" altLang="zh-CN" dirty="0">
              <a:solidFill>
                <a:srgbClr val="0070C0"/>
              </a:solidFill>
              <a:latin typeface="微软雅黑 Light" panose="020B0502040204020203" pitchFamily="34" charset="-122"/>
              <a:ea typeface="微软雅黑 Light" panose="020B0502040204020203" pitchFamily="34" charset="-122"/>
            </a:endParaRPr>
          </a:p>
          <a:p>
            <a:pPr marL="342900" indent="-342900">
              <a:lnSpc>
                <a:spcPct val="200000"/>
              </a:lnSpc>
              <a:buFont typeface="+mj-lt"/>
              <a:buAutoNum type="arabicPeriod"/>
            </a:pPr>
            <a:r>
              <a:rPr lang="zh-CN" altLang="en-US" dirty="0">
                <a:solidFill>
                  <a:srgbClr val="C00000"/>
                </a:solidFill>
                <a:latin typeface="微软雅黑 Light" panose="020B0502040204020203" pitchFamily="34" charset="-122"/>
                <a:ea typeface="微软雅黑 Light" panose="020B0502040204020203" pitchFamily="34" charset="-122"/>
              </a:rPr>
              <a:t>结合了协同过滤的特征和文本的</a:t>
            </a:r>
            <a:r>
              <a:rPr lang="zh-CN" altLang="en-US" dirty="0" smtClean="0">
                <a:solidFill>
                  <a:srgbClr val="C00000"/>
                </a:solidFill>
                <a:latin typeface="微软雅黑 Light" panose="020B0502040204020203" pitchFamily="34" charset="-122"/>
                <a:ea typeface="微软雅黑 Light" panose="020B0502040204020203" pitchFamily="34" charset="-122"/>
              </a:rPr>
              <a:t>特征</a:t>
            </a:r>
            <a:r>
              <a:rPr lang="zh-CN" altLang="en-US" dirty="0" smtClean="0">
                <a:solidFill>
                  <a:srgbClr val="0070C0"/>
                </a:solidFill>
                <a:latin typeface="微软雅黑 Light" panose="020B0502040204020203" pitchFamily="34" charset="-122"/>
                <a:ea typeface="微软雅黑 Light" panose="020B0502040204020203" pitchFamily="34" charset="-122"/>
              </a:rPr>
              <a:t>。对协同过滤和基于</a:t>
            </a:r>
            <a:r>
              <a:rPr lang="en-US" altLang="zh-CN" dirty="0" smtClean="0">
                <a:solidFill>
                  <a:srgbClr val="0070C0"/>
                </a:solidFill>
                <a:latin typeface="微软雅黑 Light" panose="020B0502040204020203" pitchFamily="34" charset="-122"/>
                <a:ea typeface="微软雅黑 Light" panose="020B0502040204020203" pitchFamily="34" charset="-122"/>
              </a:rPr>
              <a:t>CNN</a:t>
            </a:r>
            <a:r>
              <a:rPr lang="zh-CN" altLang="en-US" dirty="0" smtClean="0">
                <a:solidFill>
                  <a:srgbClr val="0070C0"/>
                </a:solidFill>
                <a:latin typeface="微软雅黑 Light" panose="020B0502040204020203" pitchFamily="34" charset="-122"/>
                <a:ea typeface="微软雅黑 Light" panose="020B0502040204020203" pitchFamily="34" charset="-122"/>
              </a:rPr>
              <a:t>的推荐模型进行</a:t>
            </a:r>
            <a:r>
              <a:rPr lang="en-US" altLang="zh-CN" dirty="0" smtClean="0">
                <a:solidFill>
                  <a:srgbClr val="0070C0"/>
                </a:solidFill>
                <a:latin typeface="微软雅黑 Light" panose="020B0502040204020203" pitchFamily="34" charset="-122"/>
                <a:ea typeface="微软雅黑 Light" panose="020B0502040204020203" pitchFamily="34" charset="-122"/>
              </a:rPr>
              <a:t>ensemble</a:t>
            </a:r>
            <a:r>
              <a:rPr lang="zh-CN" altLang="en-US" dirty="0" smtClean="0">
                <a:solidFill>
                  <a:srgbClr val="0070C0"/>
                </a:solidFill>
                <a:latin typeface="微软雅黑 Light" panose="020B0502040204020203" pitchFamily="34" charset="-122"/>
                <a:ea typeface="微软雅黑 Light" panose="020B0502040204020203" pitchFamily="34" charset="-122"/>
              </a:rPr>
              <a:t>，获得更好的推荐效果</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65122464"/>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FMDNN+RNN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641821"/>
            <a:ext cx="8561647" cy="499624"/>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RNN</a:t>
            </a:r>
            <a:r>
              <a:rPr lang="zh-CN" altLang="en-US" sz="2000" dirty="0">
                <a:solidFill>
                  <a:srgbClr val="002060"/>
                </a:solidFill>
                <a:latin typeface="微软雅黑" pitchFamily="34" charset="-122"/>
                <a:ea typeface="微软雅黑" pitchFamily="34" charset="-122"/>
              </a:rPr>
              <a:t>简介</a:t>
            </a:r>
          </a:p>
        </p:txBody>
      </p:sp>
      <p:pic>
        <p:nvPicPr>
          <p:cNvPr id="6146" name="Picture 2" descr="http://static.open-open.com/lib/uploadImg/20150829/20150829181722_4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295" y="2393888"/>
            <a:ext cx="66675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9106" y="4945166"/>
            <a:ext cx="790087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solidFill>
                  <a:srgbClr val="0070C0"/>
                </a:solidFill>
                <a:latin typeface="微软雅黑 Light" panose="020B0502040204020203" pitchFamily="34" charset="-122"/>
                <a:ea typeface="微软雅黑 Light" panose="020B0502040204020203" pitchFamily="34" charset="-122"/>
              </a:rPr>
              <a:t>每一个</a:t>
            </a:r>
            <a:r>
              <a:rPr lang="en-US" altLang="zh-CN" dirty="0" smtClean="0">
                <a:solidFill>
                  <a:srgbClr val="0070C0"/>
                </a:solidFill>
                <a:latin typeface="微软雅黑 Light" panose="020B0502040204020203" pitchFamily="34" charset="-122"/>
                <a:ea typeface="微软雅黑 Light" panose="020B0502040204020203" pitchFamily="34" charset="-122"/>
              </a:rPr>
              <a:t>RNN Cell</a:t>
            </a:r>
            <a:r>
              <a:rPr lang="zh-CN" altLang="en-US" dirty="0" smtClean="0">
                <a:solidFill>
                  <a:srgbClr val="0070C0"/>
                </a:solidFill>
                <a:latin typeface="微软雅黑 Light" panose="020B0502040204020203" pitchFamily="34" charset="-122"/>
                <a:ea typeface="微软雅黑 Light" panose="020B0502040204020203" pitchFamily="34" charset="-122"/>
              </a:rPr>
              <a:t>的输入既依赖</a:t>
            </a:r>
            <a:r>
              <a:rPr lang="zh-CN" altLang="en-US" dirty="0" smtClean="0">
                <a:solidFill>
                  <a:srgbClr val="C00000"/>
                </a:solidFill>
                <a:latin typeface="微软雅黑 Light" panose="020B0502040204020203" pitchFamily="34" charset="-122"/>
                <a:ea typeface="微软雅黑 Light" panose="020B0502040204020203" pitchFamily="34" charset="-122"/>
              </a:rPr>
              <a:t>当前输入</a:t>
            </a:r>
            <a:r>
              <a:rPr lang="zh-CN" altLang="en-US" dirty="0" smtClean="0">
                <a:solidFill>
                  <a:srgbClr val="0070C0"/>
                </a:solidFill>
                <a:latin typeface="微软雅黑 Light" panose="020B0502040204020203" pitchFamily="34" charset="-122"/>
                <a:ea typeface="微软雅黑 Light" panose="020B0502040204020203" pitchFamily="34" charset="-122"/>
              </a:rPr>
              <a:t>，又依赖与</a:t>
            </a:r>
            <a:r>
              <a:rPr lang="zh-CN" altLang="en-US" dirty="0" smtClean="0">
                <a:solidFill>
                  <a:srgbClr val="C00000"/>
                </a:solidFill>
                <a:latin typeface="微软雅黑 Light" panose="020B0502040204020203" pitchFamily="34" charset="-122"/>
                <a:ea typeface="微软雅黑 Light" panose="020B0502040204020203" pitchFamily="34" charset="-122"/>
              </a:rPr>
              <a:t>上一个</a:t>
            </a:r>
            <a:r>
              <a:rPr lang="en-US" altLang="zh-CN" dirty="0" smtClean="0">
                <a:solidFill>
                  <a:srgbClr val="C00000"/>
                </a:solidFill>
                <a:latin typeface="微软雅黑 Light" panose="020B0502040204020203" pitchFamily="34" charset="-122"/>
                <a:ea typeface="微软雅黑 Light" panose="020B0502040204020203" pitchFamily="34" charset="-122"/>
              </a:rPr>
              <a:t>RNN Cell</a:t>
            </a:r>
            <a:r>
              <a:rPr lang="zh-CN" altLang="en-US" dirty="0" smtClean="0">
                <a:solidFill>
                  <a:srgbClr val="C00000"/>
                </a:solidFill>
                <a:latin typeface="微软雅黑 Light" panose="020B0502040204020203" pitchFamily="34" charset="-122"/>
                <a:ea typeface="微软雅黑 Light" panose="020B0502040204020203" pitchFamily="34" charset="-122"/>
              </a:rPr>
              <a:t>的输出</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dirty="0" smtClean="0">
                <a:solidFill>
                  <a:srgbClr val="0070C0"/>
                </a:solidFill>
                <a:latin typeface="微软雅黑 Light" panose="020B0502040204020203" pitchFamily="34" charset="-122"/>
                <a:ea typeface="微软雅黑 Light" panose="020B0502040204020203" pitchFamily="34" charset="-122"/>
              </a:rPr>
              <a:t>传统的</a:t>
            </a:r>
            <a:r>
              <a:rPr lang="en-US" altLang="zh-CN" dirty="0" smtClean="0">
                <a:solidFill>
                  <a:srgbClr val="0070C0"/>
                </a:solidFill>
                <a:latin typeface="微软雅黑 Light" panose="020B0502040204020203" pitchFamily="34" charset="-122"/>
                <a:ea typeface="微软雅黑 Light" panose="020B0502040204020203" pitchFamily="34" charset="-122"/>
              </a:rPr>
              <a:t>RNN Cell</a:t>
            </a:r>
            <a:r>
              <a:rPr lang="zh-CN" altLang="en-US" dirty="0" smtClean="0">
                <a:solidFill>
                  <a:srgbClr val="0070C0"/>
                </a:solidFill>
                <a:latin typeface="微软雅黑 Light" panose="020B0502040204020203" pitchFamily="34" charset="-122"/>
                <a:ea typeface="微软雅黑 Light" panose="020B0502040204020203" pitchFamily="34" charset="-122"/>
              </a:rPr>
              <a:t>采用</a:t>
            </a:r>
            <a:r>
              <a:rPr lang="en-US" altLang="zh-CN" dirty="0" err="1" smtClean="0">
                <a:solidFill>
                  <a:srgbClr val="0070C0"/>
                </a:solidFill>
                <a:latin typeface="微软雅黑 Light" panose="020B0502040204020203" pitchFamily="34" charset="-122"/>
                <a:ea typeface="微软雅黑 Light" panose="020B0502040204020203" pitchFamily="34" charset="-122"/>
              </a:rPr>
              <a:t>tanh</a:t>
            </a:r>
            <a:r>
              <a:rPr lang="zh-CN" altLang="en-US" dirty="0" smtClean="0">
                <a:solidFill>
                  <a:srgbClr val="0070C0"/>
                </a:solidFill>
                <a:latin typeface="微软雅黑 Light" panose="020B0502040204020203" pitchFamily="34" charset="-122"/>
                <a:ea typeface="微软雅黑 Light" panose="020B0502040204020203" pitchFamily="34" charset="-122"/>
              </a:rPr>
              <a:t>或</a:t>
            </a:r>
            <a:r>
              <a:rPr lang="en-US" altLang="zh-CN" dirty="0" smtClean="0">
                <a:solidFill>
                  <a:srgbClr val="0070C0"/>
                </a:solidFill>
                <a:latin typeface="微软雅黑 Light" panose="020B0502040204020203" pitchFamily="34" charset="-122"/>
                <a:ea typeface="微软雅黑 Light" panose="020B0502040204020203" pitchFamily="34" charset="-122"/>
              </a:rPr>
              <a:t>sigmoid</a:t>
            </a:r>
            <a:r>
              <a:rPr lang="zh-CN" altLang="en-US" dirty="0" smtClean="0">
                <a:solidFill>
                  <a:srgbClr val="0070C0"/>
                </a:solidFill>
                <a:latin typeface="微软雅黑 Light" panose="020B0502040204020203" pitchFamily="34" charset="-122"/>
                <a:ea typeface="微软雅黑 Light" panose="020B0502040204020203" pitchFamily="34" charset="-122"/>
              </a:rPr>
              <a:t>函数，</a:t>
            </a:r>
            <a:r>
              <a:rPr lang="zh-CN" altLang="en-US" dirty="0" smtClean="0">
                <a:solidFill>
                  <a:srgbClr val="C00000"/>
                </a:solidFill>
                <a:latin typeface="微软雅黑 Light" panose="020B0502040204020203" pitchFamily="34" charset="-122"/>
                <a:ea typeface="微软雅黑 Light" panose="020B0502040204020203" pitchFamily="34" charset="-122"/>
              </a:rPr>
              <a:t>无法记住很久之前的信息</a:t>
            </a:r>
            <a:r>
              <a:rPr lang="zh-CN" altLang="en-US" dirty="0" smtClean="0">
                <a:solidFill>
                  <a:srgbClr val="0070C0"/>
                </a:solidFill>
                <a:latin typeface="微软雅黑 Light" panose="020B0502040204020203" pitchFamily="34" charset="-122"/>
                <a:ea typeface="微软雅黑 Light" panose="020B0502040204020203" pitchFamily="34" charset="-122"/>
              </a:rPr>
              <a:t>，在处理长依赖时（句子长度较长），</a:t>
            </a:r>
            <a:r>
              <a:rPr lang="zh-CN" altLang="en-US" dirty="0" smtClean="0">
                <a:solidFill>
                  <a:srgbClr val="C00000"/>
                </a:solidFill>
                <a:latin typeface="微软雅黑 Light" panose="020B0502040204020203" pitchFamily="34" charset="-122"/>
                <a:ea typeface="微软雅黑 Light" panose="020B0502040204020203" pitchFamily="34" charset="-122"/>
              </a:rPr>
              <a:t>容易出现梯度消散</a:t>
            </a:r>
            <a:r>
              <a:rPr lang="zh-CN" altLang="en-US" dirty="0" smtClean="0">
                <a:solidFill>
                  <a:srgbClr val="0070C0"/>
                </a:solidFill>
                <a:latin typeface="微软雅黑 Light" panose="020B0502040204020203" pitchFamily="34" charset="-122"/>
                <a:ea typeface="微软雅黑 Light" panose="020B0502040204020203" pitchFamily="34" charset="-122"/>
              </a:rPr>
              <a:t>的问题，效果较差</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26134682"/>
              </p:ext>
            </p:extLst>
          </p:nvPr>
        </p:nvGraphicFramePr>
        <p:xfrm>
          <a:off x="3026410" y="4482372"/>
          <a:ext cx="2782908" cy="394428"/>
        </p:xfrm>
        <a:graphic>
          <a:graphicData uri="http://schemas.openxmlformats.org/presentationml/2006/ole">
            <mc:AlternateContent xmlns:mc="http://schemas.openxmlformats.org/markup-compatibility/2006">
              <mc:Choice xmlns:v="urn:schemas-microsoft-com:vml" Requires="v">
                <p:oleObj spid="_x0000_s6429" name="Equation" r:id="rId4" imgW="1612800" imgH="228600" progId="Equation.DSMT4">
                  <p:embed/>
                </p:oleObj>
              </mc:Choice>
              <mc:Fallback>
                <p:oleObj name="Equation" r:id="rId4" imgW="1612800" imgH="228600" progId="Equation.DSMT4">
                  <p:embed/>
                  <p:pic>
                    <p:nvPicPr>
                      <p:cNvPr id="0" name=""/>
                      <p:cNvPicPr/>
                      <p:nvPr/>
                    </p:nvPicPr>
                    <p:blipFill>
                      <a:blip r:embed="rId5"/>
                      <a:stretch>
                        <a:fillRect/>
                      </a:stretch>
                    </p:blipFill>
                    <p:spPr>
                      <a:xfrm>
                        <a:off x="3026410" y="4482372"/>
                        <a:ext cx="2782908" cy="394428"/>
                      </a:xfrm>
                      <a:prstGeom prst="rect">
                        <a:avLst/>
                      </a:prstGeom>
                    </p:spPr>
                  </p:pic>
                </p:oleObj>
              </mc:Fallback>
            </mc:AlternateContent>
          </a:graphicData>
        </a:graphic>
      </p:graphicFrame>
    </p:spTree>
    <p:extLst>
      <p:ext uri="{BB962C8B-B14F-4D97-AF65-F5344CB8AC3E}">
        <p14:creationId xmlns:p14="http://schemas.microsoft.com/office/powerpoint/2010/main" val="1522683740"/>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FMDNN+RNN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13987" y="1365432"/>
            <a:ext cx="8561647" cy="499624"/>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RNN</a:t>
            </a:r>
            <a:r>
              <a:rPr lang="zh-CN" altLang="en-US" sz="2000" dirty="0">
                <a:solidFill>
                  <a:srgbClr val="002060"/>
                </a:solidFill>
                <a:latin typeface="微软雅黑" pitchFamily="34" charset="-122"/>
                <a:ea typeface="微软雅黑" pitchFamily="34" charset="-122"/>
              </a:rPr>
              <a:t>简介</a:t>
            </a:r>
          </a:p>
        </p:txBody>
      </p:sp>
      <p:sp>
        <p:nvSpPr>
          <p:cNvPr id="2" name="文本框 1"/>
          <p:cNvSpPr txBox="1"/>
          <p:nvPr/>
        </p:nvSpPr>
        <p:spPr>
          <a:xfrm>
            <a:off x="665869" y="2082417"/>
            <a:ext cx="4128941" cy="369332"/>
          </a:xfrm>
          <a:prstGeom prst="rect">
            <a:avLst/>
          </a:prstGeom>
          <a:noFill/>
        </p:spPr>
        <p:txBody>
          <a:bodyPr wrap="square" rtlCol="0">
            <a:spAutoFit/>
          </a:bodyPr>
          <a:lstStyle/>
          <a:p>
            <a:r>
              <a:rPr lang="en-US" altLang="zh-CN" dirty="0" smtClean="0"/>
              <a:t>LSTM </a:t>
            </a:r>
            <a:r>
              <a:rPr lang="en-US" altLang="zh-CN" dirty="0" smtClean="0"/>
              <a:t>(Long </a:t>
            </a:r>
            <a:r>
              <a:rPr lang="en-US" altLang="zh-CN" dirty="0"/>
              <a:t>S</a:t>
            </a:r>
            <a:r>
              <a:rPr lang="en-US" altLang="zh-CN" dirty="0" smtClean="0"/>
              <a:t>hort </a:t>
            </a:r>
            <a:r>
              <a:rPr lang="en-US" altLang="zh-CN" dirty="0"/>
              <a:t>T</a:t>
            </a:r>
            <a:r>
              <a:rPr lang="en-US" altLang="zh-CN" dirty="0" smtClean="0"/>
              <a:t>erm </a:t>
            </a:r>
            <a:r>
              <a:rPr lang="en-US" altLang="zh-CN" dirty="0"/>
              <a:t>M</a:t>
            </a:r>
            <a:r>
              <a:rPr lang="en-US" altLang="zh-CN" dirty="0" smtClean="0"/>
              <a:t>emory)</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1" y="2681268"/>
            <a:ext cx="3321318" cy="269187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034" y="2246030"/>
            <a:ext cx="4562475" cy="3562350"/>
          </a:xfrm>
          <a:prstGeom prst="rect">
            <a:avLst/>
          </a:prstGeom>
        </p:spPr>
      </p:pic>
      <p:sp>
        <p:nvSpPr>
          <p:cNvPr id="10" name="矩形 9"/>
          <p:cNvSpPr/>
          <p:nvPr/>
        </p:nvSpPr>
        <p:spPr>
          <a:xfrm>
            <a:off x="4581034" y="3042303"/>
            <a:ext cx="478076" cy="49565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238856" y="3102122"/>
            <a:ext cx="1342178" cy="369332"/>
          </a:xfrm>
          <a:prstGeom prst="rect">
            <a:avLst/>
          </a:prstGeom>
          <a:noFill/>
        </p:spPr>
        <p:txBody>
          <a:bodyPr wrap="square" rtlCol="0">
            <a:spAutoFit/>
          </a:bodyPr>
          <a:lstStyle/>
          <a:p>
            <a:r>
              <a:rPr lang="en-US" altLang="zh-CN" i="1" dirty="0" smtClean="0">
                <a:solidFill>
                  <a:srgbClr val="00B050"/>
                </a:solidFill>
                <a:latin typeface="Times New Roman" panose="02020603050405020304" pitchFamily="18" charset="0"/>
                <a:cs typeface="Times New Roman" panose="02020603050405020304" pitchFamily="18" charset="0"/>
              </a:rPr>
              <a:t>Output gate</a:t>
            </a:r>
            <a:endParaRPr lang="zh-CN" altLang="en-US" i="1" dirty="0">
              <a:solidFill>
                <a:srgbClr val="00B050"/>
              </a:solidFill>
              <a:latin typeface="Times New Roman" panose="02020603050405020304" pitchFamily="18" charset="0"/>
              <a:cs typeface="Times New Roman" panose="02020603050405020304" pitchFamily="18" charset="0"/>
            </a:endParaRPr>
          </a:p>
        </p:txBody>
      </p:sp>
      <p:sp>
        <p:nvSpPr>
          <p:cNvPr id="12" name="矩形 11"/>
          <p:cNvSpPr/>
          <p:nvPr/>
        </p:nvSpPr>
        <p:spPr>
          <a:xfrm>
            <a:off x="4605247" y="4750032"/>
            <a:ext cx="478076" cy="49565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605247" y="5304844"/>
            <a:ext cx="478076" cy="49565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38856" y="4790394"/>
            <a:ext cx="1342178" cy="369332"/>
          </a:xfrm>
          <a:prstGeom prst="rect">
            <a:avLst/>
          </a:prstGeom>
          <a:noFill/>
        </p:spPr>
        <p:txBody>
          <a:bodyPr wrap="square" rtlCol="0">
            <a:spAutoFit/>
          </a:bodyPr>
          <a:lstStyle/>
          <a:p>
            <a:r>
              <a:rPr lang="en-US" altLang="zh-CN" i="1" dirty="0" smtClean="0">
                <a:solidFill>
                  <a:srgbClr val="00B050"/>
                </a:solidFill>
                <a:latin typeface="Times New Roman" panose="02020603050405020304" pitchFamily="18" charset="0"/>
                <a:cs typeface="Times New Roman" panose="02020603050405020304" pitchFamily="18" charset="0"/>
              </a:rPr>
              <a:t>Forget gate</a:t>
            </a:r>
            <a:endParaRPr lang="zh-CN" altLang="en-US" i="1" dirty="0">
              <a:solidFill>
                <a:srgbClr val="00B05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3238856" y="5328137"/>
            <a:ext cx="1342178" cy="369332"/>
          </a:xfrm>
          <a:prstGeom prst="rect">
            <a:avLst/>
          </a:prstGeom>
          <a:noFill/>
        </p:spPr>
        <p:txBody>
          <a:bodyPr wrap="square" rtlCol="0">
            <a:spAutoFit/>
          </a:bodyPr>
          <a:lstStyle/>
          <a:p>
            <a:r>
              <a:rPr lang="en-US" altLang="zh-CN" i="1" dirty="0" smtClean="0">
                <a:solidFill>
                  <a:srgbClr val="00B050"/>
                </a:solidFill>
                <a:latin typeface="Times New Roman" panose="02020603050405020304" pitchFamily="18" charset="0"/>
                <a:cs typeface="Times New Roman" panose="02020603050405020304" pitchFamily="18" charset="0"/>
              </a:rPr>
              <a:t>Input gate</a:t>
            </a:r>
            <a:endParaRPr lang="zh-CN" altLang="en-US" i="1" dirty="0">
              <a:solidFill>
                <a:srgbClr val="00B050"/>
              </a:solidFill>
              <a:latin typeface="Times New Roman" panose="02020603050405020304" pitchFamily="18" charset="0"/>
              <a:cs typeface="Times New Roman" panose="02020603050405020304" pitchFamily="18" charset="0"/>
            </a:endParaRPr>
          </a:p>
        </p:txBody>
      </p:sp>
      <p:sp>
        <p:nvSpPr>
          <p:cNvPr id="16" name="矩形 15"/>
          <p:cNvSpPr/>
          <p:nvPr/>
        </p:nvSpPr>
        <p:spPr>
          <a:xfrm>
            <a:off x="4581034" y="2464841"/>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238856" y="2509350"/>
            <a:ext cx="1342178" cy="369332"/>
          </a:xfrm>
          <a:prstGeom prst="rect">
            <a:avLst/>
          </a:prstGeom>
          <a:noFill/>
        </p:spPr>
        <p:txBody>
          <a:bodyPr wrap="square" rtlCol="0">
            <a:spAutoFit/>
          </a:bodyPr>
          <a:lstStyle/>
          <a:p>
            <a:r>
              <a:rPr lang="en-US" altLang="zh-CN" i="1" dirty="0" smtClean="0">
                <a:solidFill>
                  <a:srgbClr val="C00000"/>
                </a:solidFill>
                <a:latin typeface="Times New Roman" panose="02020603050405020304" pitchFamily="18" charset="0"/>
                <a:cs typeface="Times New Roman" panose="02020603050405020304" pitchFamily="18" charset="0"/>
              </a:rPr>
              <a:t>Output</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4581034" y="3635067"/>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221764" y="3662947"/>
            <a:ext cx="1555954" cy="369332"/>
          </a:xfrm>
          <a:prstGeom prst="rect">
            <a:avLst/>
          </a:prstGeom>
          <a:noFill/>
        </p:spPr>
        <p:txBody>
          <a:bodyPr wrap="square" rtlCol="0">
            <a:spAutoFit/>
          </a:bodyPr>
          <a:lstStyle/>
          <a:p>
            <a:r>
              <a:rPr lang="en-US" altLang="zh-CN" i="1" dirty="0" smtClean="0">
                <a:solidFill>
                  <a:srgbClr val="C00000"/>
                </a:solidFill>
                <a:latin typeface="Times New Roman" panose="02020603050405020304" pitchFamily="18" charset="0"/>
                <a:cs typeface="Times New Roman" panose="02020603050405020304" pitchFamily="18" charset="0"/>
              </a:rPr>
              <a:t>Memory Cell</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5840978" y="5311389"/>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724258" y="5820022"/>
            <a:ext cx="1555954" cy="369332"/>
          </a:xfrm>
          <a:prstGeom prst="rect">
            <a:avLst/>
          </a:prstGeom>
          <a:noFill/>
        </p:spPr>
        <p:txBody>
          <a:bodyPr wrap="square" rtlCol="0">
            <a:spAutoFit/>
          </a:bodyPr>
          <a:lstStyle/>
          <a:p>
            <a:r>
              <a:rPr lang="en-US" altLang="zh-CN" i="1" dirty="0" smtClean="0">
                <a:solidFill>
                  <a:srgbClr val="C00000"/>
                </a:solidFill>
                <a:latin typeface="Times New Roman" panose="02020603050405020304" pitchFamily="18" charset="0"/>
                <a:cs typeface="Times New Roman" panose="02020603050405020304" pitchFamily="18" charset="0"/>
              </a:rPr>
              <a:t>Input</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7588665" y="2024360"/>
            <a:ext cx="1486969" cy="369332"/>
          </a:xfrm>
          <a:prstGeom prst="rect">
            <a:avLst/>
          </a:prstGeom>
          <a:noFill/>
          <a:ln w="19050">
            <a:solidFill>
              <a:srgbClr val="0033CC"/>
            </a:solidFill>
          </a:ln>
        </p:spPr>
        <p:txBody>
          <a:bodyPr wrap="square" rtlCol="0">
            <a:spAutoFit/>
          </a:bodyPr>
          <a:lstStyle/>
          <a:p>
            <a:pPr algn="ctr"/>
            <a:r>
              <a:rPr lang="en-US" altLang="zh-CN" dirty="0" smtClean="0">
                <a:solidFill>
                  <a:srgbClr val="C00000"/>
                </a:solidFill>
              </a:rPr>
              <a:t>Short cut</a:t>
            </a:r>
            <a:endParaRPr lang="zh-CN" altLang="en-US" dirty="0">
              <a:solidFill>
                <a:srgbClr val="C00000"/>
              </a:solidFill>
            </a:endParaRPr>
          </a:p>
        </p:txBody>
      </p:sp>
      <p:cxnSp>
        <p:nvCxnSpPr>
          <p:cNvPr id="22" name="直接箭头连接符 21"/>
          <p:cNvCxnSpPr>
            <a:stCxn id="7" idx="2"/>
          </p:cNvCxnSpPr>
          <p:nvPr/>
        </p:nvCxnSpPr>
        <p:spPr>
          <a:xfrm flipH="1">
            <a:off x="6751178" y="2393692"/>
            <a:ext cx="1580972" cy="1269255"/>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571064" y="4189123"/>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220338" y="4311004"/>
            <a:ext cx="1555954" cy="369332"/>
          </a:xfrm>
          <a:prstGeom prst="rect">
            <a:avLst/>
          </a:prstGeom>
          <a:noFill/>
        </p:spPr>
        <p:txBody>
          <a:bodyPr wrap="square" rtlCol="0">
            <a:spAutoFit/>
          </a:bodyPr>
          <a:lstStyle/>
          <a:p>
            <a:r>
              <a:rPr lang="en-US" altLang="zh-CN" i="1" dirty="0" smtClean="0">
                <a:solidFill>
                  <a:srgbClr val="C00000"/>
                </a:solidFill>
                <a:latin typeface="Times New Roman" panose="02020603050405020304" pitchFamily="18" charset="0"/>
                <a:cs typeface="Times New Roman" panose="02020603050405020304" pitchFamily="18" charset="0"/>
              </a:rPr>
              <a:t>New Cell</a:t>
            </a:r>
            <a:endParaRPr lang="zh-CN" altLang="en-US"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480878"/>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FMDNN+RNN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31077" y="1392009"/>
            <a:ext cx="8561647" cy="499624"/>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RNN</a:t>
            </a:r>
            <a:r>
              <a:rPr lang="zh-CN" altLang="en-US" sz="2000" dirty="0">
                <a:solidFill>
                  <a:srgbClr val="002060"/>
                </a:solidFill>
                <a:latin typeface="微软雅黑" pitchFamily="34" charset="-122"/>
                <a:ea typeface="微软雅黑" pitchFamily="34" charset="-122"/>
              </a:rPr>
              <a:t>简介</a:t>
            </a:r>
          </a:p>
        </p:txBody>
      </p:sp>
      <p:sp>
        <p:nvSpPr>
          <p:cNvPr id="7" name="文本框 6"/>
          <p:cNvSpPr txBox="1"/>
          <p:nvPr/>
        </p:nvSpPr>
        <p:spPr>
          <a:xfrm>
            <a:off x="748053" y="1945397"/>
            <a:ext cx="4128941" cy="369332"/>
          </a:xfrm>
          <a:prstGeom prst="rect">
            <a:avLst/>
          </a:prstGeom>
          <a:noFill/>
        </p:spPr>
        <p:txBody>
          <a:bodyPr wrap="square" rtlCol="0">
            <a:spAutoFit/>
          </a:bodyPr>
          <a:lstStyle/>
          <a:p>
            <a:r>
              <a:rPr lang="en-US" altLang="zh-CN" dirty="0" smtClean="0"/>
              <a:t>GRU (Gated Recurrent Unit)</a:t>
            </a:r>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4" y="2572109"/>
            <a:ext cx="3784924" cy="239292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683" y="2755716"/>
            <a:ext cx="4476750" cy="2705100"/>
          </a:xfrm>
          <a:prstGeom prst="rect">
            <a:avLst/>
          </a:prstGeom>
        </p:spPr>
      </p:pic>
      <p:sp>
        <p:nvSpPr>
          <p:cNvPr id="10" name="矩形 9"/>
          <p:cNvSpPr/>
          <p:nvPr/>
        </p:nvSpPr>
        <p:spPr>
          <a:xfrm>
            <a:off x="4724887" y="3458945"/>
            <a:ext cx="478076" cy="49565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14914" y="4611204"/>
            <a:ext cx="478076" cy="49565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23463" y="2882816"/>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53535" y="3505572"/>
            <a:ext cx="1342178" cy="369332"/>
          </a:xfrm>
          <a:prstGeom prst="rect">
            <a:avLst/>
          </a:prstGeom>
          <a:noFill/>
        </p:spPr>
        <p:txBody>
          <a:bodyPr wrap="square" rtlCol="0">
            <a:spAutoFit/>
          </a:bodyPr>
          <a:lstStyle/>
          <a:p>
            <a:r>
              <a:rPr lang="en-US" altLang="zh-CN" i="1" dirty="0" smtClean="0">
                <a:solidFill>
                  <a:srgbClr val="00B050"/>
                </a:solidFill>
                <a:latin typeface="Times New Roman" panose="02020603050405020304" pitchFamily="18" charset="0"/>
                <a:cs typeface="Times New Roman" panose="02020603050405020304" pitchFamily="18" charset="0"/>
              </a:rPr>
              <a:t>Update gate</a:t>
            </a:r>
            <a:endParaRPr lang="zh-CN" altLang="en-US" i="1" dirty="0">
              <a:solidFill>
                <a:srgbClr val="00B050"/>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3477749" y="4717655"/>
            <a:ext cx="1342178" cy="369332"/>
          </a:xfrm>
          <a:prstGeom prst="rect">
            <a:avLst/>
          </a:prstGeom>
          <a:noFill/>
        </p:spPr>
        <p:txBody>
          <a:bodyPr wrap="square" rtlCol="0">
            <a:spAutoFit/>
          </a:bodyPr>
          <a:lstStyle/>
          <a:p>
            <a:r>
              <a:rPr lang="en-US" altLang="zh-CN" i="1" dirty="0" smtClean="0">
                <a:solidFill>
                  <a:srgbClr val="00B050"/>
                </a:solidFill>
                <a:latin typeface="Times New Roman" panose="02020603050405020304" pitchFamily="18" charset="0"/>
                <a:cs typeface="Times New Roman" panose="02020603050405020304" pitchFamily="18" charset="0"/>
              </a:rPr>
              <a:t>Reset gate</a:t>
            </a:r>
            <a:endParaRPr lang="zh-CN" altLang="en-US" i="1" dirty="0">
              <a:solidFill>
                <a:srgbClr val="00B05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3534816" y="2920653"/>
            <a:ext cx="1342178" cy="369332"/>
          </a:xfrm>
          <a:prstGeom prst="rect">
            <a:avLst/>
          </a:prstGeom>
          <a:noFill/>
        </p:spPr>
        <p:txBody>
          <a:bodyPr wrap="square" rtlCol="0">
            <a:spAutoFit/>
          </a:bodyPr>
          <a:lstStyle/>
          <a:p>
            <a:r>
              <a:rPr lang="en-US" altLang="zh-CN" i="1" dirty="0" smtClean="0">
                <a:solidFill>
                  <a:srgbClr val="C00000"/>
                </a:solidFill>
                <a:latin typeface="Times New Roman" panose="02020603050405020304" pitchFamily="18" charset="0"/>
                <a:cs typeface="Times New Roman" panose="02020603050405020304" pitchFamily="18" charset="0"/>
              </a:rPr>
              <a:t>Activation</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6106034" y="4611204"/>
            <a:ext cx="478076" cy="49565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041075" y="5098314"/>
            <a:ext cx="1342178" cy="369332"/>
          </a:xfrm>
          <a:prstGeom prst="rect">
            <a:avLst/>
          </a:prstGeom>
          <a:noFill/>
        </p:spPr>
        <p:txBody>
          <a:bodyPr wrap="square" rtlCol="0">
            <a:spAutoFit/>
          </a:bodyPr>
          <a:lstStyle/>
          <a:p>
            <a:r>
              <a:rPr lang="en-US" altLang="zh-CN" i="1" dirty="0" smtClean="0">
                <a:solidFill>
                  <a:srgbClr val="C00000"/>
                </a:solidFill>
                <a:latin typeface="Times New Roman" panose="02020603050405020304" pitchFamily="18" charset="0"/>
                <a:cs typeface="Times New Roman" panose="02020603050405020304" pitchFamily="18" charset="0"/>
              </a:rPr>
              <a:t>Input</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7657032" y="2009411"/>
            <a:ext cx="1252467" cy="369332"/>
          </a:xfrm>
          <a:prstGeom prst="rect">
            <a:avLst/>
          </a:prstGeom>
          <a:noFill/>
          <a:ln w="19050">
            <a:solidFill>
              <a:srgbClr val="0033CC"/>
            </a:solidFill>
          </a:ln>
        </p:spPr>
        <p:txBody>
          <a:bodyPr wrap="square" rtlCol="0">
            <a:spAutoFit/>
          </a:bodyPr>
          <a:lstStyle/>
          <a:p>
            <a:pPr algn="ctr"/>
            <a:r>
              <a:rPr lang="en-US" altLang="zh-CN" dirty="0" smtClean="0">
                <a:solidFill>
                  <a:srgbClr val="C00000"/>
                </a:solidFill>
              </a:rPr>
              <a:t>Short cut</a:t>
            </a:r>
            <a:endParaRPr lang="zh-CN" altLang="en-US" dirty="0">
              <a:solidFill>
                <a:srgbClr val="C00000"/>
              </a:solidFill>
            </a:endParaRPr>
          </a:p>
        </p:txBody>
      </p:sp>
      <p:cxnSp>
        <p:nvCxnSpPr>
          <p:cNvPr id="19" name="直接箭头连接符 18"/>
          <p:cNvCxnSpPr>
            <a:stCxn id="18" idx="2"/>
          </p:cNvCxnSpPr>
          <p:nvPr/>
        </p:nvCxnSpPr>
        <p:spPr>
          <a:xfrm flipH="1">
            <a:off x="7135739" y="2378743"/>
            <a:ext cx="1147527" cy="60373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547498"/>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a:solidFill>
                  <a:srgbClr val="FF0000"/>
                </a:solidFill>
                <a:latin typeface="微软雅黑" pitchFamily="34" charset="-122"/>
                <a:ea typeface="微软雅黑" pitchFamily="34" charset="-122"/>
              </a:rPr>
              <a:t>FMDNN+RNN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641821"/>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利用</a:t>
            </a:r>
            <a:r>
              <a:rPr lang="en-US" altLang="zh-CN" sz="2000" dirty="0">
                <a:solidFill>
                  <a:srgbClr val="002060"/>
                </a:solidFill>
                <a:latin typeface="微软雅黑" pitchFamily="34" charset="-122"/>
                <a:ea typeface="微软雅黑" pitchFamily="34" charset="-122"/>
              </a:rPr>
              <a:t>RNN</a:t>
            </a:r>
            <a:r>
              <a:rPr lang="zh-CN" altLang="en-US" sz="2000" dirty="0">
                <a:solidFill>
                  <a:srgbClr val="002060"/>
                </a:solidFill>
                <a:latin typeface="微软雅黑" pitchFamily="34" charset="-122"/>
                <a:ea typeface="微软雅黑" pitchFamily="34" charset="-122"/>
              </a:rPr>
              <a:t>处理文本</a:t>
            </a:r>
          </a:p>
        </p:txBody>
      </p:sp>
      <p:pic>
        <p:nvPicPr>
          <p:cNvPr id="7" name="图片 6"/>
          <p:cNvPicPr>
            <a:picLocks noChangeAspect="1"/>
          </p:cNvPicPr>
          <p:nvPr/>
        </p:nvPicPr>
        <p:blipFill>
          <a:blip r:embed="rId2"/>
          <a:stretch>
            <a:fillRect/>
          </a:stretch>
        </p:blipFill>
        <p:spPr>
          <a:xfrm>
            <a:off x="635712" y="2417834"/>
            <a:ext cx="5068415" cy="3805715"/>
          </a:xfrm>
          <a:prstGeom prst="rect">
            <a:avLst/>
          </a:prstGeom>
        </p:spPr>
      </p:pic>
      <p:sp>
        <p:nvSpPr>
          <p:cNvPr id="8" name="文本框 7"/>
          <p:cNvSpPr txBox="1"/>
          <p:nvPr/>
        </p:nvSpPr>
        <p:spPr>
          <a:xfrm>
            <a:off x="5774109" y="2843844"/>
            <a:ext cx="3190430" cy="2953694"/>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对句子中的单词进行查表，找出每个</a:t>
            </a:r>
            <a:r>
              <a:rPr lang="zh-CN" altLang="en-US" dirty="0" smtClean="0">
                <a:solidFill>
                  <a:srgbClr val="C00000"/>
                </a:solidFill>
                <a:latin typeface="微软雅黑 Light" panose="020B0502040204020203" pitchFamily="34" charset="-122"/>
                <a:ea typeface="微软雅黑 Light" panose="020B0502040204020203" pitchFamily="34" charset="-122"/>
              </a:rPr>
              <a:t>单词的词向量</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使用</a:t>
            </a:r>
            <a:r>
              <a:rPr lang="zh-CN" altLang="en-US" dirty="0" smtClean="0">
                <a:solidFill>
                  <a:srgbClr val="C00000"/>
                </a:solidFill>
                <a:latin typeface="微软雅黑 Light" panose="020B0502040204020203" pitchFamily="34" charset="-122"/>
                <a:ea typeface="微软雅黑 Light" panose="020B0502040204020203" pitchFamily="34" charset="-122"/>
              </a:rPr>
              <a:t>词向量作为</a:t>
            </a:r>
            <a:r>
              <a:rPr lang="en-US" altLang="zh-CN" dirty="0" smtClean="0">
                <a:solidFill>
                  <a:srgbClr val="C00000"/>
                </a:solidFill>
                <a:latin typeface="微软雅黑 Light" panose="020B0502040204020203" pitchFamily="34" charset="-122"/>
                <a:ea typeface="微软雅黑 Light" panose="020B0502040204020203" pitchFamily="34" charset="-122"/>
              </a:rPr>
              <a:t>RNN</a:t>
            </a:r>
            <a:r>
              <a:rPr lang="zh-CN" altLang="en-US" dirty="0" smtClean="0">
                <a:solidFill>
                  <a:srgbClr val="C00000"/>
                </a:solidFill>
                <a:latin typeface="微软雅黑 Light" panose="020B0502040204020203" pitchFamily="34" charset="-122"/>
                <a:ea typeface="微软雅黑 Light" panose="020B0502040204020203" pitchFamily="34" charset="-122"/>
              </a:rPr>
              <a:t>的输入</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en-US" altLang="zh-CN" dirty="0" smtClean="0">
                <a:solidFill>
                  <a:srgbClr val="0070C0"/>
                </a:solidFill>
                <a:latin typeface="微软雅黑 Light" panose="020B0502040204020203" pitchFamily="34" charset="-122"/>
                <a:ea typeface="微软雅黑 Light" panose="020B0502040204020203" pitchFamily="34" charset="-122"/>
              </a:rPr>
              <a:t>RNN</a:t>
            </a:r>
            <a:r>
              <a:rPr lang="zh-CN" altLang="en-US" dirty="0" smtClean="0">
                <a:solidFill>
                  <a:srgbClr val="0070C0"/>
                </a:solidFill>
                <a:latin typeface="微软雅黑 Light" panose="020B0502040204020203" pitchFamily="34" charset="-122"/>
                <a:ea typeface="微软雅黑 Light" panose="020B0502040204020203" pitchFamily="34" charset="-122"/>
              </a:rPr>
              <a:t>的</a:t>
            </a:r>
            <a:r>
              <a:rPr lang="zh-CN" altLang="en-US" dirty="0" smtClean="0">
                <a:solidFill>
                  <a:srgbClr val="C00000"/>
                </a:solidFill>
                <a:latin typeface="微软雅黑 Light" panose="020B0502040204020203" pitchFamily="34" charset="-122"/>
                <a:ea typeface="微软雅黑 Light" panose="020B0502040204020203" pitchFamily="34" charset="-122"/>
              </a:rPr>
              <a:t>最后一层作为句子的</a:t>
            </a:r>
            <a:r>
              <a:rPr lang="en-US" altLang="zh-CN" dirty="0" smtClean="0">
                <a:solidFill>
                  <a:srgbClr val="C0000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，用于进一步的处理</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41750542"/>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smtClean="0">
                <a:solidFill>
                  <a:srgbClr val="FF0000"/>
                </a:solidFill>
                <a:latin typeface="微软雅黑" pitchFamily="34" charset="-122"/>
                <a:ea typeface="微软雅黑" pitchFamily="34" charset="-122"/>
              </a:rPr>
              <a:t>FMDNN+RNN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351431"/>
            <a:ext cx="8561647" cy="499624"/>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FMDNN+RNN</a:t>
            </a:r>
            <a:endParaRPr lang="zh-CN" altLang="en-US" sz="2000" dirty="0">
              <a:solidFill>
                <a:srgbClr val="002060"/>
              </a:solidFill>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382772" y="1888333"/>
            <a:ext cx="8706562" cy="3092728"/>
          </a:xfrm>
          <a:prstGeom prst="rect">
            <a:avLst/>
          </a:prstGeom>
        </p:spPr>
      </p:pic>
      <p:sp>
        <p:nvSpPr>
          <p:cNvPr id="8" name="文本框 7"/>
          <p:cNvSpPr txBox="1"/>
          <p:nvPr/>
        </p:nvSpPr>
        <p:spPr>
          <a:xfrm>
            <a:off x="1689915" y="4866083"/>
            <a:ext cx="7399419" cy="1754326"/>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左边是</a:t>
            </a:r>
            <a:r>
              <a:rPr lang="zh-CN" altLang="en-US" dirty="0" smtClean="0">
                <a:solidFill>
                  <a:srgbClr val="C00000"/>
                </a:solidFill>
                <a:latin typeface="微软雅黑 Light" panose="020B0502040204020203" pitchFamily="34" charset="-122"/>
                <a:ea typeface="微软雅黑 Light" panose="020B0502040204020203" pitchFamily="34" charset="-122"/>
              </a:rPr>
              <a:t>通过</a:t>
            </a:r>
            <a:r>
              <a:rPr lang="en-US" altLang="zh-CN" dirty="0" smtClean="0">
                <a:solidFill>
                  <a:srgbClr val="C00000"/>
                </a:solidFill>
                <a:latin typeface="微软雅黑 Light" panose="020B0502040204020203" pitchFamily="34" charset="-122"/>
                <a:ea typeface="微软雅黑 Light" panose="020B0502040204020203" pitchFamily="34" charset="-122"/>
              </a:rPr>
              <a:t>user-item</a:t>
            </a:r>
            <a:r>
              <a:rPr lang="zh-CN" altLang="en-US" dirty="0" smtClean="0">
                <a:solidFill>
                  <a:srgbClr val="C00000"/>
                </a:solidFill>
                <a:latin typeface="微软雅黑 Light" panose="020B0502040204020203" pitchFamily="34" charset="-122"/>
                <a:ea typeface="微软雅黑 Light" panose="020B0502040204020203" pitchFamily="34" charset="-122"/>
              </a:rPr>
              <a:t>的行为</a:t>
            </a:r>
            <a:r>
              <a:rPr lang="zh-CN" altLang="en-US" dirty="0" smtClean="0">
                <a:solidFill>
                  <a:srgbClr val="0070C0"/>
                </a:solidFill>
                <a:latin typeface="微软雅黑 Light" panose="020B0502040204020203" pitchFamily="34" charset="-122"/>
                <a:ea typeface="微软雅黑 Light" panose="020B0502040204020203" pitchFamily="34" charset="-122"/>
              </a:rPr>
              <a:t>来获取</a:t>
            </a:r>
            <a:r>
              <a:rPr lang="en-US" altLang="zh-CN" dirty="0" smtClean="0">
                <a:solidFill>
                  <a:srgbClr val="0070C0"/>
                </a:solidFill>
                <a:latin typeface="微软雅黑 Light" panose="020B0502040204020203" pitchFamily="34" charset="-122"/>
                <a:ea typeface="微软雅黑 Light" panose="020B0502040204020203" pitchFamily="34" charset="-122"/>
              </a:rPr>
              <a:t>user</a:t>
            </a:r>
            <a:r>
              <a:rPr lang="zh-CN" altLang="en-US" dirty="0" smtClean="0">
                <a:solidFill>
                  <a:srgbClr val="0070C0"/>
                </a:solidFill>
                <a:latin typeface="微软雅黑 Light" panose="020B0502040204020203" pitchFamily="34" charset="-122"/>
                <a:ea typeface="微软雅黑 Light" panose="020B0502040204020203" pitchFamily="34" charset="-122"/>
              </a:rPr>
              <a:t>和</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的特征</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右边是</a:t>
            </a:r>
            <a:r>
              <a:rPr lang="zh-CN" altLang="en-US" dirty="0" smtClean="0">
                <a:solidFill>
                  <a:srgbClr val="C00000"/>
                </a:solidFill>
                <a:latin typeface="微软雅黑 Light" panose="020B0502040204020203" pitchFamily="34" charset="-122"/>
                <a:ea typeface="微软雅黑 Light" panose="020B0502040204020203" pitchFamily="34" charset="-122"/>
              </a:rPr>
              <a:t>通过</a:t>
            </a:r>
            <a:r>
              <a:rPr lang="en-US" altLang="zh-CN" dirty="0" smtClean="0">
                <a:solidFill>
                  <a:srgbClr val="C00000"/>
                </a:solidFill>
                <a:latin typeface="微软雅黑 Light" panose="020B0502040204020203" pitchFamily="34" charset="-122"/>
                <a:ea typeface="微软雅黑 Light" panose="020B0502040204020203" pitchFamily="34" charset="-122"/>
              </a:rPr>
              <a:t>LSTM</a:t>
            </a:r>
            <a:r>
              <a:rPr lang="zh-CN" altLang="en-US" dirty="0" smtClean="0">
                <a:solidFill>
                  <a:srgbClr val="C00000"/>
                </a:solidFill>
                <a:latin typeface="微软雅黑 Light" panose="020B0502040204020203" pitchFamily="34" charset="-122"/>
                <a:ea typeface="微软雅黑 Light" panose="020B0502040204020203" pitchFamily="34" charset="-122"/>
              </a:rPr>
              <a:t>或</a:t>
            </a:r>
            <a:r>
              <a:rPr lang="en-US" altLang="zh-CN" dirty="0" smtClean="0">
                <a:solidFill>
                  <a:srgbClr val="C00000"/>
                </a:solidFill>
                <a:latin typeface="微软雅黑 Light" panose="020B0502040204020203" pitchFamily="34" charset="-122"/>
                <a:ea typeface="微软雅黑 Light" panose="020B0502040204020203" pitchFamily="34" charset="-122"/>
              </a:rPr>
              <a:t>GRU</a:t>
            </a:r>
            <a:r>
              <a:rPr lang="zh-CN" altLang="en-US" dirty="0" smtClean="0">
                <a:solidFill>
                  <a:srgbClr val="C00000"/>
                </a:solidFill>
                <a:latin typeface="微软雅黑 Light" panose="020B0502040204020203" pitchFamily="34" charset="-122"/>
                <a:ea typeface="微软雅黑 Light" panose="020B0502040204020203" pitchFamily="34" charset="-122"/>
              </a:rPr>
              <a:t>来获取</a:t>
            </a:r>
            <a:r>
              <a:rPr lang="en-US" altLang="zh-CN" dirty="0" smtClean="0">
                <a:solidFill>
                  <a:srgbClr val="C00000"/>
                </a:solidFill>
                <a:latin typeface="微软雅黑 Light" panose="020B0502040204020203" pitchFamily="34" charset="-122"/>
                <a:ea typeface="微软雅黑 Light" panose="020B0502040204020203" pitchFamily="34" charset="-122"/>
              </a:rPr>
              <a:t>user</a:t>
            </a:r>
            <a:r>
              <a:rPr lang="zh-CN" altLang="en-US" dirty="0" smtClean="0">
                <a:solidFill>
                  <a:srgbClr val="C00000"/>
                </a:solidFill>
                <a:latin typeface="微软雅黑 Light" panose="020B0502040204020203" pitchFamily="34" charset="-122"/>
                <a:ea typeface="微软雅黑 Light" panose="020B0502040204020203" pitchFamily="34" charset="-122"/>
              </a:rPr>
              <a:t>和文本的特征。</a:t>
            </a:r>
            <a:r>
              <a:rPr lang="en-US" altLang="zh-CN" dirty="0" smtClean="0">
                <a:solidFill>
                  <a:srgbClr val="C00000"/>
                </a:solidFill>
                <a:latin typeface="微软雅黑 Light" panose="020B0502040204020203" pitchFamily="34" charset="-122"/>
                <a:ea typeface="微软雅黑 Light" panose="020B0502040204020203" pitchFamily="34" charset="-122"/>
              </a:rPr>
              <a:t>RNN</a:t>
            </a:r>
            <a:r>
              <a:rPr lang="zh-CN" altLang="en-US" dirty="0" smtClean="0">
                <a:solidFill>
                  <a:srgbClr val="C00000"/>
                </a:solidFill>
                <a:latin typeface="微软雅黑 Light" panose="020B0502040204020203" pitchFamily="34" charset="-122"/>
                <a:ea typeface="微软雅黑 Light" panose="020B0502040204020203" pitchFamily="34" charset="-122"/>
              </a:rPr>
              <a:t>能够记住句子的历史信息</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对两个模型的</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进行</a:t>
            </a:r>
            <a:r>
              <a:rPr lang="en-US" altLang="zh-CN" dirty="0" smtClean="0">
                <a:solidFill>
                  <a:srgbClr val="C00000"/>
                </a:solidFill>
                <a:latin typeface="微软雅黑 Light" panose="020B0502040204020203" pitchFamily="34" charset="-122"/>
                <a:ea typeface="微软雅黑 Light" panose="020B0502040204020203" pitchFamily="34" charset="-122"/>
              </a:rPr>
              <a:t>Stacking</a:t>
            </a:r>
          </a:p>
        </p:txBody>
      </p:sp>
    </p:spTree>
    <p:extLst>
      <p:ext uri="{BB962C8B-B14F-4D97-AF65-F5344CB8AC3E}">
        <p14:creationId xmlns:p14="http://schemas.microsoft.com/office/powerpoint/2010/main" val="3121724455"/>
      </p:ext>
    </p:extLst>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err="1">
                <a:solidFill>
                  <a:srgbClr val="FF0000"/>
                </a:solidFill>
                <a:latin typeface="微软雅黑" pitchFamily="34" charset="-122"/>
                <a:ea typeface="微软雅黑" pitchFamily="34" charset="-122"/>
              </a:rPr>
              <a:t>FMDNN+GatedCNN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641821"/>
            <a:ext cx="8561647" cy="553998"/>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门与权值的关系</a:t>
            </a:r>
            <a:endParaRPr lang="zh-CN" altLang="en-US" sz="2000" dirty="0">
              <a:solidFill>
                <a:srgbClr val="002060"/>
              </a:solidFill>
              <a:latin typeface="微软雅黑" pitchFamily="34" charset="-122"/>
              <a:ea typeface="微软雅黑" pitchFamily="34" charset="-122"/>
            </a:endParaRPr>
          </a:p>
        </p:txBody>
      </p:sp>
      <p:sp>
        <p:nvSpPr>
          <p:cNvPr id="3" name="文本框 2"/>
          <p:cNvSpPr txBox="1"/>
          <p:nvPr/>
        </p:nvSpPr>
        <p:spPr>
          <a:xfrm>
            <a:off x="1093862" y="2478281"/>
            <a:ext cx="2965391" cy="369332"/>
          </a:xfrm>
          <a:prstGeom prst="rect">
            <a:avLst/>
          </a:prstGeom>
          <a:noFill/>
        </p:spPr>
        <p:txBody>
          <a:bodyPr wrap="square" rtlCol="0">
            <a:spAutoFit/>
          </a:bodyPr>
          <a:lstStyle/>
          <a:p>
            <a:r>
              <a:rPr lang="zh-CN" altLang="en-US" dirty="0" smtClean="0">
                <a:solidFill>
                  <a:srgbClr val="0033CC"/>
                </a:solidFill>
                <a:latin typeface="微软雅黑 Light" panose="020B0502040204020203" pitchFamily="34" charset="-122"/>
                <a:ea typeface="微软雅黑 Light" panose="020B0502040204020203" pitchFamily="34" charset="-122"/>
              </a:rPr>
              <a:t>门</a:t>
            </a:r>
            <a:endParaRPr lang="zh-CN" altLang="en-US" dirty="0">
              <a:solidFill>
                <a:srgbClr val="0033CC"/>
              </a:solidFill>
              <a:latin typeface="微软雅黑 Light" panose="020B0502040204020203" pitchFamily="34" charset="-122"/>
              <a:ea typeface="微软雅黑 Light" panose="020B0502040204020203"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6882297"/>
              </p:ext>
            </p:extLst>
          </p:nvPr>
        </p:nvGraphicFramePr>
        <p:xfrm>
          <a:off x="2503488" y="2798525"/>
          <a:ext cx="1730375" cy="766762"/>
        </p:xfrm>
        <a:graphic>
          <a:graphicData uri="http://schemas.openxmlformats.org/presentationml/2006/ole">
            <mc:AlternateContent xmlns:mc="http://schemas.openxmlformats.org/markup-compatibility/2006">
              <mc:Choice xmlns:v="urn:schemas-microsoft-com:vml" Requires="v">
                <p:oleObj spid="_x0000_s7730" name="Equation" r:id="rId3" imgW="1041120" imgH="431640" progId="Equation.DSMT4">
                  <p:embed/>
                </p:oleObj>
              </mc:Choice>
              <mc:Fallback>
                <p:oleObj name="Equation" r:id="rId3" imgW="1041120" imgH="431640" progId="Equation.DSMT4">
                  <p:embed/>
                  <p:pic>
                    <p:nvPicPr>
                      <p:cNvPr id="0" name=""/>
                      <p:cNvPicPr/>
                      <p:nvPr/>
                    </p:nvPicPr>
                    <p:blipFill>
                      <a:blip r:embed="rId4"/>
                      <a:stretch>
                        <a:fillRect/>
                      </a:stretch>
                    </p:blipFill>
                    <p:spPr>
                      <a:xfrm>
                        <a:off x="2503488" y="2798525"/>
                        <a:ext cx="1730375" cy="766762"/>
                      </a:xfrm>
                      <a:prstGeom prst="rect">
                        <a:avLst/>
                      </a:prstGeom>
                    </p:spPr>
                  </p:pic>
                </p:oleObj>
              </mc:Fallback>
            </mc:AlternateContent>
          </a:graphicData>
        </a:graphic>
      </p:graphicFrame>
      <p:sp>
        <p:nvSpPr>
          <p:cNvPr id="8" name="文本框 7"/>
          <p:cNvSpPr txBox="1"/>
          <p:nvPr/>
        </p:nvSpPr>
        <p:spPr>
          <a:xfrm>
            <a:off x="1093861" y="3677390"/>
            <a:ext cx="2965391" cy="369332"/>
          </a:xfrm>
          <a:prstGeom prst="rect">
            <a:avLst/>
          </a:prstGeom>
          <a:noFill/>
        </p:spPr>
        <p:txBody>
          <a:bodyPr wrap="square" rtlCol="0">
            <a:spAutoFit/>
          </a:bodyPr>
          <a:lstStyle/>
          <a:p>
            <a:r>
              <a:rPr lang="zh-CN" altLang="en-US" dirty="0" smtClean="0">
                <a:solidFill>
                  <a:srgbClr val="0033CC"/>
                </a:solidFill>
                <a:latin typeface="微软雅黑 Light" panose="020B0502040204020203" pitchFamily="34" charset="-122"/>
                <a:ea typeface="微软雅黑 Light" panose="020B0502040204020203" pitchFamily="34" charset="-122"/>
              </a:rPr>
              <a:t>权值</a:t>
            </a:r>
            <a:endParaRPr lang="zh-CN" altLang="en-US" dirty="0">
              <a:solidFill>
                <a:srgbClr val="0033CC"/>
              </a:solidFill>
              <a:latin typeface="微软雅黑 Light" panose="020B0502040204020203" pitchFamily="34" charset="-122"/>
              <a:ea typeface="微软雅黑 Light" panose="020B0502040204020203"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642316218"/>
              </p:ext>
            </p:extLst>
          </p:nvPr>
        </p:nvGraphicFramePr>
        <p:xfrm>
          <a:off x="2546936" y="3978644"/>
          <a:ext cx="1773238" cy="360362"/>
        </p:xfrm>
        <a:graphic>
          <a:graphicData uri="http://schemas.openxmlformats.org/presentationml/2006/ole">
            <mc:AlternateContent xmlns:mc="http://schemas.openxmlformats.org/markup-compatibility/2006">
              <mc:Choice xmlns:v="urn:schemas-microsoft-com:vml" Requires="v">
                <p:oleObj spid="_x0000_s7731" name="Equation" r:id="rId5" imgW="1066680" imgH="203040" progId="Equation.DSMT4">
                  <p:embed/>
                </p:oleObj>
              </mc:Choice>
              <mc:Fallback>
                <p:oleObj name="Equation" r:id="rId5" imgW="1066680" imgH="203040" progId="Equation.DSMT4">
                  <p:embed/>
                  <p:pic>
                    <p:nvPicPr>
                      <p:cNvPr id="0" name=""/>
                      <p:cNvPicPr/>
                      <p:nvPr/>
                    </p:nvPicPr>
                    <p:blipFill>
                      <a:blip r:embed="rId6"/>
                      <a:stretch>
                        <a:fillRect/>
                      </a:stretch>
                    </p:blipFill>
                    <p:spPr>
                      <a:xfrm>
                        <a:off x="2546936" y="3978644"/>
                        <a:ext cx="1773238" cy="360362"/>
                      </a:xfrm>
                      <a:prstGeom prst="rect">
                        <a:avLst/>
                      </a:prstGeom>
                    </p:spPr>
                  </p:pic>
                </p:oleObj>
              </mc:Fallback>
            </mc:AlternateContent>
          </a:graphicData>
        </a:graphic>
      </p:graphicFrame>
      <p:sp>
        <p:nvSpPr>
          <p:cNvPr id="10" name="矩形 9"/>
          <p:cNvSpPr/>
          <p:nvPr/>
        </p:nvSpPr>
        <p:spPr>
          <a:xfrm>
            <a:off x="4025056" y="2808325"/>
            <a:ext cx="208807" cy="4169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59042" y="2726614"/>
            <a:ext cx="384447" cy="369332"/>
          </a:xfrm>
          <a:prstGeom prst="rect">
            <a:avLst/>
          </a:prstGeom>
          <a:noFill/>
          <a:ln w="19050">
            <a:solidFill>
              <a:srgbClr val="0033CC"/>
            </a:solidFill>
          </a:ln>
        </p:spPr>
        <p:txBody>
          <a:bodyPr wrap="square" rtlCol="0">
            <a:spAutoFit/>
          </a:bodyPr>
          <a:lstStyle/>
          <a:p>
            <a:pPr algn="ctr"/>
            <a:r>
              <a:rPr lang="zh-CN" altLang="en-US" dirty="0" smtClean="0">
                <a:solidFill>
                  <a:srgbClr val="C00000"/>
                </a:solidFill>
                <a:latin typeface="微软雅黑 Light" panose="020B0502040204020203" pitchFamily="34" charset="-122"/>
                <a:ea typeface="微软雅黑 Light" panose="020B0502040204020203" pitchFamily="34" charset="-122"/>
              </a:rPr>
              <a:t>门</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cxnSp>
        <p:nvCxnSpPr>
          <p:cNvPr id="13" name="直接箭头连接符 12"/>
          <p:cNvCxnSpPr>
            <a:stCxn id="11" idx="1"/>
            <a:endCxn id="10" idx="3"/>
          </p:cNvCxnSpPr>
          <p:nvPr/>
        </p:nvCxnSpPr>
        <p:spPr>
          <a:xfrm flipH="1">
            <a:off x="4233863" y="2911280"/>
            <a:ext cx="1025179" cy="105509"/>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026351" y="3930947"/>
            <a:ext cx="283183" cy="4169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936464" y="3811407"/>
            <a:ext cx="707025" cy="369332"/>
          </a:xfrm>
          <a:prstGeom prst="rect">
            <a:avLst/>
          </a:prstGeom>
          <a:noFill/>
          <a:ln w="19050">
            <a:solidFill>
              <a:srgbClr val="0033CC"/>
            </a:solidFill>
          </a:ln>
        </p:spPr>
        <p:txBody>
          <a:bodyPr wrap="square" rtlCol="0">
            <a:spAutoFit/>
          </a:bodyPr>
          <a:lstStyle/>
          <a:p>
            <a:pPr algn="ctr"/>
            <a:r>
              <a:rPr lang="zh-CN" altLang="en-US" dirty="0" smtClean="0">
                <a:solidFill>
                  <a:srgbClr val="C00000"/>
                </a:solidFill>
                <a:latin typeface="微软雅黑 Light" panose="020B0502040204020203" pitchFamily="34" charset="-122"/>
                <a:ea typeface="微软雅黑 Light" panose="020B0502040204020203" pitchFamily="34" charset="-122"/>
              </a:rPr>
              <a:t>权值</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cxnSp>
        <p:nvCxnSpPr>
          <p:cNvPr id="16" name="直接箭头连接符 15"/>
          <p:cNvCxnSpPr>
            <a:stCxn id="15" idx="1"/>
            <a:endCxn id="14" idx="3"/>
          </p:cNvCxnSpPr>
          <p:nvPr/>
        </p:nvCxnSpPr>
        <p:spPr>
          <a:xfrm flipH="1">
            <a:off x="4309534" y="3996073"/>
            <a:ext cx="626930" cy="143338"/>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122877" y="4454798"/>
            <a:ext cx="7537391" cy="2169825"/>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门和权值都是用来</a:t>
            </a:r>
            <a:r>
              <a:rPr lang="zh-CN" altLang="en-US" dirty="0" smtClean="0">
                <a:solidFill>
                  <a:srgbClr val="C00000"/>
                </a:solidFill>
                <a:latin typeface="微软雅黑 Light" panose="020B0502040204020203" pitchFamily="34" charset="-122"/>
                <a:ea typeface="微软雅黑 Light" panose="020B0502040204020203" pitchFamily="34" charset="-122"/>
              </a:rPr>
              <a:t>控制特征的权重大小。</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门本质上也是一种</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，对于不同的输入，门的值是不一样的；是一种</a:t>
            </a:r>
            <a:r>
              <a:rPr lang="zh-CN" altLang="en-US" dirty="0" smtClean="0">
                <a:solidFill>
                  <a:srgbClr val="C00000"/>
                </a:solidFill>
                <a:latin typeface="微软雅黑 Light" panose="020B0502040204020203" pitchFamily="34" charset="-122"/>
                <a:ea typeface="微软雅黑 Light" panose="020B0502040204020203" pitchFamily="34" charset="-122"/>
              </a:rPr>
              <a:t>动态的权值</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一个模型，权值的大小是固定的。对于每个输入，权值都是一样的。</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a:solidFill>
                  <a:srgbClr val="0070C0"/>
                </a:solidFill>
                <a:latin typeface="微软雅黑 Light" panose="020B0502040204020203" pitchFamily="34" charset="-122"/>
                <a:ea typeface="微软雅黑 Light" panose="020B0502040204020203" pitchFamily="34" charset="-122"/>
              </a:rPr>
              <a:t> </a:t>
            </a:r>
            <a:r>
              <a:rPr lang="zh-CN" altLang="en-US" dirty="0" smtClean="0">
                <a:solidFill>
                  <a:srgbClr val="C00000"/>
                </a:solidFill>
                <a:latin typeface="微软雅黑 Light" panose="020B0502040204020203" pitchFamily="34" charset="-122"/>
                <a:ea typeface="微软雅黑 Light" panose="020B0502040204020203" pitchFamily="34" charset="-122"/>
              </a:rPr>
              <a:t>门的控制能力比权值更为强大</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44965230"/>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err="1">
                <a:solidFill>
                  <a:srgbClr val="FF0000"/>
                </a:solidFill>
                <a:latin typeface="微软雅黑" pitchFamily="34" charset="-122"/>
                <a:ea typeface="微软雅黑" pitchFamily="34" charset="-122"/>
              </a:rPr>
              <a:t>FMDNN+GatedCNN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505088"/>
            <a:ext cx="8561647" cy="499624"/>
          </a:xfrm>
          <a:prstGeom prst="rect">
            <a:avLst/>
          </a:prstGeom>
          <a:noFill/>
        </p:spPr>
        <p:txBody>
          <a:bodyPr wrap="square" rtlCol="0">
            <a:spAutoFit/>
          </a:bodyPr>
          <a:lstStyle/>
          <a:p>
            <a:pPr>
              <a:lnSpc>
                <a:spcPct val="150000"/>
              </a:lnSpc>
            </a:pPr>
            <a:r>
              <a:rPr lang="en-US" altLang="zh-CN" sz="2000" dirty="0" err="1" smtClean="0">
                <a:solidFill>
                  <a:srgbClr val="002060"/>
                </a:solidFill>
                <a:latin typeface="微软雅黑" pitchFamily="34" charset="-122"/>
                <a:ea typeface="微软雅黑" pitchFamily="34" charset="-122"/>
              </a:rPr>
              <a:t>GatedCNN</a:t>
            </a:r>
            <a:r>
              <a:rPr lang="zh-CN" altLang="en-US" sz="2000" dirty="0" smtClean="0">
                <a:solidFill>
                  <a:srgbClr val="002060"/>
                </a:solidFill>
                <a:latin typeface="微软雅黑" pitchFamily="34" charset="-122"/>
                <a:ea typeface="微软雅黑" pitchFamily="34" charset="-122"/>
              </a:rPr>
              <a:t>结构</a:t>
            </a:r>
            <a:endParaRPr lang="zh-CN" altLang="en-US" sz="2000" dirty="0">
              <a:solidFill>
                <a:srgbClr val="002060"/>
              </a:solidFill>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2" y="1365432"/>
            <a:ext cx="2987714" cy="5172101"/>
          </a:xfrm>
          <a:prstGeom prst="rect">
            <a:avLst/>
          </a:prstGeom>
        </p:spPr>
      </p:pic>
      <p:sp>
        <p:nvSpPr>
          <p:cNvPr id="3" name="文本框 2"/>
          <p:cNvSpPr txBox="1"/>
          <p:nvPr/>
        </p:nvSpPr>
        <p:spPr>
          <a:xfrm>
            <a:off x="820396" y="2273181"/>
            <a:ext cx="4007978" cy="4247317"/>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对句子进行</a:t>
            </a:r>
            <a:r>
              <a:rPr lang="en-US" altLang="zh-CN" dirty="0" smtClean="0">
                <a:solidFill>
                  <a:srgbClr val="0070C0"/>
                </a:solidFill>
                <a:latin typeface="微软雅黑 Light" panose="020B0502040204020203" pitchFamily="34" charset="-122"/>
                <a:ea typeface="微软雅黑 Light" panose="020B0502040204020203" pitchFamily="34" charset="-122"/>
              </a:rPr>
              <a:t>padding</a:t>
            </a:r>
            <a:r>
              <a:rPr lang="zh-CN" altLang="en-US" dirty="0" smtClean="0">
                <a:solidFill>
                  <a:srgbClr val="0070C0"/>
                </a:solidFill>
                <a:latin typeface="微软雅黑 Light" panose="020B0502040204020203" pitchFamily="34" charset="-122"/>
                <a:ea typeface="微软雅黑 Light" panose="020B0502040204020203" pitchFamily="34" charset="-122"/>
              </a:rPr>
              <a:t>，使</a:t>
            </a:r>
            <a:r>
              <a:rPr lang="zh-CN" altLang="en-US" dirty="0" smtClean="0">
                <a:solidFill>
                  <a:srgbClr val="C00000"/>
                </a:solidFill>
                <a:latin typeface="微软雅黑 Light" panose="020B0502040204020203" pitchFamily="34" charset="-122"/>
                <a:ea typeface="微软雅黑 Light" panose="020B0502040204020203" pitchFamily="34" charset="-122"/>
              </a:rPr>
              <a:t>每个样本的长度一致</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查词表，得到</a:t>
            </a:r>
            <a:r>
              <a:rPr lang="zh-CN" altLang="en-US" dirty="0" smtClean="0">
                <a:solidFill>
                  <a:srgbClr val="C00000"/>
                </a:solidFill>
                <a:latin typeface="微软雅黑 Light" panose="020B0502040204020203" pitchFamily="34" charset="-122"/>
                <a:ea typeface="微软雅黑 Light" panose="020B0502040204020203" pitchFamily="34" charset="-122"/>
              </a:rPr>
              <a:t>每个单词的词向量</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利用</a:t>
            </a:r>
            <a:r>
              <a:rPr lang="en-US" altLang="zh-CN" dirty="0" smtClean="0">
                <a:solidFill>
                  <a:srgbClr val="0070C0"/>
                </a:solidFill>
                <a:latin typeface="微软雅黑 Light" panose="020B0502040204020203" pitchFamily="34" charset="-122"/>
                <a:ea typeface="微软雅黑 Light" panose="020B0502040204020203" pitchFamily="34" charset="-122"/>
              </a:rPr>
              <a:t>CNN</a:t>
            </a:r>
            <a:r>
              <a:rPr lang="zh-CN" altLang="en-US" dirty="0" smtClean="0">
                <a:solidFill>
                  <a:srgbClr val="0070C0"/>
                </a:solidFill>
                <a:latin typeface="微软雅黑 Light" panose="020B0502040204020203" pitchFamily="34" charset="-122"/>
                <a:ea typeface="微软雅黑 Light" panose="020B0502040204020203" pitchFamily="34" charset="-122"/>
              </a:rPr>
              <a:t>计算</a:t>
            </a:r>
            <a:r>
              <a:rPr lang="zh-CN" altLang="en-US" dirty="0" smtClean="0">
                <a:solidFill>
                  <a:srgbClr val="C00000"/>
                </a:solidFill>
                <a:latin typeface="微软雅黑 Light" panose="020B0502040204020203" pitchFamily="34" charset="-122"/>
                <a:ea typeface="微软雅黑 Light" panose="020B0502040204020203" pitchFamily="34" charset="-122"/>
              </a:rPr>
              <a:t>句子的</a:t>
            </a:r>
            <a:r>
              <a:rPr lang="en-US" altLang="zh-CN" dirty="0" smtClean="0">
                <a:solidFill>
                  <a:srgbClr val="C0000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和</a:t>
            </a:r>
            <a:r>
              <a:rPr lang="zh-CN" altLang="en-US" dirty="0" smtClean="0">
                <a:solidFill>
                  <a:srgbClr val="C00000"/>
                </a:solidFill>
                <a:latin typeface="微软雅黑 Light" panose="020B0502040204020203" pitchFamily="34" charset="-122"/>
                <a:ea typeface="微软雅黑 Light" panose="020B0502040204020203" pitchFamily="34" charset="-122"/>
              </a:rPr>
              <a:t>门</a:t>
            </a:r>
            <a:r>
              <a:rPr lang="zh-CN" altLang="en-US" dirty="0">
                <a:solidFill>
                  <a:srgbClr val="0070C0"/>
                </a:solidFill>
                <a:latin typeface="微软雅黑 Light" panose="020B0502040204020203" pitchFamily="34" charset="-122"/>
                <a:ea typeface="微软雅黑 Light" panose="020B0502040204020203" pitchFamily="34" charset="-122"/>
              </a:rPr>
              <a:t>。</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进行门和句子</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的</a:t>
            </a:r>
            <a:r>
              <a:rPr lang="zh-CN" altLang="en-US" dirty="0" smtClean="0">
                <a:solidFill>
                  <a:srgbClr val="C00000"/>
                </a:solidFill>
                <a:latin typeface="微软雅黑 Light" panose="020B0502040204020203" pitchFamily="34" charset="-122"/>
                <a:ea typeface="微软雅黑 Light" panose="020B0502040204020203" pitchFamily="34" charset="-122"/>
              </a:rPr>
              <a:t>与计算</a:t>
            </a:r>
            <a:r>
              <a:rPr lang="zh-CN" altLang="en-US" dirty="0" smtClean="0">
                <a:solidFill>
                  <a:srgbClr val="0070C0"/>
                </a:solidFill>
                <a:latin typeface="微软雅黑 Light" panose="020B0502040204020203" pitchFamily="34" charset="-122"/>
                <a:ea typeface="微软雅黑 Light" panose="020B0502040204020203" pitchFamily="34" charset="-122"/>
              </a:rPr>
              <a:t>，得到句子最终的</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以进行进一步处理</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注：</a:t>
            </a:r>
            <a:r>
              <a:rPr lang="zh-CN" altLang="en-US" dirty="0" smtClean="0">
                <a:solidFill>
                  <a:srgbClr val="C00000"/>
                </a:solidFill>
                <a:latin typeface="微软雅黑 Light" panose="020B0502040204020203" pitchFamily="34" charset="-122"/>
                <a:ea typeface="微软雅黑 Light" panose="020B0502040204020203" pitchFamily="34" charset="-122"/>
              </a:rPr>
              <a:t>门的</a:t>
            </a:r>
            <a:r>
              <a:rPr lang="en-US" altLang="zh-CN" dirty="0" smtClean="0">
                <a:solidFill>
                  <a:srgbClr val="C00000"/>
                </a:solidFill>
                <a:latin typeface="微软雅黑 Light" panose="020B0502040204020203" pitchFamily="34" charset="-122"/>
                <a:ea typeface="微软雅黑 Light" panose="020B0502040204020203" pitchFamily="34" charset="-122"/>
              </a:rPr>
              <a:t>CNN</a:t>
            </a:r>
            <a:r>
              <a:rPr lang="zh-CN" altLang="en-US" dirty="0" smtClean="0">
                <a:solidFill>
                  <a:srgbClr val="C00000"/>
                </a:solidFill>
                <a:latin typeface="微软雅黑 Light" panose="020B0502040204020203" pitchFamily="34" charset="-122"/>
                <a:ea typeface="微软雅黑 Light" panose="020B0502040204020203" pitchFamily="34" charset="-122"/>
              </a:rPr>
              <a:t>结构和句子的</a:t>
            </a:r>
            <a:r>
              <a:rPr lang="en-US" altLang="zh-CN" dirty="0" smtClean="0">
                <a:solidFill>
                  <a:srgbClr val="C00000"/>
                </a:solidFill>
                <a:latin typeface="微软雅黑 Light" panose="020B0502040204020203" pitchFamily="34" charset="-122"/>
                <a:ea typeface="微软雅黑 Light" panose="020B0502040204020203" pitchFamily="34" charset="-122"/>
              </a:rPr>
              <a:t>CNN</a:t>
            </a:r>
            <a:r>
              <a:rPr lang="zh-CN" altLang="en-US" dirty="0" smtClean="0">
                <a:solidFill>
                  <a:srgbClr val="C00000"/>
                </a:solidFill>
                <a:latin typeface="微软雅黑 Light" panose="020B0502040204020203" pitchFamily="34" charset="-122"/>
                <a:ea typeface="微软雅黑 Light" panose="020B0502040204020203" pitchFamily="34" charset="-122"/>
              </a:rPr>
              <a:t>结构完全一致，但参数不一样</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01883751"/>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基于</a:t>
            </a:r>
            <a:r>
              <a:rPr lang="en-US" altLang="zh-CN" sz="2400" dirty="0" err="1">
                <a:solidFill>
                  <a:srgbClr val="FF0000"/>
                </a:solidFill>
                <a:latin typeface="微软雅黑" pitchFamily="34" charset="-122"/>
                <a:ea typeface="微软雅黑" pitchFamily="34" charset="-122"/>
              </a:rPr>
              <a:t>FMDNN+GatedCNN</a:t>
            </a:r>
            <a:r>
              <a:rPr lang="zh-CN" altLang="en-US" sz="2400" dirty="0">
                <a:solidFill>
                  <a:srgbClr val="FF0000"/>
                </a:solidFill>
                <a:latin typeface="微软雅黑" pitchFamily="34" charset="-122"/>
                <a:ea typeface="微软雅黑" pitchFamily="34" charset="-122"/>
              </a:rPr>
              <a:t>的推荐算法</a:t>
            </a:r>
          </a:p>
        </p:txBody>
      </p:sp>
      <p:sp>
        <p:nvSpPr>
          <p:cNvPr id="6" name="TextBox 5"/>
          <p:cNvSpPr txBox="1"/>
          <p:nvPr/>
        </p:nvSpPr>
        <p:spPr>
          <a:xfrm>
            <a:off x="582353" y="1365432"/>
            <a:ext cx="8561647" cy="499624"/>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算法结构</a:t>
            </a:r>
          </a:p>
        </p:txBody>
      </p:sp>
      <p:pic>
        <p:nvPicPr>
          <p:cNvPr id="2" name="图片 1"/>
          <p:cNvPicPr>
            <a:picLocks noChangeAspect="1"/>
          </p:cNvPicPr>
          <p:nvPr/>
        </p:nvPicPr>
        <p:blipFill>
          <a:blip r:embed="rId2"/>
          <a:stretch>
            <a:fillRect/>
          </a:stretch>
        </p:blipFill>
        <p:spPr>
          <a:xfrm>
            <a:off x="206006" y="1856594"/>
            <a:ext cx="8806875" cy="3128361"/>
          </a:xfrm>
          <a:prstGeom prst="rect">
            <a:avLst/>
          </a:prstGeom>
        </p:spPr>
      </p:pic>
      <p:sp>
        <p:nvSpPr>
          <p:cNvPr id="8" name="文本框 7"/>
          <p:cNvSpPr txBox="1"/>
          <p:nvPr/>
        </p:nvSpPr>
        <p:spPr>
          <a:xfrm>
            <a:off x="1744581" y="5091824"/>
            <a:ext cx="8363527" cy="1338828"/>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左边是</a:t>
            </a:r>
            <a:r>
              <a:rPr lang="zh-CN" altLang="en-US" dirty="0" smtClean="0">
                <a:solidFill>
                  <a:srgbClr val="C00000"/>
                </a:solidFill>
                <a:latin typeface="微软雅黑 Light" panose="020B0502040204020203" pitchFamily="34" charset="-122"/>
                <a:ea typeface="微软雅黑 Light" panose="020B0502040204020203" pitchFamily="34" charset="-122"/>
              </a:rPr>
              <a:t>通过</a:t>
            </a:r>
            <a:r>
              <a:rPr lang="en-US" altLang="zh-CN" dirty="0" smtClean="0">
                <a:solidFill>
                  <a:srgbClr val="C00000"/>
                </a:solidFill>
                <a:latin typeface="微软雅黑 Light" panose="020B0502040204020203" pitchFamily="34" charset="-122"/>
                <a:ea typeface="微软雅黑 Light" panose="020B0502040204020203" pitchFamily="34" charset="-122"/>
              </a:rPr>
              <a:t>user-item</a:t>
            </a:r>
            <a:r>
              <a:rPr lang="zh-CN" altLang="en-US" dirty="0" smtClean="0">
                <a:solidFill>
                  <a:srgbClr val="C00000"/>
                </a:solidFill>
                <a:latin typeface="微软雅黑 Light" panose="020B0502040204020203" pitchFamily="34" charset="-122"/>
                <a:ea typeface="微软雅黑 Light" panose="020B0502040204020203" pitchFamily="34" charset="-122"/>
              </a:rPr>
              <a:t>的行为</a:t>
            </a:r>
            <a:r>
              <a:rPr lang="zh-CN" altLang="en-US" dirty="0" smtClean="0">
                <a:solidFill>
                  <a:srgbClr val="0070C0"/>
                </a:solidFill>
                <a:latin typeface="微软雅黑 Light" panose="020B0502040204020203" pitchFamily="34" charset="-122"/>
                <a:ea typeface="微软雅黑 Light" panose="020B0502040204020203" pitchFamily="34" charset="-122"/>
              </a:rPr>
              <a:t>来获取</a:t>
            </a:r>
            <a:r>
              <a:rPr lang="en-US" altLang="zh-CN" dirty="0" smtClean="0">
                <a:solidFill>
                  <a:srgbClr val="0070C0"/>
                </a:solidFill>
                <a:latin typeface="微软雅黑 Light" panose="020B0502040204020203" pitchFamily="34" charset="-122"/>
                <a:ea typeface="微软雅黑 Light" panose="020B0502040204020203" pitchFamily="34" charset="-122"/>
              </a:rPr>
              <a:t>user</a:t>
            </a:r>
            <a:r>
              <a:rPr lang="zh-CN" altLang="en-US" dirty="0" smtClean="0">
                <a:solidFill>
                  <a:srgbClr val="0070C0"/>
                </a:solidFill>
                <a:latin typeface="微软雅黑 Light" panose="020B0502040204020203" pitchFamily="34" charset="-122"/>
                <a:ea typeface="微软雅黑 Light" panose="020B0502040204020203" pitchFamily="34" charset="-122"/>
              </a:rPr>
              <a:t>和</a:t>
            </a:r>
            <a:r>
              <a:rPr lang="en-US" altLang="zh-CN" dirty="0" smtClean="0">
                <a:solidFill>
                  <a:srgbClr val="0070C0"/>
                </a:solidFill>
                <a:latin typeface="微软雅黑 Light" panose="020B0502040204020203" pitchFamily="34" charset="-122"/>
                <a:ea typeface="微软雅黑 Light" panose="020B0502040204020203" pitchFamily="34" charset="-122"/>
              </a:rPr>
              <a:t>item</a:t>
            </a:r>
            <a:r>
              <a:rPr lang="zh-CN" altLang="en-US" dirty="0" smtClean="0">
                <a:solidFill>
                  <a:srgbClr val="0070C0"/>
                </a:solidFill>
                <a:latin typeface="微软雅黑 Light" panose="020B0502040204020203" pitchFamily="34" charset="-122"/>
                <a:ea typeface="微软雅黑 Light" panose="020B0502040204020203" pitchFamily="34" charset="-122"/>
              </a:rPr>
              <a:t>的特征</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右边是</a:t>
            </a:r>
            <a:r>
              <a:rPr lang="zh-CN" altLang="en-US" dirty="0" smtClean="0">
                <a:solidFill>
                  <a:srgbClr val="C00000"/>
                </a:solidFill>
                <a:latin typeface="微软雅黑 Light" panose="020B0502040204020203" pitchFamily="34" charset="-122"/>
                <a:ea typeface="微软雅黑 Light" panose="020B0502040204020203" pitchFamily="34" charset="-122"/>
              </a:rPr>
              <a:t>通过</a:t>
            </a:r>
            <a:r>
              <a:rPr lang="en-US" altLang="zh-CN" dirty="0" err="1" smtClean="0">
                <a:solidFill>
                  <a:srgbClr val="C00000"/>
                </a:solidFill>
                <a:latin typeface="微软雅黑 Light" panose="020B0502040204020203" pitchFamily="34" charset="-122"/>
                <a:ea typeface="微软雅黑 Light" panose="020B0502040204020203" pitchFamily="34" charset="-122"/>
              </a:rPr>
              <a:t>GatedCNN</a:t>
            </a:r>
            <a:r>
              <a:rPr lang="zh-CN" altLang="en-US" dirty="0" smtClean="0">
                <a:solidFill>
                  <a:srgbClr val="C00000"/>
                </a:solidFill>
                <a:latin typeface="微软雅黑 Light" panose="020B0502040204020203" pitchFamily="34" charset="-122"/>
                <a:ea typeface="微软雅黑 Light" panose="020B0502040204020203" pitchFamily="34" charset="-122"/>
              </a:rPr>
              <a:t>来获取</a:t>
            </a:r>
            <a:r>
              <a:rPr lang="en-US" altLang="zh-CN" dirty="0" smtClean="0">
                <a:solidFill>
                  <a:srgbClr val="C00000"/>
                </a:solidFill>
                <a:latin typeface="微软雅黑 Light" panose="020B0502040204020203" pitchFamily="34" charset="-122"/>
                <a:ea typeface="微软雅黑 Light" panose="020B0502040204020203" pitchFamily="34" charset="-122"/>
              </a:rPr>
              <a:t>user</a:t>
            </a:r>
            <a:r>
              <a:rPr lang="zh-CN" altLang="en-US" dirty="0" smtClean="0">
                <a:solidFill>
                  <a:srgbClr val="C00000"/>
                </a:solidFill>
                <a:latin typeface="微软雅黑 Light" panose="020B0502040204020203" pitchFamily="34" charset="-122"/>
                <a:ea typeface="微软雅黑 Light" panose="020B0502040204020203" pitchFamily="34" charset="-122"/>
              </a:rPr>
              <a:t>和文本的特征</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对两个模型的</a:t>
            </a:r>
            <a:r>
              <a:rPr lang="en-US" altLang="zh-CN" dirty="0" smtClean="0">
                <a:solidFill>
                  <a:srgbClr val="0070C0"/>
                </a:solidFill>
                <a:latin typeface="微软雅黑 Light" panose="020B0502040204020203" pitchFamily="34" charset="-122"/>
                <a:ea typeface="微软雅黑 Light" panose="020B0502040204020203" pitchFamily="34" charset="-122"/>
              </a:rPr>
              <a:t>embedding</a:t>
            </a:r>
            <a:r>
              <a:rPr lang="zh-CN" altLang="en-US" dirty="0" smtClean="0">
                <a:solidFill>
                  <a:srgbClr val="0070C0"/>
                </a:solidFill>
                <a:latin typeface="微软雅黑 Light" panose="020B0502040204020203" pitchFamily="34" charset="-122"/>
                <a:ea typeface="微软雅黑 Light" panose="020B0502040204020203" pitchFamily="34" charset="-122"/>
              </a:rPr>
              <a:t>进行</a:t>
            </a:r>
            <a:r>
              <a:rPr lang="en-US" altLang="zh-CN" dirty="0" smtClean="0">
                <a:solidFill>
                  <a:srgbClr val="C00000"/>
                </a:solidFill>
                <a:latin typeface="微软雅黑 Light" panose="020B0502040204020203" pitchFamily="34" charset="-122"/>
                <a:ea typeface="微软雅黑 Light" panose="020B0502040204020203" pitchFamily="34" charset="-122"/>
              </a:rPr>
              <a:t>Stacking</a:t>
            </a:r>
          </a:p>
        </p:txBody>
      </p:sp>
    </p:spTree>
    <p:extLst>
      <p:ext uri="{BB962C8B-B14F-4D97-AF65-F5344CB8AC3E}">
        <p14:creationId xmlns:p14="http://schemas.microsoft.com/office/powerpoint/2010/main" val="2612270758"/>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4"/>
          <p:cNvSpPr txBox="1"/>
          <p:nvPr/>
        </p:nvSpPr>
        <p:spPr>
          <a:xfrm>
            <a:off x="519787" y="820881"/>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协同过滤算法的分类</a:t>
            </a:r>
          </a:p>
        </p:txBody>
      </p:sp>
      <p:sp>
        <p:nvSpPr>
          <p:cNvPr id="13" name="椭圆 12"/>
          <p:cNvSpPr/>
          <p:nvPr/>
        </p:nvSpPr>
        <p:spPr>
          <a:xfrm>
            <a:off x="3669441" y="1620982"/>
            <a:ext cx="1808018" cy="89361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7030A0"/>
                </a:solidFill>
                <a:latin typeface="微软雅黑" panose="020B0503020204020204" pitchFamily="34" charset="-122"/>
                <a:ea typeface="微软雅黑" panose="020B0503020204020204" pitchFamily="34" charset="-122"/>
              </a:rPr>
              <a:t>协同过滤</a:t>
            </a:r>
            <a:endParaRPr lang="zh-CN" altLang="en-US" b="1" dirty="0">
              <a:solidFill>
                <a:srgbClr val="7030A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11402" y="3002973"/>
            <a:ext cx="2642190" cy="11533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基于近邻的协同过滤</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algn="ctr"/>
            <a:r>
              <a:rPr lang="en-US" altLang="zh-CN" b="1" dirty="0" smtClean="0">
                <a:solidFill>
                  <a:srgbClr val="C00000"/>
                </a:solidFill>
                <a:latin typeface="微软雅黑" panose="020B0503020204020204" pitchFamily="34" charset="-122"/>
                <a:ea typeface="微软雅黑" panose="020B0503020204020204" pitchFamily="34" charset="-122"/>
              </a:rPr>
              <a:t>(Memory-Based)</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3252355" y="3002973"/>
            <a:ext cx="2642190" cy="11533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基于模型的协同过滤</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404991" y="4935683"/>
            <a:ext cx="816120"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2060"/>
                </a:solidFill>
                <a:latin typeface="微软雅黑" panose="020B0503020204020204" pitchFamily="34" charset="-122"/>
                <a:ea typeface="微软雅黑" panose="020B0503020204020204" pitchFamily="34" charset="-122"/>
              </a:rPr>
              <a:t>基于用户</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7" name="矩形 16"/>
          <p:cNvSpPr/>
          <p:nvPr/>
        </p:nvSpPr>
        <p:spPr>
          <a:xfrm>
            <a:off x="1724283" y="4935683"/>
            <a:ext cx="738105"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2060"/>
                </a:solidFill>
                <a:latin typeface="微软雅黑" panose="020B0503020204020204" pitchFamily="34" charset="-122"/>
                <a:ea typeface="微软雅黑" panose="020B0503020204020204" pitchFamily="34" charset="-122"/>
              </a:rPr>
              <a:t>基于项目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8" name="矩形 17"/>
          <p:cNvSpPr/>
          <p:nvPr/>
        </p:nvSpPr>
        <p:spPr>
          <a:xfrm>
            <a:off x="3002973" y="4956464"/>
            <a:ext cx="678783"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SVD</a:t>
            </a:r>
            <a:r>
              <a:rPr lang="zh-CN" altLang="en-US" b="1" dirty="0" smtClean="0">
                <a:solidFill>
                  <a:srgbClr val="002060"/>
                </a:solidFill>
                <a:latin typeface="微软雅黑" panose="020B0503020204020204" pitchFamily="34" charset="-122"/>
                <a:ea typeface="微软雅黑" panose="020B0503020204020204" pitchFamily="34" charset="-122"/>
              </a:rPr>
              <a:t>分解</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414089" y="3002973"/>
            <a:ext cx="2642190" cy="11533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混合模型的协同过滤</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3783305" y="4956464"/>
            <a:ext cx="778428"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DNN</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1" name="矩形 20"/>
          <p:cNvSpPr/>
          <p:nvPr/>
        </p:nvSpPr>
        <p:spPr>
          <a:xfrm>
            <a:off x="4740106" y="4956464"/>
            <a:ext cx="689880"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LDA</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2" name="矩形 21"/>
          <p:cNvSpPr/>
          <p:nvPr/>
        </p:nvSpPr>
        <p:spPr>
          <a:xfrm>
            <a:off x="5623400" y="4956464"/>
            <a:ext cx="611927"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3" name="矩形 22"/>
          <p:cNvSpPr/>
          <p:nvPr/>
        </p:nvSpPr>
        <p:spPr>
          <a:xfrm>
            <a:off x="8164532" y="4956464"/>
            <a:ext cx="611927"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2060"/>
                </a:solidFill>
                <a:latin typeface="微软雅黑" panose="020B0503020204020204" pitchFamily="34" charset="-122"/>
                <a:ea typeface="微软雅黑" panose="020B0503020204020204" pitchFamily="34" charset="-122"/>
              </a:rPr>
              <a:t>…</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矩形 23"/>
          <p:cNvSpPr/>
          <p:nvPr/>
        </p:nvSpPr>
        <p:spPr>
          <a:xfrm>
            <a:off x="6490938" y="4956465"/>
            <a:ext cx="1295133" cy="9663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2060"/>
                </a:solidFill>
                <a:latin typeface="微软雅黑" panose="020B0503020204020204" pitchFamily="34" charset="-122"/>
                <a:ea typeface="微软雅黑" panose="020B0503020204020204" pitchFamily="34" charset="-122"/>
              </a:rPr>
              <a:t>基于内容</a:t>
            </a:r>
            <a:endParaRPr lang="en-US" altLang="zh-CN" b="1" dirty="0" smtClean="0">
              <a:solidFill>
                <a:srgbClr val="002060"/>
              </a:solidFill>
              <a:latin typeface="微软雅黑" panose="020B0503020204020204" pitchFamily="34" charset="-122"/>
              <a:ea typeface="微软雅黑" panose="020B0503020204020204" pitchFamily="34" charset="-122"/>
            </a:endParaRPr>
          </a:p>
          <a:p>
            <a:pPr algn="ctr"/>
            <a:r>
              <a:rPr lang="en-US" altLang="zh-CN" b="1" dirty="0" smtClean="0">
                <a:solidFill>
                  <a:srgbClr val="002060"/>
                </a:solidFill>
                <a:latin typeface="微软雅黑" panose="020B0503020204020204" pitchFamily="34" charset="-122"/>
                <a:ea typeface="微软雅黑" panose="020B0503020204020204" pitchFamily="34" charset="-122"/>
              </a:rPr>
              <a:t>+</a:t>
            </a:r>
          </a:p>
          <a:p>
            <a:pPr algn="ctr"/>
            <a:r>
              <a:rPr lang="en-US" altLang="zh-CN" b="1" dirty="0">
                <a:solidFill>
                  <a:srgbClr val="002060"/>
                </a:solidFill>
                <a:latin typeface="微软雅黑" panose="020B0503020204020204" pitchFamily="34" charset="-122"/>
                <a:ea typeface="微软雅黑" panose="020B0503020204020204" pitchFamily="34" charset="-122"/>
              </a:rPr>
              <a:t>SVD</a:t>
            </a:r>
            <a:endParaRPr lang="zh-CN" altLang="en-US" b="1" dirty="0">
              <a:solidFill>
                <a:srgbClr val="002060"/>
              </a:solidFill>
              <a:latin typeface="微软雅黑" panose="020B0503020204020204" pitchFamily="34" charset="-122"/>
              <a:ea typeface="微软雅黑" panose="020B0503020204020204" pitchFamily="34" charset="-122"/>
            </a:endParaRPr>
          </a:p>
        </p:txBody>
      </p:sp>
      <p:cxnSp>
        <p:nvCxnSpPr>
          <p:cNvPr id="25" name="直接箭头连接符 24"/>
          <p:cNvCxnSpPr>
            <a:stCxn id="13" idx="4"/>
            <a:endCxn id="14" idx="0"/>
          </p:cNvCxnSpPr>
          <p:nvPr/>
        </p:nvCxnSpPr>
        <p:spPr>
          <a:xfrm flipH="1">
            <a:off x="1432497" y="2514601"/>
            <a:ext cx="3140953" cy="48837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4"/>
            <a:endCxn id="15" idx="0"/>
          </p:cNvCxnSpPr>
          <p:nvPr/>
        </p:nvCxnSpPr>
        <p:spPr>
          <a:xfrm>
            <a:off x="4573450" y="2514601"/>
            <a:ext cx="0" cy="48837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4"/>
            <a:endCxn id="19" idx="0"/>
          </p:cNvCxnSpPr>
          <p:nvPr/>
        </p:nvCxnSpPr>
        <p:spPr>
          <a:xfrm>
            <a:off x="4573450" y="2514601"/>
            <a:ext cx="3161734" cy="48837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2"/>
            <a:endCxn id="16" idx="0"/>
          </p:cNvCxnSpPr>
          <p:nvPr/>
        </p:nvCxnSpPr>
        <p:spPr>
          <a:xfrm flipH="1">
            <a:off x="813051" y="4156363"/>
            <a:ext cx="619446" cy="77932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7" idx="0"/>
          </p:cNvCxnSpPr>
          <p:nvPr/>
        </p:nvCxnSpPr>
        <p:spPr>
          <a:xfrm>
            <a:off x="1432497" y="4156363"/>
            <a:ext cx="660839" cy="77932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2"/>
            <a:endCxn id="18" idx="0"/>
          </p:cNvCxnSpPr>
          <p:nvPr/>
        </p:nvCxnSpPr>
        <p:spPr>
          <a:xfrm flipH="1">
            <a:off x="3342365" y="4156363"/>
            <a:ext cx="1231085"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5" idx="2"/>
            <a:endCxn id="20" idx="0"/>
          </p:cNvCxnSpPr>
          <p:nvPr/>
        </p:nvCxnSpPr>
        <p:spPr>
          <a:xfrm flipH="1">
            <a:off x="4172519" y="4156363"/>
            <a:ext cx="400931"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21" idx="0"/>
          </p:cNvCxnSpPr>
          <p:nvPr/>
        </p:nvCxnSpPr>
        <p:spPr>
          <a:xfrm>
            <a:off x="4573450" y="4156363"/>
            <a:ext cx="511596"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22" idx="0"/>
          </p:cNvCxnSpPr>
          <p:nvPr/>
        </p:nvCxnSpPr>
        <p:spPr>
          <a:xfrm>
            <a:off x="4573450" y="4156363"/>
            <a:ext cx="1355914"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9" idx="2"/>
            <a:endCxn id="24" idx="0"/>
          </p:cNvCxnSpPr>
          <p:nvPr/>
        </p:nvCxnSpPr>
        <p:spPr>
          <a:xfrm flipH="1">
            <a:off x="7138505" y="4156363"/>
            <a:ext cx="596679" cy="80010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9" idx="2"/>
            <a:endCxn id="23" idx="0"/>
          </p:cNvCxnSpPr>
          <p:nvPr/>
        </p:nvCxnSpPr>
        <p:spPr>
          <a:xfrm>
            <a:off x="7735184" y="4156363"/>
            <a:ext cx="735312" cy="80010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推荐算法简介</a:t>
            </a:r>
          </a:p>
        </p:txBody>
      </p:sp>
    </p:spTree>
    <p:extLst>
      <p:ext uri="{BB962C8B-B14F-4D97-AF65-F5344CB8AC3E}">
        <p14:creationId xmlns:p14="http://schemas.microsoft.com/office/powerpoint/2010/main" val="1051185357"/>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767032"/>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算法的并行化</a:t>
            </a:r>
          </a:p>
        </p:txBody>
      </p:sp>
      <p:sp>
        <p:nvSpPr>
          <p:cNvPr id="6" name="文本框 5"/>
          <p:cNvSpPr txBox="1"/>
          <p:nvPr/>
        </p:nvSpPr>
        <p:spPr>
          <a:xfrm>
            <a:off x="324743" y="1160333"/>
            <a:ext cx="8682524" cy="5493812"/>
          </a:xfrm>
          <a:prstGeom prst="rect">
            <a:avLst/>
          </a:prstGeom>
          <a:noFill/>
        </p:spPr>
        <p:txBody>
          <a:bodyPr wrap="square" rtlCol="0">
            <a:spAutoFit/>
          </a:bodyPr>
          <a:lstStyle/>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方案：采用数据并行</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根据计算资源（</a:t>
            </a:r>
            <a:r>
              <a:rPr lang="en-US" altLang="zh-CN" dirty="0" smtClean="0">
                <a:solidFill>
                  <a:srgbClr val="0070C0"/>
                </a:solidFill>
                <a:latin typeface="微软雅黑 Light" panose="020B0502040204020203" pitchFamily="34" charset="-122"/>
                <a:ea typeface="微软雅黑 Light" panose="020B0502040204020203" pitchFamily="34" charset="-122"/>
              </a:rPr>
              <a:t>CPU</a:t>
            </a:r>
            <a:r>
              <a:rPr lang="zh-CN" altLang="en-US" dirty="0" smtClean="0">
                <a:solidFill>
                  <a:srgbClr val="0070C0"/>
                </a:solidFill>
                <a:latin typeface="微软雅黑 Light" panose="020B0502040204020203" pitchFamily="34" charset="-122"/>
                <a:ea typeface="微软雅黑 Light" panose="020B0502040204020203" pitchFamily="34" charset="-122"/>
              </a:rPr>
              <a:t>）个数与内存限制，对</a:t>
            </a:r>
            <a:r>
              <a:rPr lang="zh-CN" altLang="en-US" dirty="0" smtClean="0">
                <a:solidFill>
                  <a:srgbClr val="C00000"/>
                </a:solidFill>
                <a:latin typeface="微软雅黑 Light" panose="020B0502040204020203" pitchFamily="34" charset="-122"/>
                <a:ea typeface="微软雅黑 Light" panose="020B0502040204020203" pitchFamily="34" charset="-122"/>
              </a:rPr>
              <a:t>大数据集进行随机划分</a:t>
            </a:r>
            <a:r>
              <a:rPr lang="zh-CN" altLang="en-US" dirty="0" smtClean="0">
                <a:solidFill>
                  <a:srgbClr val="0070C0"/>
                </a:solidFill>
                <a:latin typeface="微软雅黑 Light" panose="020B0502040204020203" pitchFamily="34" charset="-122"/>
                <a:ea typeface="微软雅黑 Light" panose="020B0502040204020203" pitchFamily="34" charset="-122"/>
              </a:rPr>
              <a:t>。保证每个划分的数据块数据不相交，</a:t>
            </a:r>
            <a:r>
              <a:rPr lang="zh-CN" altLang="en-US" dirty="0" smtClean="0">
                <a:solidFill>
                  <a:srgbClr val="C00000"/>
                </a:solidFill>
                <a:latin typeface="微软雅黑 Light" panose="020B0502040204020203" pitchFamily="34" charset="-122"/>
                <a:ea typeface="微软雅黑 Light" panose="020B0502040204020203" pitchFamily="34" charset="-122"/>
              </a:rPr>
              <a:t>以免改变原数据集的数据分布</a:t>
            </a:r>
            <a:r>
              <a:rPr lang="zh-CN" altLang="en-US" dirty="0" smtClean="0">
                <a:solidFill>
                  <a:srgbClr val="0070C0"/>
                </a:solidFill>
                <a:latin typeface="微软雅黑 Light" panose="020B0502040204020203" pitchFamily="34" charset="-122"/>
                <a:ea typeface="微软雅黑 Light" panose="020B0502040204020203" pitchFamily="34" charset="-122"/>
              </a:rPr>
              <a:t>。测试数据使用单独的</a:t>
            </a:r>
            <a:r>
              <a:rPr lang="en-US" altLang="zh-CN" dirty="0" smtClean="0">
                <a:solidFill>
                  <a:srgbClr val="0070C0"/>
                </a:solidFill>
                <a:latin typeface="微软雅黑 Light" panose="020B0502040204020203" pitchFamily="34" charset="-122"/>
                <a:ea typeface="微软雅黑 Light" panose="020B0502040204020203" pitchFamily="34" charset="-122"/>
              </a:rPr>
              <a:t>CPU</a:t>
            </a:r>
            <a:r>
              <a:rPr lang="zh-CN" altLang="en-US" dirty="0" smtClean="0">
                <a:solidFill>
                  <a:srgbClr val="0070C0"/>
                </a:solidFill>
                <a:latin typeface="微软雅黑 Light" panose="020B0502040204020203" pitchFamily="34" charset="-122"/>
                <a:ea typeface="微软雅黑 Light" panose="020B0502040204020203" pitchFamily="34" charset="-122"/>
              </a:rPr>
              <a:t>计算（测试数据较大，若与训练数据同时计算，影响训练速度）。</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将数据块分发到各个节点。</a:t>
            </a:r>
            <a:r>
              <a:rPr lang="zh-CN" altLang="en-US" dirty="0" smtClean="0">
                <a:solidFill>
                  <a:srgbClr val="C00000"/>
                </a:solidFill>
                <a:latin typeface="微软雅黑 Light" panose="020B0502040204020203" pitchFamily="34" charset="-122"/>
                <a:ea typeface="微软雅黑 Light" panose="020B0502040204020203" pitchFamily="34" charset="-122"/>
              </a:rPr>
              <a:t>每个节点都有一个一致的模型</a:t>
            </a:r>
            <a:r>
              <a:rPr lang="zh-CN" altLang="en-US" dirty="0" smtClean="0">
                <a:solidFill>
                  <a:srgbClr val="0070C0"/>
                </a:solidFill>
                <a:latin typeface="微软雅黑 Light" panose="020B0502040204020203" pitchFamily="34" charset="-122"/>
                <a:ea typeface="微软雅黑 Light" panose="020B0502040204020203" pitchFamily="34" charset="-122"/>
              </a:rPr>
              <a:t>。各节点</a:t>
            </a:r>
            <a:r>
              <a:rPr lang="zh-CN" altLang="en-US" dirty="0">
                <a:solidFill>
                  <a:srgbClr val="0070C0"/>
                </a:solidFill>
                <a:latin typeface="微软雅黑 Light" panose="020B0502040204020203" pitchFamily="34" charset="-122"/>
                <a:ea typeface="微软雅黑 Light" panose="020B0502040204020203" pitchFamily="34" charset="-122"/>
              </a:rPr>
              <a:t>读取相应的数据</a:t>
            </a:r>
            <a:r>
              <a:rPr lang="zh-CN" altLang="en-US" dirty="0" smtClean="0">
                <a:solidFill>
                  <a:srgbClr val="0070C0"/>
                </a:solidFill>
                <a:latin typeface="微软雅黑 Light" panose="020B0502040204020203" pitchFamily="34" charset="-122"/>
                <a:ea typeface="微软雅黑 Light" panose="020B0502040204020203" pitchFamily="34" charset="-122"/>
              </a:rPr>
              <a:t>块进行模型</a:t>
            </a:r>
            <a:r>
              <a:rPr lang="zh-CN" altLang="en-US" dirty="0" smtClean="0">
                <a:solidFill>
                  <a:srgbClr val="C00000"/>
                </a:solidFill>
                <a:latin typeface="微软雅黑 Light" panose="020B0502040204020203" pitchFamily="34" charset="-122"/>
                <a:ea typeface="微软雅黑 Light" panose="020B0502040204020203" pitchFamily="34" charset="-122"/>
              </a:rPr>
              <a:t>并行更新计算</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使用一个</a:t>
            </a:r>
            <a:r>
              <a:rPr lang="zh-CN" altLang="en-US" dirty="0" smtClean="0">
                <a:solidFill>
                  <a:srgbClr val="C00000"/>
                </a:solidFill>
                <a:latin typeface="微软雅黑 Light" panose="020B0502040204020203" pitchFamily="34" charset="-122"/>
                <a:ea typeface="微软雅黑 Light" panose="020B0502040204020203" pitchFamily="34" charset="-122"/>
              </a:rPr>
              <a:t>全局的、分布式的</a:t>
            </a:r>
            <a:r>
              <a:rPr lang="en-US" altLang="zh-CN" dirty="0" smtClean="0">
                <a:solidFill>
                  <a:srgbClr val="C00000"/>
                </a:solidFill>
                <a:latin typeface="微软雅黑 Light" panose="020B0502040204020203" pitchFamily="34" charset="-122"/>
                <a:ea typeface="微软雅黑 Light" panose="020B0502040204020203" pitchFamily="34" charset="-122"/>
              </a:rPr>
              <a:t>Parameter Server</a:t>
            </a:r>
            <a:r>
              <a:rPr lang="zh-CN" altLang="en-US" dirty="0" smtClean="0">
                <a:solidFill>
                  <a:srgbClr val="C00000"/>
                </a:solidFill>
                <a:latin typeface="微软雅黑 Light" panose="020B0502040204020203" pitchFamily="34" charset="-122"/>
                <a:ea typeface="微软雅黑 Light" panose="020B0502040204020203" pitchFamily="34" charset="-122"/>
              </a:rPr>
              <a:t>存储模型的参数</a:t>
            </a:r>
            <a:r>
              <a:rPr lang="zh-CN" altLang="en-US" dirty="0" smtClean="0">
                <a:solidFill>
                  <a:srgbClr val="0070C0"/>
                </a:solidFill>
                <a:latin typeface="微软雅黑 Light" panose="020B0502040204020203" pitchFamily="34" charset="-122"/>
                <a:ea typeface="微软雅黑 Light" panose="020B0502040204020203" pitchFamily="34" charset="-122"/>
              </a:rPr>
              <a:t>，各个节点均可以从</a:t>
            </a:r>
            <a:r>
              <a:rPr lang="en-US" altLang="zh-CN" dirty="0" smtClean="0">
                <a:solidFill>
                  <a:srgbClr val="0070C0"/>
                </a:solidFill>
                <a:latin typeface="微软雅黑 Light" panose="020B0502040204020203" pitchFamily="34" charset="-122"/>
                <a:ea typeface="微软雅黑 Light" panose="020B0502040204020203" pitchFamily="34" charset="-122"/>
              </a:rPr>
              <a:t>PS</a:t>
            </a:r>
            <a:r>
              <a:rPr lang="zh-CN" altLang="en-US" dirty="0" smtClean="0">
                <a:solidFill>
                  <a:srgbClr val="0070C0"/>
                </a:solidFill>
                <a:latin typeface="微软雅黑 Light" panose="020B0502040204020203" pitchFamily="34" charset="-122"/>
                <a:ea typeface="微软雅黑 Light" panose="020B0502040204020203" pitchFamily="34" charset="-122"/>
              </a:rPr>
              <a:t>中获取、更新参数。</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采用</a:t>
            </a:r>
            <a:r>
              <a:rPr lang="en-US" altLang="zh-CN" dirty="0" smtClean="0">
                <a:solidFill>
                  <a:srgbClr val="0070C0"/>
                </a:solidFill>
                <a:latin typeface="微软雅黑 Light" panose="020B0502040204020203" pitchFamily="34" charset="-122"/>
                <a:ea typeface="微软雅黑 Light" panose="020B0502040204020203" pitchFamily="34" charset="-122"/>
              </a:rPr>
              <a:t>mini-batch </a:t>
            </a:r>
            <a:r>
              <a:rPr lang="en-US" altLang="zh-CN" dirty="0" err="1" smtClean="0">
                <a:solidFill>
                  <a:srgbClr val="0070C0"/>
                </a:solidFill>
                <a:latin typeface="微软雅黑 Light" panose="020B0502040204020203" pitchFamily="34" charset="-122"/>
                <a:ea typeface="微软雅黑 Light" panose="020B0502040204020203" pitchFamily="34" charset="-122"/>
              </a:rPr>
              <a:t>sgd</a:t>
            </a:r>
            <a:r>
              <a:rPr lang="zh-CN" altLang="en-US" dirty="0" smtClean="0">
                <a:solidFill>
                  <a:srgbClr val="0070C0"/>
                </a:solidFill>
                <a:latin typeface="微软雅黑 Light" panose="020B0502040204020203" pitchFamily="34" charset="-122"/>
                <a:ea typeface="微软雅黑 Light" panose="020B0502040204020203" pitchFamily="34" charset="-122"/>
              </a:rPr>
              <a:t>的训练方式。如若采用</a:t>
            </a:r>
            <a:r>
              <a:rPr lang="zh-CN" altLang="en-US" dirty="0" smtClean="0">
                <a:solidFill>
                  <a:srgbClr val="C00000"/>
                </a:solidFill>
                <a:latin typeface="微软雅黑 Light" panose="020B0502040204020203" pitchFamily="34" charset="-122"/>
                <a:ea typeface="微软雅黑 Light" panose="020B0502040204020203" pitchFamily="34" charset="-122"/>
              </a:rPr>
              <a:t>同步训练方式</a:t>
            </a:r>
            <a:r>
              <a:rPr lang="zh-CN" altLang="en-US" dirty="0" smtClean="0">
                <a:solidFill>
                  <a:srgbClr val="0070C0"/>
                </a:solidFill>
                <a:latin typeface="微软雅黑 Light" panose="020B0502040204020203" pitchFamily="34" charset="-122"/>
                <a:ea typeface="微软雅黑 Light" panose="020B0502040204020203" pitchFamily="34" charset="-122"/>
              </a:rPr>
              <a:t>，需每次训练等待所有节点计算完毕再更新平均梯度；若采用</a:t>
            </a:r>
            <a:r>
              <a:rPr lang="zh-CN" altLang="en-US" dirty="0" smtClean="0">
                <a:solidFill>
                  <a:srgbClr val="C00000"/>
                </a:solidFill>
                <a:latin typeface="微软雅黑 Light" panose="020B0502040204020203" pitchFamily="34" charset="-122"/>
                <a:ea typeface="微软雅黑 Light" panose="020B0502040204020203" pitchFamily="34" charset="-122"/>
              </a:rPr>
              <a:t>异步训练方式</a:t>
            </a:r>
            <a:r>
              <a:rPr lang="zh-CN" altLang="en-US" dirty="0" smtClean="0">
                <a:solidFill>
                  <a:srgbClr val="0070C0"/>
                </a:solidFill>
                <a:latin typeface="微软雅黑 Light" panose="020B0502040204020203" pitchFamily="34" charset="-122"/>
                <a:ea typeface="微软雅黑 Light" panose="020B0502040204020203" pitchFamily="34" charset="-122"/>
              </a:rPr>
              <a:t>，则每个节点的模型计算完毕后直接向</a:t>
            </a:r>
            <a:r>
              <a:rPr lang="en-US" altLang="zh-CN" dirty="0" smtClean="0">
                <a:solidFill>
                  <a:srgbClr val="0070C0"/>
                </a:solidFill>
                <a:latin typeface="微软雅黑 Light" panose="020B0502040204020203" pitchFamily="34" charset="-122"/>
                <a:ea typeface="微软雅黑 Light" panose="020B0502040204020203" pitchFamily="34" charset="-122"/>
              </a:rPr>
              <a:t>PS</a:t>
            </a:r>
            <a:r>
              <a:rPr lang="zh-CN" altLang="en-US" dirty="0" smtClean="0">
                <a:solidFill>
                  <a:srgbClr val="0070C0"/>
                </a:solidFill>
                <a:latin typeface="微软雅黑 Light" panose="020B0502040204020203" pitchFamily="34" charset="-122"/>
                <a:ea typeface="微软雅黑 Light" panose="020B0502040204020203" pitchFamily="34" charset="-122"/>
              </a:rPr>
              <a:t>推送梯度更新。</a:t>
            </a:r>
            <a:endParaRPr lang="en-US" altLang="zh-CN" dirty="0" smtClean="0">
              <a:solidFill>
                <a:srgbClr val="0070C0"/>
              </a:solidFill>
              <a:latin typeface="微软雅黑 Light" panose="020B0502040204020203" pitchFamily="34" charset="-122"/>
              <a:ea typeface="微软雅黑 Light" panose="020B0502040204020203" pitchFamily="34" charset="-122"/>
            </a:endParaRPr>
          </a:p>
          <a:p>
            <a:pPr marL="342900" indent="-342900">
              <a:lnSpc>
                <a:spcPct val="150000"/>
              </a:lnSpc>
              <a:buFont typeface="+mj-lt"/>
              <a:buAutoNum type="arabicPeriod"/>
            </a:pPr>
            <a:r>
              <a:rPr lang="zh-CN" altLang="en-US" dirty="0" smtClean="0">
                <a:solidFill>
                  <a:srgbClr val="0070C0"/>
                </a:solidFill>
                <a:latin typeface="微软雅黑 Light" panose="020B0502040204020203" pitchFamily="34" charset="-122"/>
                <a:ea typeface="微软雅黑 Light" panose="020B0502040204020203" pitchFamily="34" charset="-122"/>
              </a:rPr>
              <a:t>对于测试节点，从</a:t>
            </a:r>
            <a:r>
              <a:rPr lang="en-US" altLang="zh-CN" dirty="0" smtClean="0">
                <a:solidFill>
                  <a:srgbClr val="0070C0"/>
                </a:solidFill>
                <a:latin typeface="微软雅黑 Light" panose="020B0502040204020203" pitchFamily="34" charset="-122"/>
                <a:ea typeface="微软雅黑 Light" panose="020B0502040204020203" pitchFamily="34" charset="-122"/>
              </a:rPr>
              <a:t>PS</a:t>
            </a:r>
            <a:r>
              <a:rPr lang="zh-CN" altLang="en-US" dirty="0" smtClean="0">
                <a:solidFill>
                  <a:srgbClr val="0070C0"/>
                </a:solidFill>
                <a:latin typeface="微软雅黑 Light" panose="020B0502040204020203" pitchFamily="34" charset="-122"/>
                <a:ea typeface="微软雅黑 Light" panose="020B0502040204020203" pitchFamily="34" charset="-122"/>
              </a:rPr>
              <a:t>中获取模型参数，计算模型准确率。</a:t>
            </a:r>
            <a:r>
              <a:rPr lang="zh-CN" altLang="en-US" dirty="0" smtClean="0">
                <a:solidFill>
                  <a:srgbClr val="C00000"/>
                </a:solidFill>
                <a:latin typeface="微软雅黑 Light" panose="020B0502040204020203" pitchFamily="34" charset="-122"/>
                <a:ea typeface="微软雅黑 Light" panose="020B0502040204020203" pitchFamily="34" charset="-122"/>
              </a:rPr>
              <a:t>测试节点只获取而不更新模型参数</a:t>
            </a:r>
            <a:r>
              <a:rPr lang="zh-CN" altLang="en-US" dirty="0" smtClean="0">
                <a:solidFill>
                  <a:srgbClr val="0070C0"/>
                </a:solidFill>
                <a:latin typeface="微软雅黑 Light" panose="020B0502040204020203" pitchFamily="34" charset="-122"/>
                <a:ea typeface="微软雅黑 Light" panose="020B0502040204020203" pitchFamily="34" charset="-122"/>
              </a:rPr>
              <a:t>。</a:t>
            </a:r>
            <a:endParaRPr lang="zh-CN" altLang="en-US"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36143088"/>
      </p:ext>
    </p:extLst>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算法的并行化</a:t>
            </a:r>
          </a:p>
        </p:txBody>
      </p:sp>
      <p:pic>
        <p:nvPicPr>
          <p:cNvPr id="3" name="图片 2"/>
          <p:cNvPicPr>
            <a:picLocks noChangeAspect="1"/>
          </p:cNvPicPr>
          <p:nvPr/>
        </p:nvPicPr>
        <p:blipFill>
          <a:blip r:embed="rId2"/>
          <a:stretch>
            <a:fillRect/>
          </a:stretch>
        </p:blipFill>
        <p:spPr>
          <a:xfrm>
            <a:off x="108228" y="1365432"/>
            <a:ext cx="8556800" cy="5147810"/>
          </a:xfrm>
          <a:prstGeom prst="rect">
            <a:avLst/>
          </a:prstGeom>
        </p:spPr>
      </p:pic>
    </p:spTree>
    <p:extLst>
      <p:ext uri="{BB962C8B-B14F-4D97-AF65-F5344CB8AC3E}">
        <p14:creationId xmlns:p14="http://schemas.microsoft.com/office/powerpoint/2010/main" val="28259090"/>
      </p:ext>
    </p:extLst>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实验结果</a:t>
            </a:r>
            <a:endParaRPr lang="zh-CN" altLang="en-US" sz="2400" dirty="0">
              <a:solidFill>
                <a:srgbClr val="FF0000"/>
              </a:solidFill>
              <a:latin typeface="微软雅黑" pitchFamily="34" charset="-122"/>
              <a:ea typeface="微软雅黑" pitchFamily="34"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35463301"/>
              </p:ext>
            </p:extLst>
          </p:nvPr>
        </p:nvGraphicFramePr>
        <p:xfrm>
          <a:off x="1082862" y="2048546"/>
          <a:ext cx="7061015" cy="1137570"/>
        </p:xfrm>
        <a:graphic>
          <a:graphicData uri="http://schemas.openxmlformats.org/drawingml/2006/table">
            <a:tbl>
              <a:tblPr firstRow="1" bandRow="1">
                <a:tableStyleId>{5C22544A-7EE6-4342-B048-85BDC9FD1C3A}</a:tableStyleId>
              </a:tblPr>
              <a:tblGrid>
                <a:gridCol w="1275456">
                  <a:extLst>
                    <a:ext uri="{9D8B030D-6E8A-4147-A177-3AD203B41FA5}">
                      <a16:colId xmlns="" xmlns:a16="http://schemas.microsoft.com/office/drawing/2014/main" val="2254600448"/>
                    </a:ext>
                  </a:extLst>
                </a:gridCol>
                <a:gridCol w="897164">
                  <a:extLst>
                    <a:ext uri="{9D8B030D-6E8A-4147-A177-3AD203B41FA5}">
                      <a16:colId xmlns="" xmlns:a16="http://schemas.microsoft.com/office/drawing/2014/main" val="3167436803"/>
                    </a:ext>
                  </a:extLst>
                </a:gridCol>
                <a:gridCol w="1201332">
                  <a:extLst>
                    <a:ext uri="{9D8B030D-6E8A-4147-A177-3AD203B41FA5}">
                      <a16:colId xmlns="" xmlns:a16="http://schemas.microsoft.com/office/drawing/2014/main" val="4187508104"/>
                    </a:ext>
                  </a:extLst>
                </a:gridCol>
                <a:gridCol w="1124650">
                  <a:extLst>
                    <a:ext uri="{9D8B030D-6E8A-4147-A177-3AD203B41FA5}">
                      <a16:colId xmlns="" xmlns:a16="http://schemas.microsoft.com/office/drawing/2014/main" val="2699979700"/>
                    </a:ext>
                  </a:extLst>
                </a:gridCol>
                <a:gridCol w="1124650">
                  <a:extLst>
                    <a:ext uri="{9D8B030D-6E8A-4147-A177-3AD203B41FA5}">
                      <a16:colId xmlns="" xmlns:a16="http://schemas.microsoft.com/office/drawing/2014/main" val="3815185892"/>
                    </a:ext>
                  </a:extLst>
                </a:gridCol>
                <a:gridCol w="1437763">
                  <a:extLst>
                    <a:ext uri="{9D8B030D-6E8A-4147-A177-3AD203B41FA5}">
                      <a16:colId xmlns="" xmlns:a16="http://schemas.microsoft.com/office/drawing/2014/main" val="2402404562"/>
                    </a:ext>
                  </a:extLst>
                </a:gridCol>
              </a:tblGrid>
              <a:tr h="379190">
                <a:tc>
                  <a:txBody>
                    <a:bodyPr/>
                    <a:lstStyle/>
                    <a:p>
                      <a:pPr algn="ctr"/>
                      <a:r>
                        <a:rPr lang="en-US" sz="1600" dirty="0" err="1" smtClean="0"/>
                        <a:t>DataSet</a:t>
                      </a:r>
                      <a:endParaRPr lang="en-US" sz="1600" dirty="0"/>
                    </a:p>
                  </a:txBody>
                  <a:tcPr/>
                </a:tc>
                <a:tc>
                  <a:txBody>
                    <a:bodyPr/>
                    <a:lstStyle/>
                    <a:p>
                      <a:pPr algn="ctr"/>
                      <a:r>
                        <a:rPr lang="en-US" sz="1600" dirty="0" smtClean="0"/>
                        <a:t>CF</a:t>
                      </a:r>
                      <a:endParaRPr lang="en-US" sz="1600" dirty="0"/>
                    </a:p>
                  </a:txBody>
                  <a:tcPr/>
                </a:tc>
                <a:tc>
                  <a:txBody>
                    <a:bodyPr/>
                    <a:lstStyle/>
                    <a:p>
                      <a:pPr algn="ctr"/>
                      <a:r>
                        <a:rPr lang="en-US" sz="1600" dirty="0" smtClean="0"/>
                        <a:t>FMDNN</a:t>
                      </a:r>
                      <a:endParaRPr lang="en-US" sz="1600" dirty="0"/>
                    </a:p>
                  </a:txBody>
                  <a:tcPr/>
                </a:tc>
                <a:tc>
                  <a:txBody>
                    <a:bodyPr/>
                    <a:lstStyle/>
                    <a:p>
                      <a:pPr algn="ctr"/>
                      <a:r>
                        <a:rPr lang="en-US" sz="1600" dirty="0" smtClean="0"/>
                        <a:t>CNN</a:t>
                      </a:r>
                      <a:endParaRPr lang="en-US" sz="1600" dirty="0"/>
                    </a:p>
                  </a:txBody>
                  <a:tcPr/>
                </a:tc>
                <a:tc>
                  <a:txBody>
                    <a:bodyPr/>
                    <a:lstStyle/>
                    <a:p>
                      <a:pPr algn="ctr"/>
                      <a:r>
                        <a:rPr lang="en-US" sz="1600" dirty="0" smtClean="0"/>
                        <a:t>LSTM</a:t>
                      </a:r>
                      <a:endParaRPr lang="en-US" sz="1600" dirty="0"/>
                    </a:p>
                  </a:txBody>
                  <a:tcPr/>
                </a:tc>
                <a:tc>
                  <a:txBody>
                    <a:bodyPr/>
                    <a:lstStyle/>
                    <a:p>
                      <a:pPr algn="ctr"/>
                      <a:r>
                        <a:rPr lang="en-US" sz="1600" dirty="0" err="1" smtClean="0"/>
                        <a:t>GatedCNN</a:t>
                      </a:r>
                      <a:endParaRPr lang="en-US" sz="1600" dirty="0"/>
                    </a:p>
                  </a:txBody>
                  <a:tcPr/>
                </a:tc>
                <a:extLst>
                  <a:ext uri="{0D108BD9-81ED-4DB2-BD59-A6C34878D82A}">
                    <a16:rowId xmlns="" xmlns:a16="http://schemas.microsoft.com/office/drawing/2014/main" val="1129376878"/>
                  </a:ext>
                </a:extLst>
              </a:tr>
              <a:tr h="379190">
                <a:tc>
                  <a:txBody>
                    <a:bodyPr/>
                    <a:lstStyle/>
                    <a:p>
                      <a:pPr algn="ctr"/>
                      <a:r>
                        <a:rPr lang="en-US" sz="1600" dirty="0" smtClean="0"/>
                        <a:t>ML-100K</a:t>
                      </a:r>
                      <a:endParaRPr lang="en-US" sz="1600" dirty="0"/>
                    </a:p>
                  </a:txBody>
                  <a:tcPr/>
                </a:tc>
                <a:tc>
                  <a:txBody>
                    <a:bodyPr/>
                    <a:lstStyle/>
                    <a:p>
                      <a:pPr algn="ctr"/>
                      <a:r>
                        <a:rPr lang="en-US" sz="1600" dirty="0" smtClean="0"/>
                        <a:t>0.9192</a:t>
                      </a:r>
                      <a:endParaRPr lang="en-US" sz="1600" dirty="0"/>
                    </a:p>
                  </a:txBody>
                  <a:tcPr/>
                </a:tc>
                <a:tc>
                  <a:txBody>
                    <a:bodyPr/>
                    <a:lstStyle/>
                    <a:p>
                      <a:pPr algn="ctr"/>
                      <a:r>
                        <a:rPr lang="en-US" sz="1600" dirty="0" smtClean="0"/>
                        <a:t>0.9154</a:t>
                      </a:r>
                      <a:endParaRPr lang="en-US" sz="1600" dirty="0"/>
                    </a:p>
                  </a:txBody>
                  <a:tcPr/>
                </a:tc>
                <a:tc>
                  <a:txBody>
                    <a:bodyPr/>
                    <a:lstStyle/>
                    <a:p>
                      <a:pPr algn="ctr"/>
                      <a:r>
                        <a:rPr lang="en-US" sz="1600" dirty="0" smtClean="0"/>
                        <a:t>0.9140</a:t>
                      </a:r>
                      <a:endParaRPr lang="en-US" sz="1600" dirty="0"/>
                    </a:p>
                  </a:txBody>
                  <a:tcPr/>
                </a:tc>
                <a:tc>
                  <a:txBody>
                    <a:bodyPr/>
                    <a:lstStyle/>
                    <a:p>
                      <a:pPr algn="ctr"/>
                      <a:r>
                        <a:rPr lang="en-US" sz="1600" dirty="0" smtClean="0"/>
                        <a:t>0.9103</a:t>
                      </a:r>
                      <a:endParaRPr lang="en-US" sz="1600" dirty="0"/>
                    </a:p>
                  </a:txBody>
                  <a:tcPr/>
                </a:tc>
                <a:tc>
                  <a:txBody>
                    <a:bodyPr/>
                    <a:lstStyle/>
                    <a:p>
                      <a:pPr algn="ctr"/>
                      <a:r>
                        <a:rPr lang="en-US" sz="1600" dirty="0" smtClean="0">
                          <a:solidFill>
                            <a:srgbClr val="C00000"/>
                          </a:solidFill>
                        </a:rPr>
                        <a:t>0.9087</a:t>
                      </a:r>
                      <a:endParaRPr lang="en-US" sz="1600" dirty="0">
                        <a:solidFill>
                          <a:srgbClr val="C00000"/>
                        </a:solidFill>
                      </a:endParaRPr>
                    </a:p>
                  </a:txBody>
                  <a:tcPr/>
                </a:tc>
                <a:extLst>
                  <a:ext uri="{0D108BD9-81ED-4DB2-BD59-A6C34878D82A}">
                    <a16:rowId xmlns="" xmlns:a16="http://schemas.microsoft.com/office/drawing/2014/main" val="2642024528"/>
                  </a:ext>
                </a:extLst>
              </a:tr>
              <a:tr h="379190">
                <a:tc>
                  <a:txBody>
                    <a:bodyPr/>
                    <a:lstStyle/>
                    <a:p>
                      <a:pPr algn="ctr"/>
                      <a:r>
                        <a:rPr lang="en-US" sz="1600" dirty="0" smtClean="0"/>
                        <a:t>ML-10M</a:t>
                      </a:r>
                      <a:endParaRPr lang="en-US" sz="1600" dirty="0"/>
                    </a:p>
                  </a:txBody>
                  <a:tcPr/>
                </a:tc>
                <a:tc>
                  <a:txBody>
                    <a:bodyPr/>
                    <a:lstStyle/>
                    <a:p>
                      <a:pPr algn="ctr"/>
                      <a:r>
                        <a:rPr lang="en-US" sz="1600" dirty="0" smtClean="0"/>
                        <a:t>0.8247</a:t>
                      </a:r>
                      <a:endParaRPr lang="en-US" sz="1600" dirty="0"/>
                    </a:p>
                  </a:txBody>
                  <a:tcPr/>
                </a:tc>
                <a:tc>
                  <a:txBody>
                    <a:bodyPr/>
                    <a:lstStyle/>
                    <a:p>
                      <a:pPr algn="ctr"/>
                      <a:r>
                        <a:rPr lang="en-US" sz="1600" dirty="0" smtClean="0"/>
                        <a:t>0.8107</a:t>
                      </a:r>
                      <a:endParaRPr lang="en-US" sz="1600" dirty="0"/>
                    </a:p>
                  </a:txBody>
                  <a:tcPr/>
                </a:tc>
                <a:tc>
                  <a:txBody>
                    <a:bodyPr/>
                    <a:lstStyle/>
                    <a:p>
                      <a:pPr algn="ctr"/>
                      <a:r>
                        <a:rPr lang="en-US" sz="1600" dirty="0" smtClean="0"/>
                        <a:t>0.8088</a:t>
                      </a:r>
                      <a:endParaRPr lang="en-US" sz="1600" dirty="0"/>
                    </a:p>
                  </a:txBody>
                  <a:tcPr/>
                </a:tc>
                <a:tc>
                  <a:txBody>
                    <a:bodyPr/>
                    <a:lstStyle/>
                    <a:p>
                      <a:pPr algn="ctr"/>
                      <a:r>
                        <a:rPr lang="en-US" sz="1600" dirty="0" smtClean="0"/>
                        <a:t>0.8067</a:t>
                      </a:r>
                      <a:endParaRPr lang="en-US" sz="1600" dirty="0"/>
                    </a:p>
                  </a:txBody>
                  <a:tcPr/>
                </a:tc>
                <a:tc>
                  <a:txBody>
                    <a:bodyPr/>
                    <a:lstStyle/>
                    <a:p>
                      <a:pPr algn="ctr"/>
                      <a:r>
                        <a:rPr lang="en-US" sz="1600" dirty="0" smtClean="0">
                          <a:solidFill>
                            <a:srgbClr val="C00000"/>
                          </a:solidFill>
                        </a:rPr>
                        <a:t>0.8051</a:t>
                      </a:r>
                      <a:endParaRPr lang="en-US" sz="1600" dirty="0">
                        <a:solidFill>
                          <a:srgbClr val="C00000"/>
                        </a:solidFill>
                      </a:endParaRPr>
                    </a:p>
                  </a:txBody>
                  <a:tcPr/>
                </a:tc>
                <a:extLst>
                  <a:ext uri="{0D108BD9-81ED-4DB2-BD59-A6C34878D82A}">
                    <a16:rowId xmlns="" xmlns:a16="http://schemas.microsoft.com/office/drawing/2014/main" val="2728853020"/>
                  </a:ext>
                </a:extLst>
              </a:tr>
            </a:tbl>
          </a:graphicData>
        </a:graphic>
      </p:graphicFrame>
      <p:graphicFrame>
        <p:nvGraphicFramePr>
          <p:cNvPr id="7" name="Table 5"/>
          <p:cNvGraphicFramePr>
            <a:graphicFrameLocks noGrp="1"/>
          </p:cNvGraphicFramePr>
          <p:nvPr>
            <p:extLst>
              <p:ext uri="{D42A27DB-BD31-4B8C-83A1-F6EECF244321}">
                <p14:modId xmlns:p14="http://schemas.microsoft.com/office/powerpoint/2010/main" val="2573963904"/>
              </p:ext>
            </p:extLst>
          </p:nvPr>
        </p:nvGraphicFramePr>
        <p:xfrm>
          <a:off x="1082862" y="3830828"/>
          <a:ext cx="7061014" cy="847890"/>
        </p:xfrm>
        <a:graphic>
          <a:graphicData uri="http://schemas.openxmlformats.org/drawingml/2006/table">
            <a:tbl>
              <a:tblPr firstRow="1" bandRow="1">
                <a:tableStyleId>{5C22544A-7EE6-4342-B048-85BDC9FD1C3A}</a:tableStyleId>
              </a:tblPr>
              <a:tblGrid>
                <a:gridCol w="1275456">
                  <a:extLst>
                    <a:ext uri="{9D8B030D-6E8A-4147-A177-3AD203B41FA5}">
                      <a16:colId xmlns="" xmlns:a16="http://schemas.microsoft.com/office/drawing/2014/main" val="2254600448"/>
                    </a:ext>
                  </a:extLst>
                </a:gridCol>
                <a:gridCol w="897164">
                  <a:extLst>
                    <a:ext uri="{9D8B030D-6E8A-4147-A177-3AD203B41FA5}">
                      <a16:colId xmlns="" xmlns:a16="http://schemas.microsoft.com/office/drawing/2014/main" val="3167436803"/>
                    </a:ext>
                  </a:extLst>
                </a:gridCol>
                <a:gridCol w="1201331">
                  <a:extLst>
                    <a:ext uri="{9D8B030D-6E8A-4147-A177-3AD203B41FA5}">
                      <a16:colId xmlns="" xmlns:a16="http://schemas.microsoft.com/office/drawing/2014/main" val="4187508104"/>
                    </a:ext>
                  </a:extLst>
                </a:gridCol>
                <a:gridCol w="1124650">
                  <a:extLst>
                    <a:ext uri="{9D8B030D-6E8A-4147-A177-3AD203B41FA5}">
                      <a16:colId xmlns="" xmlns:a16="http://schemas.microsoft.com/office/drawing/2014/main" val="2699979700"/>
                    </a:ext>
                  </a:extLst>
                </a:gridCol>
                <a:gridCol w="1124650">
                  <a:extLst>
                    <a:ext uri="{9D8B030D-6E8A-4147-A177-3AD203B41FA5}">
                      <a16:colId xmlns="" xmlns:a16="http://schemas.microsoft.com/office/drawing/2014/main" val="3815185892"/>
                    </a:ext>
                  </a:extLst>
                </a:gridCol>
                <a:gridCol w="1437763">
                  <a:extLst>
                    <a:ext uri="{9D8B030D-6E8A-4147-A177-3AD203B41FA5}">
                      <a16:colId xmlns="" xmlns:a16="http://schemas.microsoft.com/office/drawing/2014/main" val="2402404562"/>
                    </a:ext>
                  </a:extLst>
                </a:gridCol>
              </a:tblGrid>
              <a:tr h="423945">
                <a:tc>
                  <a:txBody>
                    <a:bodyPr/>
                    <a:lstStyle/>
                    <a:p>
                      <a:pPr algn="ctr"/>
                      <a:r>
                        <a:rPr lang="en-US" sz="1600" dirty="0" err="1" smtClean="0"/>
                        <a:t>DataSet</a:t>
                      </a:r>
                      <a:endParaRPr lang="en-US" sz="1600" dirty="0"/>
                    </a:p>
                  </a:txBody>
                  <a:tcPr/>
                </a:tc>
                <a:tc>
                  <a:txBody>
                    <a:bodyPr/>
                    <a:lstStyle/>
                    <a:p>
                      <a:pPr algn="ctr"/>
                      <a:r>
                        <a:rPr lang="en-US" sz="1600" dirty="0" smtClean="0"/>
                        <a:t>CF</a:t>
                      </a:r>
                      <a:endParaRPr lang="en-US" sz="1600" dirty="0"/>
                    </a:p>
                  </a:txBody>
                  <a:tcPr/>
                </a:tc>
                <a:tc>
                  <a:txBody>
                    <a:bodyPr/>
                    <a:lstStyle/>
                    <a:p>
                      <a:pPr algn="ctr"/>
                      <a:r>
                        <a:rPr lang="en-US" sz="1600" dirty="0" smtClean="0"/>
                        <a:t>FMDNN</a:t>
                      </a:r>
                      <a:endParaRPr lang="en-US" sz="1600" dirty="0"/>
                    </a:p>
                  </a:txBody>
                  <a:tcPr/>
                </a:tc>
                <a:tc>
                  <a:txBody>
                    <a:bodyPr/>
                    <a:lstStyle/>
                    <a:p>
                      <a:pPr algn="ctr"/>
                      <a:r>
                        <a:rPr lang="en-US" sz="1600" dirty="0" smtClean="0"/>
                        <a:t>CNN</a:t>
                      </a:r>
                      <a:endParaRPr lang="en-US" sz="1600" dirty="0"/>
                    </a:p>
                  </a:txBody>
                  <a:tcPr/>
                </a:tc>
                <a:tc>
                  <a:txBody>
                    <a:bodyPr/>
                    <a:lstStyle/>
                    <a:p>
                      <a:pPr algn="ctr"/>
                      <a:r>
                        <a:rPr lang="en-US" sz="1600" dirty="0" smtClean="0"/>
                        <a:t>LSTM</a:t>
                      </a:r>
                      <a:endParaRPr lang="en-US" sz="1600" dirty="0"/>
                    </a:p>
                  </a:txBody>
                  <a:tcPr/>
                </a:tc>
                <a:tc>
                  <a:txBody>
                    <a:bodyPr/>
                    <a:lstStyle/>
                    <a:p>
                      <a:pPr algn="ctr"/>
                      <a:r>
                        <a:rPr lang="en-US" sz="1600" dirty="0" err="1" smtClean="0"/>
                        <a:t>GatedCNN</a:t>
                      </a:r>
                      <a:endParaRPr lang="en-US" sz="1600" dirty="0"/>
                    </a:p>
                  </a:txBody>
                  <a:tcPr/>
                </a:tc>
                <a:extLst>
                  <a:ext uri="{0D108BD9-81ED-4DB2-BD59-A6C34878D82A}">
                    <a16:rowId xmlns="" xmlns:a16="http://schemas.microsoft.com/office/drawing/2014/main" val="1129376878"/>
                  </a:ext>
                </a:extLst>
              </a:tr>
              <a:tr h="423945">
                <a:tc>
                  <a:txBody>
                    <a:bodyPr/>
                    <a:lstStyle/>
                    <a:p>
                      <a:pPr algn="ctr"/>
                      <a:r>
                        <a:rPr lang="en-US" sz="1600" dirty="0" smtClean="0"/>
                        <a:t>TOUTIAO</a:t>
                      </a:r>
                      <a:endParaRPr lang="en-US" sz="1600" dirty="0"/>
                    </a:p>
                  </a:txBody>
                  <a:tcPr/>
                </a:tc>
                <a:tc>
                  <a:txBody>
                    <a:bodyPr/>
                    <a:lstStyle/>
                    <a:p>
                      <a:pPr algn="ctr"/>
                      <a:r>
                        <a:rPr lang="en-US" sz="1600" dirty="0" smtClean="0"/>
                        <a:t>0.8874</a:t>
                      </a:r>
                      <a:endParaRPr lang="en-US" sz="1600" dirty="0"/>
                    </a:p>
                  </a:txBody>
                  <a:tcPr/>
                </a:tc>
                <a:tc>
                  <a:txBody>
                    <a:bodyPr/>
                    <a:lstStyle/>
                    <a:p>
                      <a:pPr algn="ctr"/>
                      <a:r>
                        <a:rPr lang="en-US" sz="1600" dirty="0" smtClean="0"/>
                        <a:t>0.8883</a:t>
                      </a:r>
                      <a:endParaRPr lang="en-US" sz="1600" dirty="0"/>
                    </a:p>
                  </a:txBody>
                  <a:tcPr/>
                </a:tc>
                <a:tc>
                  <a:txBody>
                    <a:bodyPr/>
                    <a:lstStyle/>
                    <a:p>
                      <a:pPr algn="ctr"/>
                      <a:r>
                        <a:rPr lang="en-US" sz="1600" dirty="0" smtClean="0"/>
                        <a:t>0.8889</a:t>
                      </a:r>
                      <a:endParaRPr lang="en-US" sz="1600" dirty="0"/>
                    </a:p>
                  </a:txBody>
                  <a:tcPr/>
                </a:tc>
                <a:tc>
                  <a:txBody>
                    <a:bodyPr/>
                    <a:lstStyle/>
                    <a:p>
                      <a:pPr algn="ctr"/>
                      <a:r>
                        <a:rPr lang="en-US" sz="1600" dirty="0" smtClean="0"/>
                        <a:t>0.8897</a:t>
                      </a:r>
                      <a:endParaRPr lang="en-US" sz="1600" dirty="0"/>
                    </a:p>
                  </a:txBody>
                  <a:tcPr/>
                </a:tc>
                <a:tc>
                  <a:txBody>
                    <a:bodyPr/>
                    <a:lstStyle/>
                    <a:p>
                      <a:pPr algn="ctr"/>
                      <a:r>
                        <a:rPr lang="en-US" sz="1600" dirty="0" smtClean="0">
                          <a:solidFill>
                            <a:srgbClr val="C00000"/>
                          </a:solidFill>
                        </a:rPr>
                        <a:t>0.8904</a:t>
                      </a:r>
                      <a:endParaRPr lang="en-US" sz="1600" dirty="0">
                        <a:solidFill>
                          <a:srgbClr val="C00000"/>
                        </a:solidFill>
                      </a:endParaRPr>
                    </a:p>
                  </a:txBody>
                  <a:tcPr/>
                </a:tc>
                <a:extLst>
                  <a:ext uri="{0D108BD9-81ED-4DB2-BD59-A6C34878D82A}">
                    <a16:rowId xmlns="" xmlns:a16="http://schemas.microsoft.com/office/drawing/2014/main" val="2642024528"/>
                  </a:ext>
                </a:extLst>
              </a:tr>
            </a:tbl>
          </a:graphicData>
        </a:graphic>
      </p:graphicFrame>
      <p:graphicFrame>
        <p:nvGraphicFramePr>
          <p:cNvPr id="8" name="Table 5"/>
          <p:cNvGraphicFramePr>
            <a:graphicFrameLocks noGrp="1"/>
          </p:cNvGraphicFramePr>
          <p:nvPr>
            <p:extLst>
              <p:ext uri="{D42A27DB-BD31-4B8C-83A1-F6EECF244321}">
                <p14:modId xmlns:p14="http://schemas.microsoft.com/office/powerpoint/2010/main" val="4026118447"/>
              </p:ext>
            </p:extLst>
          </p:nvPr>
        </p:nvGraphicFramePr>
        <p:xfrm>
          <a:off x="1082863" y="5488183"/>
          <a:ext cx="7061013" cy="798328"/>
        </p:xfrm>
        <a:graphic>
          <a:graphicData uri="http://schemas.openxmlformats.org/drawingml/2006/table">
            <a:tbl>
              <a:tblPr firstRow="1" bandRow="1">
                <a:tableStyleId>{5C22544A-7EE6-4342-B048-85BDC9FD1C3A}</a:tableStyleId>
              </a:tblPr>
              <a:tblGrid>
                <a:gridCol w="1275456">
                  <a:extLst>
                    <a:ext uri="{9D8B030D-6E8A-4147-A177-3AD203B41FA5}">
                      <a16:colId xmlns="" xmlns:a16="http://schemas.microsoft.com/office/drawing/2014/main" val="2254600448"/>
                    </a:ext>
                  </a:extLst>
                </a:gridCol>
                <a:gridCol w="897164">
                  <a:extLst>
                    <a:ext uri="{9D8B030D-6E8A-4147-A177-3AD203B41FA5}">
                      <a16:colId xmlns="" xmlns:a16="http://schemas.microsoft.com/office/drawing/2014/main" val="3167436803"/>
                    </a:ext>
                  </a:extLst>
                </a:gridCol>
                <a:gridCol w="1201331">
                  <a:extLst>
                    <a:ext uri="{9D8B030D-6E8A-4147-A177-3AD203B41FA5}">
                      <a16:colId xmlns="" xmlns:a16="http://schemas.microsoft.com/office/drawing/2014/main" val="4187508104"/>
                    </a:ext>
                  </a:extLst>
                </a:gridCol>
                <a:gridCol w="1124650">
                  <a:extLst>
                    <a:ext uri="{9D8B030D-6E8A-4147-A177-3AD203B41FA5}">
                      <a16:colId xmlns="" xmlns:a16="http://schemas.microsoft.com/office/drawing/2014/main" val="2699979700"/>
                    </a:ext>
                  </a:extLst>
                </a:gridCol>
                <a:gridCol w="1124650">
                  <a:extLst>
                    <a:ext uri="{9D8B030D-6E8A-4147-A177-3AD203B41FA5}">
                      <a16:colId xmlns="" xmlns:a16="http://schemas.microsoft.com/office/drawing/2014/main" val="3815185892"/>
                    </a:ext>
                  </a:extLst>
                </a:gridCol>
                <a:gridCol w="1437762">
                  <a:extLst>
                    <a:ext uri="{9D8B030D-6E8A-4147-A177-3AD203B41FA5}">
                      <a16:colId xmlns="" xmlns:a16="http://schemas.microsoft.com/office/drawing/2014/main" val="2402404562"/>
                    </a:ext>
                  </a:extLst>
                </a:gridCol>
              </a:tblGrid>
              <a:tr h="399164">
                <a:tc>
                  <a:txBody>
                    <a:bodyPr/>
                    <a:lstStyle/>
                    <a:p>
                      <a:pPr algn="ctr"/>
                      <a:r>
                        <a:rPr lang="en-US" sz="1600" dirty="0" err="1" smtClean="0"/>
                        <a:t>DataSet</a:t>
                      </a:r>
                      <a:endParaRPr lang="en-US" sz="1600" dirty="0"/>
                    </a:p>
                  </a:txBody>
                  <a:tcPr/>
                </a:tc>
                <a:tc>
                  <a:txBody>
                    <a:bodyPr/>
                    <a:lstStyle/>
                    <a:p>
                      <a:pPr algn="ctr"/>
                      <a:r>
                        <a:rPr lang="en-US" sz="1600" dirty="0" smtClean="0"/>
                        <a:t>CF</a:t>
                      </a:r>
                      <a:endParaRPr lang="en-US" sz="1600" dirty="0"/>
                    </a:p>
                  </a:txBody>
                  <a:tcPr/>
                </a:tc>
                <a:tc>
                  <a:txBody>
                    <a:bodyPr/>
                    <a:lstStyle/>
                    <a:p>
                      <a:pPr algn="ctr"/>
                      <a:r>
                        <a:rPr lang="en-US" sz="1600" dirty="0" smtClean="0"/>
                        <a:t>FMDNN</a:t>
                      </a:r>
                      <a:endParaRPr lang="en-US" sz="1600" dirty="0"/>
                    </a:p>
                  </a:txBody>
                  <a:tcPr/>
                </a:tc>
                <a:tc>
                  <a:txBody>
                    <a:bodyPr/>
                    <a:lstStyle/>
                    <a:p>
                      <a:pPr algn="ctr"/>
                      <a:r>
                        <a:rPr lang="en-US" sz="1600" dirty="0" smtClean="0"/>
                        <a:t>CNN</a:t>
                      </a:r>
                      <a:endParaRPr lang="en-US" sz="1600" dirty="0"/>
                    </a:p>
                  </a:txBody>
                  <a:tcPr/>
                </a:tc>
                <a:tc>
                  <a:txBody>
                    <a:bodyPr/>
                    <a:lstStyle/>
                    <a:p>
                      <a:pPr algn="ctr"/>
                      <a:r>
                        <a:rPr lang="en-US" sz="1600" dirty="0" smtClean="0"/>
                        <a:t>LSTM</a:t>
                      </a:r>
                      <a:endParaRPr lang="en-US" sz="1600" dirty="0"/>
                    </a:p>
                  </a:txBody>
                  <a:tcPr/>
                </a:tc>
                <a:tc>
                  <a:txBody>
                    <a:bodyPr/>
                    <a:lstStyle/>
                    <a:p>
                      <a:pPr algn="ctr"/>
                      <a:r>
                        <a:rPr lang="en-US" sz="1600" dirty="0" err="1" smtClean="0"/>
                        <a:t>GatedCNN</a:t>
                      </a:r>
                      <a:endParaRPr lang="en-US" sz="1600" dirty="0"/>
                    </a:p>
                  </a:txBody>
                  <a:tcPr/>
                </a:tc>
                <a:extLst>
                  <a:ext uri="{0D108BD9-81ED-4DB2-BD59-A6C34878D82A}">
                    <a16:rowId xmlns="" xmlns:a16="http://schemas.microsoft.com/office/drawing/2014/main" val="1129376878"/>
                  </a:ext>
                </a:extLst>
              </a:tr>
              <a:tr h="399164">
                <a:tc>
                  <a:txBody>
                    <a:bodyPr/>
                    <a:lstStyle/>
                    <a:p>
                      <a:pPr algn="ctr"/>
                      <a:r>
                        <a:rPr lang="en-US" sz="1600" dirty="0" smtClean="0"/>
                        <a:t>AMAZON</a:t>
                      </a:r>
                      <a:endParaRPr lang="en-US" sz="1600" dirty="0"/>
                    </a:p>
                  </a:txBody>
                  <a:tcPr/>
                </a:tc>
                <a:tc>
                  <a:txBody>
                    <a:bodyPr/>
                    <a:lstStyle/>
                    <a:p>
                      <a:pPr algn="ctr"/>
                      <a:r>
                        <a:rPr lang="en-US" sz="1600" dirty="0" smtClean="0"/>
                        <a:t>1.1128</a:t>
                      </a:r>
                      <a:endParaRPr lang="en-US" sz="1600" dirty="0"/>
                    </a:p>
                  </a:txBody>
                  <a:tcPr/>
                </a:tc>
                <a:tc>
                  <a:txBody>
                    <a:bodyPr/>
                    <a:lstStyle/>
                    <a:p>
                      <a:pPr algn="ctr"/>
                      <a:r>
                        <a:rPr lang="en-US" sz="1600" dirty="0" smtClean="0"/>
                        <a:t>1.1083</a:t>
                      </a:r>
                      <a:endParaRPr lang="en-US" sz="1600" dirty="0"/>
                    </a:p>
                  </a:txBody>
                  <a:tcPr/>
                </a:tc>
                <a:tc>
                  <a:txBody>
                    <a:bodyPr/>
                    <a:lstStyle/>
                    <a:p>
                      <a:pPr algn="ctr"/>
                      <a:r>
                        <a:rPr lang="en-US" sz="1600" dirty="0" smtClean="0"/>
                        <a:t>1.1034</a:t>
                      </a:r>
                      <a:endParaRPr lang="en-US" sz="1600" dirty="0"/>
                    </a:p>
                  </a:txBody>
                  <a:tcPr/>
                </a:tc>
                <a:tc>
                  <a:txBody>
                    <a:bodyPr/>
                    <a:lstStyle/>
                    <a:p>
                      <a:pPr algn="ctr"/>
                      <a:r>
                        <a:rPr lang="en-US" sz="1600" dirty="0" smtClean="0">
                          <a:solidFill>
                            <a:srgbClr val="C00000"/>
                          </a:solidFill>
                        </a:rPr>
                        <a:t>0.9721</a:t>
                      </a:r>
                      <a:endParaRPr lang="en-US" sz="1600" dirty="0">
                        <a:solidFill>
                          <a:srgbClr val="C00000"/>
                        </a:solidFill>
                      </a:endParaRPr>
                    </a:p>
                  </a:txBody>
                  <a:tcPr/>
                </a:tc>
                <a:tc>
                  <a:txBody>
                    <a:bodyPr/>
                    <a:lstStyle/>
                    <a:p>
                      <a:pPr algn="ctr"/>
                      <a:r>
                        <a:rPr lang="en-US" sz="1600" dirty="0" smtClean="0"/>
                        <a:t>0.9810</a:t>
                      </a:r>
                      <a:endParaRPr lang="en-US" sz="1600" dirty="0"/>
                    </a:p>
                  </a:txBody>
                  <a:tcPr/>
                </a:tc>
                <a:extLst>
                  <a:ext uri="{0D108BD9-81ED-4DB2-BD59-A6C34878D82A}">
                    <a16:rowId xmlns="" xmlns:a16="http://schemas.microsoft.com/office/drawing/2014/main" val="2642024528"/>
                  </a:ext>
                </a:extLst>
              </a:tr>
            </a:tbl>
          </a:graphicData>
        </a:graphic>
      </p:graphicFrame>
      <p:sp>
        <p:nvSpPr>
          <p:cNvPr id="9" name="TextBox 5"/>
          <p:cNvSpPr txBox="1"/>
          <p:nvPr/>
        </p:nvSpPr>
        <p:spPr>
          <a:xfrm>
            <a:off x="582353" y="1365432"/>
            <a:ext cx="8561647" cy="499624"/>
          </a:xfrm>
          <a:prstGeom prst="rect">
            <a:avLst/>
          </a:prstGeom>
          <a:noFill/>
        </p:spPr>
        <p:txBody>
          <a:bodyPr wrap="square" rtlCol="0">
            <a:spAutoFit/>
          </a:bodyPr>
          <a:lstStyle/>
          <a:p>
            <a:pPr>
              <a:lnSpc>
                <a:spcPct val="150000"/>
              </a:lnSpc>
            </a:pPr>
            <a:r>
              <a:rPr lang="en-US" altLang="zh-CN" sz="2000" dirty="0" err="1" smtClean="0">
                <a:solidFill>
                  <a:srgbClr val="002060"/>
                </a:solidFill>
                <a:latin typeface="微软雅黑" pitchFamily="34" charset="-122"/>
                <a:ea typeface="微软雅黑" pitchFamily="34" charset="-122"/>
              </a:rPr>
              <a:t>MovieLens</a:t>
            </a:r>
            <a:r>
              <a:rPr lang="zh-CN" altLang="en-US" sz="2000" dirty="0" smtClean="0">
                <a:solidFill>
                  <a:srgbClr val="002060"/>
                </a:solidFill>
                <a:latin typeface="微软雅黑" pitchFamily="34" charset="-122"/>
                <a:ea typeface="微软雅黑" pitchFamily="34" charset="-122"/>
              </a:rPr>
              <a:t>电影评分数据集（</a:t>
            </a:r>
            <a:r>
              <a:rPr lang="en-US" altLang="zh-CN" sz="2000" dirty="0" smtClean="0">
                <a:solidFill>
                  <a:srgbClr val="002060"/>
                </a:solidFill>
                <a:latin typeface="微软雅黑" pitchFamily="34" charset="-122"/>
                <a:ea typeface="微软雅黑" pitchFamily="34" charset="-122"/>
              </a:rPr>
              <a:t>RMSE</a:t>
            </a:r>
            <a:r>
              <a:rPr lang="zh-CN" altLang="en-US" sz="2000" dirty="0" smtClean="0">
                <a:solidFill>
                  <a:srgbClr val="002060"/>
                </a:solidFill>
                <a:latin typeface="微软雅黑" pitchFamily="34" charset="-122"/>
                <a:ea typeface="微软雅黑" pitchFamily="34" charset="-122"/>
              </a:rPr>
              <a:t>）</a:t>
            </a:r>
            <a:endParaRPr lang="zh-CN" altLang="en-US" sz="2000" dirty="0">
              <a:solidFill>
                <a:srgbClr val="002060"/>
              </a:solidFill>
              <a:latin typeface="微软雅黑" pitchFamily="34" charset="-122"/>
              <a:ea typeface="微软雅黑" pitchFamily="34" charset="-122"/>
            </a:endParaRPr>
          </a:p>
        </p:txBody>
      </p:sp>
      <p:sp>
        <p:nvSpPr>
          <p:cNvPr id="10" name="TextBox 5"/>
          <p:cNvSpPr txBox="1"/>
          <p:nvPr/>
        </p:nvSpPr>
        <p:spPr>
          <a:xfrm>
            <a:off x="582352" y="3186116"/>
            <a:ext cx="8561647" cy="553998"/>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今日头条专家推荐答题（</a:t>
            </a:r>
            <a:r>
              <a:rPr lang="en-US" altLang="zh-CN" sz="2000" dirty="0" smtClean="0">
                <a:solidFill>
                  <a:srgbClr val="002060"/>
                </a:solidFill>
                <a:latin typeface="微软雅黑" pitchFamily="34" charset="-122"/>
                <a:ea typeface="微软雅黑" pitchFamily="34" charset="-122"/>
              </a:rPr>
              <a:t>AUC</a:t>
            </a:r>
            <a:r>
              <a:rPr lang="zh-CN" altLang="en-US" sz="2000" dirty="0" smtClean="0">
                <a:solidFill>
                  <a:srgbClr val="002060"/>
                </a:solidFill>
                <a:latin typeface="微软雅黑" pitchFamily="34" charset="-122"/>
                <a:ea typeface="微软雅黑" pitchFamily="34" charset="-122"/>
              </a:rPr>
              <a:t>）</a:t>
            </a:r>
            <a:endParaRPr lang="zh-CN" altLang="en-US" sz="2000" dirty="0">
              <a:solidFill>
                <a:srgbClr val="002060"/>
              </a:solidFill>
              <a:latin typeface="微软雅黑" pitchFamily="34" charset="-122"/>
              <a:ea typeface="微软雅黑" pitchFamily="34" charset="-122"/>
            </a:endParaRPr>
          </a:p>
        </p:txBody>
      </p:sp>
      <p:sp>
        <p:nvSpPr>
          <p:cNvPr id="11" name="TextBox 5"/>
          <p:cNvSpPr txBox="1"/>
          <p:nvPr/>
        </p:nvSpPr>
        <p:spPr>
          <a:xfrm>
            <a:off x="582353" y="4818145"/>
            <a:ext cx="8561647" cy="499624"/>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AMAZON</a:t>
            </a:r>
            <a:r>
              <a:rPr lang="zh-CN" altLang="en-US" sz="2000" dirty="0" smtClean="0">
                <a:solidFill>
                  <a:srgbClr val="002060"/>
                </a:solidFill>
                <a:latin typeface="微软雅黑" pitchFamily="34" charset="-122"/>
                <a:ea typeface="微软雅黑" pitchFamily="34" charset="-122"/>
              </a:rPr>
              <a:t>商品评分数据（</a:t>
            </a:r>
            <a:r>
              <a:rPr lang="en-US" altLang="zh-CN" sz="2000" dirty="0" smtClean="0">
                <a:solidFill>
                  <a:srgbClr val="002060"/>
                </a:solidFill>
                <a:latin typeface="微软雅黑" pitchFamily="34" charset="-122"/>
                <a:ea typeface="微软雅黑" pitchFamily="34" charset="-122"/>
              </a:rPr>
              <a:t>RMSE</a:t>
            </a:r>
            <a:r>
              <a:rPr lang="zh-CN" altLang="en-US" sz="2000" dirty="0" smtClean="0">
                <a:solidFill>
                  <a:srgbClr val="002060"/>
                </a:solidFill>
                <a:latin typeface="微软雅黑" pitchFamily="34" charset="-122"/>
                <a:ea typeface="微软雅黑" pitchFamily="34" charset="-122"/>
              </a:rPr>
              <a:t>）</a:t>
            </a:r>
            <a:endParaRPr lang="zh-CN" altLang="en-US" sz="2000"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2323486030"/>
      </p:ext>
    </p:extLst>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7097"/>
            <a:ext cx="6066043" cy="4549532"/>
          </a:xfrm>
          <a:prstGeom prst="rect">
            <a:avLst/>
          </a:prstGeom>
        </p:spPr>
      </p:pic>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基于深度模型的推荐算法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实验结果</a:t>
            </a:r>
            <a:endParaRPr lang="zh-CN" altLang="en-US" sz="2400" dirty="0">
              <a:solidFill>
                <a:srgbClr val="FF0000"/>
              </a:solidFill>
              <a:latin typeface="微软雅黑" pitchFamily="34" charset="-122"/>
              <a:ea typeface="微软雅黑" pitchFamily="34" charset="-122"/>
            </a:endParaRPr>
          </a:p>
        </p:txBody>
      </p:sp>
      <p:sp>
        <p:nvSpPr>
          <p:cNvPr id="9" name="TextBox 5"/>
          <p:cNvSpPr txBox="1"/>
          <p:nvPr/>
        </p:nvSpPr>
        <p:spPr>
          <a:xfrm>
            <a:off x="582353" y="1365432"/>
            <a:ext cx="8561647" cy="499624"/>
          </a:xfrm>
          <a:prstGeom prst="rect">
            <a:avLst/>
          </a:prstGeom>
          <a:noFill/>
        </p:spPr>
        <p:txBody>
          <a:bodyPr wrap="square" rtlCol="0">
            <a:spAutoFit/>
          </a:bodyPr>
          <a:lstStyle/>
          <a:p>
            <a:pPr>
              <a:lnSpc>
                <a:spcPct val="150000"/>
              </a:lnSpc>
            </a:pPr>
            <a:r>
              <a:rPr lang="zh-CN" altLang="en-US" sz="2000" dirty="0" smtClean="0">
                <a:solidFill>
                  <a:srgbClr val="002060"/>
                </a:solidFill>
                <a:latin typeface="微软雅黑" pitchFamily="34" charset="-122"/>
                <a:ea typeface="微软雅黑" pitchFamily="34" charset="-122"/>
              </a:rPr>
              <a:t>模型并行效果</a:t>
            </a:r>
            <a:endParaRPr lang="zh-CN" altLang="en-US" sz="2000" dirty="0">
              <a:solidFill>
                <a:srgbClr val="002060"/>
              </a:solidFill>
              <a:latin typeface="微软雅黑" pitchFamily="34" charset="-122"/>
              <a:ea typeface="微软雅黑" pitchFamily="34" charset="-122"/>
            </a:endParaRPr>
          </a:p>
        </p:txBody>
      </p:sp>
      <p:sp>
        <p:nvSpPr>
          <p:cNvPr id="3" name="文本框 2"/>
          <p:cNvSpPr txBox="1"/>
          <p:nvPr/>
        </p:nvSpPr>
        <p:spPr>
          <a:xfrm>
            <a:off x="5902389" y="2674833"/>
            <a:ext cx="3008120" cy="3139321"/>
          </a:xfrm>
          <a:prstGeom prst="rect">
            <a:avLst/>
          </a:prstGeom>
          <a:noFill/>
        </p:spPr>
        <p:txBody>
          <a:bodyPr wrap="square" rtlCol="0">
            <a:spAutoFit/>
          </a:bodyPr>
          <a:lstStyle/>
          <a:p>
            <a:r>
              <a:rPr lang="zh-CN" altLang="en-US" dirty="0" smtClean="0">
                <a:solidFill>
                  <a:srgbClr val="C00000"/>
                </a:solidFill>
                <a:latin typeface="微软雅黑 Light" panose="020B0502040204020203" pitchFamily="34" charset="-122"/>
                <a:ea typeface="微软雅黑 Light" panose="020B0502040204020203" pitchFamily="34" charset="-122"/>
              </a:rPr>
              <a:t>分别以</a:t>
            </a:r>
            <a:r>
              <a:rPr lang="en-US" altLang="zh-CN" dirty="0" smtClean="0">
                <a:solidFill>
                  <a:srgbClr val="C00000"/>
                </a:solidFill>
                <a:latin typeface="微软雅黑 Light" panose="020B0502040204020203" pitchFamily="34" charset="-122"/>
                <a:ea typeface="微软雅黑 Light" panose="020B0502040204020203" pitchFamily="34" charset="-122"/>
              </a:rPr>
              <a:t>20</a:t>
            </a:r>
            <a:r>
              <a:rPr lang="zh-CN" altLang="en-US" dirty="0" smtClean="0">
                <a:solidFill>
                  <a:srgbClr val="C00000"/>
                </a:solidFill>
                <a:latin typeface="微软雅黑 Light" panose="020B0502040204020203" pitchFamily="34" charset="-122"/>
                <a:ea typeface="微软雅黑 Light" panose="020B0502040204020203" pitchFamily="34" charset="-122"/>
              </a:rPr>
              <a:t>、</a:t>
            </a:r>
            <a:r>
              <a:rPr lang="en-US" altLang="zh-CN" dirty="0" smtClean="0">
                <a:solidFill>
                  <a:srgbClr val="C00000"/>
                </a:solidFill>
                <a:latin typeface="微软雅黑 Light" panose="020B0502040204020203" pitchFamily="34" charset="-122"/>
                <a:ea typeface="微软雅黑 Light" panose="020B0502040204020203" pitchFamily="34" charset="-122"/>
              </a:rPr>
              <a:t>16</a:t>
            </a:r>
            <a:r>
              <a:rPr lang="zh-CN" altLang="en-US" dirty="0" smtClean="0">
                <a:solidFill>
                  <a:srgbClr val="C00000"/>
                </a:solidFill>
                <a:latin typeface="微软雅黑 Light" panose="020B0502040204020203" pitchFamily="34" charset="-122"/>
                <a:ea typeface="微软雅黑 Light" panose="020B0502040204020203" pitchFamily="34" charset="-122"/>
              </a:rPr>
              <a:t>、</a:t>
            </a:r>
            <a:r>
              <a:rPr lang="en-US" altLang="zh-CN" dirty="0" smtClean="0">
                <a:solidFill>
                  <a:srgbClr val="C00000"/>
                </a:solidFill>
                <a:latin typeface="微软雅黑 Light" panose="020B0502040204020203" pitchFamily="34" charset="-122"/>
                <a:ea typeface="微软雅黑 Light" panose="020B0502040204020203" pitchFamily="34" charset="-122"/>
              </a:rPr>
              <a:t>8</a:t>
            </a:r>
            <a:r>
              <a:rPr lang="zh-CN" altLang="en-US" dirty="0" smtClean="0">
                <a:solidFill>
                  <a:srgbClr val="C00000"/>
                </a:solidFill>
                <a:latin typeface="微软雅黑 Light" panose="020B0502040204020203" pitchFamily="34" charset="-122"/>
                <a:ea typeface="微软雅黑 Light" panose="020B0502040204020203" pitchFamily="34" charset="-122"/>
              </a:rPr>
              <a:t>、</a:t>
            </a:r>
            <a:r>
              <a:rPr lang="en-US" altLang="zh-CN" dirty="0" smtClean="0">
                <a:solidFill>
                  <a:srgbClr val="C00000"/>
                </a:solidFill>
                <a:latin typeface="微软雅黑 Light" panose="020B0502040204020203" pitchFamily="34" charset="-122"/>
                <a:ea typeface="微软雅黑 Light" panose="020B0502040204020203" pitchFamily="34" charset="-122"/>
              </a:rPr>
              <a:t>4</a:t>
            </a:r>
            <a:r>
              <a:rPr lang="zh-CN" altLang="en-US" dirty="0" smtClean="0">
                <a:solidFill>
                  <a:srgbClr val="C00000"/>
                </a:solidFill>
                <a:latin typeface="微软雅黑 Light" panose="020B0502040204020203" pitchFamily="34" charset="-122"/>
                <a:ea typeface="微软雅黑 Light" panose="020B0502040204020203" pitchFamily="34" charset="-122"/>
              </a:rPr>
              <a:t>个并发度对模型进行训练。</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r>
              <a:rPr lang="zh-CN" altLang="en-US" dirty="0" smtClean="0">
                <a:solidFill>
                  <a:srgbClr val="C00000"/>
                </a:solidFill>
                <a:latin typeface="微软雅黑 Light" panose="020B0502040204020203" pitchFamily="34" charset="-122"/>
                <a:ea typeface="微软雅黑 Light" panose="020B0502040204020203" pitchFamily="34" charset="-122"/>
              </a:rPr>
              <a:t>每次训练，数据划分不同，如</a:t>
            </a:r>
            <a:r>
              <a:rPr lang="en-US" altLang="zh-CN" dirty="0" smtClean="0">
                <a:solidFill>
                  <a:srgbClr val="C00000"/>
                </a:solidFill>
                <a:latin typeface="微软雅黑 Light" panose="020B0502040204020203" pitchFamily="34" charset="-122"/>
                <a:ea typeface="微软雅黑 Light" panose="020B0502040204020203" pitchFamily="34" charset="-122"/>
              </a:rPr>
              <a:t>16</a:t>
            </a:r>
            <a:r>
              <a:rPr lang="zh-CN" altLang="en-US" dirty="0" smtClean="0">
                <a:solidFill>
                  <a:srgbClr val="C00000"/>
                </a:solidFill>
                <a:latin typeface="微软雅黑 Light" panose="020B0502040204020203" pitchFamily="34" charset="-122"/>
                <a:ea typeface="微软雅黑 Light" panose="020B0502040204020203" pitchFamily="34" charset="-122"/>
              </a:rPr>
              <a:t>个并发度则将数据划分成</a:t>
            </a:r>
            <a:r>
              <a:rPr lang="en-US" altLang="zh-CN" dirty="0" smtClean="0">
                <a:solidFill>
                  <a:srgbClr val="C00000"/>
                </a:solidFill>
                <a:latin typeface="微软雅黑 Light" panose="020B0502040204020203" pitchFamily="34" charset="-122"/>
                <a:ea typeface="微软雅黑 Light" panose="020B0502040204020203" pitchFamily="34" charset="-122"/>
              </a:rPr>
              <a:t>16</a:t>
            </a:r>
            <a:r>
              <a:rPr lang="zh-CN" altLang="en-US" dirty="0" smtClean="0">
                <a:solidFill>
                  <a:srgbClr val="C00000"/>
                </a:solidFill>
                <a:latin typeface="微软雅黑 Light" panose="020B0502040204020203" pitchFamily="34" charset="-122"/>
                <a:ea typeface="微软雅黑 Light" panose="020B0502040204020203" pitchFamily="34" charset="-122"/>
              </a:rPr>
              <a:t>份，但每个</a:t>
            </a:r>
            <a:r>
              <a:rPr lang="en-US" altLang="zh-CN" dirty="0" smtClean="0">
                <a:solidFill>
                  <a:srgbClr val="C00000"/>
                </a:solidFill>
                <a:latin typeface="微软雅黑 Light" panose="020B0502040204020203" pitchFamily="34" charset="-122"/>
                <a:ea typeface="微软雅黑 Light" panose="020B0502040204020203" pitchFamily="34" charset="-122"/>
              </a:rPr>
              <a:t>Mini-Batch</a:t>
            </a:r>
            <a:r>
              <a:rPr lang="zh-CN" altLang="en-US" dirty="0" smtClean="0">
                <a:solidFill>
                  <a:srgbClr val="C00000"/>
                </a:solidFill>
                <a:latin typeface="微软雅黑 Light" panose="020B0502040204020203" pitchFamily="34" charset="-122"/>
                <a:ea typeface="微软雅黑 Light" panose="020B0502040204020203" pitchFamily="34" charset="-122"/>
              </a:rPr>
              <a:t>中样本的数据均为</a:t>
            </a:r>
            <a:r>
              <a:rPr lang="en-US" altLang="zh-CN" dirty="0" smtClean="0">
                <a:solidFill>
                  <a:srgbClr val="C00000"/>
                </a:solidFill>
                <a:latin typeface="微软雅黑 Light" panose="020B0502040204020203" pitchFamily="34" charset="-122"/>
                <a:ea typeface="微软雅黑 Light" panose="020B0502040204020203" pitchFamily="34" charset="-122"/>
              </a:rPr>
              <a:t>1000</a:t>
            </a:r>
            <a:r>
              <a:rPr lang="zh-CN" altLang="en-US" dirty="0" smtClean="0">
                <a:solidFill>
                  <a:srgbClr val="C00000"/>
                </a:solidFill>
                <a:latin typeface="微软雅黑 Light" panose="020B0502040204020203" pitchFamily="34" charset="-122"/>
                <a:ea typeface="微软雅黑 Light" panose="020B0502040204020203" pitchFamily="34" charset="-122"/>
              </a:rPr>
              <a:t>条。</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r>
              <a:rPr lang="zh-CN" altLang="en-US" dirty="0" smtClean="0">
                <a:solidFill>
                  <a:srgbClr val="C00000"/>
                </a:solidFill>
                <a:latin typeface="微软雅黑 Light" panose="020B0502040204020203" pitchFamily="34" charset="-122"/>
                <a:ea typeface="微软雅黑 Light" panose="020B0502040204020203" pitchFamily="34" charset="-122"/>
              </a:rPr>
              <a:t>其余如</a:t>
            </a:r>
            <a:r>
              <a:rPr lang="zh-CN" altLang="en-US" dirty="0">
                <a:solidFill>
                  <a:srgbClr val="C00000"/>
                </a:solidFill>
                <a:latin typeface="微软雅黑 Light" panose="020B0502040204020203" pitchFamily="34" charset="-122"/>
                <a:ea typeface="微软雅黑 Light" panose="020B0502040204020203" pitchFamily="34" charset="-122"/>
              </a:rPr>
              <a:t>优化</a:t>
            </a:r>
            <a:r>
              <a:rPr lang="zh-CN" altLang="en-US" dirty="0" smtClean="0">
                <a:solidFill>
                  <a:srgbClr val="C00000"/>
                </a:solidFill>
                <a:latin typeface="微软雅黑 Light" panose="020B0502040204020203" pitchFamily="34" charset="-122"/>
                <a:ea typeface="微软雅黑 Light" panose="020B0502040204020203" pitchFamily="34" charset="-122"/>
              </a:rPr>
              <a:t>算法、学习率参数等均一致。</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r>
              <a:rPr lang="zh-CN" altLang="en-US" dirty="0" smtClean="0">
                <a:solidFill>
                  <a:srgbClr val="C00000"/>
                </a:solidFill>
                <a:latin typeface="微软雅黑 Light" panose="020B0502040204020203" pitchFamily="34" charset="-122"/>
                <a:ea typeface="微软雅黑 Light" panose="020B0502040204020203" pitchFamily="34" charset="-122"/>
              </a:rPr>
              <a:t>（迭代次数充足，所有模型都会收敛到同一个值，并行度不会影响模型精度）</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23922917"/>
      </p:ext>
    </p:extLst>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主要内容</a:t>
            </a:r>
          </a:p>
        </p:txBody>
      </p:sp>
      <p:sp>
        <p:nvSpPr>
          <p:cNvPr id="5" name="文本框 4"/>
          <p:cNvSpPr txBox="1"/>
          <p:nvPr/>
        </p:nvSpPr>
        <p:spPr>
          <a:xfrm>
            <a:off x="952500" y="962025"/>
            <a:ext cx="7524750" cy="501612"/>
          </a:xfrm>
          <a:prstGeom prst="rect">
            <a:avLst/>
          </a:prstGeom>
          <a:noFill/>
        </p:spPr>
        <p:txBody>
          <a:bodyPr wrap="square" rtlCol="0">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推荐算法简介</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1638299" y="3952156"/>
            <a:ext cx="6086475" cy="1477328"/>
          </a:xfrm>
          <a:prstGeom prst="rect">
            <a:avLst/>
          </a:prstGeom>
        </p:spPr>
        <p:txBody>
          <a:bodyPr wrap="square">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FMDNN+LSTM</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err="1">
                <a:solidFill>
                  <a:srgbClr val="002060"/>
                </a:solidFill>
                <a:latin typeface="微软雅黑 Light" panose="020B0502040204020203" pitchFamily="34" charset="-122"/>
                <a:ea typeface="微软雅黑 Light" panose="020B0502040204020203" pitchFamily="34" charset="-122"/>
              </a:rPr>
              <a:t>FMDNN+GatedCNN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p>
        </p:txBody>
      </p:sp>
      <p:sp>
        <p:nvSpPr>
          <p:cNvPr id="7" name="矩形 6"/>
          <p:cNvSpPr/>
          <p:nvPr/>
        </p:nvSpPr>
        <p:spPr>
          <a:xfrm>
            <a:off x="1638299" y="2250297"/>
            <a:ext cx="4572000" cy="1169551"/>
          </a:xfrm>
          <a:prstGeom prst="rect">
            <a:avLst/>
          </a:prstGeom>
        </p:spPr>
        <p:txBody>
          <a:bodyPr>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基于近邻模型的推荐算法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SVD</a:t>
            </a:r>
            <a:r>
              <a:rPr lang="zh-CN" altLang="en-US" sz="2000" b="1" dirty="0">
                <a:solidFill>
                  <a:srgbClr val="002060"/>
                </a:solidFill>
                <a:latin typeface="微软雅黑 Light" panose="020B0502040204020203" pitchFamily="34" charset="-122"/>
                <a:ea typeface="微软雅黑 Light" panose="020B0502040204020203" pitchFamily="34" charset="-122"/>
              </a:rPr>
              <a:t>分解的推荐算法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MVM</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949630" y="1656912"/>
            <a:ext cx="3619902" cy="400110"/>
          </a:xfrm>
          <a:prstGeom prst="rect">
            <a:avLst/>
          </a:prstGeom>
        </p:spPr>
        <p:txBody>
          <a:bodyPr wrap="none">
            <a:spAutoFit/>
          </a:bodyPr>
          <a:lstStyle/>
          <a:p>
            <a:r>
              <a:rPr lang="zh-CN" altLang="en-US" sz="2000" b="1" dirty="0">
                <a:solidFill>
                  <a:srgbClr val="002060"/>
                </a:solidFill>
                <a:latin typeface="微软雅黑 Light" panose="020B0502040204020203" pitchFamily="34" charset="-122"/>
                <a:ea typeface="微软雅黑 Light" panose="020B0502040204020203" pitchFamily="34" charset="-122"/>
              </a:rPr>
              <a:t>基于矩阵</a:t>
            </a:r>
            <a:r>
              <a:rPr lang="en-US" altLang="zh-CN" sz="2000" b="1" dirty="0">
                <a:solidFill>
                  <a:srgbClr val="002060"/>
                </a:solidFill>
                <a:latin typeface="微软雅黑 Light" panose="020B0502040204020203" pitchFamily="34" charset="-122"/>
                <a:ea typeface="微软雅黑 Light" panose="020B0502040204020203" pitchFamily="34" charset="-122"/>
              </a:rPr>
              <a:t>/</a:t>
            </a:r>
            <a:r>
              <a:rPr lang="zh-CN" altLang="en-US" sz="2000" b="1" dirty="0">
                <a:solidFill>
                  <a:srgbClr val="002060"/>
                </a:solidFill>
                <a:latin typeface="微软雅黑 Light" panose="020B0502040204020203" pitchFamily="34" charset="-122"/>
                <a:ea typeface="微软雅黑 Light" panose="020B0502040204020203" pitchFamily="34" charset="-122"/>
              </a:rPr>
              <a:t>张量模型的推荐算法</a:t>
            </a:r>
          </a:p>
        </p:txBody>
      </p:sp>
      <p:sp>
        <p:nvSpPr>
          <p:cNvPr id="10" name="矩形 9"/>
          <p:cNvSpPr/>
          <p:nvPr/>
        </p:nvSpPr>
        <p:spPr>
          <a:xfrm>
            <a:off x="949630" y="3435196"/>
            <a:ext cx="3005951" cy="501612"/>
          </a:xfrm>
          <a:prstGeom prst="rect">
            <a:avLst/>
          </a:prstGeom>
        </p:spPr>
        <p:txBody>
          <a:bodyPr wrap="none">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基于深度模型的推荐算法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949630" y="5444832"/>
            <a:ext cx="2236510" cy="553998"/>
          </a:xfrm>
          <a:prstGeom prst="rect">
            <a:avLst/>
          </a:prstGeom>
        </p:spPr>
        <p:txBody>
          <a:bodyPr wrap="none">
            <a:spAutoFit/>
          </a:bodyPr>
          <a:lstStyle/>
          <a:p>
            <a:pPr>
              <a:lnSpc>
                <a:spcPct val="150000"/>
              </a:lnSpc>
            </a:pPr>
            <a:r>
              <a:rPr lang="zh-CN" altLang="en-US" sz="2000" b="1" dirty="0" smtClean="0">
                <a:solidFill>
                  <a:srgbClr val="C00000"/>
                </a:solidFill>
                <a:latin typeface="微软雅黑 Light" panose="020B0502040204020203" pitchFamily="34" charset="-122"/>
                <a:ea typeface="微软雅黑 Light" panose="020B0502040204020203" pitchFamily="34" charset="-122"/>
              </a:rPr>
              <a:t>总结与下一步工作</a:t>
            </a:r>
            <a:endParaRPr lang="en-US" altLang="zh-CN" sz="2000" b="1" dirty="0">
              <a:solidFill>
                <a:srgbClr val="C00000"/>
              </a:solidFill>
              <a:latin typeface="微软雅黑 Light" panose="020B0502040204020203" pitchFamily="34" charset="-122"/>
              <a:ea typeface="微软雅黑 Light" panose="020B0502040204020203" pitchFamily="34" charset="-122"/>
            </a:endParaRPr>
          </a:p>
        </p:txBody>
      </p:sp>
      <p:sp>
        <p:nvSpPr>
          <p:cNvPr id="2" name="右箭头 1"/>
          <p:cNvSpPr/>
          <p:nvPr/>
        </p:nvSpPr>
        <p:spPr>
          <a:xfrm>
            <a:off x="205099" y="5646504"/>
            <a:ext cx="410198" cy="1965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8291914"/>
      </p:ext>
    </p:extLst>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总结</a:t>
            </a:r>
            <a:endParaRPr lang="zh-CN" altLang="en-US" sz="2800" b="1" dirty="0">
              <a:solidFill>
                <a:srgbClr val="7030A0"/>
              </a:solidFill>
              <a:latin typeface="微软雅黑" pitchFamily="34" charset="-122"/>
              <a:ea typeface="微软雅黑" pitchFamily="34" charset="-122"/>
            </a:endParaRPr>
          </a:p>
        </p:txBody>
      </p:sp>
      <p:sp>
        <p:nvSpPr>
          <p:cNvPr id="3" name="文本框 2"/>
          <p:cNvSpPr txBox="1"/>
          <p:nvPr/>
        </p:nvSpPr>
        <p:spPr>
          <a:xfrm>
            <a:off x="0" y="495656"/>
            <a:ext cx="9255095" cy="6170920"/>
          </a:xfrm>
          <a:prstGeom prst="rect">
            <a:avLst/>
          </a:prstGeom>
          <a:noFill/>
        </p:spPr>
        <p:txBody>
          <a:bodyPr wrap="square" rtlCol="0">
            <a:spAutoFit/>
          </a:bodyPr>
          <a:lstStyle/>
          <a:p>
            <a:pPr>
              <a:lnSpc>
                <a:spcPct val="200000"/>
              </a:lnSpc>
            </a:pPr>
            <a:r>
              <a:rPr lang="zh-CN" altLang="en-US" sz="2000" b="1" dirty="0" smtClean="0">
                <a:solidFill>
                  <a:srgbClr val="C00000"/>
                </a:solidFill>
                <a:latin typeface="微软雅黑" panose="020B0503020204020204" pitchFamily="34" charset="-122"/>
                <a:ea typeface="微软雅黑" panose="020B0503020204020204" pitchFamily="34" charset="-122"/>
              </a:rPr>
              <a:t>主要内容：</a:t>
            </a:r>
            <a:r>
              <a:rPr lang="zh-CN" altLang="en-US" dirty="0" smtClean="0">
                <a:solidFill>
                  <a:srgbClr val="002060"/>
                </a:solidFill>
                <a:latin typeface="微软雅黑 Light" panose="020B0502040204020203" pitchFamily="34" charset="-122"/>
                <a:ea typeface="微软雅黑 Light" panose="020B0502040204020203" pitchFamily="34" charset="-122"/>
              </a:rPr>
              <a:t>针对不同情况，提供了</a:t>
            </a:r>
            <a:r>
              <a:rPr lang="zh-CN" altLang="en-US" dirty="0" smtClean="0">
                <a:solidFill>
                  <a:srgbClr val="C00000"/>
                </a:solidFill>
                <a:latin typeface="微软雅黑 Light" panose="020B0502040204020203" pitchFamily="34" charset="-122"/>
                <a:ea typeface="微软雅黑 Light" panose="020B0502040204020203" pitchFamily="34" charset="-122"/>
              </a:rPr>
              <a:t>一系列的大规模、多视角、多层次的推荐算法</a:t>
            </a:r>
            <a:endParaRPr lang="en-US" altLang="zh-CN" dirty="0" smtClean="0">
              <a:solidFill>
                <a:srgbClr val="C00000"/>
              </a:solidFill>
              <a:latin typeface="微软雅黑 Light" panose="020B0502040204020203" pitchFamily="34" charset="-122"/>
              <a:ea typeface="微软雅黑 Light" panose="020B0502040204020203" pitchFamily="34" charset="-122"/>
            </a:endParaRPr>
          </a:p>
          <a:p>
            <a:pPr>
              <a:lnSpc>
                <a:spcPct val="200000"/>
              </a:lnSpc>
            </a:pPr>
            <a:r>
              <a:rPr lang="zh-CN" altLang="en-US" sz="2000" b="1" dirty="0" smtClean="0">
                <a:solidFill>
                  <a:srgbClr val="C00000"/>
                </a:solidFill>
                <a:latin typeface="微软雅黑" panose="020B0503020204020204" pitchFamily="34" charset="-122"/>
                <a:ea typeface="微软雅黑" panose="020B0503020204020204" pitchFamily="34" charset="-122"/>
              </a:rPr>
              <a:t>本质：</a:t>
            </a:r>
            <a:r>
              <a:rPr lang="zh-CN" altLang="en-US" dirty="0" smtClean="0">
                <a:solidFill>
                  <a:srgbClr val="002060"/>
                </a:solidFill>
                <a:latin typeface="微软雅黑 Light" panose="020B0502040204020203" pitchFamily="34" charset="-122"/>
                <a:ea typeface="微软雅黑 Light" panose="020B0502040204020203" pitchFamily="34" charset="-122"/>
              </a:rPr>
              <a:t>采用相应的算法求取</a:t>
            </a:r>
            <a:r>
              <a:rPr lang="zh-CN" altLang="en-US" dirty="0" smtClean="0">
                <a:solidFill>
                  <a:srgbClr val="C00000"/>
                </a:solidFill>
                <a:latin typeface="微软雅黑 Light" panose="020B0502040204020203" pitchFamily="34" charset="-122"/>
                <a:ea typeface="微软雅黑 Light" panose="020B0502040204020203" pitchFamily="34" charset="-122"/>
              </a:rPr>
              <a:t>用户</a:t>
            </a:r>
            <a:r>
              <a:rPr lang="zh-CN" altLang="en-US" dirty="0" smtClean="0">
                <a:solidFill>
                  <a:srgbClr val="002060"/>
                </a:solidFill>
                <a:latin typeface="微软雅黑 Light" panose="020B0502040204020203" pitchFamily="34" charset="-122"/>
                <a:ea typeface="微软雅黑 Light" panose="020B0502040204020203" pitchFamily="34" charset="-122"/>
              </a:rPr>
              <a:t>、</a:t>
            </a:r>
            <a:r>
              <a:rPr lang="en-US" altLang="zh-CN" dirty="0" smtClean="0">
                <a:solidFill>
                  <a:srgbClr val="C00000"/>
                </a:solidFill>
                <a:latin typeface="微软雅黑 Light" panose="020B0502040204020203" pitchFamily="34" charset="-122"/>
                <a:ea typeface="微软雅黑 Light" panose="020B0502040204020203" pitchFamily="34" charset="-122"/>
              </a:rPr>
              <a:t>Item</a:t>
            </a:r>
            <a:r>
              <a:rPr lang="zh-CN" altLang="en-US" dirty="0" smtClean="0">
                <a:solidFill>
                  <a:srgbClr val="C00000"/>
                </a:solidFill>
                <a:latin typeface="微软雅黑 Light" panose="020B0502040204020203" pitchFamily="34" charset="-122"/>
                <a:ea typeface="微软雅黑 Light" panose="020B0502040204020203" pitchFamily="34" charset="-122"/>
              </a:rPr>
              <a:t>以</a:t>
            </a:r>
            <a:r>
              <a:rPr lang="zh-CN" altLang="en-US" dirty="0" smtClean="0">
                <a:solidFill>
                  <a:srgbClr val="002060"/>
                </a:solidFill>
                <a:latin typeface="微软雅黑 Light" panose="020B0502040204020203" pitchFamily="34" charset="-122"/>
                <a:ea typeface="微软雅黑 Light" panose="020B0502040204020203" pitchFamily="34" charset="-122"/>
              </a:rPr>
              <a:t>及</a:t>
            </a:r>
            <a:r>
              <a:rPr lang="zh-CN" altLang="en-US" dirty="0" smtClean="0">
                <a:solidFill>
                  <a:srgbClr val="C00000"/>
                </a:solidFill>
                <a:latin typeface="微软雅黑 Light" panose="020B0502040204020203" pitchFamily="34" charset="-122"/>
                <a:ea typeface="微软雅黑 Light" panose="020B0502040204020203" pitchFamily="34" charset="-122"/>
              </a:rPr>
              <a:t>其它</a:t>
            </a:r>
            <a:r>
              <a:rPr lang="en-US" altLang="zh-CN" dirty="0" smtClean="0">
                <a:solidFill>
                  <a:srgbClr val="C00000"/>
                </a:solidFill>
                <a:latin typeface="微软雅黑 Light" panose="020B0502040204020203" pitchFamily="34" charset="-122"/>
                <a:ea typeface="微软雅黑 Light" panose="020B0502040204020203" pitchFamily="34" charset="-122"/>
              </a:rPr>
              <a:t>VIEW</a:t>
            </a:r>
            <a:r>
              <a:rPr lang="zh-CN" altLang="en-US" dirty="0" smtClean="0">
                <a:solidFill>
                  <a:srgbClr val="002060"/>
                </a:solidFill>
                <a:latin typeface="微软雅黑 Light" panose="020B0502040204020203" pitchFamily="34" charset="-122"/>
                <a:ea typeface="微软雅黑 Light" panose="020B0502040204020203" pitchFamily="34" charset="-122"/>
              </a:rPr>
              <a:t>的</a:t>
            </a:r>
            <a:r>
              <a:rPr lang="zh-CN" altLang="en-US" dirty="0" smtClean="0">
                <a:solidFill>
                  <a:srgbClr val="C00000"/>
                </a:solidFill>
                <a:latin typeface="微软雅黑 Light" panose="020B0502040204020203" pitchFamily="34" charset="-122"/>
                <a:ea typeface="微软雅黑 Light" panose="020B0502040204020203" pitchFamily="34" charset="-122"/>
              </a:rPr>
              <a:t>特征向量</a:t>
            </a:r>
            <a:r>
              <a:rPr lang="zh-CN" altLang="en-US" dirty="0" smtClean="0">
                <a:solidFill>
                  <a:srgbClr val="002060"/>
                </a:solidFill>
                <a:latin typeface="微软雅黑 Light" panose="020B0502040204020203" pitchFamily="34" charset="-122"/>
                <a:ea typeface="微软雅黑 Light" panose="020B0502040204020203" pitchFamily="34" charset="-122"/>
              </a:rPr>
              <a:t>，利用得到的特征向量进行推荐</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marL="342900" indent="-342900">
              <a:lnSpc>
                <a:spcPct val="200000"/>
              </a:lnSpc>
              <a:buAutoNum type="arabicPeriod"/>
            </a:pPr>
            <a:r>
              <a:rPr lang="zh-CN" altLang="en-US" dirty="0" smtClean="0">
                <a:solidFill>
                  <a:srgbClr val="C00000"/>
                </a:solidFill>
                <a:latin typeface="微软雅黑" panose="020B0503020204020204" pitchFamily="34" charset="-122"/>
                <a:ea typeface="微软雅黑" panose="020B0503020204020204" pitchFamily="34" charset="-122"/>
              </a:rPr>
              <a:t>基于矩阵</a:t>
            </a:r>
            <a:r>
              <a:rPr lang="en-US" altLang="zh-CN" dirty="0" smtClean="0">
                <a:solidFill>
                  <a:srgbClr val="C00000"/>
                </a:solidFill>
                <a:latin typeface="微软雅黑" panose="020B0503020204020204" pitchFamily="34" charset="-122"/>
                <a:ea typeface="微软雅黑" panose="020B0503020204020204" pitchFamily="34" charset="-122"/>
              </a:rPr>
              <a:t>/</a:t>
            </a:r>
            <a:r>
              <a:rPr lang="zh-CN" altLang="en-US" dirty="0" smtClean="0">
                <a:solidFill>
                  <a:srgbClr val="C00000"/>
                </a:solidFill>
                <a:latin typeface="微软雅黑" panose="020B0503020204020204" pitchFamily="34" charset="-122"/>
                <a:ea typeface="微软雅黑" panose="020B0503020204020204" pitchFamily="34" charset="-122"/>
              </a:rPr>
              <a:t>张量模型的协同</a:t>
            </a:r>
            <a:r>
              <a:rPr lang="zh-CN" altLang="en-US" dirty="0" smtClean="0">
                <a:solidFill>
                  <a:srgbClr val="C00000"/>
                </a:solidFill>
                <a:latin typeface="微软雅黑" panose="020B0503020204020204" pitchFamily="34" charset="-122"/>
                <a:ea typeface="微软雅黑" panose="020B0503020204020204" pitchFamily="34" charset="-122"/>
              </a:rPr>
              <a:t>过滤</a:t>
            </a:r>
            <a:r>
              <a:rPr lang="zh-CN" altLang="en-US" dirty="0" smtClean="0">
                <a:solidFill>
                  <a:srgbClr val="C00000"/>
                </a:solidFill>
                <a:latin typeface="微软雅黑" panose="020B0503020204020204" pitchFamily="34" charset="-122"/>
                <a:ea typeface="微软雅黑" panose="020B0503020204020204" pitchFamily="34" charset="-122"/>
              </a:rPr>
              <a:t>（多视角、浅层次）</a:t>
            </a:r>
            <a:endParaRPr lang="en-US" altLang="zh-CN"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Light" panose="020B0502040204020203" pitchFamily="34" charset="-122"/>
                <a:ea typeface="微软雅黑 Light" panose="020B0502040204020203" pitchFamily="34" charset="-122"/>
              </a:rPr>
              <a:t> </a:t>
            </a:r>
            <a:r>
              <a:rPr lang="en-US" altLang="zh-CN" dirty="0" smtClean="0">
                <a:solidFill>
                  <a:srgbClr val="002060"/>
                </a:solidFill>
                <a:latin typeface="微软雅黑 Light" panose="020B0502040204020203" pitchFamily="34" charset="-122"/>
                <a:ea typeface="微软雅黑 Light" panose="020B0502040204020203" pitchFamily="34" charset="-122"/>
              </a:rPr>
              <a:t>      </a:t>
            </a:r>
            <a:r>
              <a:rPr lang="zh-CN" altLang="en-US" dirty="0" smtClean="0">
                <a:solidFill>
                  <a:srgbClr val="002060"/>
                </a:solidFill>
                <a:latin typeface="微软雅黑 Light" panose="020B0502040204020203" pitchFamily="34" charset="-122"/>
                <a:ea typeface="微软雅黑 Light" panose="020B0502040204020203" pitchFamily="34" charset="-122"/>
              </a:rPr>
              <a:t>针对不同类型的数据可以选取不同的算法：如对于较为</a:t>
            </a:r>
            <a:r>
              <a:rPr lang="zh-CN" altLang="en-US" dirty="0" smtClean="0">
                <a:solidFill>
                  <a:srgbClr val="C00000"/>
                </a:solidFill>
                <a:latin typeface="微软雅黑 Light" panose="020B0502040204020203" pitchFamily="34" charset="-122"/>
                <a:ea typeface="微软雅黑 Light" panose="020B0502040204020203" pitchFamily="34" charset="-122"/>
              </a:rPr>
              <a:t>稠密、秩较高（难以分解）</a:t>
            </a:r>
            <a:r>
              <a:rPr lang="zh-CN" altLang="en-US" dirty="0" smtClean="0">
                <a:solidFill>
                  <a:srgbClr val="002060"/>
                </a:solidFill>
                <a:latin typeface="微软雅黑 Light" panose="020B0502040204020203" pitchFamily="34" charset="-122"/>
                <a:ea typeface="微软雅黑 Light" panose="020B0502040204020203" pitchFamily="34" charset="-122"/>
              </a:rPr>
              <a:t>的数据可以采用基于</a:t>
            </a:r>
            <a:r>
              <a:rPr lang="zh-CN" altLang="en-US" dirty="0" smtClean="0">
                <a:solidFill>
                  <a:srgbClr val="C00000"/>
                </a:solidFill>
                <a:latin typeface="微软雅黑 Light" panose="020B0502040204020203" pitchFamily="34" charset="-122"/>
                <a:ea typeface="微软雅黑 Light" panose="020B0502040204020203" pitchFamily="34" charset="-122"/>
              </a:rPr>
              <a:t>近邻模型</a:t>
            </a:r>
            <a:r>
              <a:rPr lang="zh-CN" altLang="en-US" dirty="0" smtClean="0">
                <a:solidFill>
                  <a:srgbClr val="002060"/>
                </a:solidFill>
                <a:latin typeface="微软雅黑 Light" panose="020B0502040204020203" pitchFamily="34" charset="-122"/>
                <a:ea typeface="微软雅黑 Light" panose="020B0502040204020203" pitchFamily="34" charset="-122"/>
              </a:rPr>
              <a:t>的协同过滤算法，在处理此类数据时近邻模型不</a:t>
            </a:r>
            <a:r>
              <a:rPr lang="zh-CN" altLang="en-US" dirty="0" smtClean="0">
                <a:solidFill>
                  <a:srgbClr val="C00000"/>
                </a:solidFill>
                <a:latin typeface="微软雅黑 Light" panose="020B0502040204020203" pitchFamily="34" charset="-122"/>
                <a:ea typeface="微软雅黑 Light" panose="020B0502040204020203" pitchFamily="34" charset="-122"/>
              </a:rPr>
              <a:t>需要获取用户或特征的隐特征</a:t>
            </a:r>
            <a:r>
              <a:rPr lang="zh-CN" altLang="en-US" dirty="0" smtClean="0">
                <a:solidFill>
                  <a:srgbClr val="002060"/>
                </a:solidFill>
                <a:latin typeface="微软雅黑 Light" panose="020B0502040204020203" pitchFamily="34" charset="-122"/>
                <a:ea typeface="微软雅黑 Light" panose="020B0502040204020203" pitchFamily="34" charset="-122"/>
              </a:rPr>
              <a:t>，较为合适；在其它信息难以获取的情况下对于</a:t>
            </a:r>
            <a:r>
              <a:rPr lang="zh-CN" altLang="en-US" dirty="0" smtClean="0">
                <a:solidFill>
                  <a:srgbClr val="C00000"/>
                </a:solidFill>
                <a:latin typeface="微软雅黑 Light" panose="020B0502040204020203" pitchFamily="34" charset="-122"/>
                <a:ea typeface="微软雅黑 Light" panose="020B0502040204020203" pitchFamily="34" charset="-122"/>
              </a:rPr>
              <a:t>简单的用户评分数据</a:t>
            </a:r>
            <a:r>
              <a:rPr lang="zh-CN" altLang="en-US" dirty="0" smtClean="0">
                <a:solidFill>
                  <a:srgbClr val="002060"/>
                </a:solidFill>
                <a:latin typeface="微软雅黑 Light" panose="020B0502040204020203" pitchFamily="34" charset="-122"/>
                <a:ea typeface="微软雅黑 Light" panose="020B0502040204020203" pitchFamily="34" charset="-122"/>
              </a:rPr>
              <a:t>，可以采用</a:t>
            </a:r>
            <a:r>
              <a:rPr lang="en-US" altLang="zh-CN" dirty="0" smtClean="0">
                <a:solidFill>
                  <a:srgbClr val="C00000"/>
                </a:solidFill>
                <a:latin typeface="微软雅黑 Light" panose="020B0502040204020203" pitchFamily="34" charset="-122"/>
                <a:ea typeface="微软雅黑 Light" panose="020B0502040204020203" pitchFamily="34" charset="-122"/>
              </a:rPr>
              <a:t>SVD</a:t>
            </a:r>
            <a:r>
              <a:rPr lang="zh-CN" altLang="en-US" dirty="0" smtClean="0">
                <a:solidFill>
                  <a:srgbClr val="C00000"/>
                </a:solidFill>
                <a:latin typeface="微软雅黑 Light" panose="020B0502040204020203" pitchFamily="34" charset="-122"/>
                <a:ea typeface="微软雅黑 Light" panose="020B0502040204020203" pitchFamily="34" charset="-122"/>
              </a:rPr>
              <a:t>矩阵分解</a:t>
            </a:r>
            <a:r>
              <a:rPr lang="zh-CN" altLang="en-US" dirty="0" smtClean="0">
                <a:solidFill>
                  <a:srgbClr val="002060"/>
                </a:solidFill>
                <a:latin typeface="微软雅黑 Light" panose="020B0502040204020203" pitchFamily="34" charset="-122"/>
                <a:ea typeface="微软雅黑 Light" panose="020B0502040204020203" pitchFamily="34" charset="-122"/>
              </a:rPr>
              <a:t>的协同过滤算法，该算法</a:t>
            </a:r>
            <a:r>
              <a:rPr lang="zh-CN" altLang="en-US" dirty="0" smtClean="0">
                <a:solidFill>
                  <a:srgbClr val="C00000"/>
                </a:solidFill>
                <a:latin typeface="微软雅黑 Light" panose="020B0502040204020203" pitchFamily="34" charset="-122"/>
                <a:ea typeface="微软雅黑 Light" panose="020B0502040204020203" pitchFamily="34" charset="-122"/>
              </a:rPr>
              <a:t>准确率较高且计算速度快</a:t>
            </a:r>
            <a:r>
              <a:rPr lang="zh-CN" altLang="en-US" dirty="0" smtClean="0">
                <a:solidFill>
                  <a:srgbClr val="002060"/>
                </a:solidFill>
                <a:latin typeface="微软雅黑 Light" panose="020B0502040204020203" pitchFamily="34" charset="-122"/>
                <a:ea typeface="微软雅黑 Light" panose="020B0502040204020203" pitchFamily="34" charset="-122"/>
              </a:rPr>
              <a:t>；而如果有</a:t>
            </a:r>
            <a:r>
              <a:rPr lang="zh-CN" altLang="en-US" dirty="0" smtClean="0">
                <a:solidFill>
                  <a:srgbClr val="C00000"/>
                </a:solidFill>
                <a:latin typeface="微软雅黑 Light" panose="020B0502040204020203" pitchFamily="34" charset="-122"/>
                <a:ea typeface="微软雅黑 Light" panose="020B0502040204020203" pitchFamily="34" charset="-122"/>
              </a:rPr>
              <a:t>丰富的数据内容</a:t>
            </a:r>
            <a:r>
              <a:rPr lang="zh-CN" altLang="en-US" dirty="0" smtClean="0">
                <a:solidFill>
                  <a:srgbClr val="002060"/>
                </a:solidFill>
                <a:latin typeface="微软雅黑 Light" panose="020B0502040204020203" pitchFamily="34" charset="-122"/>
                <a:ea typeface="微软雅黑 Light" panose="020B0502040204020203" pitchFamily="34" charset="-122"/>
              </a:rPr>
              <a:t>，此时可以</a:t>
            </a:r>
            <a:r>
              <a:rPr lang="zh-CN" altLang="en-US" dirty="0" smtClean="0">
                <a:solidFill>
                  <a:srgbClr val="C00000"/>
                </a:solidFill>
                <a:latin typeface="微软雅黑 Light" panose="020B0502040204020203" pitchFamily="34" charset="-122"/>
                <a:ea typeface="微软雅黑 Light" panose="020B0502040204020203" pitchFamily="34" charset="-122"/>
              </a:rPr>
              <a:t>采用</a:t>
            </a:r>
            <a:r>
              <a:rPr lang="en-US" altLang="zh-CN" dirty="0" smtClean="0">
                <a:solidFill>
                  <a:srgbClr val="C00000"/>
                </a:solidFill>
                <a:latin typeface="微软雅黑 Light" panose="020B0502040204020203" pitchFamily="34" charset="-122"/>
                <a:ea typeface="微软雅黑 Light" panose="020B0502040204020203" pitchFamily="34" charset="-122"/>
              </a:rPr>
              <a:t>MVM</a:t>
            </a:r>
            <a:r>
              <a:rPr lang="zh-CN" altLang="en-US" dirty="0" smtClean="0">
                <a:solidFill>
                  <a:srgbClr val="002060"/>
                </a:solidFill>
                <a:latin typeface="微软雅黑 Light" panose="020B0502040204020203" pitchFamily="34" charset="-122"/>
                <a:ea typeface="微软雅黑 Light" panose="020B0502040204020203" pitchFamily="34" charset="-122"/>
              </a:rPr>
              <a:t>，该模型能充分利用</a:t>
            </a:r>
            <a:r>
              <a:rPr lang="zh-CN" altLang="en-US" dirty="0">
                <a:solidFill>
                  <a:srgbClr val="C00000"/>
                </a:solidFill>
                <a:latin typeface="微软雅黑 Light" panose="020B0502040204020203" pitchFamily="34" charset="-122"/>
                <a:ea typeface="微软雅黑 Light" panose="020B0502040204020203" pitchFamily="34" charset="-122"/>
              </a:rPr>
              <a:t>多</a:t>
            </a:r>
            <a:r>
              <a:rPr lang="en-US" altLang="zh-CN" dirty="0" smtClean="0">
                <a:solidFill>
                  <a:srgbClr val="C00000"/>
                </a:solidFill>
                <a:latin typeface="微软雅黑 Light" panose="020B0502040204020203" pitchFamily="34" charset="-122"/>
                <a:ea typeface="微软雅黑 Light" panose="020B0502040204020203" pitchFamily="34" charset="-122"/>
              </a:rPr>
              <a:t>View</a:t>
            </a:r>
            <a:r>
              <a:rPr lang="zh-CN" altLang="en-US" dirty="0" smtClean="0">
                <a:solidFill>
                  <a:srgbClr val="002060"/>
                </a:solidFill>
                <a:latin typeface="微软雅黑 Light" panose="020B0502040204020203" pitchFamily="34" charset="-122"/>
                <a:ea typeface="微软雅黑 Light" panose="020B0502040204020203" pitchFamily="34" charset="-122"/>
              </a:rPr>
              <a:t>之间的关系，进一步提升推荐的效果。</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       此类算法均实现在</a:t>
            </a:r>
            <a:r>
              <a:rPr lang="en-US" altLang="zh-CN" dirty="0" smtClean="0">
                <a:solidFill>
                  <a:srgbClr val="002060"/>
                </a:solidFill>
                <a:latin typeface="微软雅黑 Light" panose="020B0502040204020203" pitchFamily="34" charset="-122"/>
                <a:ea typeface="微软雅黑 Light" panose="020B0502040204020203" pitchFamily="34" charset="-122"/>
              </a:rPr>
              <a:t>Spark</a:t>
            </a:r>
            <a:r>
              <a:rPr lang="zh-CN" altLang="en-US" dirty="0" smtClean="0">
                <a:solidFill>
                  <a:srgbClr val="002060"/>
                </a:solidFill>
                <a:latin typeface="微软雅黑 Light" panose="020B0502040204020203" pitchFamily="34" charset="-122"/>
                <a:ea typeface="微软雅黑 Light" panose="020B0502040204020203" pitchFamily="34" charset="-122"/>
              </a:rPr>
              <a:t>平台之上，在</a:t>
            </a:r>
            <a:r>
              <a:rPr lang="zh-CN" altLang="en-US" dirty="0" smtClean="0">
                <a:solidFill>
                  <a:srgbClr val="C00000"/>
                </a:solidFill>
                <a:latin typeface="微软雅黑 Light" panose="020B0502040204020203" pitchFamily="34" charset="-122"/>
                <a:ea typeface="微软雅黑 Light" panose="020B0502040204020203" pitchFamily="34" charset="-122"/>
              </a:rPr>
              <a:t>数据的规模、资源的划分、系统容错等</a:t>
            </a:r>
            <a:r>
              <a:rPr lang="zh-CN" altLang="en-US" dirty="0" smtClean="0">
                <a:solidFill>
                  <a:srgbClr val="002060"/>
                </a:solidFill>
                <a:latin typeface="微软雅黑 Light" panose="020B0502040204020203" pitchFamily="34" charset="-122"/>
                <a:ea typeface="微软雅黑 Light" panose="020B0502040204020203" pitchFamily="34" charset="-122"/>
              </a:rPr>
              <a:t>要求上均能得到保证，相应的</a:t>
            </a:r>
            <a:r>
              <a:rPr lang="zh-CN" altLang="en-US" dirty="0" smtClean="0">
                <a:solidFill>
                  <a:srgbClr val="C00000"/>
                </a:solidFill>
                <a:latin typeface="微软雅黑 Light" panose="020B0502040204020203" pitchFamily="34" charset="-122"/>
                <a:ea typeface="微软雅黑 Light" panose="020B0502040204020203" pitchFamily="34" charset="-122"/>
              </a:rPr>
              <a:t>并行算法均远高于单机模型</a:t>
            </a:r>
            <a:r>
              <a:rPr lang="zh-CN" altLang="en-US" dirty="0" smtClean="0">
                <a:solidFill>
                  <a:srgbClr val="002060"/>
                </a:solidFill>
                <a:latin typeface="微软雅黑 Light" panose="020B0502040204020203" pitchFamily="34" charset="-122"/>
                <a:ea typeface="微软雅黑 Light" panose="020B0502040204020203" pitchFamily="34" charset="-122"/>
              </a:rPr>
              <a:t>。</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a:lnSpc>
                <a:spcPct val="150000"/>
              </a:lnSpc>
            </a:pPr>
            <a:r>
              <a:rPr lang="en-US" altLang="zh-CN" dirty="0">
                <a:solidFill>
                  <a:srgbClr val="002060"/>
                </a:solidFill>
                <a:latin typeface="微软雅黑 Light" panose="020B0502040204020203" pitchFamily="34" charset="-122"/>
                <a:ea typeface="微软雅黑 Light" panose="020B0502040204020203" pitchFamily="34" charset="-122"/>
              </a:rPr>
              <a:t> </a:t>
            </a:r>
            <a:r>
              <a:rPr lang="en-US" altLang="zh-CN" dirty="0" smtClean="0">
                <a:solidFill>
                  <a:srgbClr val="002060"/>
                </a:solidFill>
                <a:latin typeface="微软雅黑 Light" panose="020B0502040204020203" pitchFamily="34" charset="-122"/>
                <a:ea typeface="微软雅黑 Light" panose="020B0502040204020203" pitchFamily="34" charset="-122"/>
              </a:rPr>
              <a:t>      </a:t>
            </a:r>
            <a:r>
              <a:rPr lang="zh-CN" altLang="en-US" dirty="0" smtClean="0">
                <a:solidFill>
                  <a:srgbClr val="002060"/>
                </a:solidFill>
                <a:latin typeface="微软雅黑 Light" panose="020B0502040204020203" pitchFamily="34" charset="-122"/>
                <a:ea typeface="微软雅黑 Light" panose="020B0502040204020203" pitchFamily="34" charset="-122"/>
              </a:rPr>
              <a:t>然后针对一些常见的数据，如</a:t>
            </a:r>
            <a:r>
              <a:rPr lang="zh-CN" altLang="en-US" dirty="0" smtClean="0">
                <a:solidFill>
                  <a:srgbClr val="C00000"/>
                </a:solidFill>
                <a:latin typeface="微软雅黑 Light" panose="020B0502040204020203" pitchFamily="34" charset="-122"/>
                <a:ea typeface="微软雅黑 Light" panose="020B0502040204020203" pitchFamily="34" charset="-122"/>
              </a:rPr>
              <a:t>文本、图片、语音</a:t>
            </a:r>
            <a:r>
              <a:rPr lang="zh-CN" altLang="en-US" dirty="0" smtClean="0">
                <a:solidFill>
                  <a:srgbClr val="002060"/>
                </a:solidFill>
                <a:latin typeface="微软雅黑 Light" panose="020B0502040204020203" pitchFamily="34" charset="-122"/>
                <a:ea typeface="微软雅黑 Light" panose="020B0502040204020203" pitchFamily="34" charset="-122"/>
              </a:rPr>
              <a:t>等信息，该类算法</a:t>
            </a:r>
            <a:r>
              <a:rPr lang="zh-CN" altLang="en-US" dirty="0" smtClean="0">
                <a:solidFill>
                  <a:srgbClr val="C00000"/>
                </a:solidFill>
                <a:latin typeface="微软雅黑 Light" panose="020B0502040204020203" pitchFamily="34" charset="-122"/>
                <a:ea typeface="微软雅黑 Light" panose="020B0502040204020203" pitchFamily="34" charset="-122"/>
              </a:rPr>
              <a:t>并不能很好的处理</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95459449"/>
      </p:ext>
    </p:extLst>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总结</a:t>
            </a:r>
            <a:endParaRPr lang="zh-CN" altLang="en-US" sz="2800" b="1" dirty="0">
              <a:solidFill>
                <a:srgbClr val="7030A0"/>
              </a:solidFill>
              <a:latin typeface="微软雅黑" pitchFamily="34" charset="-122"/>
              <a:ea typeface="微软雅黑" pitchFamily="34" charset="-122"/>
            </a:endParaRPr>
          </a:p>
        </p:txBody>
      </p:sp>
      <p:sp>
        <p:nvSpPr>
          <p:cNvPr id="3" name="文本框 2"/>
          <p:cNvSpPr txBox="1"/>
          <p:nvPr/>
        </p:nvSpPr>
        <p:spPr>
          <a:xfrm>
            <a:off x="274925" y="752030"/>
            <a:ext cx="8669050" cy="6047809"/>
          </a:xfrm>
          <a:prstGeom prst="rect">
            <a:avLst/>
          </a:prstGeom>
          <a:noFill/>
        </p:spPr>
        <p:txBody>
          <a:bodyPr wrap="square" rtlCol="0">
            <a:spAutoFit/>
          </a:bodyPr>
          <a:lstStyle/>
          <a:p>
            <a:pPr marL="342900" indent="-342900">
              <a:lnSpc>
                <a:spcPct val="200000"/>
              </a:lnSpc>
              <a:buFont typeface="+mj-lt"/>
              <a:buAutoNum type="arabicPeriod" startAt="2"/>
            </a:pPr>
            <a:r>
              <a:rPr lang="zh-CN" altLang="en-US" dirty="0" smtClean="0">
                <a:solidFill>
                  <a:srgbClr val="C00000"/>
                </a:solidFill>
                <a:latin typeface="微软雅黑" panose="020B0503020204020204" pitchFamily="34" charset="-122"/>
                <a:ea typeface="微软雅黑" panose="020B0503020204020204" pitchFamily="34" charset="-122"/>
              </a:rPr>
              <a:t>基于</a:t>
            </a:r>
            <a:r>
              <a:rPr lang="zh-CN" altLang="en-US" dirty="0">
                <a:solidFill>
                  <a:srgbClr val="C00000"/>
                </a:solidFill>
                <a:latin typeface="微软雅黑" panose="020B0503020204020204" pitchFamily="34" charset="-122"/>
                <a:ea typeface="微软雅黑" panose="020B0503020204020204" pitchFamily="34" charset="-122"/>
              </a:rPr>
              <a:t>深度模型的协同过滤算法</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smtClean="0">
                <a:solidFill>
                  <a:srgbClr val="C00000"/>
                </a:solidFill>
                <a:latin typeface="微软雅黑" panose="020B0503020204020204" pitchFamily="34" charset="-122"/>
                <a:ea typeface="微软雅黑" panose="020B0503020204020204" pitchFamily="34" charset="-122"/>
              </a:rPr>
              <a:t>（多视角、深层次）</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       针对传统矩阵或张量的单层分解，</a:t>
            </a:r>
            <a:r>
              <a:rPr lang="en-US" altLang="zh-CN" dirty="0" smtClean="0">
                <a:solidFill>
                  <a:srgbClr val="002060"/>
                </a:solidFill>
                <a:latin typeface="微软雅黑 Light" panose="020B0502040204020203" pitchFamily="34" charset="-122"/>
                <a:ea typeface="微软雅黑 Light" panose="020B0502040204020203" pitchFamily="34" charset="-122"/>
              </a:rPr>
              <a:t>FMDNN</a:t>
            </a:r>
            <a:r>
              <a:rPr lang="zh-CN" altLang="en-US" dirty="0" smtClean="0">
                <a:solidFill>
                  <a:srgbClr val="002060"/>
                </a:solidFill>
                <a:latin typeface="微软雅黑 Light" panose="020B0502040204020203" pitchFamily="34" charset="-122"/>
                <a:ea typeface="微软雅黑 Light" panose="020B0502040204020203" pitchFamily="34" charset="-122"/>
              </a:rPr>
              <a:t>使用了</a:t>
            </a:r>
            <a:r>
              <a:rPr lang="zh-CN" altLang="en-US" dirty="0" smtClean="0">
                <a:solidFill>
                  <a:srgbClr val="C00000"/>
                </a:solidFill>
                <a:latin typeface="微软雅黑 Light" panose="020B0502040204020203" pitchFamily="34" charset="-122"/>
                <a:ea typeface="微软雅黑 Light" panose="020B0502040204020203" pitchFamily="34" charset="-122"/>
              </a:rPr>
              <a:t>深度神经网络来获取用户和</a:t>
            </a:r>
            <a:r>
              <a:rPr lang="en-US" altLang="zh-CN" dirty="0" smtClean="0">
                <a:solidFill>
                  <a:srgbClr val="C00000"/>
                </a:solidFill>
                <a:latin typeface="微软雅黑 Light" panose="020B0502040204020203" pitchFamily="34" charset="-122"/>
                <a:ea typeface="微软雅黑 Light" panose="020B0502040204020203" pitchFamily="34" charset="-122"/>
              </a:rPr>
              <a:t>ITEM</a:t>
            </a:r>
            <a:r>
              <a:rPr lang="zh-CN" altLang="en-US" dirty="0" smtClean="0">
                <a:solidFill>
                  <a:srgbClr val="C00000"/>
                </a:solidFill>
                <a:latin typeface="微软雅黑 Light" panose="020B0502040204020203" pitchFamily="34" charset="-122"/>
                <a:ea typeface="微软雅黑 Light" panose="020B0502040204020203" pitchFamily="34" charset="-122"/>
              </a:rPr>
              <a:t>的隐特征</a:t>
            </a:r>
            <a:r>
              <a:rPr lang="zh-CN" altLang="en-US" dirty="0" smtClean="0">
                <a:solidFill>
                  <a:srgbClr val="002060"/>
                </a:solidFill>
                <a:latin typeface="微软雅黑 Light" panose="020B0502040204020203" pitchFamily="34" charset="-122"/>
                <a:ea typeface="微软雅黑 Light" panose="020B0502040204020203" pitchFamily="34" charset="-122"/>
              </a:rPr>
              <a:t>；利用神经网络网络的</a:t>
            </a:r>
            <a:r>
              <a:rPr lang="zh-CN" altLang="en-US" dirty="0" smtClean="0">
                <a:solidFill>
                  <a:srgbClr val="C00000"/>
                </a:solidFill>
                <a:latin typeface="微软雅黑 Light" panose="020B0502040204020203" pitchFamily="34" charset="-122"/>
                <a:ea typeface="微软雅黑 Light" panose="020B0502040204020203" pitchFamily="34" charset="-122"/>
              </a:rPr>
              <a:t>多层非线性变换</a:t>
            </a:r>
            <a:r>
              <a:rPr lang="zh-CN" altLang="en-US" dirty="0" smtClean="0">
                <a:solidFill>
                  <a:srgbClr val="002060"/>
                </a:solidFill>
                <a:latin typeface="微软雅黑 Light" panose="020B0502040204020203" pitchFamily="34" charset="-122"/>
                <a:ea typeface="微软雅黑 Light" panose="020B0502040204020203" pitchFamily="34" charset="-122"/>
              </a:rPr>
              <a:t>能为准确的获取用户和</a:t>
            </a:r>
            <a:r>
              <a:rPr lang="en-US" altLang="zh-CN" dirty="0" smtClean="0">
                <a:solidFill>
                  <a:srgbClr val="002060"/>
                </a:solidFill>
                <a:latin typeface="微软雅黑 Light" panose="020B0502040204020203" pitchFamily="34" charset="-122"/>
                <a:ea typeface="微软雅黑 Light" panose="020B0502040204020203" pitchFamily="34" charset="-122"/>
              </a:rPr>
              <a:t>ITEM</a:t>
            </a:r>
            <a:r>
              <a:rPr lang="zh-CN" altLang="en-US" dirty="0" smtClean="0">
                <a:solidFill>
                  <a:srgbClr val="002060"/>
                </a:solidFill>
                <a:latin typeface="微软雅黑 Light" panose="020B0502040204020203" pitchFamily="34" charset="-122"/>
                <a:ea typeface="微软雅黑 Light" panose="020B0502040204020203" pitchFamily="34" charset="-122"/>
              </a:rPr>
              <a:t>的特征。并由此推出了</a:t>
            </a:r>
            <a:r>
              <a:rPr lang="en-US" altLang="zh-CN" dirty="0" smtClean="0">
                <a:solidFill>
                  <a:srgbClr val="C00000"/>
                </a:solidFill>
                <a:latin typeface="微软雅黑 Light" panose="020B0502040204020203" pitchFamily="34" charset="-122"/>
                <a:ea typeface="微软雅黑 Light" panose="020B0502040204020203" pitchFamily="34" charset="-122"/>
              </a:rPr>
              <a:t>MVDNN</a:t>
            </a:r>
            <a:r>
              <a:rPr lang="zh-CN" altLang="en-US" dirty="0" smtClean="0">
                <a:solidFill>
                  <a:srgbClr val="002060"/>
                </a:solidFill>
                <a:latin typeface="微软雅黑 Light" panose="020B0502040204020203" pitchFamily="34" charset="-122"/>
                <a:ea typeface="微软雅黑 Light" panose="020B0502040204020203" pitchFamily="34" charset="-122"/>
              </a:rPr>
              <a:t>模型。</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       传统的多层前馈神经网络的功能有限，针对文本、图片之类的</a:t>
            </a:r>
            <a:r>
              <a:rPr lang="zh-CN" altLang="en-US" dirty="0" smtClean="0">
                <a:solidFill>
                  <a:srgbClr val="C00000"/>
                </a:solidFill>
                <a:latin typeface="微软雅黑 Light" panose="020B0502040204020203" pitchFamily="34" charset="-122"/>
                <a:ea typeface="微软雅黑 Light" panose="020B0502040204020203" pitchFamily="34" charset="-122"/>
              </a:rPr>
              <a:t>多视角特征</a:t>
            </a:r>
            <a:r>
              <a:rPr lang="zh-CN" altLang="en-US" dirty="0" smtClean="0">
                <a:solidFill>
                  <a:srgbClr val="002060"/>
                </a:solidFill>
                <a:latin typeface="微软雅黑 Light" panose="020B0502040204020203" pitchFamily="34" charset="-122"/>
                <a:ea typeface="微软雅黑 Light" panose="020B0502040204020203" pitchFamily="34" charset="-122"/>
              </a:rPr>
              <a:t>，可以采用相应的深度神经网络。如利用</a:t>
            </a:r>
            <a:r>
              <a:rPr lang="en-US" altLang="zh-CN" dirty="0" smtClean="0">
                <a:solidFill>
                  <a:srgbClr val="C00000"/>
                </a:solidFill>
                <a:latin typeface="微软雅黑 Light" panose="020B0502040204020203" pitchFamily="34" charset="-122"/>
                <a:ea typeface="微软雅黑 Light" panose="020B0502040204020203" pitchFamily="34" charset="-122"/>
              </a:rPr>
              <a:t>CNN</a:t>
            </a:r>
            <a:r>
              <a:rPr lang="zh-CN" altLang="en-US" dirty="0" smtClean="0">
                <a:solidFill>
                  <a:srgbClr val="C00000"/>
                </a:solidFill>
                <a:latin typeface="微软雅黑 Light" panose="020B0502040204020203" pitchFamily="34" charset="-122"/>
                <a:ea typeface="微软雅黑 Light" panose="020B0502040204020203" pitchFamily="34" charset="-122"/>
              </a:rPr>
              <a:t>的局部感知原理</a:t>
            </a:r>
            <a:r>
              <a:rPr lang="zh-CN" altLang="en-US" dirty="0" smtClean="0">
                <a:solidFill>
                  <a:srgbClr val="002060"/>
                </a:solidFill>
                <a:latin typeface="微软雅黑 Light" panose="020B0502040204020203" pitchFamily="34" charset="-122"/>
                <a:ea typeface="微软雅黑 Light" panose="020B0502040204020203" pitchFamily="34" charset="-122"/>
              </a:rPr>
              <a:t>能处理单词的</a:t>
            </a:r>
            <a:r>
              <a:rPr lang="zh-CN" altLang="en-US" dirty="0" smtClean="0">
                <a:solidFill>
                  <a:srgbClr val="C00000"/>
                </a:solidFill>
                <a:latin typeface="微软雅黑 Light" panose="020B0502040204020203" pitchFamily="34" charset="-122"/>
                <a:ea typeface="微软雅黑 Light" panose="020B0502040204020203" pitchFamily="34" charset="-122"/>
              </a:rPr>
              <a:t>上下文信息</a:t>
            </a:r>
            <a:r>
              <a:rPr lang="zh-CN" altLang="en-US" dirty="0" smtClean="0">
                <a:solidFill>
                  <a:srgbClr val="002060"/>
                </a:solidFill>
                <a:latin typeface="微软雅黑 Light" panose="020B0502040204020203" pitchFamily="34" charset="-122"/>
                <a:ea typeface="微软雅黑 Light" panose="020B0502040204020203" pitchFamily="34" charset="-122"/>
              </a:rPr>
              <a:t>；而利用</a:t>
            </a:r>
            <a:r>
              <a:rPr lang="en-US" altLang="zh-CN" dirty="0" smtClean="0">
                <a:solidFill>
                  <a:srgbClr val="002060"/>
                </a:solidFill>
                <a:latin typeface="微软雅黑 Light" panose="020B0502040204020203" pitchFamily="34" charset="-122"/>
                <a:ea typeface="微软雅黑 Light" panose="020B0502040204020203" pitchFamily="34" charset="-122"/>
              </a:rPr>
              <a:t>RNN</a:t>
            </a:r>
            <a:r>
              <a:rPr lang="zh-CN" altLang="en-US" dirty="0" smtClean="0">
                <a:solidFill>
                  <a:srgbClr val="002060"/>
                </a:solidFill>
                <a:latin typeface="微软雅黑 Light" panose="020B0502040204020203" pitchFamily="34" charset="-122"/>
                <a:ea typeface="微软雅黑 Light" panose="020B0502040204020203" pitchFamily="34" charset="-122"/>
              </a:rPr>
              <a:t>，能更好的</a:t>
            </a:r>
            <a:r>
              <a:rPr lang="zh-CN" altLang="en-US" dirty="0" smtClean="0">
                <a:solidFill>
                  <a:srgbClr val="C00000"/>
                </a:solidFill>
                <a:latin typeface="微软雅黑 Light" panose="020B0502040204020203" pitchFamily="34" charset="-122"/>
                <a:ea typeface="微软雅黑 Light" panose="020B0502040204020203" pitchFamily="34" charset="-122"/>
              </a:rPr>
              <a:t>记住整个句子的信息</a:t>
            </a:r>
            <a:r>
              <a:rPr lang="zh-CN" altLang="en-US" dirty="0" smtClean="0">
                <a:solidFill>
                  <a:srgbClr val="002060"/>
                </a:solidFill>
                <a:latin typeface="微软雅黑 Light" panose="020B0502040204020203" pitchFamily="34" charset="-122"/>
                <a:ea typeface="微软雅黑 Light" panose="020B0502040204020203" pitchFamily="34" charset="-122"/>
              </a:rPr>
              <a:t>；</a:t>
            </a:r>
            <a:r>
              <a:rPr lang="en-US" altLang="zh-CN" dirty="0" err="1" smtClean="0">
                <a:solidFill>
                  <a:srgbClr val="002060"/>
                </a:solidFill>
                <a:latin typeface="微软雅黑 Light" panose="020B0502040204020203" pitchFamily="34" charset="-122"/>
                <a:ea typeface="微软雅黑 Light" panose="020B0502040204020203" pitchFamily="34" charset="-122"/>
              </a:rPr>
              <a:t>GatedCNN</a:t>
            </a:r>
            <a:r>
              <a:rPr lang="zh-CN" altLang="en-US" dirty="0" smtClean="0">
                <a:solidFill>
                  <a:srgbClr val="002060"/>
                </a:solidFill>
                <a:latin typeface="微软雅黑 Light" panose="020B0502040204020203" pitchFamily="34" charset="-122"/>
                <a:ea typeface="微软雅黑 Light" panose="020B0502040204020203" pitchFamily="34" charset="-122"/>
              </a:rPr>
              <a:t>则利用了</a:t>
            </a:r>
            <a:r>
              <a:rPr lang="zh-CN" altLang="en-US" dirty="0" smtClean="0">
                <a:solidFill>
                  <a:srgbClr val="C00000"/>
                </a:solidFill>
                <a:latin typeface="微软雅黑 Light" panose="020B0502040204020203" pitchFamily="34" charset="-122"/>
                <a:ea typeface="微软雅黑 Light" panose="020B0502040204020203" pitchFamily="34" charset="-122"/>
              </a:rPr>
              <a:t>门机制</a:t>
            </a:r>
            <a:r>
              <a:rPr lang="zh-CN" altLang="en-US" dirty="0" smtClean="0">
                <a:solidFill>
                  <a:srgbClr val="002060"/>
                </a:solidFill>
                <a:latin typeface="微软雅黑 Light" panose="020B0502040204020203" pitchFamily="34" charset="-122"/>
                <a:ea typeface="微软雅黑 Light" panose="020B0502040204020203" pitchFamily="34" charset="-122"/>
              </a:rPr>
              <a:t>，扩展了传统的</a:t>
            </a:r>
            <a:r>
              <a:rPr lang="en-US" altLang="zh-CN" dirty="0" smtClean="0">
                <a:solidFill>
                  <a:srgbClr val="002060"/>
                </a:solidFill>
                <a:latin typeface="微软雅黑 Light" panose="020B0502040204020203" pitchFamily="34" charset="-122"/>
                <a:ea typeface="微软雅黑 Light" panose="020B0502040204020203" pitchFamily="34" charset="-122"/>
              </a:rPr>
              <a:t>CNN</a:t>
            </a:r>
            <a:r>
              <a:rPr lang="zh-CN" altLang="en-US" dirty="0" smtClean="0">
                <a:solidFill>
                  <a:srgbClr val="002060"/>
                </a:solidFill>
                <a:latin typeface="微软雅黑 Light" panose="020B0502040204020203" pitchFamily="34" charset="-122"/>
                <a:ea typeface="微软雅黑 Light" panose="020B0502040204020203" pitchFamily="34" charset="-122"/>
              </a:rPr>
              <a:t>算法，在某些情况下获得了</a:t>
            </a:r>
            <a:r>
              <a:rPr lang="zh-CN" altLang="en-US" dirty="0" smtClean="0">
                <a:solidFill>
                  <a:srgbClr val="C00000"/>
                </a:solidFill>
                <a:latin typeface="微软雅黑 Light" panose="020B0502040204020203" pitchFamily="34" charset="-122"/>
                <a:ea typeface="微软雅黑 Light" panose="020B0502040204020203" pitchFamily="34" charset="-122"/>
              </a:rPr>
              <a:t>比</a:t>
            </a:r>
            <a:r>
              <a:rPr lang="en-US" altLang="zh-CN" dirty="0" smtClean="0">
                <a:solidFill>
                  <a:srgbClr val="C00000"/>
                </a:solidFill>
                <a:latin typeface="微软雅黑 Light" panose="020B0502040204020203" pitchFamily="34" charset="-122"/>
                <a:ea typeface="微软雅黑 Light" panose="020B0502040204020203" pitchFamily="34" charset="-122"/>
              </a:rPr>
              <a:t>RNN</a:t>
            </a:r>
            <a:r>
              <a:rPr lang="zh-CN" altLang="en-US" dirty="0" smtClean="0">
                <a:solidFill>
                  <a:srgbClr val="C00000"/>
                </a:solidFill>
                <a:latin typeface="微软雅黑 Light" panose="020B0502040204020203" pitchFamily="34" charset="-122"/>
                <a:ea typeface="微软雅黑 Light" panose="020B0502040204020203" pitchFamily="34" charset="-122"/>
              </a:rPr>
              <a:t>更好的效果</a:t>
            </a:r>
            <a:r>
              <a:rPr lang="zh-CN" altLang="en-US" dirty="0" smtClean="0">
                <a:solidFill>
                  <a:srgbClr val="002060"/>
                </a:solidFill>
                <a:latin typeface="微软雅黑 Light" panose="020B0502040204020203" pitchFamily="34" charset="-122"/>
                <a:ea typeface="微软雅黑 Light" panose="020B0502040204020203" pitchFamily="34" charset="-122"/>
              </a:rPr>
              <a:t>。</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rgbClr val="002060"/>
                </a:solidFill>
                <a:latin typeface="微软雅黑 Light" panose="020B0502040204020203" pitchFamily="34" charset="-122"/>
                <a:ea typeface="微软雅黑 Light" panose="020B0502040204020203" pitchFamily="34" charset="-122"/>
              </a:rPr>
              <a:t>       此类算法都运行在</a:t>
            </a:r>
            <a:r>
              <a:rPr lang="en-US" altLang="zh-CN" dirty="0" err="1" smtClean="0">
                <a:solidFill>
                  <a:srgbClr val="C00000"/>
                </a:solidFill>
                <a:latin typeface="微软雅黑 Light" panose="020B0502040204020203" pitchFamily="34" charset="-122"/>
                <a:ea typeface="微软雅黑 Light" panose="020B0502040204020203" pitchFamily="34" charset="-122"/>
              </a:rPr>
              <a:t>Tensorflow</a:t>
            </a:r>
            <a:r>
              <a:rPr lang="zh-CN" altLang="en-US" dirty="0" smtClean="0">
                <a:solidFill>
                  <a:srgbClr val="002060"/>
                </a:solidFill>
                <a:latin typeface="微软雅黑 Light" panose="020B0502040204020203" pitchFamily="34" charset="-122"/>
                <a:ea typeface="微软雅黑 Light" panose="020B0502040204020203" pitchFamily="34" charset="-122"/>
              </a:rPr>
              <a:t>框架上，并提供了各个算法的</a:t>
            </a:r>
            <a:r>
              <a:rPr lang="zh-CN" altLang="en-US" dirty="0" smtClean="0">
                <a:solidFill>
                  <a:srgbClr val="C00000"/>
                </a:solidFill>
                <a:latin typeface="微软雅黑 Light" panose="020B0502040204020203" pitchFamily="34" charset="-122"/>
                <a:ea typeface="微软雅黑 Light" panose="020B0502040204020203" pitchFamily="34" charset="-122"/>
              </a:rPr>
              <a:t>并行版本</a:t>
            </a:r>
            <a:r>
              <a:rPr lang="zh-CN" altLang="en-US" dirty="0" smtClean="0">
                <a:solidFill>
                  <a:srgbClr val="002060"/>
                </a:solidFill>
                <a:latin typeface="微软雅黑 Light" panose="020B0502040204020203" pitchFamily="34" charset="-122"/>
                <a:ea typeface="微软雅黑 Light" panose="020B0502040204020203" pitchFamily="34" charset="-122"/>
              </a:rPr>
              <a:t>，面对较大规模的数据有着</a:t>
            </a:r>
            <a:r>
              <a:rPr lang="zh-CN" altLang="en-US" dirty="0" smtClean="0">
                <a:solidFill>
                  <a:srgbClr val="C00000"/>
                </a:solidFill>
                <a:latin typeface="微软雅黑 Light" panose="020B0502040204020203" pitchFamily="34" charset="-122"/>
                <a:ea typeface="微软雅黑 Light" panose="020B0502040204020203" pitchFamily="34" charset="-122"/>
              </a:rPr>
              <a:t>较好的扩展性</a:t>
            </a:r>
            <a:r>
              <a:rPr lang="zh-CN" altLang="en-US" dirty="0" smtClean="0">
                <a:solidFill>
                  <a:srgbClr val="002060"/>
                </a:solidFill>
                <a:latin typeface="微软雅黑 Light" panose="020B0502040204020203" pitchFamily="34" charset="-122"/>
                <a:ea typeface="微软雅黑 Light" panose="020B0502040204020203" pitchFamily="34" charset="-122"/>
              </a:rPr>
              <a:t>。然而一方面平台存在局限性，在处理大数据时，</a:t>
            </a:r>
            <a:r>
              <a:rPr lang="zh-CN" altLang="en-US" dirty="0" smtClean="0">
                <a:solidFill>
                  <a:srgbClr val="C00000"/>
                </a:solidFill>
                <a:latin typeface="微软雅黑 Light" panose="020B0502040204020203" pitchFamily="34" charset="-122"/>
                <a:ea typeface="微软雅黑 Light" panose="020B0502040204020203" pitchFamily="34" charset="-122"/>
              </a:rPr>
              <a:t>数据的划分、资源的分配、任务的调度等功能仍然不够成熟</a:t>
            </a:r>
            <a:r>
              <a:rPr lang="zh-CN" altLang="en-US" dirty="0" smtClean="0">
                <a:solidFill>
                  <a:srgbClr val="002060"/>
                </a:solidFill>
                <a:latin typeface="微软雅黑 Light" panose="020B0502040204020203" pitchFamily="34" charset="-122"/>
                <a:ea typeface="微软雅黑 Light" panose="020B0502040204020203" pitchFamily="34" charset="-122"/>
              </a:rPr>
              <a:t>，使用起来较为麻烦；另一方面目前算法</a:t>
            </a:r>
            <a:r>
              <a:rPr lang="zh-CN" altLang="en-US" dirty="0" smtClean="0">
                <a:solidFill>
                  <a:srgbClr val="C00000"/>
                </a:solidFill>
                <a:latin typeface="微软雅黑 Light" panose="020B0502040204020203" pitchFamily="34" charset="-122"/>
                <a:ea typeface="微软雅黑 Light" panose="020B0502040204020203" pitchFamily="34" charset="-122"/>
              </a:rPr>
              <a:t>只能以基于</a:t>
            </a:r>
            <a:r>
              <a:rPr lang="en-US" altLang="zh-CN" dirty="0" smtClean="0">
                <a:solidFill>
                  <a:srgbClr val="C00000"/>
                </a:solidFill>
                <a:latin typeface="微软雅黑 Light" panose="020B0502040204020203" pitchFamily="34" charset="-122"/>
                <a:ea typeface="微软雅黑 Light" panose="020B0502040204020203" pitchFamily="34" charset="-122"/>
              </a:rPr>
              <a:t>SGD</a:t>
            </a:r>
            <a:r>
              <a:rPr lang="zh-CN" altLang="en-US" dirty="0" smtClean="0">
                <a:solidFill>
                  <a:srgbClr val="C00000"/>
                </a:solidFill>
                <a:latin typeface="微软雅黑 Light" panose="020B0502040204020203" pitchFamily="34" charset="-122"/>
                <a:ea typeface="微软雅黑 Light" panose="020B0502040204020203" pitchFamily="34" charset="-122"/>
              </a:rPr>
              <a:t>的优化方案进行模型优化</a:t>
            </a:r>
            <a:r>
              <a:rPr lang="zh-CN" altLang="en-US" dirty="0" smtClean="0">
                <a:solidFill>
                  <a:srgbClr val="002060"/>
                </a:solidFill>
                <a:latin typeface="微软雅黑 Light" panose="020B0502040204020203" pitchFamily="34" charset="-122"/>
                <a:ea typeface="微软雅黑 Light" panose="020B0502040204020203" pitchFamily="34" charset="-122"/>
              </a:rPr>
              <a:t>，收敛速率与精度相对其它优化算法而言较差。</a:t>
            </a:r>
            <a:endParaRPr lang="en-US" altLang="zh-CN" dirty="0" smtClean="0">
              <a:solidFill>
                <a:srgbClr val="002060"/>
              </a:solidFill>
              <a:latin typeface="微软雅黑 Light" panose="020B0502040204020203" pitchFamily="34" charset="-122"/>
              <a:ea typeface="微软雅黑 Light" panose="020B0502040204020203" pitchFamily="34" charset="-122"/>
            </a:endParaRPr>
          </a:p>
          <a:p>
            <a:pPr>
              <a:lnSpc>
                <a:spcPct val="150000"/>
              </a:lnSpc>
            </a:pPr>
            <a:endParaRPr lang="zh-CN" altLang="en-US" dirty="0">
              <a:solidFill>
                <a:srgbClr val="00206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86263611"/>
      </p:ext>
    </p:extLst>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smtClean="0">
                <a:solidFill>
                  <a:srgbClr val="7030A0"/>
                </a:solidFill>
                <a:latin typeface="微软雅黑" pitchFamily="34" charset="-122"/>
                <a:ea typeface="微软雅黑" pitchFamily="34" charset="-122"/>
              </a:rPr>
              <a:t>下一步工作</a:t>
            </a:r>
            <a:endParaRPr lang="zh-CN" altLang="en-US" sz="2800" b="1" dirty="0">
              <a:solidFill>
                <a:srgbClr val="7030A0"/>
              </a:solidFill>
              <a:latin typeface="微软雅黑" pitchFamily="34" charset="-122"/>
              <a:ea typeface="微软雅黑" pitchFamily="34" charset="-122"/>
            </a:endParaRPr>
          </a:p>
        </p:txBody>
      </p:sp>
      <p:sp>
        <p:nvSpPr>
          <p:cNvPr id="3" name="文本框 2"/>
          <p:cNvSpPr txBox="1"/>
          <p:nvPr/>
        </p:nvSpPr>
        <p:spPr>
          <a:xfrm>
            <a:off x="804764" y="1418602"/>
            <a:ext cx="8669050" cy="3617850"/>
          </a:xfrm>
          <a:prstGeom prst="rect">
            <a:avLst/>
          </a:prstGeom>
          <a:noFill/>
        </p:spPr>
        <p:txBody>
          <a:bodyPr wrap="square" rtlCol="0">
            <a:spAutoFit/>
          </a:bodyPr>
          <a:lstStyle/>
          <a:p>
            <a:pPr marL="342900" indent="-342900">
              <a:lnSpc>
                <a:spcPct val="300000"/>
              </a:lnSpc>
              <a:buAutoNum type="arabicPeriod"/>
            </a:pPr>
            <a:r>
              <a:rPr lang="zh-CN" altLang="en-US" sz="2000" dirty="0" smtClean="0">
                <a:solidFill>
                  <a:srgbClr val="002060"/>
                </a:solidFill>
                <a:latin typeface="微软雅黑 Light" panose="020B0502040204020203" pitchFamily="34" charset="-122"/>
                <a:ea typeface="微软雅黑 Light" panose="020B0502040204020203" pitchFamily="34" charset="-122"/>
              </a:rPr>
              <a:t>完成</a:t>
            </a:r>
            <a:r>
              <a:rPr lang="en-US" altLang="zh-CN" sz="2000" dirty="0" smtClean="0">
                <a:solidFill>
                  <a:srgbClr val="002060"/>
                </a:solidFill>
                <a:latin typeface="微软雅黑 Light" panose="020B0502040204020203" pitchFamily="34" charset="-122"/>
                <a:ea typeface="微软雅黑 Light" panose="020B0502040204020203" pitchFamily="34" charset="-122"/>
              </a:rPr>
              <a:t>MVM</a:t>
            </a:r>
            <a:r>
              <a:rPr lang="zh-CN" altLang="en-US" sz="2000" dirty="0" smtClean="0">
                <a:solidFill>
                  <a:srgbClr val="002060"/>
                </a:solidFill>
                <a:latin typeface="微软雅黑 Light" panose="020B0502040204020203" pitchFamily="34" charset="-122"/>
                <a:ea typeface="微软雅黑 Light" panose="020B0502040204020203" pitchFamily="34" charset="-122"/>
              </a:rPr>
              <a:t>的实验</a:t>
            </a:r>
            <a:endParaRPr lang="en-US" altLang="zh-CN" sz="2000" dirty="0" smtClean="0">
              <a:solidFill>
                <a:srgbClr val="002060"/>
              </a:solidFill>
              <a:latin typeface="微软雅黑 Light" panose="020B0502040204020203" pitchFamily="34" charset="-122"/>
              <a:ea typeface="微软雅黑 Light" panose="020B0502040204020203" pitchFamily="34" charset="-122"/>
            </a:endParaRPr>
          </a:p>
          <a:p>
            <a:pPr marL="342900" indent="-342900">
              <a:lnSpc>
                <a:spcPct val="300000"/>
              </a:lnSpc>
              <a:buAutoNum type="arabicPeriod"/>
            </a:pPr>
            <a:r>
              <a:rPr lang="zh-CN" altLang="en-US" sz="2000" dirty="0" smtClean="0">
                <a:solidFill>
                  <a:srgbClr val="002060"/>
                </a:solidFill>
                <a:latin typeface="微软雅黑 Light" panose="020B0502040204020203" pitchFamily="34" charset="-122"/>
                <a:ea typeface="微软雅黑 Light" panose="020B0502040204020203" pitchFamily="34" charset="-122"/>
              </a:rPr>
              <a:t>继续在</a:t>
            </a:r>
            <a:r>
              <a:rPr lang="en-US" altLang="zh-CN" sz="2000" dirty="0" smtClean="0">
                <a:solidFill>
                  <a:srgbClr val="002060"/>
                </a:solidFill>
                <a:latin typeface="微软雅黑 Light" panose="020B0502040204020203" pitchFamily="34" charset="-122"/>
                <a:ea typeface="微软雅黑 Light" panose="020B0502040204020203" pitchFamily="34" charset="-122"/>
              </a:rPr>
              <a:t>Netflix</a:t>
            </a:r>
            <a:r>
              <a:rPr lang="zh-CN" altLang="en-US" sz="2000" dirty="0" smtClean="0">
                <a:solidFill>
                  <a:srgbClr val="002060"/>
                </a:solidFill>
                <a:latin typeface="微软雅黑 Light" panose="020B0502040204020203" pitchFamily="34" charset="-122"/>
                <a:ea typeface="微软雅黑 Light" panose="020B0502040204020203" pitchFamily="34" charset="-122"/>
              </a:rPr>
              <a:t>数据集上进行实验，完成小论文的工作</a:t>
            </a:r>
            <a:endParaRPr lang="en-US" altLang="zh-CN" sz="2000" dirty="0" smtClean="0">
              <a:solidFill>
                <a:srgbClr val="002060"/>
              </a:solidFill>
              <a:latin typeface="微软雅黑 Light" panose="020B0502040204020203" pitchFamily="34" charset="-122"/>
              <a:ea typeface="微软雅黑 Light" panose="020B0502040204020203" pitchFamily="34" charset="-122"/>
            </a:endParaRPr>
          </a:p>
          <a:p>
            <a:pPr marL="342900" indent="-342900">
              <a:lnSpc>
                <a:spcPct val="300000"/>
              </a:lnSpc>
              <a:buAutoNum type="arabicPeriod"/>
            </a:pPr>
            <a:r>
              <a:rPr lang="zh-CN" altLang="en-US" sz="2000" dirty="0" smtClean="0">
                <a:solidFill>
                  <a:srgbClr val="002060"/>
                </a:solidFill>
                <a:latin typeface="微软雅黑 Light" panose="020B0502040204020203" pitchFamily="34" charset="-122"/>
                <a:ea typeface="微软雅黑 Light" panose="020B0502040204020203" pitchFamily="34" charset="-122"/>
              </a:rPr>
              <a:t>根据相应的指导意见，进一步完善自己的工作</a:t>
            </a:r>
            <a:endParaRPr lang="en-US" altLang="zh-CN" sz="2000" dirty="0" smtClean="0">
              <a:solidFill>
                <a:srgbClr val="002060"/>
              </a:solidFill>
              <a:latin typeface="微软雅黑 Light" panose="020B0502040204020203" pitchFamily="34" charset="-122"/>
              <a:ea typeface="微软雅黑 Light" panose="020B0502040204020203" pitchFamily="34" charset="-122"/>
            </a:endParaRPr>
          </a:p>
          <a:p>
            <a:pPr marL="342900" indent="-342900">
              <a:lnSpc>
                <a:spcPct val="300000"/>
              </a:lnSpc>
              <a:buAutoNum type="arabicPeriod"/>
            </a:pPr>
            <a:r>
              <a:rPr lang="zh-CN" altLang="en-US" sz="2000" dirty="0" smtClean="0">
                <a:solidFill>
                  <a:srgbClr val="002060"/>
                </a:solidFill>
                <a:latin typeface="微软雅黑 Light" panose="020B0502040204020203" pitchFamily="34" charset="-122"/>
                <a:ea typeface="微软雅黑 Light" panose="020B0502040204020203" pitchFamily="34" charset="-122"/>
              </a:rPr>
              <a:t>开始毕业论文的撰写</a:t>
            </a:r>
            <a:endParaRPr lang="zh-CN" altLang="en-US" sz="2000" dirty="0">
              <a:solidFill>
                <a:srgbClr val="00206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5603150"/>
      </p:ext>
    </p:extLst>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8863" y="1776845"/>
            <a:ext cx="6847609" cy="2554545"/>
          </a:xfrm>
          <a:prstGeom prst="rect">
            <a:avLst/>
          </a:prstGeom>
          <a:noFill/>
        </p:spPr>
        <p:txBody>
          <a:bodyPr wrap="square" rtlCol="0">
            <a:spAutoFit/>
          </a:bodyPr>
          <a:lstStyle/>
          <a:p>
            <a:pPr algn="ctr"/>
            <a:r>
              <a:rPr lang="zh-CN" altLang="en-US" sz="8000" dirty="0">
                <a:solidFill>
                  <a:srgbClr val="63065F"/>
                </a:solidFill>
                <a:latin typeface="微软雅黑" panose="020B0503020204020204" pitchFamily="34" charset="-122"/>
                <a:ea typeface="微软雅黑" panose="020B0503020204020204" pitchFamily="34" charset="-122"/>
              </a:rPr>
              <a:t>谢谢！</a:t>
            </a:r>
            <a:endParaRPr lang="en-US" altLang="zh-CN" sz="8000" dirty="0">
              <a:solidFill>
                <a:srgbClr val="63065F"/>
              </a:solidFill>
              <a:latin typeface="微软雅黑" panose="020B0503020204020204" pitchFamily="34" charset="-122"/>
              <a:ea typeface="微软雅黑" panose="020B0503020204020204" pitchFamily="34" charset="-122"/>
            </a:endParaRPr>
          </a:p>
          <a:p>
            <a:pPr algn="ctr"/>
            <a:r>
              <a:rPr lang="en-US" altLang="zh-CN" sz="8000" dirty="0">
                <a:solidFill>
                  <a:srgbClr val="63065F"/>
                </a:solidFill>
                <a:latin typeface="微软雅黑" panose="020B0503020204020204" pitchFamily="34" charset="-122"/>
                <a:ea typeface="微软雅黑" panose="020B0503020204020204" pitchFamily="34" charset="-122"/>
              </a:rPr>
              <a:t>Q&amp;A</a:t>
            </a:r>
            <a:endParaRPr lang="zh-CN" altLang="en-US" sz="8000" dirty="0">
              <a:solidFill>
                <a:srgbClr val="63065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451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4"/>
          <p:cNvSpPr txBox="1"/>
          <p:nvPr/>
        </p:nvSpPr>
        <p:spPr>
          <a:xfrm>
            <a:off x="329609" y="978195"/>
            <a:ext cx="5465135" cy="461665"/>
          </a:xfrm>
          <a:prstGeom prst="rect">
            <a:avLst/>
          </a:prstGeom>
          <a:noFill/>
        </p:spPr>
        <p:txBody>
          <a:bodyPr wrap="square" rtlCol="0">
            <a:spAutoFit/>
          </a:bodyPr>
          <a:lstStyle/>
          <a:p>
            <a:r>
              <a:rPr lang="zh-CN" altLang="en-US" sz="2400" dirty="0" smtClean="0">
                <a:solidFill>
                  <a:srgbClr val="FF0000"/>
                </a:solidFill>
                <a:latin typeface="微软雅黑" pitchFamily="34" charset="-122"/>
                <a:ea typeface="微软雅黑" pitchFamily="34" charset="-122"/>
              </a:rPr>
              <a:t>协同过滤算法的评估方式</a:t>
            </a:r>
          </a:p>
        </p:txBody>
      </p:sp>
      <p:sp>
        <p:nvSpPr>
          <p:cNvPr id="38" name="TextBox 6"/>
          <p:cNvSpPr txBox="1"/>
          <p:nvPr/>
        </p:nvSpPr>
        <p:spPr>
          <a:xfrm>
            <a:off x="530660" y="1685389"/>
            <a:ext cx="8738030" cy="553998"/>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1.</a:t>
            </a:r>
            <a:r>
              <a:rPr lang="zh-CN" altLang="en-US" sz="2000" dirty="0" smtClean="0">
                <a:solidFill>
                  <a:srgbClr val="002060"/>
                </a:solidFill>
                <a:latin typeface="微软雅黑" pitchFamily="34" charset="-122"/>
                <a:ea typeface="微软雅黑" pitchFamily="34" charset="-122"/>
              </a:rPr>
              <a:t>平均绝对误差（</a:t>
            </a:r>
            <a:r>
              <a:rPr lang="en-US" altLang="zh-CN" sz="2000" dirty="0" smtClean="0">
                <a:solidFill>
                  <a:srgbClr val="002060"/>
                </a:solidFill>
                <a:latin typeface="微软雅黑" pitchFamily="34" charset="-122"/>
                <a:ea typeface="微软雅黑" pitchFamily="34" charset="-122"/>
              </a:rPr>
              <a:t>Mean Absolute Error , MAE</a:t>
            </a:r>
            <a:r>
              <a:rPr lang="zh-CN" altLang="en-US" sz="2000" dirty="0" smtClean="0">
                <a:solidFill>
                  <a:srgbClr val="002060"/>
                </a:solidFill>
                <a:latin typeface="微软雅黑" pitchFamily="34" charset="-122"/>
                <a:ea typeface="微软雅黑" pitchFamily="34" charset="-122"/>
              </a:rPr>
              <a:t>）</a:t>
            </a:r>
            <a:endParaRPr lang="en-US" altLang="zh-CN" sz="2000" dirty="0" smtClean="0">
              <a:solidFill>
                <a:srgbClr val="002060"/>
              </a:solidFill>
              <a:latin typeface="微软雅黑" pitchFamily="34" charset="-122"/>
              <a:ea typeface="微软雅黑" pitchFamily="34" charset="-122"/>
            </a:endParaRPr>
          </a:p>
        </p:txBody>
      </p:sp>
      <p:graphicFrame>
        <p:nvGraphicFramePr>
          <p:cNvPr id="40" name="对象 39"/>
          <p:cNvGraphicFramePr>
            <a:graphicFrameLocks noChangeAspect="1"/>
          </p:cNvGraphicFramePr>
          <p:nvPr>
            <p:extLst>
              <p:ext uri="{D42A27DB-BD31-4B8C-83A1-F6EECF244321}">
                <p14:modId xmlns:p14="http://schemas.microsoft.com/office/powerpoint/2010/main" val="2723736210"/>
              </p:ext>
            </p:extLst>
          </p:nvPr>
        </p:nvGraphicFramePr>
        <p:xfrm>
          <a:off x="2740059" y="2275814"/>
          <a:ext cx="2008588" cy="971898"/>
        </p:xfrm>
        <a:graphic>
          <a:graphicData uri="http://schemas.openxmlformats.org/presentationml/2006/ole">
            <mc:AlternateContent xmlns:mc="http://schemas.openxmlformats.org/markup-compatibility/2006">
              <mc:Choice xmlns:v="urn:schemas-microsoft-com:vml" Requires="v">
                <p:oleObj spid="_x0000_s11392" name="Equation" r:id="rId3" imgW="1282680" imgH="622080" progId="Equation.3">
                  <p:embed/>
                </p:oleObj>
              </mc:Choice>
              <mc:Fallback>
                <p:oleObj name="Equation" r:id="rId3" imgW="1282680" imgH="622080" progId="Equation.3">
                  <p:embed/>
                  <p:pic>
                    <p:nvPicPr>
                      <p:cNvPr id="0" name=""/>
                      <p:cNvPicPr>
                        <a:picLocks noChangeAspect="1" noChangeArrowheads="1"/>
                      </p:cNvPicPr>
                      <p:nvPr/>
                    </p:nvPicPr>
                    <p:blipFill>
                      <a:blip r:embed="rId4"/>
                      <a:srcRect/>
                      <a:stretch>
                        <a:fillRect/>
                      </a:stretch>
                    </p:blipFill>
                    <p:spPr bwMode="auto">
                      <a:xfrm>
                        <a:off x="2740059" y="2275814"/>
                        <a:ext cx="2008588" cy="971898"/>
                      </a:xfrm>
                      <a:prstGeom prst="rect">
                        <a:avLst/>
                      </a:prstGeom>
                      <a:noFill/>
                    </p:spPr>
                  </p:pic>
                </p:oleObj>
              </mc:Fallback>
            </mc:AlternateContent>
          </a:graphicData>
        </a:graphic>
      </p:graphicFrame>
      <p:sp>
        <p:nvSpPr>
          <p:cNvPr id="44" name="TextBox 6"/>
          <p:cNvSpPr txBox="1"/>
          <p:nvPr/>
        </p:nvSpPr>
        <p:spPr>
          <a:xfrm>
            <a:off x="530660" y="3707537"/>
            <a:ext cx="8738030" cy="553998"/>
          </a:xfrm>
          <a:prstGeom prst="rect">
            <a:avLst/>
          </a:prstGeom>
          <a:noFill/>
        </p:spPr>
        <p:txBody>
          <a:bodyPr wrap="square" rtlCol="0">
            <a:spAutoFit/>
          </a:bodyPr>
          <a:lstStyle/>
          <a:p>
            <a:pPr>
              <a:lnSpc>
                <a:spcPct val="150000"/>
              </a:lnSpc>
            </a:pPr>
            <a:r>
              <a:rPr lang="en-US" altLang="zh-CN" sz="2000" dirty="0">
                <a:solidFill>
                  <a:srgbClr val="002060"/>
                </a:solidFill>
                <a:latin typeface="微软雅黑" pitchFamily="34" charset="-122"/>
                <a:ea typeface="微软雅黑" pitchFamily="34" charset="-122"/>
              </a:rPr>
              <a:t>2</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均方根差（</a:t>
            </a:r>
            <a:r>
              <a:rPr lang="en-US" altLang="zh-CN" sz="2000" dirty="0">
                <a:solidFill>
                  <a:srgbClr val="002060"/>
                </a:solidFill>
                <a:latin typeface="微软雅黑" pitchFamily="34" charset="-122"/>
                <a:ea typeface="微软雅黑" pitchFamily="34" charset="-122"/>
              </a:rPr>
              <a:t>Root</a:t>
            </a:r>
            <a:r>
              <a:rPr lang="en-US" altLang="zh-CN" sz="2000" dirty="0" smtClean="0">
                <a:solidFill>
                  <a:srgbClr val="002060"/>
                </a:solidFill>
                <a:latin typeface="微软雅黑" pitchFamily="34" charset="-122"/>
                <a:ea typeface="微软雅黑" pitchFamily="34" charset="-122"/>
              </a:rPr>
              <a:t> Mean Square Error , RMSE</a:t>
            </a:r>
            <a:r>
              <a:rPr lang="zh-CN" altLang="en-US" sz="2000" dirty="0" smtClean="0">
                <a:solidFill>
                  <a:srgbClr val="002060"/>
                </a:solidFill>
                <a:latin typeface="微软雅黑" pitchFamily="34" charset="-122"/>
                <a:ea typeface="微软雅黑" pitchFamily="34" charset="-122"/>
              </a:rPr>
              <a:t>）</a:t>
            </a:r>
            <a:endParaRPr lang="en-US" altLang="zh-CN" sz="2000" dirty="0" smtClean="0">
              <a:solidFill>
                <a:srgbClr val="002060"/>
              </a:solidFill>
              <a:latin typeface="微软雅黑" pitchFamily="34" charset="-122"/>
              <a:ea typeface="微软雅黑" pitchFamily="34" charset="-122"/>
            </a:endParaRPr>
          </a:p>
        </p:txBody>
      </p:sp>
      <p:graphicFrame>
        <p:nvGraphicFramePr>
          <p:cNvPr id="45" name="对象 44"/>
          <p:cNvGraphicFramePr>
            <a:graphicFrameLocks noChangeAspect="1"/>
          </p:cNvGraphicFramePr>
          <p:nvPr>
            <p:extLst>
              <p:ext uri="{D42A27DB-BD31-4B8C-83A1-F6EECF244321}">
                <p14:modId xmlns:p14="http://schemas.microsoft.com/office/powerpoint/2010/main" val="493430151"/>
              </p:ext>
            </p:extLst>
          </p:nvPr>
        </p:nvGraphicFramePr>
        <p:xfrm>
          <a:off x="2651125" y="4675821"/>
          <a:ext cx="2187575" cy="903848"/>
        </p:xfrm>
        <a:graphic>
          <a:graphicData uri="http://schemas.openxmlformats.org/presentationml/2006/ole">
            <mc:AlternateContent xmlns:mc="http://schemas.openxmlformats.org/markup-compatibility/2006">
              <mc:Choice xmlns:v="urn:schemas-microsoft-com:vml" Requires="v">
                <p:oleObj spid="_x0000_s11393" name="Equation" r:id="rId5" imgW="1587500" imgH="660400" progId="Equation.3">
                  <p:embed/>
                </p:oleObj>
              </mc:Choice>
              <mc:Fallback>
                <p:oleObj name="Equation" r:id="rId5" imgW="1587500" imgH="660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1125" y="4675821"/>
                        <a:ext cx="2187575" cy="903848"/>
                      </a:xfrm>
                      <a:prstGeom prst="rect">
                        <a:avLst/>
                      </a:prstGeom>
                      <a:noFill/>
                    </p:spPr>
                  </p:pic>
                </p:oleObj>
              </mc:Fallback>
            </mc:AlternateContent>
          </a:graphicData>
        </a:graphic>
      </p:graphicFrame>
      <p:sp>
        <p:nvSpPr>
          <p:cNvPr id="46"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推荐算法简介</a:t>
            </a:r>
          </a:p>
        </p:txBody>
      </p:sp>
    </p:spTree>
    <p:extLst>
      <p:ext uri="{BB962C8B-B14F-4D97-AF65-F5344CB8AC3E}">
        <p14:creationId xmlns:p14="http://schemas.microsoft.com/office/powerpoint/2010/main" val="4243647626"/>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4073237"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主要内容</a:t>
            </a:r>
          </a:p>
        </p:txBody>
      </p:sp>
      <p:sp>
        <p:nvSpPr>
          <p:cNvPr id="5" name="文本框 4"/>
          <p:cNvSpPr txBox="1"/>
          <p:nvPr/>
        </p:nvSpPr>
        <p:spPr>
          <a:xfrm>
            <a:off x="952500" y="962025"/>
            <a:ext cx="7524750" cy="501612"/>
          </a:xfrm>
          <a:prstGeom prst="rect">
            <a:avLst/>
          </a:prstGeom>
          <a:noFill/>
        </p:spPr>
        <p:txBody>
          <a:bodyPr wrap="square" rtlCol="0">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推荐算法简介</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1638299" y="3952156"/>
            <a:ext cx="6086475" cy="1477328"/>
          </a:xfrm>
          <a:prstGeom prst="rect">
            <a:avLst/>
          </a:prstGeom>
        </p:spPr>
        <p:txBody>
          <a:bodyPr wrap="square">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FMDNN+CNN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smtClean="0">
                <a:solidFill>
                  <a:srgbClr val="002060"/>
                </a:solidFill>
                <a:latin typeface="微软雅黑 Light" panose="020B0502040204020203" pitchFamily="34" charset="-122"/>
                <a:ea typeface="微软雅黑 Light" panose="020B0502040204020203" pitchFamily="34" charset="-122"/>
              </a:rPr>
              <a:t>FMDNN+RNN</a:t>
            </a:r>
            <a:r>
              <a:rPr lang="zh-CN" altLang="en-US" sz="2000" b="1" dirty="0" smtClean="0">
                <a:solidFill>
                  <a:srgbClr val="002060"/>
                </a:solidFill>
                <a:latin typeface="微软雅黑 Light" panose="020B0502040204020203" pitchFamily="34" charset="-122"/>
                <a:ea typeface="微软雅黑 Light" panose="020B0502040204020203" pitchFamily="34" charset="-122"/>
              </a:rPr>
              <a:t>的</a:t>
            </a:r>
            <a:r>
              <a:rPr lang="zh-CN" altLang="en-US" sz="2000" b="1" dirty="0">
                <a:solidFill>
                  <a:srgbClr val="002060"/>
                </a:solidFill>
                <a:latin typeface="微软雅黑 Light" panose="020B0502040204020203" pitchFamily="34" charset="-122"/>
                <a:ea typeface="微软雅黑 Light" panose="020B0502040204020203" pitchFamily="34" charset="-122"/>
              </a:rPr>
              <a:t>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err="1">
                <a:solidFill>
                  <a:srgbClr val="002060"/>
                </a:solidFill>
                <a:latin typeface="微软雅黑 Light" panose="020B0502040204020203" pitchFamily="34" charset="-122"/>
                <a:ea typeface="微软雅黑 Light" panose="020B0502040204020203" pitchFamily="34" charset="-122"/>
              </a:rPr>
              <a:t>FMDNN+GatedCNN</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p>
        </p:txBody>
      </p:sp>
      <p:sp>
        <p:nvSpPr>
          <p:cNvPr id="7" name="矩形 6"/>
          <p:cNvSpPr/>
          <p:nvPr/>
        </p:nvSpPr>
        <p:spPr>
          <a:xfrm>
            <a:off x="1638299" y="2250297"/>
            <a:ext cx="4572000" cy="1169551"/>
          </a:xfrm>
          <a:prstGeom prst="rect">
            <a:avLst/>
          </a:prstGeom>
        </p:spPr>
        <p:txBody>
          <a:bodyPr>
            <a:spAutoFit/>
          </a:bodyPr>
          <a:lstStyle/>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基于近邻模型的推荐算法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SVD</a:t>
            </a:r>
            <a:r>
              <a:rPr lang="zh-CN" altLang="en-US" sz="2000" b="1" dirty="0">
                <a:solidFill>
                  <a:srgbClr val="002060"/>
                </a:solidFill>
                <a:latin typeface="微软雅黑 Light" panose="020B0502040204020203" pitchFamily="34" charset="-122"/>
                <a:ea typeface="微软雅黑 Light" panose="020B0502040204020203" pitchFamily="34" charset="-122"/>
              </a:rPr>
              <a:t>分解的推荐算法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b="1" dirty="0">
                <a:solidFill>
                  <a:srgbClr val="002060"/>
                </a:solidFill>
                <a:latin typeface="微软雅黑 Light" panose="020B0502040204020203" pitchFamily="34" charset="-122"/>
                <a:ea typeface="微软雅黑 Light" panose="020B0502040204020203" pitchFamily="34" charset="-122"/>
              </a:rPr>
              <a:t>基于</a:t>
            </a:r>
            <a:r>
              <a:rPr lang="en-US" altLang="zh-CN" sz="2000" b="1" dirty="0">
                <a:solidFill>
                  <a:srgbClr val="002060"/>
                </a:solidFill>
                <a:latin typeface="微软雅黑 Light" panose="020B0502040204020203" pitchFamily="34" charset="-122"/>
                <a:ea typeface="微软雅黑 Light" panose="020B0502040204020203" pitchFamily="34" charset="-122"/>
              </a:rPr>
              <a:t>MVM</a:t>
            </a:r>
            <a:r>
              <a:rPr lang="zh-CN" altLang="en-US" sz="2000" b="1" dirty="0">
                <a:solidFill>
                  <a:srgbClr val="002060"/>
                </a:solidFill>
                <a:latin typeface="微软雅黑 Light" panose="020B0502040204020203" pitchFamily="34" charset="-122"/>
                <a:ea typeface="微软雅黑 Light" panose="020B0502040204020203" pitchFamily="34" charset="-122"/>
              </a:rPr>
              <a:t>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949630" y="1656912"/>
            <a:ext cx="3619902" cy="400110"/>
          </a:xfrm>
          <a:prstGeom prst="rect">
            <a:avLst/>
          </a:prstGeom>
        </p:spPr>
        <p:txBody>
          <a:bodyPr wrap="none">
            <a:spAutoFit/>
          </a:bodyPr>
          <a:lstStyle/>
          <a:p>
            <a:r>
              <a:rPr lang="zh-CN" altLang="en-US" sz="2000" b="1" dirty="0">
                <a:solidFill>
                  <a:srgbClr val="C00000"/>
                </a:solidFill>
                <a:latin typeface="微软雅黑 Light" panose="020B0502040204020203" pitchFamily="34" charset="-122"/>
                <a:ea typeface="微软雅黑 Light" panose="020B0502040204020203" pitchFamily="34" charset="-122"/>
              </a:rPr>
              <a:t>基于矩阵</a:t>
            </a:r>
            <a:r>
              <a:rPr lang="en-US" altLang="zh-CN" sz="2000" b="1" dirty="0">
                <a:solidFill>
                  <a:srgbClr val="C00000"/>
                </a:solidFill>
                <a:latin typeface="微软雅黑 Light" panose="020B0502040204020203" pitchFamily="34" charset="-122"/>
                <a:ea typeface="微软雅黑 Light" panose="020B0502040204020203" pitchFamily="34" charset="-122"/>
              </a:rPr>
              <a:t>/</a:t>
            </a:r>
            <a:r>
              <a:rPr lang="zh-CN" altLang="en-US" sz="2000" b="1" dirty="0">
                <a:solidFill>
                  <a:srgbClr val="C00000"/>
                </a:solidFill>
                <a:latin typeface="微软雅黑 Light" panose="020B0502040204020203" pitchFamily="34" charset="-122"/>
                <a:ea typeface="微软雅黑 Light" panose="020B0502040204020203" pitchFamily="34" charset="-122"/>
              </a:rPr>
              <a:t>张量模型的推荐算法</a:t>
            </a:r>
          </a:p>
        </p:txBody>
      </p:sp>
      <p:sp>
        <p:nvSpPr>
          <p:cNvPr id="10" name="矩形 9"/>
          <p:cNvSpPr/>
          <p:nvPr/>
        </p:nvSpPr>
        <p:spPr>
          <a:xfrm>
            <a:off x="949630" y="3435196"/>
            <a:ext cx="3005951" cy="553998"/>
          </a:xfrm>
          <a:prstGeom prst="rect">
            <a:avLst/>
          </a:prstGeom>
        </p:spPr>
        <p:txBody>
          <a:bodyPr wrap="none">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基于深度模型的推荐算法</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949630" y="5444832"/>
            <a:ext cx="2236510" cy="501612"/>
          </a:xfrm>
          <a:prstGeom prst="rect">
            <a:avLst/>
          </a:prstGeom>
        </p:spPr>
        <p:txBody>
          <a:bodyPr wrap="none">
            <a:spAutoFit/>
          </a:bodyPr>
          <a:lstStyle/>
          <a:p>
            <a:pPr>
              <a:lnSpc>
                <a:spcPct val="150000"/>
              </a:lnSpc>
            </a:pPr>
            <a:r>
              <a:rPr lang="zh-CN" altLang="en-US" sz="2000" b="1" dirty="0">
                <a:solidFill>
                  <a:srgbClr val="002060"/>
                </a:solidFill>
                <a:latin typeface="微软雅黑 Light" panose="020B0502040204020203" pitchFamily="34" charset="-122"/>
                <a:ea typeface="微软雅黑 Light" panose="020B0502040204020203" pitchFamily="34" charset="-122"/>
              </a:rPr>
              <a:t>总结与下一步工作</a:t>
            </a:r>
            <a:endParaRPr lang="en-US" altLang="zh-CN" sz="2000" b="1" dirty="0">
              <a:solidFill>
                <a:srgbClr val="002060"/>
              </a:solidFill>
              <a:latin typeface="微软雅黑 Light" panose="020B0502040204020203" pitchFamily="34" charset="-122"/>
              <a:ea typeface="微软雅黑 Light" panose="020B0502040204020203" pitchFamily="34" charset="-122"/>
            </a:endParaRPr>
          </a:p>
        </p:txBody>
      </p:sp>
      <p:sp>
        <p:nvSpPr>
          <p:cNvPr id="12" name="右箭头 11"/>
          <p:cNvSpPr/>
          <p:nvPr/>
        </p:nvSpPr>
        <p:spPr>
          <a:xfrm>
            <a:off x="205099" y="1760429"/>
            <a:ext cx="410198" cy="1965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9211243"/>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数据表达形式</a:t>
            </a:r>
          </a:p>
        </p:txBody>
      </p:sp>
      <p:sp>
        <p:nvSpPr>
          <p:cNvPr id="6" name="TextBox 5"/>
          <p:cNvSpPr txBox="1"/>
          <p:nvPr/>
        </p:nvSpPr>
        <p:spPr>
          <a:xfrm>
            <a:off x="582353" y="1641821"/>
            <a:ext cx="8561647" cy="1015663"/>
          </a:xfrm>
          <a:prstGeom prst="rect">
            <a:avLst/>
          </a:prstGeom>
          <a:noFill/>
        </p:spPr>
        <p:txBody>
          <a:bodyPr wrap="square" rtlCol="0">
            <a:spAutoFit/>
          </a:bodyPr>
          <a:lstStyle/>
          <a:p>
            <a:pPr>
              <a:lnSpc>
                <a:spcPct val="150000"/>
              </a:lnSpc>
            </a:pPr>
            <a:r>
              <a:rPr lang="zh-CN" altLang="en-US" sz="2000" dirty="0">
                <a:solidFill>
                  <a:srgbClr val="002060"/>
                </a:solidFill>
                <a:latin typeface="微软雅黑" pitchFamily="34" charset="-122"/>
                <a:ea typeface="微软雅黑" pitchFamily="34" charset="-122"/>
              </a:rPr>
              <a:t>用户</a:t>
            </a:r>
            <a:r>
              <a:rPr lang="en-US" altLang="zh-CN" sz="2000" dirty="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项目评分矩阵</a:t>
            </a:r>
            <a:endParaRPr lang="en-US" altLang="zh-CN" sz="2000" dirty="0">
              <a:solidFill>
                <a:srgbClr val="002060"/>
              </a:solidFill>
              <a:latin typeface="微软雅黑" pitchFamily="34" charset="-122"/>
              <a:ea typeface="微软雅黑" pitchFamily="34" charset="-122"/>
            </a:endParaRPr>
          </a:p>
          <a:p>
            <a:pPr>
              <a:lnSpc>
                <a:spcPct val="150000"/>
              </a:lnSpc>
            </a:pPr>
            <a:r>
              <a:rPr lang="zh-CN" altLang="en-US" sz="2000" dirty="0">
                <a:solidFill>
                  <a:srgbClr val="002060"/>
                </a:solidFill>
                <a:latin typeface="微软雅黑" pitchFamily="34" charset="-122"/>
                <a:ea typeface="微软雅黑" pitchFamily="34" charset="-122"/>
              </a:rPr>
              <a:t>将数据以矩阵的形式表示，可以对矩阵进行分解或求取行（或列）的近邻</a:t>
            </a:r>
          </a:p>
        </p:txBody>
      </p:sp>
      <p:graphicFrame>
        <p:nvGraphicFramePr>
          <p:cNvPr id="7" name="表格 6"/>
          <p:cNvGraphicFramePr>
            <a:graphicFrameLocks noGrp="1"/>
          </p:cNvGraphicFramePr>
          <p:nvPr>
            <p:extLst>
              <p:ext uri="{D42A27DB-BD31-4B8C-83A1-F6EECF244321}">
                <p14:modId xmlns:p14="http://schemas.microsoft.com/office/powerpoint/2010/main" val="3043893475"/>
              </p:ext>
            </p:extLst>
          </p:nvPr>
        </p:nvGraphicFramePr>
        <p:xfrm>
          <a:off x="1464279" y="3081120"/>
          <a:ext cx="6096000" cy="2225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endParaRPr lang="zh-CN" altLang="en-US" dirty="0"/>
                    </a:p>
                  </a:txBody>
                  <a:tcPr/>
                </a:tc>
                <a:tc>
                  <a:txBody>
                    <a:bodyPr/>
                    <a:lstStyle/>
                    <a:p>
                      <a:pPr algn="ctr"/>
                      <a:r>
                        <a:rPr lang="en-US" altLang="zh-CN" dirty="0" smtClean="0"/>
                        <a:t>ITEM1</a:t>
                      </a:r>
                      <a:endParaRPr lang="zh-CN" altLang="en-US" dirty="0"/>
                    </a:p>
                  </a:txBody>
                  <a:tcPr/>
                </a:tc>
                <a:tc>
                  <a:txBody>
                    <a:bodyPr/>
                    <a:lstStyle/>
                    <a:p>
                      <a:pPr algn="ctr"/>
                      <a:r>
                        <a:rPr lang="en-US" altLang="zh-CN" dirty="0" smtClean="0"/>
                        <a:t>ITEM2</a:t>
                      </a:r>
                      <a:endParaRPr lang="zh-CN" altLang="en-US" dirty="0"/>
                    </a:p>
                  </a:txBody>
                  <a:tcPr/>
                </a:tc>
                <a:tc>
                  <a:txBody>
                    <a:bodyPr/>
                    <a:lstStyle/>
                    <a:p>
                      <a:pPr algn="ctr"/>
                      <a:r>
                        <a:rPr lang="en-US" altLang="zh-CN" dirty="0" smtClean="0"/>
                        <a:t>ITEM3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USER1</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USER2</a:t>
                      </a:r>
                      <a:endParaRPr lang="zh-CN" altLang="en-US" dirty="0"/>
                    </a:p>
                  </a:txBody>
                  <a:tcPr/>
                </a:tc>
                <a:tc>
                  <a:txBody>
                    <a:bodyPr/>
                    <a:lstStyle/>
                    <a:p>
                      <a:pPr algn="ctr"/>
                      <a:r>
                        <a:rPr lang="en-US" altLang="zh-CN" dirty="0" smtClean="0"/>
                        <a:t>4</a:t>
                      </a:r>
                      <a:endParaRPr lang="zh-CN" altLang="en-US" dirty="0"/>
                    </a:p>
                  </a:txBody>
                  <a:tcPr/>
                </a:tc>
                <a:tc>
                  <a:txBody>
                    <a:bodyPr/>
                    <a:lstStyle/>
                    <a:p>
                      <a:pPr algn="ctr"/>
                      <a:endParaRPr lang="zh-CN" altLang="en-US"/>
                    </a:p>
                  </a:txBody>
                  <a:tcPr/>
                </a:tc>
                <a:tc>
                  <a:txBody>
                    <a:bodyPr/>
                    <a:lstStyle/>
                    <a:p>
                      <a:pPr algn="ctr"/>
                      <a:r>
                        <a:rPr lang="en-US" altLang="zh-CN" dirty="0" smtClean="0"/>
                        <a:t>3</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USER3</a:t>
                      </a:r>
                      <a:endParaRPr lang="zh-CN" altLang="en-US" dirty="0"/>
                    </a:p>
                  </a:txBody>
                  <a:tcPr/>
                </a:tc>
                <a:tc>
                  <a:txBody>
                    <a:bodyPr/>
                    <a:lstStyle/>
                    <a:p>
                      <a:pPr algn="ctr"/>
                      <a:endParaRPr lang="zh-CN" altLang="en-US"/>
                    </a:p>
                  </a:txBody>
                  <a:tcPr/>
                </a:tc>
                <a:tc>
                  <a:txBody>
                    <a:bodyPr/>
                    <a:lstStyle/>
                    <a:p>
                      <a:pPr algn="ctr"/>
                      <a:r>
                        <a:rPr lang="en-US" altLang="zh-CN" dirty="0" smtClean="0"/>
                        <a:t>3</a:t>
                      </a:r>
                      <a:endParaRPr lang="zh-CN" altLang="en-US" dirty="0"/>
                    </a:p>
                  </a:txBody>
                  <a:tcPr/>
                </a:tc>
                <a:tc>
                  <a:txBody>
                    <a:bodyPr/>
                    <a:lstStyle/>
                    <a:p>
                      <a:pPr algn="ctr"/>
                      <a:endParaRPr lang="zh-CN" altLang="en-US"/>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USER4</a:t>
                      </a:r>
                      <a:endParaRPr lang="zh-CN" altLang="en-US" dirty="0"/>
                    </a:p>
                  </a:txBody>
                  <a:tcPr/>
                </a:tc>
                <a:tc>
                  <a:txBody>
                    <a:bodyPr/>
                    <a:lstStyle/>
                    <a:p>
                      <a:pPr algn="ctr"/>
                      <a:r>
                        <a:rPr lang="en-US" altLang="zh-CN" dirty="0" smtClean="0"/>
                        <a:t>3</a:t>
                      </a:r>
                      <a:endParaRPr lang="zh-CN" altLang="en-US" dirty="0"/>
                    </a:p>
                  </a:txBody>
                  <a:tcPr/>
                </a:tc>
                <a:tc>
                  <a:txBody>
                    <a:bodyPr/>
                    <a:lstStyle/>
                    <a:p>
                      <a:pPr algn="ctr"/>
                      <a:endParaRPr lang="zh-CN" altLang="en-US"/>
                    </a:p>
                  </a:txBody>
                  <a:tcPr/>
                </a:tc>
                <a:tc>
                  <a:txBody>
                    <a:bodyPr/>
                    <a:lstStyle/>
                    <a:p>
                      <a:pPr algn="ctr"/>
                      <a:r>
                        <a:rPr lang="en-US" altLang="zh-CN" dirty="0" smtClean="0"/>
                        <a:t>2</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530817830"/>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925" y="104158"/>
            <a:ext cx="6317261" cy="523220"/>
          </a:xfrm>
          <a:prstGeom prst="rect">
            <a:avLst/>
          </a:prstGeom>
          <a:noFill/>
        </p:spPr>
        <p:txBody>
          <a:bodyPr wrap="square" rtlCol="0">
            <a:spAutoFit/>
          </a:bodyPr>
          <a:lstStyle/>
          <a:p>
            <a:r>
              <a:rPr lang="zh-CN" altLang="en-US" sz="2800" b="1" dirty="0">
                <a:solidFill>
                  <a:srgbClr val="7030A0"/>
                </a:solidFill>
                <a:latin typeface="微软雅黑" pitchFamily="34" charset="-122"/>
                <a:ea typeface="微软雅黑" pitchFamily="34" charset="-122"/>
              </a:rPr>
              <a:t>基于矩阵</a:t>
            </a:r>
            <a:r>
              <a:rPr lang="en-US" altLang="zh-CN" sz="2800" b="1" dirty="0">
                <a:solidFill>
                  <a:srgbClr val="7030A0"/>
                </a:solidFill>
                <a:latin typeface="微软雅黑" pitchFamily="34" charset="-122"/>
                <a:ea typeface="微软雅黑" pitchFamily="34" charset="-122"/>
              </a:rPr>
              <a:t>/</a:t>
            </a:r>
            <a:r>
              <a:rPr lang="zh-CN" altLang="en-US" sz="2800" b="1" dirty="0">
                <a:solidFill>
                  <a:srgbClr val="7030A0"/>
                </a:solidFill>
                <a:latin typeface="微软雅黑" pitchFamily="34" charset="-122"/>
                <a:ea typeface="微软雅黑" pitchFamily="34" charset="-122"/>
              </a:rPr>
              <a:t>张量的推荐算法</a:t>
            </a:r>
          </a:p>
        </p:txBody>
      </p:sp>
      <p:sp>
        <p:nvSpPr>
          <p:cNvPr id="5" name="TextBox 4"/>
          <p:cNvSpPr txBox="1"/>
          <p:nvPr/>
        </p:nvSpPr>
        <p:spPr>
          <a:xfrm>
            <a:off x="382772" y="903767"/>
            <a:ext cx="6209414" cy="461665"/>
          </a:xfrm>
          <a:prstGeom prst="rect">
            <a:avLst/>
          </a:prstGeom>
          <a:noFill/>
        </p:spPr>
        <p:txBody>
          <a:bodyPr wrap="square" rtlCol="0">
            <a:spAutoFit/>
          </a:bodyPr>
          <a:lstStyle/>
          <a:p>
            <a:r>
              <a:rPr lang="zh-CN" altLang="en-US" sz="2400" dirty="0">
                <a:solidFill>
                  <a:srgbClr val="FF0000"/>
                </a:solidFill>
                <a:latin typeface="微软雅黑" pitchFamily="34" charset="-122"/>
                <a:ea typeface="微软雅黑" pitchFamily="34" charset="-122"/>
              </a:rPr>
              <a:t>数据表达形式</a:t>
            </a:r>
          </a:p>
        </p:txBody>
      </p:sp>
      <p:sp>
        <p:nvSpPr>
          <p:cNvPr id="6" name="TextBox 5"/>
          <p:cNvSpPr txBox="1"/>
          <p:nvPr/>
        </p:nvSpPr>
        <p:spPr>
          <a:xfrm>
            <a:off x="582353" y="1641821"/>
            <a:ext cx="8561647" cy="1015663"/>
          </a:xfrm>
          <a:prstGeom prst="rect">
            <a:avLst/>
          </a:prstGeom>
          <a:noFill/>
        </p:spPr>
        <p:txBody>
          <a:bodyPr wrap="square" rtlCol="0">
            <a:spAutoFit/>
          </a:bodyPr>
          <a:lstStyle/>
          <a:p>
            <a:pPr>
              <a:lnSpc>
                <a:spcPct val="150000"/>
              </a:lnSpc>
            </a:pPr>
            <a:r>
              <a:rPr lang="en-US" altLang="zh-CN" sz="2000" dirty="0" smtClean="0">
                <a:solidFill>
                  <a:srgbClr val="002060"/>
                </a:solidFill>
                <a:latin typeface="微软雅黑" pitchFamily="34" charset="-122"/>
                <a:ea typeface="微软雅黑" pitchFamily="34" charset="-122"/>
              </a:rPr>
              <a:t>&lt;</a:t>
            </a:r>
            <a:r>
              <a:rPr lang="zh-CN" altLang="en-US" sz="2000" dirty="0" smtClean="0">
                <a:solidFill>
                  <a:srgbClr val="002060"/>
                </a:solidFill>
                <a:latin typeface="微软雅黑" pitchFamily="34" charset="-122"/>
                <a:ea typeface="微软雅黑" pitchFamily="34" charset="-122"/>
              </a:rPr>
              <a:t>用户</a:t>
            </a:r>
            <a:r>
              <a:rPr lang="en-US" altLang="zh-CN" sz="2000" dirty="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项目</a:t>
            </a:r>
            <a:r>
              <a:rPr lang="en-US" altLang="zh-CN" sz="2000" dirty="0" smtClean="0">
                <a:solidFill>
                  <a:srgbClr val="002060"/>
                </a:solidFill>
                <a:latin typeface="微软雅黑" pitchFamily="34" charset="-122"/>
                <a:ea typeface="微软雅黑" pitchFamily="34" charset="-122"/>
              </a:rPr>
              <a:t>-</a:t>
            </a:r>
            <a:r>
              <a:rPr lang="zh-CN" altLang="en-US" sz="2000" dirty="0" smtClean="0">
                <a:solidFill>
                  <a:srgbClr val="002060"/>
                </a:solidFill>
                <a:latin typeface="微软雅黑" pitchFamily="34" charset="-122"/>
                <a:ea typeface="微软雅黑" pitchFamily="34" charset="-122"/>
              </a:rPr>
              <a:t>其它</a:t>
            </a:r>
            <a:r>
              <a:rPr lang="en-US" altLang="zh-CN" sz="2000" dirty="0" smtClean="0">
                <a:solidFill>
                  <a:srgbClr val="002060"/>
                </a:solidFill>
                <a:latin typeface="微软雅黑" pitchFamily="34" charset="-122"/>
                <a:ea typeface="微软雅黑" pitchFamily="34" charset="-122"/>
              </a:rPr>
              <a:t>&gt;</a:t>
            </a:r>
            <a:r>
              <a:rPr lang="zh-CN" altLang="en-US" sz="2000" dirty="0" smtClean="0">
                <a:solidFill>
                  <a:srgbClr val="002060"/>
                </a:solidFill>
                <a:latin typeface="微软雅黑" pitchFamily="34" charset="-122"/>
                <a:ea typeface="微软雅黑" pitchFamily="34" charset="-122"/>
              </a:rPr>
              <a:t> 评分</a:t>
            </a:r>
            <a:r>
              <a:rPr lang="zh-CN" altLang="en-US" sz="2000" dirty="0">
                <a:solidFill>
                  <a:srgbClr val="002060"/>
                </a:solidFill>
                <a:latin typeface="微软雅黑" pitchFamily="34" charset="-122"/>
                <a:ea typeface="微软雅黑" pitchFamily="34" charset="-122"/>
              </a:rPr>
              <a:t>张量</a:t>
            </a:r>
            <a:endParaRPr lang="en-US" altLang="zh-CN" sz="2000" dirty="0">
              <a:solidFill>
                <a:srgbClr val="002060"/>
              </a:solidFill>
              <a:latin typeface="微软雅黑" pitchFamily="34" charset="-122"/>
              <a:ea typeface="微软雅黑" pitchFamily="34" charset="-122"/>
            </a:endParaRPr>
          </a:p>
          <a:p>
            <a:pPr>
              <a:lnSpc>
                <a:spcPct val="150000"/>
              </a:lnSpc>
            </a:pPr>
            <a:r>
              <a:rPr lang="en-US" altLang="zh-CN" sz="2000" dirty="0">
                <a:solidFill>
                  <a:srgbClr val="002060"/>
                </a:solidFill>
                <a:latin typeface="微软雅黑" pitchFamily="34" charset="-122"/>
                <a:ea typeface="微软雅黑" pitchFamily="34" charset="-122"/>
              </a:rPr>
              <a:t>N</a:t>
            </a:r>
            <a:r>
              <a:rPr lang="zh-CN" altLang="en-US" sz="2000" dirty="0">
                <a:solidFill>
                  <a:srgbClr val="002060"/>
                </a:solidFill>
                <a:latin typeface="微软雅黑" pitchFamily="34" charset="-122"/>
                <a:ea typeface="微软雅黑" pitchFamily="34" charset="-122"/>
              </a:rPr>
              <a:t>个维度的数据构成一个</a:t>
            </a:r>
            <a:r>
              <a:rPr lang="en-US" altLang="zh-CN" sz="2000" dirty="0">
                <a:solidFill>
                  <a:srgbClr val="002060"/>
                </a:solidFill>
                <a:latin typeface="微软雅黑" pitchFamily="34" charset="-122"/>
                <a:ea typeface="微软雅黑" pitchFamily="34" charset="-122"/>
              </a:rPr>
              <a:t>N</a:t>
            </a:r>
            <a:r>
              <a:rPr lang="zh-CN" altLang="en-US" sz="2000" dirty="0">
                <a:solidFill>
                  <a:srgbClr val="002060"/>
                </a:solidFill>
                <a:latin typeface="微软雅黑" pitchFamily="34" charset="-122"/>
                <a:ea typeface="微软雅黑" pitchFamily="34" charset="-122"/>
              </a:rPr>
              <a:t>维张量，可以对张量进行分解</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50" y="2691663"/>
            <a:ext cx="4526289" cy="3814373"/>
          </a:xfrm>
          <a:prstGeom prst="rect">
            <a:avLst/>
          </a:prstGeom>
        </p:spPr>
      </p:pic>
      <p:sp>
        <p:nvSpPr>
          <p:cNvPr id="8" name="文本框 7"/>
          <p:cNvSpPr txBox="1"/>
          <p:nvPr/>
        </p:nvSpPr>
        <p:spPr>
          <a:xfrm>
            <a:off x="1478423" y="4963243"/>
            <a:ext cx="803305" cy="369332"/>
          </a:xfrm>
          <a:prstGeom prst="rect">
            <a:avLst/>
          </a:prstGeom>
          <a:noFill/>
        </p:spPr>
        <p:txBody>
          <a:bodyPr wrap="square" rtlCol="0">
            <a:spAutoFit/>
          </a:bodyPr>
          <a:lstStyle/>
          <a:p>
            <a:r>
              <a:rPr lang="en-US" altLang="zh-CN" b="1" dirty="0" smtClean="0">
                <a:solidFill>
                  <a:srgbClr val="C00000"/>
                </a:solidFill>
              </a:rPr>
              <a:t>USER</a:t>
            </a:r>
            <a:endParaRPr lang="zh-CN" altLang="en-US" b="1" dirty="0">
              <a:solidFill>
                <a:srgbClr val="C00000"/>
              </a:solidFill>
            </a:endParaRPr>
          </a:p>
        </p:txBody>
      </p:sp>
      <p:cxnSp>
        <p:nvCxnSpPr>
          <p:cNvPr id="10" name="直接箭头连接符 9"/>
          <p:cNvCxnSpPr/>
          <p:nvPr/>
        </p:nvCxnSpPr>
        <p:spPr>
          <a:xfrm>
            <a:off x="2401370" y="4170348"/>
            <a:ext cx="1" cy="222190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402794" y="4156817"/>
            <a:ext cx="2895600" cy="1353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381113" y="3022186"/>
            <a:ext cx="1065633" cy="1148162"/>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712953" y="3787485"/>
            <a:ext cx="803305" cy="369332"/>
          </a:xfrm>
          <a:prstGeom prst="rect">
            <a:avLst/>
          </a:prstGeom>
          <a:noFill/>
        </p:spPr>
        <p:txBody>
          <a:bodyPr wrap="square" rtlCol="0">
            <a:spAutoFit/>
          </a:bodyPr>
          <a:lstStyle/>
          <a:p>
            <a:r>
              <a:rPr lang="en-US" altLang="zh-CN" b="1" dirty="0" smtClean="0">
                <a:solidFill>
                  <a:srgbClr val="FFFF00"/>
                </a:solidFill>
              </a:rPr>
              <a:t>ITEM</a:t>
            </a:r>
            <a:endParaRPr lang="zh-CN" altLang="en-US" b="1" dirty="0">
              <a:solidFill>
                <a:srgbClr val="FFFF00"/>
              </a:solidFill>
            </a:endParaRPr>
          </a:p>
        </p:txBody>
      </p:sp>
      <p:sp>
        <p:nvSpPr>
          <p:cNvPr id="23" name="文本框 22"/>
          <p:cNvSpPr txBox="1"/>
          <p:nvPr/>
        </p:nvSpPr>
        <p:spPr>
          <a:xfrm>
            <a:off x="2277259" y="3240461"/>
            <a:ext cx="803305" cy="369332"/>
          </a:xfrm>
          <a:prstGeom prst="rect">
            <a:avLst/>
          </a:prstGeom>
          <a:noFill/>
        </p:spPr>
        <p:txBody>
          <a:bodyPr wrap="square" rtlCol="0">
            <a:spAutoFit/>
          </a:bodyPr>
          <a:lstStyle/>
          <a:p>
            <a:r>
              <a:rPr lang="en-US" altLang="zh-CN" b="1" dirty="0" smtClean="0">
                <a:solidFill>
                  <a:srgbClr val="0033CC"/>
                </a:solidFill>
              </a:rPr>
              <a:t>TIME</a:t>
            </a:r>
            <a:endParaRPr lang="zh-CN" altLang="en-US" b="1" dirty="0">
              <a:solidFill>
                <a:srgbClr val="0033CC"/>
              </a:solidFill>
            </a:endParaRPr>
          </a:p>
        </p:txBody>
      </p:sp>
    </p:spTree>
    <p:extLst>
      <p:ext uri="{BB962C8B-B14F-4D97-AF65-F5344CB8AC3E}">
        <p14:creationId xmlns:p14="http://schemas.microsoft.com/office/powerpoint/2010/main" val="848932910"/>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PasaLab-Template-By-CloudTang">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aClass-3-Spark-TangYun.potx" id="{B0E1C970-F893-4610-AF3D-FC46882034E4}" vid="{C123CD88-0BD3-4CE7-8905-5EAF3367F5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19324</TotalTime>
  <Words>3645</Words>
  <Application>Microsoft Office PowerPoint</Application>
  <PresentationFormat>全屏显示(4:3)</PresentationFormat>
  <Paragraphs>491</Paragraphs>
  <Slides>58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9" baseType="lpstr">
      <vt:lpstr>黑体</vt:lpstr>
      <vt:lpstr>宋体</vt:lpstr>
      <vt:lpstr>微软雅黑</vt:lpstr>
      <vt:lpstr>微软雅黑 Light</vt:lpstr>
      <vt:lpstr>Arial</vt:lpstr>
      <vt:lpstr>Calibri</vt:lpstr>
      <vt:lpstr>Calibri Light</vt:lpstr>
      <vt:lpstr>Times New Roman</vt:lpstr>
      <vt:lpstr>Wingdings</vt:lpstr>
      <vt:lpstr>PasaLab-Template-By-CloudTang</vt:lpstr>
      <vt:lpstr>Equation</vt:lpstr>
      <vt:lpstr>基于多视角、多层次、大规模 推荐算法的研究实现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基于Flink的大规模矩阵计算库的 设计与实现</dc:title>
  <dc:creator>Windows 用户</dc:creator>
  <cp:lastModifiedBy>tczhp</cp:lastModifiedBy>
  <cp:revision>739</cp:revision>
  <dcterms:created xsi:type="dcterms:W3CDTF">2015-10-14T09:11:05Z</dcterms:created>
  <dcterms:modified xsi:type="dcterms:W3CDTF">2017-03-03T03:16:17Z</dcterms:modified>
</cp:coreProperties>
</file>