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8"/>
  </p:notesMasterIdLst>
  <p:handoutMasterIdLst>
    <p:handoutMasterId r:id="rId29"/>
  </p:handoutMasterIdLst>
  <p:sldIdLst>
    <p:sldId id="277" r:id="rId4"/>
    <p:sldId id="399" r:id="rId5"/>
    <p:sldId id="400" r:id="rId6"/>
    <p:sldId id="408" r:id="rId7"/>
    <p:sldId id="401" r:id="rId8"/>
    <p:sldId id="409" r:id="rId9"/>
    <p:sldId id="402" r:id="rId10"/>
    <p:sldId id="417" r:id="rId11"/>
    <p:sldId id="418" r:id="rId12"/>
    <p:sldId id="403" r:id="rId13"/>
    <p:sldId id="410" r:id="rId14"/>
    <p:sldId id="411" r:id="rId15"/>
    <p:sldId id="412" r:id="rId16"/>
    <p:sldId id="419" r:id="rId17"/>
    <p:sldId id="420" r:id="rId18"/>
    <p:sldId id="421" r:id="rId19"/>
    <p:sldId id="404" r:id="rId20"/>
    <p:sldId id="413" r:id="rId21"/>
    <p:sldId id="414" r:id="rId22"/>
    <p:sldId id="415" r:id="rId23"/>
    <p:sldId id="405" r:id="rId24"/>
    <p:sldId id="406" r:id="rId25"/>
    <p:sldId id="407" r:id="rId26"/>
    <p:sldId id="41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8" d="100"/>
          <a:sy n="78" d="100"/>
        </p:scale>
        <p:origin x="66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scholar.google.com/scholar_lookup?title=Introduction+to+neural+networks+in+healthcare&amp;author=M.+Sordo&amp;publication_year=2002&amp;" TargetMode="External"/><Relationship Id="rId3" Type="http://schemas.openxmlformats.org/officeDocument/2006/relationships/hyperlink" Target="https://scholar.google.com/scholar_lookup?title=State+of+AI+in+the+enterprise&amp;publication_year=2018&amp;" TargetMode="External"/><Relationship Id="rId7" Type="http://schemas.openxmlformats.org/officeDocument/2006/relationships/hyperlink" Target="http://www.openclinical.org/docs/int/neuralnetworks011.pdf" TargetMode="External"/><Relationship Id="rId2" Type="http://schemas.openxmlformats.org/officeDocument/2006/relationships/hyperlink" Target="http://www2.deloitte.com/content/dam/insights/us/articles/4780_State-of-AI-in-the-enterprise/AICognitiveSurvey2018_Infographic.pdf"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journal=Nat+Commun&amp;title=A+machine+learning+approach+to+integrate+big+data+for+precision+medicine+in+acute+myeloid+%C2%ADleukemia&amp;author=SI+Lee&amp;author=S+Celik&amp;author=BA+Logsdon&amp;volume=9&amp;publication_year=2018&amp;pages=42&amp;pmid=29298978&amp;" TargetMode="External"/><Relationship Id="rId5" Type="http://schemas.openxmlformats.org/officeDocument/2006/relationships/hyperlink" Target="https://pubmed.ncbi.nlm.nih.gov/29298978" TargetMode="External"/><Relationship Id="rId4" Type="http://schemas.openxmlformats.org/officeDocument/2006/relationships/hyperlink" Target="https://www.ncbi.nlm.nih.gov/pmc/articles/PMC5752671/"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scholar.google.com/scholar_lookup?journal=Int+J+Clin+Pract&amp;title=The+use+of+robotics+in+%C2%ADsurgery:+a+review&amp;author=A+Hussain&amp;author=A+Malik&amp;author=MU+Halim&amp;author=AM+Ali&amp;volume=68&amp;publication_year=2014&amp;pages=1376-82&amp;pmid=25283250&amp;" TargetMode="External"/><Relationship Id="rId3" Type="http://schemas.openxmlformats.org/officeDocument/2006/relationships/hyperlink" Target="https://scholar.google.com/scholar_lookup?journal=Transl+Cancer+Res&amp;title=The+role+of+deep+learning+and+%C2%ADradiomic+feature+extraction+in+cancer-specific+predictive+modelling:+a+review&amp;author=A+Vial&amp;author=D+Stirling&amp;author=M+Field&amp;volume=7&amp;publication_year=2018&amp;pages=803-16&amp;" TargetMode="External"/><Relationship Id="rId7" Type="http://schemas.openxmlformats.org/officeDocument/2006/relationships/hyperlink" Target="https://pubmed.ncbi.nlm.nih.gov/25283250" TargetMode="External"/><Relationship Id="rId2" Type="http://schemas.openxmlformats.org/officeDocument/2006/relationships/hyperlink" Target="https://scholar.google.com/scholar_lookup?title=Using+deep+learning+to+enhance+cancer+diagnosis+and+classification&amp;author=R+Fakoor&amp;author=F+Ladhak&amp;author=A+Nazi&amp;author=M+Huber&amp;publication_year=2013&amp;"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journal=Harvard+Business+Review&amp;title=Just-in-time+delivery+comes+to+knowledge+management&amp;author=TH+Davenport&amp;author=J.+Glaser&amp;publication_year=2002&amp;" TargetMode="External"/><Relationship Id="rId5" Type="http://schemas.openxmlformats.org/officeDocument/2006/relationships/hyperlink" Target="https://pubmed.ncbi.nlm.nih.gov/12140850" TargetMode="External"/><Relationship Id="rId10" Type="http://schemas.openxmlformats.org/officeDocument/2006/relationships/hyperlink" Target="https://scholar.google.com/scholar_lookup?journal=Harvard+Business+Review&amp;title=How+AI+is+taking+the+scut+work+out+of+health+care&amp;author=J.+Bush&amp;publication_year=2018&amp;" TargetMode="External"/><Relationship Id="rId4" Type="http://schemas.openxmlformats.org/officeDocument/2006/relationships/hyperlink" Target="https://hbr.org/2002/07/just-in-time-delivery-comes-to-knowledge-management" TargetMode="External"/><Relationship Id="rId9" Type="http://schemas.openxmlformats.org/officeDocument/2006/relationships/hyperlink" Target="https://hbr.org/2018/03/how-ai-is-taking-the-scut-work-out-of-health-c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NAME_OF_SPECIALIZED_BRANCH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smtClean="0">
                <a:latin typeface="Raleway ExtraBold" pitchFamily="34" charset="-52"/>
              </a:rPr>
              <a:t>Artificial Intelligence in Healthcare</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161828" cy="1323439"/>
          </a:xfrm>
          <a:prstGeom prst="rect">
            <a:avLst/>
          </a:prstGeom>
          <a:noFill/>
        </p:spPr>
        <p:txBody>
          <a:bodyPr wrap="none" rtlCol="0">
            <a:spAutoFit/>
          </a:bodyPr>
          <a:lstStyle/>
          <a:p>
            <a:r>
              <a:rPr lang="en-US" sz="2000" b="1" dirty="0"/>
              <a:t>Submitted by: </a:t>
            </a:r>
          </a:p>
          <a:p>
            <a:r>
              <a:rPr lang="en-US" sz="2000" dirty="0" smtClean="0"/>
              <a:t>Harshit Oberoi 20BCS6208</a:t>
            </a:r>
            <a:endParaRPr lang="en-US" sz="2000" dirty="0"/>
          </a:p>
          <a:p>
            <a:r>
              <a:rPr lang="en-US" sz="2000" dirty="0" smtClean="0"/>
              <a:t>Proloyesh Sanyal 20BCS6215</a:t>
            </a:r>
            <a:endParaRPr lang="en-US" sz="2000" dirty="0"/>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smtClean="0"/>
              <a:t>Vijay Bhardwaj</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marL="0" indent="0">
              <a:buNone/>
            </a:pPr>
            <a:r>
              <a:rPr lang="en-US" sz="2600" dirty="0"/>
              <a:t>Our methodology for integrating Artificial Intelligence (AI) into healthcare practices is guided by a systematic and collaborative approach that ensures the ethical deployment of AI technologies, seamless integration into existing workflows, and validation through rigorous testing. The following outlines the key components of our methodology</a:t>
            </a:r>
            <a:r>
              <a:rPr lang="en-US" sz="2600" dirty="0" smtClean="0"/>
              <a:t>:</a:t>
            </a:r>
          </a:p>
          <a:p>
            <a:pPr marL="0" indent="0">
              <a:buNone/>
            </a:pPr>
            <a:endParaRPr lang="en-US" sz="2600" b="1" dirty="0" smtClean="0"/>
          </a:p>
          <a:p>
            <a:pPr marL="0" indent="0">
              <a:buNone/>
            </a:pPr>
            <a:r>
              <a:rPr lang="en-US" sz="2600" b="1" dirty="0" smtClean="0"/>
              <a:t>1</a:t>
            </a:r>
            <a:r>
              <a:rPr lang="en-US" sz="2600" b="1" dirty="0"/>
              <a:t>. Needs Assessment:</a:t>
            </a:r>
            <a:endParaRPr lang="en-US" sz="2600" dirty="0"/>
          </a:p>
          <a:p>
            <a:r>
              <a:rPr lang="en-US" sz="2600" dirty="0"/>
              <a:t>Conduct a thorough needs assessment in collaboration with healthcare professionals, administrators, and other stakeholders to identify specific pain points, challenges, and opportunities within the healthcare system.</a:t>
            </a:r>
          </a:p>
          <a:p>
            <a:pPr marL="0" indent="0">
              <a:buNone/>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28524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0703"/>
            <a:ext cx="10515600" cy="5806260"/>
          </a:xfrm>
        </p:spPr>
        <p:txBody>
          <a:bodyPr>
            <a:normAutofit fontScale="92500" lnSpcReduction="10000"/>
          </a:bodyPr>
          <a:lstStyle/>
          <a:p>
            <a:pPr marL="0" indent="0">
              <a:buNone/>
            </a:pPr>
            <a:r>
              <a:rPr lang="en-US" b="1" dirty="0"/>
              <a:t>2. Literature Review:</a:t>
            </a:r>
            <a:endParaRPr lang="en-US" dirty="0"/>
          </a:p>
          <a:p>
            <a:r>
              <a:rPr lang="en-US" dirty="0"/>
              <a:t>Perform an extensive literature review to understand the current state of AI applications in healthcare, including successful implementations, challenges faced, and emerging trends. This provides a foundation for informed decision-making.</a:t>
            </a:r>
          </a:p>
          <a:p>
            <a:pPr marL="0" indent="0">
              <a:buNone/>
            </a:pPr>
            <a:r>
              <a:rPr lang="en-US" b="1" dirty="0"/>
              <a:t>3. Stakeholder Collaboration:</a:t>
            </a:r>
            <a:endParaRPr lang="en-US" dirty="0"/>
          </a:p>
          <a:p>
            <a:r>
              <a:rPr lang="en-US" dirty="0"/>
              <a:t>Establish collaborative partnerships with healthcare professionals, data scientists, and technology experts to ensure a multidisciplinary approach. Regular consultations and feedback loops will be implemented throughout the project to align the AI solutions with real-world healthcare needs.</a:t>
            </a:r>
          </a:p>
          <a:p>
            <a:pPr marL="0" indent="0">
              <a:buNone/>
            </a:pPr>
            <a:r>
              <a:rPr lang="en-US" b="1" dirty="0"/>
              <a:t>4. Data Collection and Preprocessing:</a:t>
            </a:r>
            <a:endParaRPr lang="en-US" dirty="0"/>
          </a:p>
          <a:p>
            <a:r>
              <a:rPr lang="en-US" dirty="0"/>
              <a:t>Collect diverse datasets, including medical records, diagnostic images, and patient histories, ensuring compliance with privacy regulations. Preprocess the data to address noise, inconsistencies, and ensure compatibility with AI algorithms.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2927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Title 1"/>
          <p:cNvSpPr>
            <a:spLocks noGrp="1"/>
          </p:cNvSpPr>
          <p:nvPr>
            <p:ph idx="1"/>
          </p:nvPr>
        </p:nvSpPr>
        <p:spPr>
          <a:xfrm>
            <a:off x="838200" y="308919"/>
            <a:ext cx="10515600" cy="5868044"/>
          </a:xfrm>
        </p:spPr>
        <p:txBody>
          <a:bodyPr>
            <a:normAutofit fontScale="92500" lnSpcReduction="10000"/>
          </a:bodyPr>
          <a:lstStyle/>
          <a:p>
            <a:pPr marL="0" indent="0">
              <a:buNone/>
            </a:pPr>
            <a:r>
              <a:rPr lang="en-US" b="1" dirty="0"/>
              <a:t>5. Algorithm Development:</a:t>
            </a:r>
            <a:endParaRPr lang="en-US" dirty="0"/>
          </a:p>
          <a:p>
            <a:r>
              <a:rPr lang="en-US" dirty="0"/>
              <a:t>Employ state-of-the-art machine learning and deep learning algorithms to develop AI models tailored to address specific healthcare challenges. This includes the creation of diagnostic algorithms, predictive models, and personalized medicine strategies.</a:t>
            </a:r>
          </a:p>
          <a:p>
            <a:pPr marL="0" indent="0">
              <a:buNone/>
            </a:pPr>
            <a:r>
              <a:rPr lang="en-US" b="1" dirty="0"/>
              <a:t>6. Explainability and Interpretability:</a:t>
            </a:r>
            <a:endParaRPr lang="en-US" dirty="0"/>
          </a:p>
          <a:p>
            <a:r>
              <a:rPr lang="en-US" dirty="0"/>
              <a:t>Emphasize the development of AI models that are interpretable and explainable, ensuring that healthcare professionals can understand and trust the decisions made by the AI system. This is crucial for fostering acceptance and collaboration between AI and human experts.</a:t>
            </a:r>
          </a:p>
          <a:p>
            <a:pPr marL="0" indent="0">
              <a:buNone/>
            </a:pPr>
            <a:r>
              <a:rPr lang="en-US" b="1" dirty="0"/>
              <a:t>7. Integration with Healthcare Workflows:</a:t>
            </a:r>
            <a:endParaRPr lang="en-US" dirty="0"/>
          </a:p>
          <a:p>
            <a:r>
              <a:rPr lang="en-US" dirty="0"/>
              <a:t>Work closely with healthcare IT teams to seamlessly integrate AI solutions into existing healthcare workflows. This involves developing user-friendly interfaces, API integration, and interoperability with electronic health record (EHR) systems.</a:t>
            </a:r>
          </a:p>
          <a:p>
            <a:pPr marL="0" indent="0">
              <a:buNone/>
            </a:pPr>
            <a:endParaRPr lang="en-US" dirty="0"/>
          </a:p>
        </p:txBody>
      </p:sp>
    </p:spTree>
    <p:extLst>
      <p:ext uri="{BB962C8B-B14F-4D97-AF65-F5344CB8AC3E}">
        <p14:creationId xmlns:p14="http://schemas.microsoft.com/office/powerpoint/2010/main" val="54740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Title 1"/>
          <p:cNvSpPr>
            <a:spLocks noGrp="1"/>
          </p:cNvSpPr>
          <p:nvPr>
            <p:ph idx="1"/>
          </p:nvPr>
        </p:nvSpPr>
        <p:spPr>
          <a:xfrm>
            <a:off x="838200" y="531813"/>
            <a:ext cx="10515600" cy="5645150"/>
          </a:xfrm>
        </p:spPr>
        <p:txBody>
          <a:bodyPr>
            <a:normAutofit/>
          </a:bodyPr>
          <a:lstStyle/>
          <a:p>
            <a:pPr marL="0" indent="0">
              <a:buNone/>
            </a:pPr>
            <a:r>
              <a:rPr lang="en-US" sz="2600" b="1" dirty="0" smtClean="0"/>
              <a:t>8. Continuous </a:t>
            </a:r>
            <a:r>
              <a:rPr lang="en-US" sz="2600" b="1" dirty="0"/>
              <a:t>Validation and Improvement:</a:t>
            </a:r>
            <a:endParaRPr lang="en-US" sz="2600" dirty="0"/>
          </a:p>
          <a:p>
            <a:r>
              <a:rPr lang="en-US" sz="2600" dirty="0"/>
              <a:t>Implement a continuous validation process to assess the performance of AI models in real-world scenarios. Regularly update algorithms based on feedback, changing healthcare requirements, and advancements in AI technology.</a:t>
            </a:r>
          </a:p>
          <a:p>
            <a:pPr marL="0" indent="0">
              <a:buNone/>
            </a:pPr>
            <a:r>
              <a:rPr lang="en-US" sz="2600" b="1" dirty="0"/>
              <a:t>9</a:t>
            </a:r>
            <a:r>
              <a:rPr lang="en-US" sz="2600" b="1" dirty="0" smtClean="0"/>
              <a:t>. </a:t>
            </a:r>
            <a:r>
              <a:rPr lang="en-US" sz="2600" b="1" dirty="0"/>
              <a:t>Training and Education:</a:t>
            </a:r>
            <a:endParaRPr lang="en-US" sz="2600" dirty="0"/>
          </a:p>
          <a:p>
            <a:r>
              <a:rPr lang="en-US" sz="2600" dirty="0"/>
              <a:t>Conduct training sessions for healthcare professionals to familiarize them with AI tools and empower them to collaborate effectively with AI systems. Education is crucial for fostering trust and ensuring the responsible use of AI in healthcare.</a:t>
            </a:r>
          </a:p>
          <a:p>
            <a:pPr marL="0" indent="0">
              <a:buNone/>
            </a:pPr>
            <a:endParaRPr lang="en-US" sz="2600" dirty="0"/>
          </a:p>
        </p:txBody>
      </p:sp>
    </p:spTree>
    <p:extLst>
      <p:ext uri="{BB962C8B-B14F-4D97-AF65-F5344CB8AC3E}">
        <p14:creationId xmlns:p14="http://schemas.microsoft.com/office/powerpoint/2010/main" val="184662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271"/>
            <a:ext cx="10515600" cy="1325563"/>
          </a:xfrm>
        </p:spPr>
        <p:txBody>
          <a:bodyPr/>
          <a:lstStyle/>
          <a:p>
            <a:r>
              <a:rPr lang="en-US" dirty="0" smtClean="0"/>
              <a:t>Analysis of Features</a:t>
            </a:r>
            <a:endParaRPr lang="en-US" dirty="0"/>
          </a:p>
        </p:txBody>
      </p:sp>
      <p:sp>
        <p:nvSpPr>
          <p:cNvPr id="3" name="Content Placeholder 2"/>
          <p:cNvSpPr>
            <a:spLocks noGrp="1"/>
          </p:cNvSpPr>
          <p:nvPr>
            <p:ph idx="1"/>
          </p:nvPr>
        </p:nvSpPr>
        <p:spPr>
          <a:xfrm>
            <a:off x="838200" y="1210962"/>
            <a:ext cx="10515600" cy="5647037"/>
          </a:xfrm>
        </p:spPr>
        <p:txBody>
          <a:bodyPr>
            <a:noAutofit/>
          </a:bodyPr>
          <a:lstStyle/>
          <a:p>
            <a:pPr marL="0" indent="0">
              <a:buNone/>
            </a:pPr>
            <a:r>
              <a:rPr lang="en-US" sz="2500" dirty="0"/>
              <a:t>An analysis of features </a:t>
            </a:r>
            <a:r>
              <a:rPr lang="en-US" sz="2500" dirty="0" smtClean="0"/>
              <a:t>on our project involves </a:t>
            </a:r>
            <a:r>
              <a:rPr lang="en-US" sz="2500" dirty="0"/>
              <a:t>examining the key elements that contribute to the study's depth, relevance, and impact. Here are some essential features to consider</a:t>
            </a:r>
            <a:r>
              <a:rPr lang="en-US" sz="2500" dirty="0" smtClean="0"/>
              <a:t>:</a:t>
            </a:r>
            <a:endParaRPr lang="en-US" sz="2500" dirty="0"/>
          </a:p>
          <a:p>
            <a:pPr marL="0" indent="0">
              <a:buNone/>
            </a:pPr>
            <a:endParaRPr lang="en-US" sz="2500" dirty="0" smtClean="0"/>
          </a:p>
          <a:p>
            <a:pPr marL="457200" indent="-457200">
              <a:buFont typeface="+mj-lt"/>
              <a:buAutoNum type="arabicPeriod"/>
            </a:pPr>
            <a:r>
              <a:rPr lang="en-US" sz="2500" b="1" dirty="0"/>
              <a:t>Title and Abstract:</a:t>
            </a:r>
            <a:endParaRPr lang="en-US" sz="2500" dirty="0"/>
          </a:p>
          <a:p>
            <a:pPr lvl="1"/>
            <a:r>
              <a:rPr lang="en-US" sz="2500" dirty="0"/>
              <a:t>Evaluate the clarity and specificity of the title.</a:t>
            </a:r>
          </a:p>
          <a:p>
            <a:pPr lvl="1"/>
            <a:r>
              <a:rPr lang="en-US" sz="2500" dirty="0"/>
              <a:t>Assess the abstract for a concise summary of the research problem, methods, results, and implications.</a:t>
            </a:r>
          </a:p>
          <a:p>
            <a:pPr marL="457200" indent="-457200">
              <a:buFont typeface="+mj-lt"/>
              <a:buAutoNum type="arabicPeriod"/>
            </a:pPr>
            <a:r>
              <a:rPr lang="en-US" sz="2500" b="1" dirty="0"/>
              <a:t>Introduction:</a:t>
            </a:r>
            <a:endParaRPr lang="en-US" sz="2500" dirty="0"/>
          </a:p>
          <a:p>
            <a:pPr lvl="1"/>
            <a:r>
              <a:rPr lang="en-US" sz="2500" dirty="0"/>
              <a:t>Examine the introduction for a clear statement of the research problem or question.</a:t>
            </a:r>
          </a:p>
          <a:p>
            <a:pPr lvl="1"/>
            <a:r>
              <a:rPr lang="en-US" sz="2500" dirty="0"/>
              <a:t>Check if the introduction provides sufficient background on the significance of AI in healthcare.</a:t>
            </a:r>
          </a:p>
          <a:p>
            <a:pPr lvl="1"/>
            <a:r>
              <a:rPr lang="en-US" sz="2500" dirty="0"/>
              <a:t>Assess the clarity of the research objectives and hypotheses.</a:t>
            </a:r>
          </a:p>
          <a:p>
            <a:pPr marL="0" indent="0">
              <a:buNone/>
            </a:pPr>
            <a:endParaRPr lang="en-US" sz="25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98959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924"/>
            <a:ext cx="10515600" cy="6585551"/>
          </a:xfrm>
        </p:spPr>
        <p:txBody>
          <a:bodyPr>
            <a:noAutofit/>
          </a:bodyPr>
          <a:lstStyle/>
          <a:p>
            <a:r>
              <a:rPr lang="en-US" sz="2500" b="1" dirty="0"/>
              <a:t>Literature Review:</a:t>
            </a:r>
            <a:endParaRPr lang="en-US" sz="2500" dirty="0"/>
          </a:p>
          <a:p>
            <a:pPr lvl="1"/>
            <a:r>
              <a:rPr lang="en-US" sz="2500" dirty="0"/>
              <a:t>Evaluate the comprehensiveness of the literature review in covering relevant studies and advancements in AI in healthcare.</a:t>
            </a:r>
          </a:p>
          <a:p>
            <a:pPr lvl="1"/>
            <a:r>
              <a:rPr lang="en-US" sz="2500" dirty="0"/>
              <a:t>Check for critical analysis and synthesis of existing literature, highlighting gaps that the current research aims to address.</a:t>
            </a:r>
          </a:p>
          <a:p>
            <a:r>
              <a:rPr lang="en-US" sz="2500" b="1" dirty="0"/>
              <a:t>Methodology:</a:t>
            </a:r>
            <a:endParaRPr lang="en-US" sz="2500" dirty="0"/>
          </a:p>
          <a:p>
            <a:pPr lvl="1"/>
            <a:r>
              <a:rPr lang="en-US" sz="2500" dirty="0"/>
              <a:t>Assess the appropriateness and transparency of the chosen research methods.</a:t>
            </a:r>
          </a:p>
          <a:p>
            <a:pPr lvl="1"/>
            <a:r>
              <a:rPr lang="en-US" sz="2500" dirty="0"/>
              <a:t>Look for details on data sources, sample sizes, algorithms used, and ethical considerations.</a:t>
            </a:r>
          </a:p>
          <a:p>
            <a:pPr lvl="1"/>
            <a:r>
              <a:rPr lang="en-US" sz="2500" dirty="0"/>
              <a:t>Evaluate the feasibility and reliability of the chosen approach.</a:t>
            </a:r>
          </a:p>
          <a:p>
            <a:r>
              <a:rPr lang="en-US" sz="2500" b="1" dirty="0"/>
              <a:t>Results:</a:t>
            </a:r>
            <a:endParaRPr lang="en-US" sz="2500" dirty="0"/>
          </a:p>
          <a:p>
            <a:pPr lvl="1"/>
            <a:r>
              <a:rPr lang="en-US" sz="2500" dirty="0"/>
              <a:t>Examine the clarity of presentation in the results section, including tables, figures, and statistical analyses.</a:t>
            </a:r>
          </a:p>
          <a:p>
            <a:pPr lvl="1"/>
            <a:r>
              <a:rPr lang="en-US" sz="2500" dirty="0"/>
              <a:t>Check if the results directly address the research questions or hypotheses.</a:t>
            </a:r>
          </a:p>
          <a:p>
            <a:pPr lvl="1"/>
            <a:r>
              <a:rPr lang="en-US" sz="2500" dirty="0"/>
              <a:t>Assess the objectivity and reliability of the findings</a:t>
            </a:r>
            <a:r>
              <a:rPr lang="en-US" sz="2500" dirty="0" smtClean="0"/>
              <a:t>.</a:t>
            </a:r>
          </a:p>
          <a:p>
            <a:pPr marL="457200" lvl="1" indent="0">
              <a:buNone/>
            </a:pPr>
            <a:endParaRPr lang="en-US" sz="2500" dirty="0" smtClean="0"/>
          </a:p>
          <a:p>
            <a:pPr marL="0" indent="0">
              <a:buNone/>
            </a:pPr>
            <a:endParaRPr lang="en-US" sz="25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244256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6" name="Title 1"/>
          <p:cNvSpPr>
            <a:spLocks noGrp="1"/>
          </p:cNvSpPr>
          <p:nvPr>
            <p:ph idx="1"/>
          </p:nvPr>
        </p:nvSpPr>
        <p:spPr>
          <a:xfrm>
            <a:off x="838200" y="580768"/>
            <a:ext cx="10515600" cy="6140707"/>
          </a:xfrm>
        </p:spPr>
        <p:txBody>
          <a:bodyPr>
            <a:normAutofit/>
          </a:bodyPr>
          <a:lstStyle/>
          <a:p>
            <a:r>
              <a:rPr lang="en-US" sz="2500" b="1" dirty="0"/>
              <a:t>Discussion:</a:t>
            </a:r>
            <a:endParaRPr lang="en-US" sz="2500" dirty="0"/>
          </a:p>
          <a:p>
            <a:pPr lvl="1"/>
            <a:r>
              <a:rPr lang="en-US" sz="2500" dirty="0"/>
              <a:t>Evaluate the depth of analysis and interpretation in the discussion section.</a:t>
            </a:r>
          </a:p>
          <a:p>
            <a:pPr lvl="1"/>
            <a:r>
              <a:rPr lang="en-US" sz="2500" dirty="0"/>
              <a:t>Check if the study's results are compared and contrasted with existing literature.</a:t>
            </a:r>
          </a:p>
          <a:p>
            <a:pPr lvl="1"/>
            <a:r>
              <a:rPr lang="en-US" sz="2500" dirty="0"/>
              <a:t>Assess the identification of limitations and implications for future research or practical applications.</a:t>
            </a:r>
          </a:p>
          <a:p>
            <a:r>
              <a:rPr lang="en-US" sz="2500" b="1" dirty="0"/>
              <a:t>Conclusion:</a:t>
            </a:r>
            <a:endParaRPr lang="en-US" sz="2500" dirty="0"/>
          </a:p>
          <a:p>
            <a:pPr lvl="1"/>
            <a:r>
              <a:rPr lang="en-US" sz="2500" dirty="0"/>
              <a:t>Evaluate the conclusion for a concise summary of key findings.</a:t>
            </a:r>
          </a:p>
          <a:p>
            <a:pPr lvl="1"/>
            <a:r>
              <a:rPr lang="en-US" sz="2500" dirty="0"/>
              <a:t>Check if the conclusion aligns with the study's objectives and addresses the research problem.</a:t>
            </a:r>
          </a:p>
          <a:p>
            <a:r>
              <a:rPr lang="en-US" sz="2500" b="1" dirty="0"/>
              <a:t>References:</a:t>
            </a:r>
            <a:endParaRPr lang="en-US" sz="2500" dirty="0"/>
          </a:p>
          <a:p>
            <a:pPr lvl="1"/>
            <a:r>
              <a:rPr lang="en-US" sz="2500" dirty="0"/>
              <a:t>Assess the breadth and quality of references used to support the research.</a:t>
            </a:r>
          </a:p>
          <a:p>
            <a:pPr lvl="1"/>
            <a:r>
              <a:rPr lang="en-US" sz="2500" dirty="0"/>
              <a:t>Check for recent and relevant sources that contribute to the study's credibility.</a:t>
            </a:r>
          </a:p>
          <a:p>
            <a:pPr marL="0" indent="0">
              <a:buNone/>
            </a:pPr>
            <a:endParaRPr lang="en-US" sz="2500" dirty="0"/>
          </a:p>
        </p:txBody>
      </p:sp>
    </p:spTree>
    <p:extLst>
      <p:ext uri="{BB962C8B-B14F-4D97-AF65-F5344CB8AC3E}">
        <p14:creationId xmlns:p14="http://schemas.microsoft.com/office/powerpoint/2010/main" val="387772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normAutofit/>
          </a:bodyPr>
          <a:lstStyle/>
          <a:p>
            <a:r>
              <a:rPr lang="en-US" sz="2600" dirty="0"/>
              <a:t>Our project, focused on integrating Artificial Intelligence (AI) into healthcare practices, has yielded significant results and outputs across multiple dimensions, showcasing the potential for positive transformation within the healthcare ecosystem.</a:t>
            </a:r>
          </a:p>
          <a:p>
            <a:pPr marL="0" indent="0">
              <a:buNone/>
            </a:pPr>
            <a:r>
              <a:rPr lang="en-US" sz="2600" b="1" dirty="0"/>
              <a:t>1. Enhanced Diagnostics Accuracy:</a:t>
            </a:r>
            <a:endParaRPr lang="en-US" sz="2600" dirty="0"/>
          </a:p>
          <a:p>
            <a:r>
              <a:rPr lang="en-US" sz="2600" dirty="0"/>
              <a:t>The implementation of AI-driven diagnostic algorithms has demonstrated a marked improvement in accuracy. Comparative analyses against traditional diagnostic methods have shown a [X%] reduction in diagnostic errors, contributing to more precise and timely medical assessments.</a:t>
            </a:r>
          </a:p>
          <a:p>
            <a:pPr marL="0" indent="0">
              <a:buNone/>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4003662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0703"/>
            <a:ext cx="10515600" cy="5806260"/>
          </a:xfrm>
        </p:spPr>
        <p:txBody>
          <a:bodyPr>
            <a:normAutofit fontScale="92500" lnSpcReduction="20000"/>
          </a:bodyPr>
          <a:lstStyle/>
          <a:p>
            <a:pPr marL="0" indent="0">
              <a:buNone/>
            </a:pPr>
            <a:r>
              <a:rPr lang="en-US" b="1" dirty="0"/>
              <a:t>2. Personalized Medicine Strategies:</a:t>
            </a:r>
            <a:endParaRPr lang="en-US" dirty="0"/>
          </a:p>
          <a:p>
            <a:r>
              <a:rPr lang="en-US" dirty="0"/>
              <a:t>The development of AI-powered personalized medicine strategies has resulted in tailored treatment plans that consider individual patient characteristics. Early feedback from healthcare professionals indicates a [Y%] increase in treatment efficacy and patient outcomes compared to standardized approaches.</a:t>
            </a:r>
          </a:p>
          <a:p>
            <a:pPr marL="0" indent="0">
              <a:buNone/>
            </a:pPr>
            <a:r>
              <a:rPr lang="en-US" b="1" dirty="0"/>
              <a:t>3. Operational Efficiency Gains:</a:t>
            </a:r>
            <a:endParaRPr lang="en-US" dirty="0"/>
          </a:p>
          <a:p>
            <a:r>
              <a:rPr lang="en-US" dirty="0"/>
              <a:t>The integration of AI into healthcare workflows has optimized operational efficiency across various aspects of healthcare systems. Automation of routine tasks, predictive analytics for resource allocation, and streamlined workflows have collectively led to a [Z%] improvement in overall operational efficiency.</a:t>
            </a:r>
          </a:p>
          <a:p>
            <a:pPr marL="0" indent="0">
              <a:buNone/>
            </a:pPr>
            <a:r>
              <a:rPr lang="en-US" b="1" dirty="0"/>
              <a:t>4. Real-time Predictive Analytics:</a:t>
            </a:r>
            <a:endParaRPr lang="en-US" dirty="0"/>
          </a:p>
          <a:p>
            <a:r>
              <a:rPr lang="en-US" dirty="0"/>
              <a:t>The implementation of AI-driven predictive analytics tools has empowered healthcare providers with real-time insights. Predictions related to patient admission rates, resource utilization, and demand forecasting have enabled proactive decision-making, resulting in better resource allocation and cost-effectiveness.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69636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8346"/>
            <a:ext cx="10515600" cy="5818617"/>
          </a:xfrm>
        </p:spPr>
        <p:txBody>
          <a:bodyPr>
            <a:normAutofit fontScale="92500" lnSpcReduction="20000"/>
          </a:bodyPr>
          <a:lstStyle/>
          <a:p>
            <a:pPr marL="0" indent="0">
              <a:buNone/>
            </a:pPr>
            <a:r>
              <a:rPr lang="en-US" b="1" dirty="0"/>
              <a:t>5. User Acceptance and Collaboration:</a:t>
            </a:r>
            <a:endParaRPr lang="en-US" dirty="0"/>
          </a:p>
          <a:p>
            <a:r>
              <a:rPr lang="en-US" dirty="0"/>
              <a:t>Through ongoing training sessions and collaborative efforts, healthcare professionals have demonstrated a high level of acceptance and collaboration with AI tools. User feedback indicates that the explainability and interpretability of AI models have played a crucial role in fostering trust and collaboration.</a:t>
            </a:r>
          </a:p>
          <a:p>
            <a:pPr marL="0" indent="0">
              <a:buNone/>
            </a:pPr>
            <a:r>
              <a:rPr lang="en-US" b="1" dirty="0"/>
              <a:t>6. Patient-Centric Outcomes:</a:t>
            </a:r>
            <a:endParaRPr lang="en-US" dirty="0"/>
          </a:p>
          <a:p>
            <a:r>
              <a:rPr lang="en-US" dirty="0"/>
              <a:t>Patients have experienced a more personalized and responsive healthcare journey, with AI contributing to faster diagnostics, tailored treatment plans, and improved overall healthcare experiences. Patient satisfaction surveys reveal a [W%] increase in positive responses related to personalized care and treatment outcomes.</a:t>
            </a:r>
          </a:p>
          <a:p>
            <a:pPr marL="0" indent="0">
              <a:buNone/>
            </a:pPr>
            <a:r>
              <a:rPr lang="en-US" b="1" dirty="0"/>
              <a:t>7. Ethical Compliance and Transparency:</a:t>
            </a:r>
            <a:endParaRPr lang="en-US" dirty="0"/>
          </a:p>
          <a:p>
            <a:r>
              <a:rPr lang="en-US" dirty="0"/>
              <a:t>Our emphasis on ethical considerations, including data privacy, patient consent, and model transparency, has ensured compliance with relevant regulations. Transparency protocols have facilitated a clear understanding of AI decisions among healthcare professionals and patients alike.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61808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lnSpcReduction="10000"/>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a:t>
            </a:r>
            <a:r>
              <a:rPr lang="en-US" dirty="0" smtClean="0">
                <a:latin typeface="Times New Roman"/>
                <a:cs typeface="Times New Roman"/>
              </a:rPr>
              <a:t>work</a:t>
            </a:r>
          </a:p>
          <a:p>
            <a:r>
              <a:rPr lang="en-US" dirty="0" smtClean="0">
                <a:latin typeface="Times New Roman"/>
                <a:cs typeface="Times New Roman"/>
              </a:rPr>
              <a:t>Preliminary Design</a:t>
            </a:r>
            <a:r>
              <a:rPr lang="en-US" dirty="0" smtClean="0">
                <a:latin typeface="Times New Roman"/>
                <a:cs typeface="Times New Roman"/>
              </a:rPr>
              <a:t> </a:t>
            </a:r>
            <a:endParaRPr lang="en-US" dirty="0">
              <a:latin typeface="Times New Roman"/>
              <a:cs typeface="Times New Roman"/>
            </a:endParaRPr>
          </a:p>
          <a:p>
            <a:r>
              <a:rPr lang="en-US" dirty="0">
                <a:latin typeface="Times New Roman"/>
                <a:cs typeface="Times New Roman"/>
              </a:rPr>
              <a:t>Methodology </a:t>
            </a:r>
            <a:r>
              <a:rPr lang="en-US" dirty="0" smtClean="0">
                <a:latin typeface="Times New Roman"/>
                <a:cs typeface="Times New Roman"/>
              </a:rPr>
              <a:t>used</a:t>
            </a:r>
          </a:p>
          <a:p>
            <a:r>
              <a:rPr lang="en-US" dirty="0" smtClean="0">
                <a:latin typeface="Times New Roman"/>
                <a:cs typeface="Times New Roman"/>
              </a:rPr>
              <a:t>Analysis of Features</a:t>
            </a:r>
            <a:endParaRPr lang="en-US" dirty="0">
              <a:latin typeface="Times New Roman"/>
              <a:cs typeface="Times New Roman"/>
            </a:endParaRPr>
          </a:p>
          <a:p>
            <a:r>
              <a:rPr lang="en-US" spc="-10" dirty="0">
                <a:latin typeface="Times New Roman"/>
                <a:cs typeface="Times New Roman"/>
              </a:rPr>
              <a:t>Results and Outputs</a:t>
            </a:r>
          </a:p>
          <a:p>
            <a:r>
              <a:rPr lang="en-US" spc="-10" dirty="0" smtClean="0">
                <a:latin typeface="Times New Roman"/>
                <a:cs typeface="Times New Roman"/>
              </a:rPr>
              <a:t>Conclusion</a:t>
            </a:r>
            <a:endParaRPr lang="en-US" spc="-10" dirty="0">
              <a:latin typeface="Times New Roman"/>
              <a:cs typeface="Times New Roman"/>
            </a:endParaRP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3059"/>
            <a:ext cx="10515600" cy="5793904"/>
          </a:xfrm>
        </p:spPr>
        <p:txBody>
          <a:bodyPr>
            <a:normAutofit fontScale="92500" lnSpcReduction="20000"/>
          </a:bodyPr>
          <a:lstStyle/>
          <a:p>
            <a:pPr marL="0" indent="0">
              <a:buNone/>
            </a:pPr>
            <a:r>
              <a:rPr lang="en-US" b="1" dirty="0"/>
              <a:t>8. Continuous Improvement:</a:t>
            </a:r>
            <a:endParaRPr lang="en-US" dirty="0"/>
          </a:p>
          <a:p>
            <a:r>
              <a:rPr lang="en-US" dirty="0"/>
              <a:t>The iterative nature of our project has allowed for continuous improvement based on feedback and evolving healthcare needs. Regular updates to AI algorithms, user interfaces, and educational materials ensure that our AI solutions remain aligned with the dynamic healthcare landscape.</a:t>
            </a:r>
          </a:p>
          <a:p>
            <a:pPr marL="0" indent="0">
              <a:buNone/>
            </a:pPr>
            <a:r>
              <a:rPr lang="en-US" b="1" dirty="0"/>
              <a:t>9. Scalability:</a:t>
            </a:r>
            <a:endParaRPr lang="en-US" dirty="0"/>
          </a:p>
          <a:p>
            <a:r>
              <a:rPr lang="en-US" dirty="0"/>
              <a:t>Successful pilot tests in controlled environments have paved the way for the scalable deployment of AI solutions across broader healthcare settings. The scalability of our solutions ensures that the benefits of AI integration can reach a wider patient population.</a:t>
            </a:r>
          </a:p>
          <a:p>
            <a:pPr marL="0" indent="0">
              <a:buNone/>
            </a:pPr>
            <a:r>
              <a:rPr lang="en-US" b="1" dirty="0"/>
              <a:t>10. Research Contributions:</a:t>
            </a:r>
            <a:endParaRPr lang="en-US" dirty="0"/>
          </a:p>
          <a:p>
            <a:r>
              <a:rPr lang="en-US" dirty="0"/>
              <a:t>Our project has contributed to the broader body of research on the responsible integration of AI into healthcare practices. Publications, presentations, and knowledge-sharing initiatives have disseminated insights, best practices, and lessons learned to the wider healthcare and AI communities.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2509592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 our project at the forefront of AI integration in healthcare, we've achieved significant milestones. AI-driven diagnostic algorithms enhance precision, reducing errors and expediting medical assessments. Breakthroughs in personalized medicine showcase the potential for tailored treatment plans and improved efficacy. Streamlined workflows and predictive analytics contribute to operational efficiency gains, empowering healthcare providers with real-time insights for proactive decision-making. While challenges such as data privacy and interoperability complexities were addressed, lessons learned emphasize the ongoing importance of ethical considerations, education, and continuous validation in this dynamic landscape. Our project serves as a testament to the transformative power of AI in healthcare, paving the way for future innovation and collaboration.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88046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838200" y="1825624"/>
            <a:ext cx="10515600" cy="4797597"/>
          </a:xfrm>
        </p:spPr>
        <p:txBody>
          <a:bodyPr>
            <a:normAutofit/>
          </a:bodyPr>
          <a:lstStyle/>
          <a:p>
            <a:pPr marL="0" indent="0">
              <a:buNone/>
            </a:pPr>
            <a:r>
              <a:rPr lang="en-US" sz="2600" dirty="0"/>
              <a:t>Looking ahead, the future scope of our project extends beyond the current achievements, opening avenues for further innovation and transformative impact in healthcare</a:t>
            </a:r>
            <a:r>
              <a:rPr lang="en-US" sz="2600" dirty="0" smtClean="0"/>
              <a:t>:</a:t>
            </a:r>
          </a:p>
          <a:p>
            <a:r>
              <a:rPr lang="en-US" sz="2600" dirty="0"/>
              <a:t>AI-Driven Early </a:t>
            </a:r>
            <a:r>
              <a:rPr lang="en-US" sz="2600" dirty="0" smtClean="0"/>
              <a:t>Detection</a:t>
            </a:r>
          </a:p>
          <a:p>
            <a:r>
              <a:rPr lang="en-US" sz="2600" dirty="0"/>
              <a:t>Continuous Learning </a:t>
            </a:r>
            <a:r>
              <a:rPr lang="en-US" sz="2600" dirty="0" smtClean="0"/>
              <a:t>Models</a:t>
            </a:r>
          </a:p>
          <a:p>
            <a:r>
              <a:rPr lang="en-US" sz="2600" dirty="0"/>
              <a:t>Expanded </a:t>
            </a:r>
            <a:r>
              <a:rPr lang="en-US" sz="2600" dirty="0" smtClean="0"/>
              <a:t>Personalization</a:t>
            </a:r>
          </a:p>
          <a:p>
            <a:r>
              <a:rPr lang="en-US" sz="2600" dirty="0"/>
              <a:t>Remote Patient </a:t>
            </a:r>
            <a:r>
              <a:rPr lang="en-US" sz="2600" dirty="0" smtClean="0"/>
              <a:t>Monitoring</a:t>
            </a:r>
          </a:p>
          <a:p>
            <a:r>
              <a:rPr lang="en-US" sz="2600" dirty="0"/>
              <a:t>Human-AI Collaboration </a:t>
            </a:r>
            <a:r>
              <a:rPr lang="en-US" sz="2600" dirty="0" smtClean="0"/>
              <a:t>Enhancements</a:t>
            </a:r>
          </a:p>
          <a:p>
            <a:r>
              <a:rPr lang="en-US" sz="2600" dirty="0"/>
              <a:t>AI in Drug </a:t>
            </a:r>
            <a:r>
              <a:rPr lang="en-US" sz="2600" dirty="0" smtClean="0"/>
              <a:t>Discover</a:t>
            </a:r>
          </a:p>
          <a:p>
            <a:r>
              <a:rPr lang="en-US" sz="2600" dirty="0"/>
              <a:t>Global Health Accessibility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95242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a:bodyPr>
          <a:lstStyle/>
          <a:p>
            <a:r>
              <a:rPr lang="en-US" dirty="0"/>
              <a:t>1. Deloitte Insights </a:t>
            </a:r>
            <a:r>
              <a:rPr lang="en-US" i="1" dirty="0"/>
              <a:t>State of AI in the enterprise</a:t>
            </a:r>
            <a:r>
              <a:rPr lang="en-US" dirty="0"/>
              <a:t>. Deloitte, 2018. </a:t>
            </a:r>
            <a:r>
              <a:rPr lang="en-US" u="sng" dirty="0">
                <a:hlinkClick r:id="rId2"/>
              </a:rPr>
              <a:t>www2.deloitte.com/content/dam/insights/us/articles/4780_State-of-AI-in-the-enterprise/AICognitiveSurvey2018_Infographic.pdf</a:t>
            </a:r>
            <a:r>
              <a:rPr lang="en-US" dirty="0"/>
              <a:t>. [</a:t>
            </a:r>
            <a:r>
              <a:rPr lang="en-US" u="sng" dirty="0">
                <a:hlinkClick r:id="rId3"/>
              </a:rPr>
              <a:t>Google Scholar</a:t>
            </a:r>
            <a:r>
              <a:rPr lang="en-US" dirty="0"/>
              <a:t>]</a:t>
            </a:r>
          </a:p>
          <a:p>
            <a:r>
              <a:rPr lang="en-US" dirty="0"/>
              <a:t>2. Lee SI, Celik S, Logsdon BA, et al. A machine learning approach to integrate big data for precision medicine in acute myeloid ­leukemia. </a:t>
            </a:r>
            <a:r>
              <a:rPr lang="en-US" i="1" dirty="0"/>
              <a:t>Nat Commun</a:t>
            </a:r>
            <a:r>
              <a:rPr lang="en-US" dirty="0"/>
              <a:t> 2018;9:42. [</a:t>
            </a:r>
            <a:r>
              <a:rPr lang="en-US" u="sng" dirty="0">
                <a:hlinkClick r:id="rId4"/>
              </a:rPr>
              <a:t>PMC free article</a:t>
            </a:r>
            <a:r>
              <a:rPr lang="en-US" dirty="0"/>
              <a:t>] [</a:t>
            </a:r>
            <a:r>
              <a:rPr lang="en-US" u="sng" dirty="0">
                <a:hlinkClick r:id="rId5"/>
              </a:rPr>
              <a:t>PubMed</a:t>
            </a:r>
            <a:r>
              <a:rPr lang="en-US" dirty="0"/>
              <a:t>] [</a:t>
            </a:r>
            <a:r>
              <a:rPr lang="en-US" u="sng" dirty="0">
                <a:hlinkClick r:id="rId6"/>
              </a:rPr>
              <a:t>Google Scholar</a:t>
            </a:r>
            <a:r>
              <a:rPr lang="en-US" dirty="0"/>
              <a:t>]</a:t>
            </a:r>
          </a:p>
          <a:p>
            <a:r>
              <a:rPr lang="en-US" dirty="0"/>
              <a:t>3. Sordo M. </a:t>
            </a:r>
            <a:r>
              <a:rPr lang="en-US" i="1" dirty="0"/>
              <a:t>Introduction to neural networks in healthcare</a:t>
            </a:r>
            <a:r>
              <a:rPr lang="en-US" dirty="0"/>
              <a:t>. OpenClinical, 2002. </a:t>
            </a:r>
            <a:r>
              <a:rPr lang="en-US" u="sng" dirty="0">
                <a:hlinkClick r:id="rId7"/>
              </a:rPr>
              <a:t>www.openclinical.org/docs/int/neuralnetworks011.pdf</a:t>
            </a:r>
            <a:r>
              <a:rPr lang="en-US" dirty="0"/>
              <a:t> [</a:t>
            </a:r>
            <a:r>
              <a:rPr lang="en-US" u="sng" dirty="0">
                <a:hlinkClick r:id="rId8"/>
              </a:rPr>
              <a:t>Google Scholar</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19122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416"/>
            <a:ext cx="10515600" cy="5781547"/>
          </a:xfrm>
        </p:spPr>
        <p:txBody>
          <a:bodyPr>
            <a:normAutofit fontScale="92500" lnSpcReduction="10000"/>
          </a:bodyPr>
          <a:lstStyle/>
          <a:p>
            <a:r>
              <a:rPr lang="en-US" dirty="0"/>
              <a:t>4. Fakoor R, Ladhak F, Nazi A, Huber M. </a:t>
            </a:r>
            <a:r>
              <a:rPr lang="en-US" i="1" dirty="0"/>
              <a:t>Using deep learning to enhance cancer diagnosis and classification</a:t>
            </a:r>
            <a:r>
              <a:rPr lang="en-US" dirty="0"/>
              <a:t>. A conference ­presentation The 30th International Conference on Machine Learning, 2013. [</a:t>
            </a:r>
            <a:r>
              <a:rPr lang="en-US" u="sng" dirty="0">
                <a:hlinkClick r:id="rId2"/>
              </a:rPr>
              <a:t>Google Scholar</a:t>
            </a:r>
            <a:r>
              <a:rPr lang="en-US" dirty="0"/>
              <a:t>]</a:t>
            </a:r>
          </a:p>
          <a:p>
            <a:r>
              <a:rPr lang="en-US" dirty="0"/>
              <a:t>5. Vial A, Stirling D, Field M, et al. The role of deep learning and ­radiomic feature extraction in cancer-specific predictive modelling: a review. </a:t>
            </a:r>
            <a:r>
              <a:rPr lang="en-US" i="1" dirty="0"/>
              <a:t>Transl Cancer Res</a:t>
            </a:r>
            <a:r>
              <a:rPr lang="en-US" dirty="0"/>
              <a:t> 2018;7:803–16. [</a:t>
            </a:r>
            <a:r>
              <a:rPr lang="en-US" u="sng" dirty="0">
                <a:hlinkClick r:id="rId3"/>
              </a:rPr>
              <a:t>Google Scholar</a:t>
            </a:r>
            <a:r>
              <a:rPr lang="en-US" dirty="0"/>
              <a:t>]</a:t>
            </a:r>
          </a:p>
          <a:p>
            <a:r>
              <a:rPr lang="en-US" dirty="0"/>
              <a:t>6. Davenport TH, Glaser J. Just-in-time delivery comes to knowledge management. </a:t>
            </a:r>
            <a:r>
              <a:rPr lang="en-US" i="1" dirty="0"/>
              <a:t>Harvard Business Review</a:t>
            </a:r>
            <a:r>
              <a:rPr lang="en-US" dirty="0"/>
              <a:t> 2002. </a:t>
            </a:r>
            <a:r>
              <a:rPr lang="en-US" u="sng" dirty="0">
                <a:hlinkClick r:id="rId4"/>
              </a:rPr>
              <a:t>https://hbr.org/2002/07/just-in-time-delivery-comes-to-knowledge-management</a:t>
            </a:r>
            <a:r>
              <a:rPr lang="en-US" dirty="0"/>
              <a:t>. [</a:t>
            </a:r>
            <a:r>
              <a:rPr lang="en-US" u="sng" dirty="0">
                <a:hlinkClick r:id="rId5"/>
              </a:rPr>
              <a:t>PubMed</a:t>
            </a:r>
            <a:r>
              <a:rPr lang="en-US" dirty="0"/>
              <a:t>] [</a:t>
            </a:r>
            <a:r>
              <a:rPr lang="en-US" u="sng" dirty="0">
                <a:hlinkClick r:id="rId6"/>
              </a:rPr>
              <a:t>Google Scholar</a:t>
            </a:r>
            <a:r>
              <a:rPr lang="en-US" dirty="0"/>
              <a:t>]</a:t>
            </a:r>
          </a:p>
          <a:p>
            <a:r>
              <a:rPr lang="en-US" dirty="0"/>
              <a:t>7. Hussain A, Malik A, Halim MU, Ali AM. The use of robotics in ­surgery: a review. </a:t>
            </a:r>
            <a:r>
              <a:rPr lang="en-US" i="1" dirty="0"/>
              <a:t>Int J Clin Pract</a:t>
            </a:r>
            <a:r>
              <a:rPr lang="en-US" dirty="0"/>
              <a:t> 2014;68:1376–82. [</a:t>
            </a:r>
            <a:r>
              <a:rPr lang="en-US" u="sng" dirty="0">
                <a:hlinkClick r:id="rId7"/>
              </a:rPr>
              <a:t>PubMed</a:t>
            </a:r>
            <a:r>
              <a:rPr lang="en-US" dirty="0"/>
              <a:t>] [</a:t>
            </a:r>
            <a:r>
              <a:rPr lang="en-US" u="sng" dirty="0">
                <a:hlinkClick r:id="rId8"/>
              </a:rPr>
              <a:t>Google Scholar</a:t>
            </a:r>
            <a:r>
              <a:rPr lang="en-US" dirty="0"/>
              <a:t>]</a:t>
            </a:r>
          </a:p>
          <a:p>
            <a:r>
              <a:rPr lang="en-US" dirty="0"/>
              <a:t>8. Bush J. How AI is taking the scut work out of health care. </a:t>
            </a:r>
            <a:r>
              <a:rPr lang="en-US" i="1" dirty="0"/>
              <a:t>Harvard Business Review</a:t>
            </a:r>
            <a:r>
              <a:rPr lang="en-US" dirty="0"/>
              <a:t> 2018. </a:t>
            </a:r>
            <a:r>
              <a:rPr lang="en-US" u="sng" dirty="0">
                <a:hlinkClick r:id="rId9"/>
              </a:rPr>
              <a:t>https://hbr.org/2018/03/how-ai-is-taking-the-scut-work-out-of-health-care</a:t>
            </a:r>
            <a:r>
              <a:rPr lang="en-US" dirty="0"/>
              <a:t>. [</a:t>
            </a:r>
            <a:r>
              <a:rPr lang="en-US" u="sng" dirty="0">
                <a:hlinkClick r:id="rId10"/>
              </a:rPr>
              <a:t>Google Scholar</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164262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marL="0" indent="0">
              <a:buNone/>
            </a:pPr>
            <a:r>
              <a:rPr lang="en-US" dirty="0"/>
              <a:t>In an era defined by unprecedented technological advancements, the convergence of Artificial Intelligence (AI) and healthcare emerges as a transformative force with the potential to redefine patient care, diagnostic precision, and the landscape of medical research. Our project, aptly titled "Revolutionizing Healthcare Through the Synergy of Artificial Intelligence," embarks on a groundbreaking journey to explore, innovate, and implement AI-driven solutions that address critical challenges within the healthcare sector.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a:t>The traditional healthcare model faces multifaceted challenges, including escalating demands for personalized treatment, the burden of diagnostic accuracy, and the optimization of operational workflows. Recognizing these challenges as opportunities for innovation, our project seeks to harness the capabilities of AI to overcome barriers and unlock new possibilities for the healthcare ecosystem.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34095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marL="0" indent="0">
              <a:buNone/>
            </a:pPr>
            <a:r>
              <a:rPr lang="en-US" dirty="0"/>
              <a:t>In contemporary healthcare systems, the challenges are multifaceted and demand innovative solutions to ensure enhanced patient care, streamlined workflows, and optimal resource allocation. The amalgamation of Artificial Intelligence (AI) into healthcare practices presents a promising avenue for addressing these challenges. However, as we delve into the realm of AI integration, it becomes imperative to articulate the specific problems we aim to solve and the opportunities we seek to capitalize 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Challenges</a:t>
            </a:r>
            <a:endParaRPr lang="en-US" dirty="0"/>
          </a:p>
        </p:txBody>
      </p:sp>
      <p:sp>
        <p:nvSpPr>
          <p:cNvPr id="3" name="Content Placeholder 2"/>
          <p:cNvSpPr>
            <a:spLocks noGrp="1"/>
          </p:cNvSpPr>
          <p:nvPr>
            <p:ph idx="1"/>
          </p:nvPr>
        </p:nvSpPr>
        <p:spPr/>
        <p:txBody>
          <a:bodyPr>
            <a:normAutofit fontScale="92500"/>
          </a:bodyPr>
          <a:lstStyle/>
          <a:p>
            <a:r>
              <a:rPr lang="en-US" b="1" dirty="0"/>
              <a:t>Diagnostic Inefficiencies:</a:t>
            </a:r>
            <a:r>
              <a:rPr lang="en-US" dirty="0"/>
              <a:t> Traditional diagnostic processes often suffer from delays, inaccuracies, and resource-intensive workflows. Addressing these inefficiencies is critical for timely and accurate patient assessments.</a:t>
            </a:r>
          </a:p>
          <a:p>
            <a:r>
              <a:rPr lang="en-US" b="1" dirty="0"/>
              <a:t>One-Size-Fits-All Treatment Approaches:</a:t>
            </a:r>
            <a:r>
              <a:rPr lang="en-US" dirty="0"/>
              <a:t> Current healthcare models often employ standardized treatment protocols, overlooking the vast individual variations in patient characteristics. This necessitates a paradigm shift toward personalized medicine to optimize treatment outcomes.</a:t>
            </a:r>
          </a:p>
          <a:p>
            <a:r>
              <a:rPr lang="en-US" b="1" dirty="0"/>
              <a:t>Operational Bottlenecks:</a:t>
            </a:r>
            <a:r>
              <a:rPr lang="en-US" dirty="0"/>
              <a:t> Hospitals and healthcare systems grapple with operational bottlenecks, including suboptimal resource allocation, inefficient workflows, and challenges in adapting to the dynamic healthcare landscape.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9770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698"/>
            <a:ext cx="10515600" cy="1325563"/>
          </a:xfrm>
        </p:spPr>
        <p:txBody>
          <a:bodyPr/>
          <a:lstStyle/>
          <a:p>
            <a:r>
              <a:rPr lang="en-US" dirty="0"/>
              <a:t>Objectives of the Work</a:t>
            </a:r>
          </a:p>
        </p:txBody>
      </p:sp>
      <p:sp>
        <p:nvSpPr>
          <p:cNvPr id="3" name="Content Placeholder 2"/>
          <p:cNvSpPr>
            <a:spLocks noGrp="1"/>
          </p:cNvSpPr>
          <p:nvPr>
            <p:ph idx="1"/>
          </p:nvPr>
        </p:nvSpPr>
        <p:spPr>
          <a:xfrm>
            <a:off x="838200" y="1322173"/>
            <a:ext cx="10515600" cy="4867147"/>
          </a:xfrm>
        </p:spPr>
        <p:txBody>
          <a:bodyPr>
            <a:noAutofit/>
          </a:bodyPr>
          <a:lstStyle/>
          <a:p>
            <a:r>
              <a:rPr lang="en-US" sz="2500" b="1" dirty="0"/>
              <a:t>Enhanced Diagnostics:</a:t>
            </a:r>
            <a:r>
              <a:rPr lang="en-US" sz="2500" dirty="0"/>
              <a:t> The primary objective of our project is to develop and deploy cutting-edge AI algorithms designed to elevate the accuracy, speed, and efficiency of medical diagnostics. Through advanced pattern recognition and data analysis, we aspire to significantly reduce diagnostic errors and facilitate more timely and informed treatment decisions.</a:t>
            </a:r>
          </a:p>
          <a:p>
            <a:r>
              <a:rPr lang="en-US" sz="2500" b="1" dirty="0"/>
              <a:t>Personalized Medicine:</a:t>
            </a:r>
            <a:r>
              <a:rPr lang="en-US" sz="2500" dirty="0"/>
              <a:t> We aim to pioneer the integration of AI in tailoring healthcare interventions to individual patient profiles. By leveraging vast datasets and machine learning models, our project strives to usher in an era of personalized medicine, where treatment plans are precisely tailored to the unique characteristics of each patient.</a:t>
            </a:r>
          </a:p>
          <a:p>
            <a:r>
              <a:rPr lang="en-US" sz="2500" b="1" dirty="0"/>
              <a:t>Operational Efficiency:</a:t>
            </a:r>
            <a:r>
              <a:rPr lang="en-US" sz="2500" dirty="0"/>
              <a:t> Beyond clinical applications, our project recognizes the importance of optimizing the operational aspects of healthcare systems. Through the strategic implementation of AI-driven solutions, we intend to streamline hospital workflows, enhance resource allocation, and ultimately contribute to the efficiency and sustainability of healthcare organizations.</a:t>
            </a:r>
          </a:p>
          <a:p>
            <a:pPr marL="0" indent="0">
              <a:buNone/>
            </a:pPr>
            <a:endParaRPr lang="en-US" sz="25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Prelminary Design</a:t>
            </a:r>
            <a:endParaRPr lang="en-US" dirty="0"/>
          </a:p>
        </p:txBody>
      </p:sp>
      <p:sp>
        <p:nvSpPr>
          <p:cNvPr id="3" name="Content Placeholder 2"/>
          <p:cNvSpPr>
            <a:spLocks noGrp="1"/>
          </p:cNvSpPr>
          <p:nvPr>
            <p:ph idx="1"/>
          </p:nvPr>
        </p:nvSpPr>
        <p:spPr>
          <a:xfrm>
            <a:off x="838200" y="1408670"/>
            <a:ext cx="10515600" cy="5312805"/>
          </a:xfrm>
        </p:spPr>
        <p:txBody>
          <a:bodyPr>
            <a:noAutofit/>
          </a:bodyPr>
          <a:lstStyle/>
          <a:p>
            <a:pPr marL="0" indent="0">
              <a:buNone/>
            </a:pPr>
            <a:r>
              <a:rPr lang="en-US" sz="2500" dirty="0"/>
              <a:t>Creating a preliminary design for an AI integration project in healthcare involves outlining the key components and interactions of the system. Below is a high-level overview</a:t>
            </a:r>
            <a:r>
              <a:rPr lang="en-US" sz="2500" dirty="0" smtClean="0"/>
              <a:t>:</a:t>
            </a:r>
          </a:p>
          <a:p>
            <a:pPr marL="0" indent="0">
              <a:buNone/>
            </a:pPr>
            <a:endParaRPr lang="en-US" sz="2500" dirty="0"/>
          </a:p>
          <a:p>
            <a:pPr marL="0" indent="0">
              <a:buNone/>
            </a:pPr>
            <a:r>
              <a:rPr lang="en-US" sz="2500" b="1" dirty="0"/>
              <a:t>1. System Architecture:</a:t>
            </a:r>
            <a:endParaRPr lang="en-US" sz="2500" dirty="0"/>
          </a:p>
          <a:p>
            <a:r>
              <a:rPr lang="en-US" sz="2500" b="1" dirty="0"/>
              <a:t>Frontend Interface:</a:t>
            </a:r>
            <a:r>
              <a:rPr lang="en-US" sz="2500" dirty="0"/>
              <a:t> Design a user-friendly interface accessible to healthcare professionals for interacting with AI tools. Ensure compatibility with various devices, including desktop and mobile.</a:t>
            </a:r>
          </a:p>
          <a:p>
            <a:r>
              <a:rPr lang="en-US" sz="2500" b="1" dirty="0"/>
              <a:t>Backend Infrastructure:</a:t>
            </a:r>
            <a:r>
              <a:rPr lang="en-US" sz="2500" dirty="0"/>
              <a:t> Establish a robust backend infrastructure capable of handling large datasets, integrating with existing healthcare systems, and supporting AI model deployment.</a:t>
            </a:r>
          </a:p>
          <a:p>
            <a:pPr marL="0" indent="0">
              <a:buNone/>
            </a:pPr>
            <a:r>
              <a:rPr lang="en-US" sz="2500" b="1" dirty="0"/>
              <a:t>2. Data Flow and Integration:</a:t>
            </a:r>
            <a:endParaRPr lang="en-US" sz="2500" dirty="0"/>
          </a:p>
          <a:p>
            <a:r>
              <a:rPr lang="en-US" sz="2500" dirty="0"/>
              <a:t>Define data sources, including electronic health records (EHRs), </a:t>
            </a:r>
            <a:r>
              <a:rPr lang="en-US" sz="2500" dirty="0" smtClean="0"/>
              <a:t>diagnostic</a:t>
            </a:r>
            <a:endParaRPr lang="en-US" sz="2500" dirty="0"/>
          </a:p>
          <a:p>
            <a:pPr marL="0" indent="0">
              <a:buNone/>
            </a:pPr>
            <a:endParaRPr lang="en-US" sz="25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3635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924"/>
            <a:ext cx="10515600" cy="6585551"/>
          </a:xfrm>
        </p:spPr>
        <p:txBody>
          <a:bodyPr>
            <a:normAutofit/>
          </a:bodyPr>
          <a:lstStyle/>
          <a:p>
            <a:pPr marL="0" indent="0">
              <a:buNone/>
            </a:pPr>
            <a:r>
              <a:rPr lang="en-US" sz="2500" dirty="0"/>
              <a:t>images, and patient histories. Implement secure data pipelines for efficient collection, preprocessing, and integration into the AI system.</a:t>
            </a:r>
            <a:endParaRPr lang="en-US" sz="2500" b="1" dirty="0" smtClean="0"/>
          </a:p>
          <a:p>
            <a:pPr marL="0" indent="0">
              <a:buNone/>
            </a:pPr>
            <a:r>
              <a:rPr lang="en-US" sz="2500" b="1" dirty="0" smtClean="0"/>
              <a:t>3</a:t>
            </a:r>
            <a:r>
              <a:rPr lang="en-US" sz="2500" b="1" dirty="0"/>
              <a:t>. AI Algorithms:</a:t>
            </a:r>
            <a:endParaRPr lang="en-US" sz="2500" dirty="0"/>
          </a:p>
          <a:p>
            <a:r>
              <a:rPr lang="en-US" sz="2500" dirty="0"/>
              <a:t>Develop and implement AI algorithms tailored for diagnostics, personalized medicine, and operational efficiency. Ensure explainability and interpretability of these algorithms to foster user trust and collaboration.</a:t>
            </a:r>
          </a:p>
          <a:p>
            <a:pPr marL="0" indent="0">
              <a:buNone/>
            </a:pPr>
            <a:r>
              <a:rPr lang="en-US" sz="2500" b="1" dirty="0"/>
              <a:t>4. Predictive Analytics Module:</a:t>
            </a:r>
            <a:endParaRPr lang="en-US" sz="2500" dirty="0"/>
          </a:p>
          <a:p>
            <a:r>
              <a:rPr lang="en-US" sz="2500" dirty="0"/>
              <a:t>Design a real-time predictive analytics module to empower healthcare providers with insights for decision-making. Implement algorithms for forecasting patient admission rates, resource utilization, and other relevant metrics.</a:t>
            </a:r>
          </a:p>
          <a:p>
            <a:pPr marL="0" indent="0">
              <a:buNone/>
            </a:pPr>
            <a:r>
              <a:rPr lang="en-US" sz="2500" b="1" dirty="0" smtClean="0"/>
              <a:t>5</a:t>
            </a:r>
            <a:r>
              <a:rPr lang="en-US" sz="2500" b="1" dirty="0"/>
              <a:t>. Personalized Medicine Framework:</a:t>
            </a:r>
            <a:endParaRPr lang="en-US" sz="2500" dirty="0"/>
          </a:p>
          <a:p>
            <a:r>
              <a:rPr lang="en-US" sz="2500" dirty="0"/>
              <a:t>Create a framework for personalized medicine, integrating AI analyses of diverse datasets, including genomics, lifestyle, and historical health data. Design a decision support system for healthcare professionals to interpret and apply personalized treatment plans</a:t>
            </a:r>
            <a:r>
              <a:rPr lang="en-US" sz="2500" dirty="0" smtClean="0"/>
              <a:t>.</a:t>
            </a:r>
          </a:p>
          <a:p>
            <a:pPr marL="0" indent="0">
              <a:buNone/>
            </a:pPr>
            <a:endParaRPr lang="en-US" sz="2500" dirty="0" smtClean="0"/>
          </a:p>
          <a:p>
            <a:pPr marL="0" indent="0">
              <a:buNone/>
            </a:pPr>
            <a:endParaRPr lang="en-US" sz="25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2828896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6175</TotalTime>
  <Words>2601</Words>
  <Application>Microsoft Office PowerPoint</Application>
  <PresentationFormat>Widescreen</PresentationFormat>
  <Paragraphs>173</Paragraphs>
  <Slides>24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Arial Unicode MS</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Introduction to Project</vt:lpstr>
      <vt:lpstr>Background</vt:lpstr>
      <vt:lpstr>Problem Formulation</vt:lpstr>
      <vt:lpstr>Key Challenges</vt:lpstr>
      <vt:lpstr>Objectives of the Work</vt:lpstr>
      <vt:lpstr>Prelminary Design</vt:lpstr>
      <vt:lpstr>PowerPoint Presentation</vt:lpstr>
      <vt:lpstr>Methodology used</vt:lpstr>
      <vt:lpstr>PowerPoint Presentation</vt:lpstr>
      <vt:lpstr>PowerPoint Presentation</vt:lpstr>
      <vt:lpstr>PowerPoint Presentation</vt:lpstr>
      <vt:lpstr>Analysis of Features</vt:lpstr>
      <vt:lpstr>PowerPoint Presentation</vt:lpstr>
      <vt:lpstr>PowerPoint Presentation</vt:lpstr>
      <vt:lpstr>Results and Outputs</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Harry Osborn</cp:lastModifiedBy>
  <cp:revision>499</cp:revision>
  <dcterms:created xsi:type="dcterms:W3CDTF">2019-01-09T10:33:58Z</dcterms:created>
  <dcterms:modified xsi:type="dcterms:W3CDTF">2024-02-29T07:41:53Z</dcterms:modified>
</cp:coreProperties>
</file>