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randview Display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randview Display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randview Display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randview Display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randview Display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randview Display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randview Display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randview Display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randview Display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FD3CA"/>
          </a:solidFill>
        </a:fill>
      </a:tcStyle>
    </a:wholeTbl>
    <a:band2H>
      <a:tcTxStyle b="def" i="def"/>
      <a:tcStyle>
        <a:tcBdr/>
        <a:fill>
          <a:solidFill>
            <a:srgbClr val="F7EA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6DFCB"/>
          </a:solidFill>
        </a:fill>
      </a:tcStyle>
    </a:wholeTbl>
    <a:band2H>
      <a:tcTxStyle b="def" i="def"/>
      <a:tcStyle>
        <a:tcBdr/>
        <a:fill>
          <a:solidFill>
            <a:srgbClr val="F3F0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EEF"/>
          </a:solidFill>
        </a:fill>
      </a:tcStyle>
    </a:wholeTbl>
    <a:band2H>
      <a:tcTxStyle b="def" i="def"/>
      <a:tcStyle>
        <a:tcBdr/>
        <a:fill>
          <a:solidFill>
            <a:srgbClr val="E7E8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3" name="Shape 9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Grandview Display"/>
      </a:defRPr>
    </a:lvl1pPr>
    <a:lvl2pPr indent="228600" latinLnBrk="0">
      <a:defRPr sz="1200">
        <a:latin typeface="+mj-lt"/>
        <a:ea typeface="+mj-ea"/>
        <a:cs typeface="+mj-cs"/>
        <a:sym typeface="Grandview Display"/>
      </a:defRPr>
    </a:lvl2pPr>
    <a:lvl3pPr indent="457200" latinLnBrk="0">
      <a:defRPr sz="1200">
        <a:latin typeface="+mj-lt"/>
        <a:ea typeface="+mj-ea"/>
        <a:cs typeface="+mj-cs"/>
        <a:sym typeface="Grandview Display"/>
      </a:defRPr>
    </a:lvl3pPr>
    <a:lvl4pPr indent="685800" latinLnBrk="0">
      <a:defRPr sz="1200">
        <a:latin typeface="+mj-lt"/>
        <a:ea typeface="+mj-ea"/>
        <a:cs typeface="+mj-cs"/>
        <a:sym typeface="Grandview Display"/>
      </a:defRPr>
    </a:lvl4pPr>
    <a:lvl5pPr indent="914400" latinLnBrk="0">
      <a:defRPr sz="1200">
        <a:latin typeface="+mj-lt"/>
        <a:ea typeface="+mj-ea"/>
        <a:cs typeface="+mj-cs"/>
        <a:sym typeface="Grandview Display"/>
      </a:defRPr>
    </a:lvl5pPr>
    <a:lvl6pPr indent="1143000" latinLnBrk="0">
      <a:defRPr sz="1200">
        <a:latin typeface="+mj-lt"/>
        <a:ea typeface="+mj-ea"/>
        <a:cs typeface="+mj-cs"/>
        <a:sym typeface="Grandview Display"/>
      </a:defRPr>
    </a:lvl6pPr>
    <a:lvl7pPr indent="1371600" latinLnBrk="0">
      <a:defRPr sz="1200">
        <a:latin typeface="+mj-lt"/>
        <a:ea typeface="+mj-ea"/>
        <a:cs typeface="+mj-cs"/>
        <a:sym typeface="Grandview Display"/>
      </a:defRPr>
    </a:lvl7pPr>
    <a:lvl8pPr indent="1600200" latinLnBrk="0">
      <a:defRPr sz="1200">
        <a:latin typeface="+mj-lt"/>
        <a:ea typeface="+mj-ea"/>
        <a:cs typeface="+mj-cs"/>
        <a:sym typeface="Grandview Display"/>
      </a:defRPr>
    </a:lvl8pPr>
    <a:lvl9pPr indent="1828800" latinLnBrk="0">
      <a:defRPr sz="1200">
        <a:latin typeface="+mj-lt"/>
        <a:ea typeface="+mj-ea"/>
        <a:cs typeface="+mj-cs"/>
        <a:sym typeface="Grandview Display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/>
          <p:nvPr>
            <p:ph type="title"/>
          </p:nvPr>
        </p:nvSpPr>
        <p:spPr>
          <a:xfrm>
            <a:off x="912628" y="1371600"/>
            <a:ext cx="5935542" cy="269686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xfrm>
            <a:off x="912628" y="4584879"/>
            <a:ext cx="5935542" cy="1287888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30000"/>
              </a:lnSpc>
              <a:buSzTx/>
              <a:buFontTx/>
              <a:buNone/>
              <a:defRPr b="1" cap="all" spc="300" sz="1800"/>
            </a:lvl1pPr>
            <a:lvl2pPr indent="457200">
              <a:lnSpc>
                <a:spcPct val="130000"/>
              </a:lnSpc>
              <a:buFontTx/>
              <a:defRPr b="1" cap="all" spc="300" sz="1800"/>
            </a:lvl2pPr>
            <a:lvl3pPr marL="0" indent="914400">
              <a:lnSpc>
                <a:spcPct val="130000"/>
              </a:lnSpc>
              <a:buSzTx/>
              <a:buFontTx/>
              <a:buNone/>
              <a:defRPr b="1" cap="all" spc="300" sz="1800"/>
            </a:lvl3pPr>
            <a:lvl4pPr indent="1371600">
              <a:lnSpc>
                <a:spcPct val="130000"/>
              </a:lnSpc>
              <a:buFontTx/>
              <a:defRPr b="1" cap="all" spc="300" sz="1800"/>
            </a:lvl4pPr>
            <a:lvl5pPr marL="0" indent="1828800">
              <a:lnSpc>
                <a:spcPct val="130000"/>
              </a:lnSpc>
              <a:buSzTx/>
              <a:buFontTx/>
              <a:buNone/>
              <a:defRPr b="1" cap="all" spc="300"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half" idx="1"/>
          </p:nvPr>
        </p:nvSpPr>
        <p:spPr>
          <a:xfrm>
            <a:off x="914399" y="2853369"/>
            <a:ext cx="10363201" cy="308846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912628" y="1709738"/>
            <a:ext cx="9214886" cy="3159975"/>
          </a:xfrm>
          <a:prstGeom prst="rect">
            <a:avLst/>
          </a:prstGeom>
        </p:spPr>
        <p:txBody>
          <a:bodyPr anchor="b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31" name="Body Level One…"/>
          <p:cNvSpPr txBox="1"/>
          <p:nvPr>
            <p:ph type="body" sz="quarter" idx="1"/>
          </p:nvPr>
        </p:nvSpPr>
        <p:spPr>
          <a:xfrm>
            <a:off x="912628" y="5018566"/>
            <a:ext cx="7907080" cy="107389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indent="457200">
              <a:buFontTx/>
              <a:defRPr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indent="1371600">
              <a:buFontTx/>
              <a:defRPr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14400" y="2849526"/>
            <a:ext cx="5105400" cy="321048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912628" y="1371599"/>
            <a:ext cx="10442761" cy="93975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Body Level One…"/>
          <p:cNvSpPr txBox="1"/>
          <p:nvPr>
            <p:ph type="body" sz="quarter" idx="1"/>
          </p:nvPr>
        </p:nvSpPr>
        <p:spPr>
          <a:xfrm>
            <a:off x="912628" y="2311352"/>
            <a:ext cx="5084947" cy="69537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cap="all" spc="300" sz="1800"/>
            </a:lvl1pPr>
            <a:lvl2pPr indent="457200">
              <a:buFontTx/>
              <a:defRPr b="1" cap="all" spc="300" sz="1800"/>
            </a:lvl2pPr>
            <a:lvl3pPr marL="0" indent="914400">
              <a:buSzTx/>
              <a:buFontTx/>
              <a:buNone/>
              <a:defRPr b="1" cap="all" spc="300" sz="1800"/>
            </a:lvl3pPr>
            <a:lvl4pPr indent="1371600">
              <a:buFontTx/>
              <a:defRPr b="1" cap="all" spc="300" sz="1800"/>
            </a:lvl4pPr>
            <a:lvl5pPr marL="0" indent="1828800">
              <a:buSzTx/>
              <a:buFontTx/>
              <a:buNone/>
              <a:defRPr b="1" cap="all" spc="300"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Text Placeholder 4"/>
          <p:cNvSpPr/>
          <p:nvPr>
            <p:ph type="body" sz="quarter" idx="21"/>
          </p:nvPr>
        </p:nvSpPr>
        <p:spPr>
          <a:xfrm>
            <a:off x="6172200" y="2311352"/>
            <a:ext cx="5183188" cy="69537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cap="all" spc="300" sz="1800"/>
            </a:pPr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Text"/>
          <p:cNvSpPr txBox="1"/>
          <p:nvPr>
            <p:ph type="title"/>
          </p:nvPr>
        </p:nvSpPr>
        <p:spPr>
          <a:xfrm>
            <a:off x="912628" y="1463038"/>
            <a:ext cx="3859397" cy="147154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800"/>
            </a:lvl2pPr>
            <a:lvl3pPr marL="640080" indent="-320040">
              <a:defRPr sz="2800"/>
            </a:lvl3pPr>
            <a:lvl4pPr>
              <a:defRPr sz="2800"/>
            </a:lvl4pPr>
            <a:lvl5pPr marL="949960" indent="-355600"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Text Placeholder 3"/>
          <p:cNvSpPr/>
          <p:nvPr>
            <p:ph type="body" sz="quarter" idx="21"/>
          </p:nvPr>
        </p:nvSpPr>
        <p:spPr>
          <a:xfrm>
            <a:off x="912628" y="2934585"/>
            <a:ext cx="3859397" cy="293440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le Text"/>
          <p:cNvSpPr txBox="1"/>
          <p:nvPr>
            <p:ph type="title"/>
          </p:nvPr>
        </p:nvSpPr>
        <p:spPr>
          <a:xfrm>
            <a:off x="912628" y="1463038"/>
            <a:ext cx="3859397" cy="147154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4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5" name="Body Level One…"/>
          <p:cNvSpPr txBox="1"/>
          <p:nvPr>
            <p:ph type="body" sz="quarter" idx="1"/>
          </p:nvPr>
        </p:nvSpPr>
        <p:spPr>
          <a:xfrm>
            <a:off x="912628" y="2934585"/>
            <a:ext cx="3859397" cy="293440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indent="457200">
              <a:buFontTx/>
              <a:defRPr sz="1600"/>
            </a:lvl2pPr>
            <a:lvl3pPr marL="0" indent="914400">
              <a:buSzTx/>
              <a:buFontTx/>
              <a:buNone/>
              <a:defRPr sz="1600"/>
            </a:lvl3pPr>
            <a:lvl4pPr indent="1371600">
              <a:buFontTx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6"/>
          <p:cNvSpPr/>
          <p:nvPr/>
        </p:nvSpPr>
        <p:spPr>
          <a:xfrm>
            <a:off x="990600" y="1031001"/>
            <a:ext cx="978861" cy="1"/>
          </a:xfrm>
          <a:prstGeom prst="line">
            <a:avLst/>
          </a:prstGeom>
          <a:ln w="762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914400" y="1371600"/>
            <a:ext cx="10363200" cy="1314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1223532" y="6423342"/>
            <a:ext cx="307478" cy="231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b="1" cap="all" spc="300" sz="9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000000"/>
          </a:solidFill>
          <a:uFillTx/>
          <a:latin typeface="+mj-lt"/>
          <a:ea typeface="+mj-ea"/>
          <a:cs typeface="+mj-cs"/>
          <a:sym typeface="Grandview Display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000000"/>
          </a:solidFill>
          <a:uFillTx/>
          <a:latin typeface="+mj-lt"/>
          <a:ea typeface="+mj-ea"/>
          <a:cs typeface="+mj-cs"/>
          <a:sym typeface="Grandview Display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000000"/>
          </a:solidFill>
          <a:uFillTx/>
          <a:latin typeface="+mj-lt"/>
          <a:ea typeface="+mj-ea"/>
          <a:cs typeface="+mj-cs"/>
          <a:sym typeface="Grandview Display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000000"/>
          </a:solidFill>
          <a:uFillTx/>
          <a:latin typeface="+mj-lt"/>
          <a:ea typeface="+mj-ea"/>
          <a:cs typeface="+mj-cs"/>
          <a:sym typeface="Grandview Display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000000"/>
          </a:solidFill>
          <a:uFillTx/>
          <a:latin typeface="+mj-lt"/>
          <a:ea typeface="+mj-ea"/>
          <a:cs typeface="+mj-cs"/>
          <a:sym typeface="Grandview Display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000000"/>
          </a:solidFill>
          <a:uFillTx/>
          <a:latin typeface="+mj-lt"/>
          <a:ea typeface="+mj-ea"/>
          <a:cs typeface="+mj-cs"/>
          <a:sym typeface="Grandview Display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000000"/>
          </a:solidFill>
          <a:uFillTx/>
          <a:latin typeface="+mj-lt"/>
          <a:ea typeface="+mj-ea"/>
          <a:cs typeface="+mj-cs"/>
          <a:sym typeface="Grandview Display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000000"/>
          </a:solidFill>
          <a:uFillTx/>
          <a:latin typeface="+mj-lt"/>
          <a:ea typeface="+mj-ea"/>
          <a:cs typeface="+mj-cs"/>
          <a:sym typeface="Grandview Display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000000"/>
          </a:solidFill>
          <a:uFillTx/>
          <a:latin typeface="+mj-lt"/>
          <a:ea typeface="+mj-ea"/>
          <a:cs typeface="+mj-cs"/>
          <a:sym typeface="Grandview Display"/>
        </a:defRPr>
      </a:lvl9pPr>
    </p:titleStyle>
    <p:bodyStyle>
      <a:lvl1pPr marL="228600" marR="0" indent="-2286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87000"/>
        <a:buFont typeface="Arial"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Grandview Display"/>
        </a:defRPr>
      </a:lvl1pPr>
      <a:lvl2pPr marL="0" marR="0" indent="27432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Tx/>
        <a:buFont typeface="Arial"/>
        <a:buNone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Grandview Display"/>
        </a:defRPr>
      </a:lvl2pPr>
      <a:lvl3pPr marL="605790" marR="0" indent="-28575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87000"/>
        <a:buFont typeface="Arial"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Grandview Display"/>
        </a:defRPr>
      </a:lvl3pPr>
      <a:lvl4pPr marL="0" marR="0" indent="594359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Tx/>
        <a:buFont typeface="Arial"/>
        <a:buNone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Grandview Display"/>
        </a:defRPr>
      </a:lvl4pPr>
      <a:lvl5pPr marL="920931" marR="0" indent="-326571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87000"/>
        <a:buFont typeface="Arial"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Grandview Display"/>
        </a:defRPr>
      </a:lvl5pPr>
      <a:lvl6pPr marL="2540000" marR="0" indent="-254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Grandview Display"/>
        </a:defRPr>
      </a:lvl6pPr>
      <a:lvl7pPr marL="2997200" marR="0" indent="-254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Grandview Display"/>
        </a:defRPr>
      </a:lvl7pPr>
      <a:lvl8pPr marL="3454400" marR="0" indent="-254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Grandview Display"/>
        </a:defRPr>
      </a:lvl8pPr>
      <a:lvl9pPr marL="3911600" marR="0" indent="-254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Grandview Display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0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Grandview Display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0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Grandview Display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0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Grandview Display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0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Grandview Display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0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Grandview Display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0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Grandview Display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0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Grandview Display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0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Grandview Display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0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Grandview Display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/Relationships>
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/Relationships>
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/Relationships>
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/Relationships>
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png"/></Relationships>
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9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rcRect l="0" t="15730" r="0" b="0"/>
          <a:stretch>
            <a:fillRect/>
          </a:stretch>
        </p:blipFill>
        <p:spPr>
          <a:xfrm>
            <a:off x="1" y="9"/>
            <a:ext cx="12192001" cy="6857991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Rectangle 10"/>
          <p:cNvSpPr/>
          <p:nvPr/>
        </p:nvSpPr>
        <p:spPr>
          <a:xfrm>
            <a:off x="6493224" y="1066800"/>
            <a:ext cx="4708176" cy="4724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8" name="Title 1"/>
          <p:cNvSpPr txBox="1"/>
          <p:nvPr>
            <p:ph type="ctrTitle"/>
          </p:nvPr>
        </p:nvSpPr>
        <p:spPr>
          <a:xfrm>
            <a:off x="7046728" y="1192427"/>
            <a:ext cx="3551402" cy="3108205"/>
          </a:xfrm>
          <a:prstGeom prst="rect">
            <a:avLst/>
          </a:prstGeom>
        </p:spPr>
        <p:txBody>
          <a:bodyPr/>
          <a:lstStyle/>
          <a:p>
            <a:pPr/>
            <a:r>
              <a:t>CSCI 331- Project 2</a:t>
            </a:r>
          </a:p>
        </p:txBody>
      </p:sp>
      <p:sp>
        <p:nvSpPr>
          <p:cNvPr id="99" name="Subtitle 2"/>
          <p:cNvSpPr txBox="1"/>
          <p:nvPr>
            <p:ph type="subTitle" sz="quarter" idx="1"/>
          </p:nvPr>
        </p:nvSpPr>
        <p:spPr>
          <a:xfrm>
            <a:off x="7046728" y="3157152"/>
            <a:ext cx="3579791" cy="207723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4000"/>
              </a:lnSpc>
              <a:defRPr spc="200" sz="1300"/>
            </a:pPr>
            <a:r>
              <a:t>Rajveer Singh (leader)</a:t>
            </a:r>
            <a:endParaRPr spc="300"/>
          </a:p>
          <a:p>
            <a:pPr>
              <a:lnSpc>
                <a:spcPct val="104000"/>
              </a:lnSpc>
              <a:defRPr spc="200" sz="1300"/>
            </a:pPr>
            <a:r>
              <a:t>Eliyahu Roth</a:t>
            </a:r>
            <a:endParaRPr spc="300"/>
          </a:p>
          <a:p>
            <a:pPr>
              <a:lnSpc>
                <a:spcPct val="104000"/>
              </a:lnSpc>
              <a:defRPr spc="200" sz="1300"/>
            </a:pPr>
            <a:r>
              <a:t>Meet Patel(Backup Leader)</a:t>
            </a:r>
            <a:endParaRPr spc="300"/>
          </a:p>
          <a:p>
            <a:pPr>
              <a:lnSpc>
                <a:spcPct val="104000"/>
              </a:lnSpc>
              <a:defRPr spc="200" sz="1300"/>
            </a:pPr>
            <a:r>
              <a:t>Mashiur Rahman</a:t>
            </a:r>
            <a:endParaRPr spc="300"/>
          </a:p>
          <a:p>
            <a:pPr>
              <a:lnSpc>
                <a:spcPct val="104000"/>
              </a:lnSpc>
              <a:defRPr spc="200" sz="1300"/>
            </a:pPr>
            <a:r>
              <a:t>Brandon Scott</a:t>
            </a:r>
            <a:endParaRPr spc="300"/>
          </a:p>
        </p:txBody>
      </p:sp>
      <p:sp>
        <p:nvSpPr>
          <p:cNvPr id="100" name="Straight Connector 12"/>
          <p:cNvSpPr/>
          <p:nvPr/>
        </p:nvSpPr>
        <p:spPr>
          <a:xfrm>
            <a:off x="6483109" y="5781510"/>
            <a:ext cx="4724401" cy="1"/>
          </a:xfrm>
          <a:prstGeom prst="line">
            <a:avLst/>
          </a:prstGeom>
          <a:ln w="762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To-Do list: Rajveer Singh </a:t>
            </a:r>
          </a:p>
        </p:txBody>
      </p:sp>
      <p:sp>
        <p:nvSpPr>
          <p:cNvPr id="126" name="Content Placeholder 2"/>
          <p:cNvSpPr txBox="1"/>
          <p:nvPr>
            <p:ph type="body" sz="half" idx="1"/>
          </p:nvPr>
        </p:nvSpPr>
        <p:spPr>
          <a:xfrm>
            <a:off x="914399" y="2853369"/>
            <a:ext cx="10363201" cy="308846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To-Do list: Eliyahu Roth</a:t>
            </a:r>
          </a:p>
        </p:txBody>
      </p:sp>
      <p:sp>
        <p:nvSpPr>
          <p:cNvPr id="129" name="Content Placeholder 2"/>
          <p:cNvSpPr txBox="1"/>
          <p:nvPr>
            <p:ph type="body" sz="half" idx="1"/>
          </p:nvPr>
        </p:nvSpPr>
        <p:spPr>
          <a:xfrm>
            <a:off x="914399" y="2853369"/>
            <a:ext cx="10363201" cy="308846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To-Do list: Meet Patel</a:t>
            </a:r>
          </a:p>
        </p:txBody>
      </p:sp>
      <p:sp>
        <p:nvSpPr>
          <p:cNvPr id="132" name="Content Placeholder 2"/>
          <p:cNvSpPr txBox="1"/>
          <p:nvPr>
            <p:ph type="body" sz="half" idx="1"/>
          </p:nvPr>
        </p:nvSpPr>
        <p:spPr>
          <a:xfrm>
            <a:off x="914399" y="2853369"/>
            <a:ext cx="10363201" cy="308846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To-Do list: Mashiur Rahman</a:t>
            </a:r>
          </a:p>
        </p:txBody>
      </p:sp>
      <p:sp>
        <p:nvSpPr>
          <p:cNvPr id="135" name="Content Placeholder 2"/>
          <p:cNvSpPr txBox="1"/>
          <p:nvPr>
            <p:ph type="body" sz="half" idx="1"/>
          </p:nvPr>
        </p:nvSpPr>
        <p:spPr>
          <a:xfrm>
            <a:off x="914399" y="2853369"/>
            <a:ext cx="10363201" cy="308846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To-Do list: Brandon Scott</a:t>
            </a:r>
          </a:p>
        </p:txBody>
      </p:sp>
      <p:sp>
        <p:nvSpPr>
          <p:cNvPr id="138" name="Content Placeholder 2"/>
          <p:cNvSpPr txBox="1"/>
          <p:nvPr>
            <p:ph type="body" sz="half" idx="1"/>
          </p:nvPr>
        </p:nvSpPr>
        <p:spPr>
          <a:xfrm>
            <a:off x="914399" y="2853369"/>
            <a:ext cx="10363201" cy="308846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Gantt Chart </a:t>
            </a:r>
          </a:p>
        </p:txBody>
      </p:sp>
      <p:sp>
        <p:nvSpPr>
          <p:cNvPr id="141" name="Content Placeholder 2"/>
          <p:cNvSpPr txBox="1"/>
          <p:nvPr>
            <p:ph type="body" sz="half" idx="1"/>
          </p:nvPr>
        </p:nvSpPr>
        <p:spPr>
          <a:xfrm>
            <a:off x="914399" y="2853369"/>
            <a:ext cx="10363201" cy="308846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1"/>
          <p:cNvSpPr txBox="1"/>
          <p:nvPr>
            <p:ph type="title"/>
          </p:nvPr>
        </p:nvSpPr>
        <p:spPr>
          <a:xfrm>
            <a:off x="912628" y="1709738"/>
            <a:ext cx="9214886" cy="1719262"/>
          </a:xfrm>
          <a:prstGeom prst="rect">
            <a:avLst/>
          </a:prstGeom>
        </p:spPr>
        <p:txBody>
          <a:bodyPr/>
          <a:lstStyle/>
          <a:p>
            <a:pPr/>
            <a:r>
              <a:t>Stored Procedures </a:t>
            </a:r>
          </a:p>
        </p:txBody>
      </p:sp>
      <p:sp>
        <p:nvSpPr>
          <p:cNvPr id="144" name="Text Placeholder 2"/>
          <p:cNvSpPr txBox="1"/>
          <p:nvPr>
            <p:ph type="body" sz="half" idx="1"/>
          </p:nvPr>
        </p:nvSpPr>
        <p:spPr>
          <a:xfrm>
            <a:off x="912627" y="3564925"/>
            <a:ext cx="7907081" cy="2527532"/>
          </a:xfrm>
          <a:prstGeom prst="rect">
            <a:avLst/>
          </a:prstGeom>
        </p:spPr>
        <p:txBody>
          <a:bodyPr/>
          <a:lstStyle/>
          <a:p>
            <a:pPr/>
            <a:r>
              <a:t>This segment of the presentation will go over created stored procedures </a:t>
            </a:r>
          </a:p>
          <a:p>
            <a:pPr marL="342900" indent="-342900">
              <a:buSzPct val="87000"/>
              <a:buFont typeface="Arial"/>
              <a:buChar char="•"/>
            </a:pPr>
            <a:r>
              <a:t>Screenshot of the procedures</a:t>
            </a:r>
          </a:p>
          <a:p>
            <a:pPr marL="342900" indent="-342900">
              <a:buSzPct val="87000"/>
              <a:buFont typeface="Arial"/>
              <a:buChar char="•"/>
            </a:pPr>
            <a:r>
              <a:t>Execution time for each procedures and the WorkFlowSteps Entry</a:t>
            </a:r>
          </a:p>
          <a:p>
            <a:pPr marL="342900" indent="-342900">
              <a:buSzPct val="87000"/>
              <a:buFont typeface="Arial"/>
              <a:buChar char="•"/>
            </a:pPr>
            <a:r>
              <a:t>JDBC Outputs of the view created by the procedures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Rajveer Singh’s Procedures </a:t>
            </a:r>
          </a:p>
        </p:txBody>
      </p:sp>
      <p:sp>
        <p:nvSpPr>
          <p:cNvPr id="147" name="Content Placeholder 2"/>
          <p:cNvSpPr txBox="1"/>
          <p:nvPr>
            <p:ph type="body" sz="half" idx="1"/>
          </p:nvPr>
        </p:nvSpPr>
        <p:spPr>
          <a:xfrm>
            <a:off x="914399" y="2853369"/>
            <a:ext cx="10363201" cy="3088461"/>
          </a:xfrm>
          <a:prstGeom prst="rect">
            <a:avLst/>
          </a:prstGeom>
        </p:spPr>
        <p:txBody>
          <a:bodyPr/>
          <a:lstStyle/>
          <a:p>
            <a:pPr/>
            <a:r>
              <a:t>Project2.Load_Data</a:t>
            </a:r>
          </a:p>
          <a:p>
            <a:pPr/>
            <a:r>
              <a:t>Project2.Load_DimTerritory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Project2.Load_Data</a:t>
            </a:r>
            <a:br/>
          </a:p>
        </p:txBody>
      </p:sp>
      <p:pic>
        <p:nvPicPr>
          <p:cNvPr id="150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7215" y="2203450"/>
            <a:ext cx="2575856" cy="4216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78763" y="2203450"/>
            <a:ext cx="2130127" cy="26546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91005" y="2203450"/>
            <a:ext cx="1220847" cy="26766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Picture 12" descr="Picture 1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194052" y="2203450"/>
            <a:ext cx="4244256" cy="40676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WorkFlowSteps and Execution </a:t>
            </a:r>
          </a:p>
        </p:txBody>
      </p:sp>
      <p:pic>
        <p:nvPicPr>
          <p:cNvPr id="156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4850" y="3429000"/>
            <a:ext cx="10363200" cy="6357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 Management </a:t>
            </a:r>
          </a:p>
        </p:txBody>
      </p:sp>
      <p:sp>
        <p:nvSpPr>
          <p:cNvPr id="103" name="Content Placeholder 2"/>
          <p:cNvSpPr txBox="1"/>
          <p:nvPr>
            <p:ph type="body" sz="half" idx="1"/>
          </p:nvPr>
        </p:nvSpPr>
        <p:spPr>
          <a:xfrm>
            <a:off x="914399" y="2853369"/>
            <a:ext cx="10363201" cy="3088461"/>
          </a:xfrm>
          <a:prstGeom prst="rect">
            <a:avLst/>
          </a:prstGeom>
        </p:spPr>
        <p:txBody>
          <a:bodyPr/>
          <a:lstStyle/>
          <a:p>
            <a:pPr/>
            <a:r>
              <a:t>This section will demonstrate project organization and layout</a:t>
            </a:r>
          </a:p>
          <a:p>
            <a:pPr lvl="1" marL="560069" indent="-285750">
              <a:spcBef>
                <a:spcPts val="500"/>
              </a:spcBef>
              <a:buSzPct val="87000"/>
              <a:buChar char="•"/>
              <a:defRPr sz="1800"/>
            </a:pPr>
            <a:r>
              <a:t>The project plan</a:t>
            </a:r>
          </a:p>
          <a:p>
            <a:pPr lvl="1" marL="560069" indent="-285750">
              <a:spcBef>
                <a:spcPts val="500"/>
              </a:spcBef>
              <a:buSzPct val="87000"/>
              <a:buChar char="•"/>
              <a:defRPr sz="1800"/>
            </a:pPr>
            <a:r>
              <a:t>Meeting Notes</a:t>
            </a:r>
          </a:p>
          <a:p>
            <a:pPr lvl="1" marL="560069" indent="-285750">
              <a:spcBef>
                <a:spcPts val="500"/>
              </a:spcBef>
              <a:buSzPct val="87000"/>
              <a:buChar char="•"/>
              <a:defRPr sz="1800"/>
            </a:pPr>
            <a:r>
              <a:t>Group Collaborations</a:t>
            </a:r>
          </a:p>
          <a:p>
            <a:pPr lvl="1" marL="560069" indent="-285750">
              <a:spcBef>
                <a:spcPts val="500"/>
              </a:spcBef>
              <a:buSzPct val="87000"/>
              <a:buChar char="•"/>
              <a:defRPr sz="1800"/>
            </a:pPr>
            <a:r>
              <a:t>To-Do lists For each member </a:t>
            </a:r>
          </a:p>
          <a:p>
            <a:pPr lvl="1" marL="560069" indent="-285750">
              <a:spcBef>
                <a:spcPts val="500"/>
              </a:spcBef>
              <a:buSzPct val="87000"/>
              <a:buChar char="•"/>
              <a:defRPr sz="1800"/>
            </a:pPr>
            <a:r>
              <a:t>Gannt Chart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SSMS Output </a:t>
            </a:r>
          </a:p>
        </p:txBody>
      </p:sp>
      <p:pic>
        <p:nvPicPr>
          <p:cNvPr id="159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2559043"/>
            <a:ext cx="10363200" cy="31686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Project2.Load_DimTerritory</a:t>
            </a:r>
            <a:br/>
          </a:p>
        </p:txBody>
      </p:sp>
      <p:pic>
        <p:nvPicPr>
          <p:cNvPr id="16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3195" y="2076449"/>
            <a:ext cx="2552172" cy="43751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06850" y="2892629"/>
            <a:ext cx="4928654" cy="24003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WorkFlowSteps and Execution </a:t>
            </a:r>
          </a:p>
        </p:txBody>
      </p:sp>
      <p:pic>
        <p:nvPicPr>
          <p:cNvPr id="166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4350" y="3241969"/>
            <a:ext cx="10363200" cy="3740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SSMS Output </a:t>
            </a:r>
          </a:p>
        </p:txBody>
      </p:sp>
      <p:pic>
        <p:nvPicPr>
          <p:cNvPr id="169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3870" y="2919193"/>
            <a:ext cx="9948252" cy="25877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Meet Patel Procedures</a:t>
            </a:r>
          </a:p>
        </p:txBody>
      </p:sp>
      <p:sp>
        <p:nvSpPr>
          <p:cNvPr id="172" name="Content Placeholder 2"/>
          <p:cNvSpPr txBox="1"/>
          <p:nvPr>
            <p:ph type="body" idx="1"/>
          </p:nvPr>
        </p:nvSpPr>
        <p:spPr>
          <a:xfrm>
            <a:off x="914399" y="2853368"/>
            <a:ext cx="10363201" cy="3471232"/>
          </a:xfrm>
          <a:prstGeom prst="rect">
            <a:avLst/>
          </a:prstGeom>
        </p:spPr>
        <p:txBody>
          <a:bodyPr/>
          <a:lstStyle/>
          <a:p>
            <a:pPr/>
            <a:r>
              <a:t>Process.usp_TrackWorkFlow</a:t>
            </a:r>
          </a:p>
          <a:p>
            <a:pPr/>
            <a:r>
              <a:t>Project2.LoadStarSchemaTable</a:t>
            </a:r>
          </a:p>
          <a:p>
            <a:pPr/>
            <a:r>
              <a:t>Project2.TruncateStarSchemaTable</a:t>
            </a:r>
          </a:p>
          <a:p>
            <a:pPr/>
            <a:r>
              <a:t>Project2.Load_DimCustomer</a:t>
            </a:r>
          </a:p>
          <a:p>
            <a:pPr/>
            <a:r>
              <a:t>Project2.Load_DimProductCategory</a:t>
            </a:r>
          </a:p>
          <a:p>
            <a:pPr/>
            <a:r>
              <a:t>Project2.Load_DimProductSubCategory</a:t>
            </a:r>
          </a:p>
          <a:p>
            <a:pPr/>
            <a:r>
              <a:t>Project2.ShowTableStatusRowCount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Process.usp_TrackWorkFlow</a:t>
            </a:r>
            <a:br/>
          </a:p>
        </p:txBody>
      </p:sp>
      <p:pic>
        <p:nvPicPr>
          <p:cNvPr id="175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1850" y="2609836"/>
            <a:ext cx="8439150" cy="28765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WorkFlowSteps and Execution </a:t>
            </a:r>
          </a:p>
        </p:txBody>
      </p:sp>
      <p:pic>
        <p:nvPicPr>
          <p:cNvPr id="178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0562" y="2795588"/>
            <a:ext cx="9670775" cy="30892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Project2.LoadStarSchemaTable</a:t>
            </a:r>
            <a:br/>
          </a:p>
        </p:txBody>
      </p:sp>
      <p:pic>
        <p:nvPicPr>
          <p:cNvPr id="181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5061" y="2457457"/>
            <a:ext cx="4950940" cy="342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02150" y="2457457"/>
            <a:ext cx="6661886" cy="11002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WorkFlowSteps and Execution </a:t>
            </a:r>
          </a:p>
        </p:txBody>
      </p:sp>
      <p:pic>
        <p:nvPicPr>
          <p:cNvPr id="185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3199435"/>
            <a:ext cx="10363200" cy="4591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Project2.TruncateStarSchemaTable</a:t>
            </a:r>
            <a:br/>
          </a:p>
        </p:txBody>
      </p:sp>
      <p:pic>
        <p:nvPicPr>
          <p:cNvPr id="188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2380" y="2387599"/>
            <a:ext cx="5559407" cy="36880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Project Plan </a:t>
            </a:r>
          </a:p>
        </p:txBody>
      </p:sp>
      <p:sp>
        <p:nvSpPr>
          <p:cNvPr id="106" name="Content Placeholder 2"/>
          <p:cNvSpPr txBox="1"/>
          <p:nvPr>
            <p:ph type="body" sz="half" idx="1"/>
          </p:nvPr>
        </p:nvSpPr>
        <p:spPr>
          <a:xfrm>
            <a:off x="914399" y="2853369"/>
            <a:ext cx="10363201" cy="3088461"/>
          </a:xfrm>
          <a:prstGeom prst="rect">
            <a:avLst/>
          </a:prstGeom>
        </p:spPr>
        <p:txBody>
          <a:bodyPr/>
          <a:lstStyle/>
          <a:p>
            <a:pPr/>
            <a:r>
              <a:t>Hold meetings to grasp the understanding of the projects objectives</a:t>
            </a:r>
          </a:p>
          <a:p>
            <a:pPr/>
            <a:r>
              <a:t>Restore the BIClass database and add columns to each table </a:t>
            </a:r>
          </a:p>
          <a:p>
            <a:pPr/>
            <a:r>
              <a:t>Work on assigned procedures </a:t>
            </a:r>
          </a:p>
          <a:p>
            <a:pPr/>
            <a:r>
              <a:t>Put together all the procedures into one master copy of the database and debug for issues</a:t>
            </a:r>
          </a:p>
          <a:p>
            <a:pPr/>
            <a:r>
              <a:t>Group leader creates powerpoint for group to record with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WorkFlowSteps and Execution </a:t>
            </a:r>
          </a:p>
        </p:txBody>
      </p:sp>
      <p:pic>
        <p:nvPicPr>
          <p:cNvPr id="191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2800" y="3753337"/>
            <a:ext cx="10363200" cy="4186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Project2.Load_DimCustomer</a:t>
            </a:r>
            <a:br/>
          </a:p>
        </p:txBody>
      </p:sp>
      <p:pic>
        <p:nvPicPr>
          <p:cNvPr id="194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2028820"/>
            <a:ext cx="4062439" cy="44311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96677" y="2138164"/>
            <a:ext cx="4433742" cy="25816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054600" y="4764761"/>
            <a:ext cx="4871069" cy="9773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WorkFlowSteps and Execution </a:t>
            </a:r>
          </a:p>
        </p:txBody>
      </p:sp>
      <p:pic>
        <p:nvPicPr>
          <p:cNvPr id="199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4171958"/>
            <a:ext cx="10363200" cy="4307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SSMS Output </a:t>
            </a:r>
          </a:p>
        </p:txBody>
      </p:sp>
      <p:pic>
        <p:nvPicPr>
          <p:cNvPr id="202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15828" y="2236788"/>
            <a:ext cx="6631323" cy="41756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Project2.Load_DimProductCategory</a:t>
            </a:r>
            <a:br/>
          </a:p>
        </p:txBody>
      </p:sp>
      <p:pic>
        <p:nvPicPr>
          <p:cNvPr id="205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2028820"/>
            <a:ext cx="3639826" cy="444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29294" y="3130550"/>
            <a:ext cx="6382225" cy="18146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WorkFlowSteps and Execution </a:t>
            </a:r>
          </a:p>
        </p:txBody>
      </p:sp>
      <p:pic>
        <p:nvPicPr>
          <p:cNvPr id="209" name="Content Placeholder 6" descr="Content Placeholder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4207905"/>
            <a:ext cx="10363200" cy="3789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SSMS Output </a:t>
            </a:r>
          </a:p>
        </p:txBody>
      </p:sp>
      <p:pic>
        <p:nvPicPr>
          <p:cNvPr id="212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2770" y="2686043"/>
            <a:ext cx="7822829" cy="36953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Project2.Load_DimProductSubCategory</a:t>
            </a:r>
            <a:br/>
          </a:p>
        </p:txBody>
      </p:sp>
      <p:pic>
        <p:nvPicPr>
          <p:cNvPr id="215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2194752"/>
            <a:ext cx="4027945" cy="4209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10757" y="2953503"/>
            <a:ext cx="7506598" cy="26019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WorkFlowSteps and Execution </a:t>
            </a:r>
          </a:p>
        </p:txBody>
      </p:sp>
      <p:pic>
        <p:nvPicPr>
          <p:cNvPr id="219" name="Content Placeholder 6" descr="Content Placeholder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4154552"/>
            <a:ext cx="10363200" cy="4856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SSMS Output </a:t>
            </a:r>
          </a:p>
        </p:txBody>
      </p:sp>
      <p:pic>
        <p:nvPicPr>
          <p:cNvPr id="222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6949" y="2852738"/>
            <a:ext cx="8878101" cy="30892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Meeting notes </a:t>
            </a:r>
          </a:p>
        </p:txBody>
      </p:sp>
      <p:sp>
        <p:nvSpPr>
          <p:cNvPr id="109" name="Content Placeholder 2"/>
          <p:cNvSpPr txBox="1"/>
          <p:nvPr>
            <p:ph type="body" sz="half" idx="1"/>
          </p:nvPr>
        </p:nvSpPr>
        <p:spPr>
          <a:xfrm>
            <a:off x="914399" y="2853369"/>
            <a:ext cx="10363201" cy="3088461"/>
          </a:xfrm>
          <a:prstGeom prst="rect">
            <a:avLst/>
          </a:prstGeom>
        </p:spPr>
        <p:txBody>
          <a:bodyPr/>
          <a:lstStyle/>
          <a:p>
            <a:pPr/>
            <a:r>
              <a:t>Meeting Notes for 4/2</a:t>
            </a:r>
          </a:p>
          <a:p>
            <a:pPr/>
            <a:r>
              <a:t>Meeting Notes for 4/5</a:t>
            </a:r>
          </a:p>
          <a:p>
            <a:pPr/>
            <a:r>
              <a:t>Meeting Notes for 4/7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Project2.ShowTableStatusRowCount</a:t>
            </a:r>
            <a:br/>
          </a:p>
        </p:txBody>
      </p:sp>
      <p:pic>
        <p:nvPicPr>
          <p:cNvPr id="225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6050" y="2078038"/>
            <a:ext cx="3987800" cy="465349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54650" y="2078038"/>
            <a:ext cx="4934399" cy="47884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WorkFlowSteps and Execution </a:t>
            </a:r>
          </a:p>
        </p:txBody>
      </p:sp>
      <p:pic>
        <p:nvPicPr>
          <p:cNvPr id="229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4099421"/>
            <a:ext cx="10363200" cy="5959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Eliyahu Roth Procedures </a:t>
            </a:r>
          </a:p>
        </p:txBody>
      </p:sp>
      <p:sp>
        <p:nvSpPr>
          <p:cNvPr id="232" name="Content Placeholder 2"/>
          <p:cNvSpPr txBox="1"/>
          <p:nvPr>
            <p:ph type="body" idx="1"/>
          </p:nvPr>
        </p:nvSpPr>
        <p:spPr>
          <a:xfrm>
            <a:off x="914399" y="2168611"/>
            <a:ext cx="10363201" cy="4417541"/>
          </a:xfrm>
          <a:prstGeom prst="rect">
            <a:avLst/>
          </a:prstGeom>
        </p:spPr>
        <p:txBody>
          <a:bodyPr/>
          <a:lstStyle/>
          <a:p>
            <a:pPr/>
            <a:r>
              <a:t>Project2.DropForeignKeysFromStarSchemaData</a:t>
            </a:r>
          </a:p>
          <a:p>
            <a:pPr/>
            <a:r>
              <a:t>Project2.AddForeignKeysToStarSchemaData</a:t>
            </a:r>
          </a:p>
          <a:p>
            <a:pPr/>
            <a:r>
              <a:t>Project2.Load_DimMaritalStatus</a:t>
            </a:r>
          </a:p>
          <a:p>
            <a:pPr/>
            <a:r>
              <a:t>Project2.Load_DimOccupation</a:t>
            </a:r>
          </a:p>
          <a:p>
            <a:pPr/>
            <a:r>
              <a:t>Project2.Load_DimOrderDate</a:t>
            </a:r>
          </a:p>
          <a:p>
            <a:pPr/>
            <a:r>
              <a:t>Project2.Load_DimGender</a:t>
            </a:r>
          </a:p>
          <a:p>
            <a:pPr/>
            <a:r>
              <a:t>Utils.DropProcsInCSCI331FinalProject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600"/>
            </a:pPr>
            <a:r>
              <a:t>Project2.DropForeignKeysFromStarSchemaData</a:t>
            </a:r>
            <a:br/>
          </a:p>
        </p:txBody>
      </p:sp>
      <p:pic>
        <p:nvPicPr>
          <p:cNvPr id="235" name="Content Placeholder 6" descr="Content Placeholder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3300" y="2053347"/>
            <a:ext cx="3697324" cy="423722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23454" y="2595806"/>
            <a:ext cx="5331314" cy="31523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WorkFlowSteps and Execution </a:t>
            </a:r>
          </a:p>
        </p:txBody>
      </p:sp>
      <p:pic>
        <p:nvPicPr>
          <p:cNvPr id="239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4174154"/>
            <a:ext cx="10363200" cy="4464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Project2.AddForeignKeysToStarSchemaData</a:t>
            </a:r>
            <a:br/>
          </a:p>
        </p:txBody>
      </p:sp>
      <p:pic>
        <p:nvPicPr>
          <p:cNvPr id="24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686" y="2028820"/>
            <a:ext cx="5809775" cy="38925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48160" y="2028820"/>
            <a:ext cx="5164361" cy="3120388"/>
          </a:xfrm>
          <a:prstGeom prst="rect">
            <a:avLst/>
          </a:prstGeom>
          <a:ln w="12700">
            <a:miter lim="400000"/>
          </a:ln>
        </p:spPr>
      </p:pic>
      <p:pic>
        <p:nvPicPr>
          <p:cNvPr id="244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48160" y="5163465"/>
            <a:ext cx="5164361" cy="15158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WorkFlowSteps and Execution </a:t>
            </a:r>
          </a:p>
        </p:txBody>
      </p:sp>
      <p:pic>
        <p:nvPicPr>
          <p:cNvPr id="247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4143468"/>
            <a:ext cx="10363200" cy="5078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Project2.Load_DimMaritalStatus</a:t>
            </a:r>
            <a:br/>
          </a:p>
        </p:txBody>
      </p:sp>
      <p:pic>
        <p:nvPicPr>
          <p:cNvPr id="250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833" y="2084388"/>
            <a:ext cx="3399566" cy="46362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10000" y="2686043"/>
            <a:ext cx="7139745" cy="29900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WorkFlowSteps and Execution </a:t>
            </a:r>
          </a:p>
        </p:txBody>
      </p:sp>
      <p:pic>
        <p:nvPicPr>
          <p:cNvPr id="254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4230496"/>
            <a:ext cx="10363200" cy="3337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SSMS Output </a:t>
            </a:r>
          </a:p>
        </p:txBody>
      </p:sp>
      <p:pic>
        <p:nvPicPr>
          <p:cNvPr id="257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8671" y="3552747"/>
            <a:ext cx="6677957" cy="6192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Meeting notes for 4/2</a:t>
            </a:r>
          </a:p>
        </p:txBody>
      </p:sp>
      <p:sp>
        <p:nvSpPr>
          <p:cNvPr id="112" name="Content Placeholder 2"/>
          <p:cNvSpPr txBox="1"/>
          <p:nvPr>
            <p:ph type="body" sz="half" idx="1"/>
          </p:nvPr>
        </p:nvSpPr>
        <p:spPr>
          <a:xfrm>
            <a:off x="914399" y="2853369"/>
            <a:ext cx="10363201" cy="3088461"/>
          </a:xfrm>
          <a:prstGeom prst="rect">
            <a:avLst/>
          </a:prstGeom>
        </p:spPr>
        <p:txBody>
          <a:bodyPr/>
          <a:lstStyle/>
          <a:p>
            <a:pPr/>
            <a:r>
              <a:t>Attendees: Rajveer, Eli, Meet</a:t>
            </a:r>
          </a:p>
          <a:p>
            <a:pPr/>
            <a:r>
              <a:t>(Meeting was recorded for everyone that could not attend)</a:t>
            </a:r>
          </a:p>
          <a:p>
            <a:pPr lvl="1" marL="560069" indent="-285750">
              <a:spcBef>
                <a:spcPts val="500"/>
              </a:spcBef>
              <a:buSzPct val="87000"/>
              <a:buChar char="•"/>
              <a:defRPr sz="1800"/>
            </a:pPr>
            <a:r>
              <a:t>Notes:</a:t>
            </a:r>
          </a:p>
          <a:p>
            <a:pPr lvl="2" marL="891539" indent="-342900">
              <a:spcBef>
                <a:spcPts val="500"/>
              </a:spcBef>
              <a:buFontTx/>
              <a:buAutoNum type="arabicPeriod" startAt="1"/>
              <a:defRPr sz="1600"/>
            </a:pPr>
            <a:r>
              <a:t>Our first meeting regarding the project</a:t>
            </a:r>
          </a:p>
          <a:p>
            <a:pPr lvl="2" marL="891539" indent="-342900">
              <a:spcBef>
                <a:spcPts val="500"/>
              </a:spcBef>
              <a:buFontTx/>
              <a:buAutoNum type="arabicPeriod" startAt="1"/>
              <a:defRPr sz="1600"/>
            </a:pPr>
            <a:r>
              <a:t>Went over the project instructions and how to setup the tables in SSMS</a:t>
            </a:r>
          </a:p>
          <a:p>
            <a:pPr lvl="2" marL="891539" indent="-342900">
              <a:spcBef>
                <a:spcPts val="500"/>
              </a:spcBef>
              <a:buFontTx/>
              <a:buAutoNum type="arabicPeriod" startAt="1"/>
              <a:defRPr sz="1600"/>
            </a:pPr>
            <a:r>
              <a:t>Discusses how to implement the stored procedures for the project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Project2.Load_DimOccupation</a:t>
            </a:r>
            <a:br/>
          </a:p>
        </p:txBody>
      </p:sp>
      <p:pic>
        <p:nvPicPr>
          <p:cNvPr id="260" name="Content Placeholder 8" descr="Content Placeholder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2536" y="2028820"/>
            <a:ext cx="3522690" cy="4765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33850" y="2541650"/>
            <a:ext cx="6684083" cy="37182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WorkFlowSteps and Execution </a:t>
            </a:r>
          </a:p>
        </p:txBody>
      </p:sp>
      <p:pic>
        <p:nvPicPr>
          <p:cNvPr id="264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4174466"/>
            <a:ext cx="10363200" cy="4458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SSMS Output </a:t>
            </a:r>
          </a:p>
        </p:txBody>
      </p:sp>
      <p:pic>
        <p:nvPicPr>
          <p:cNvPr id="267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71363" y="3806742"/>
            <a:ext cx="6249274" cy="11812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Project2.Load_DimOrderDate</a:t>
            </a:r>
            <a:br/>
          </a:p>
        </p:txBody>
      </p:sp>
      <p:pic>
        <p:nvPicPr>
          <p:cNvPr id="270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3987" y="2028820"/>
            <a:ext cx="3790364" cy="4754877"/>
          </a:xfrm>
          <a:prstGeom prst="rect">
            <a:avLst/>
          </a:prstGeom>
          <a:ln w="12700">
            <a:miter lim="400000"/>
          </a:ln>
        </p:spPr>
      </p:pic>
      <p:pic>
        <p:nvPicPr>
          <p:cNvPr id="271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40200" y="2545289"/>
            <a:ext cx="6652333" cy="36257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WorkFlowSteps and Execution </a:t>
            </a:r>
          </a:p>
        </p:txBody>
      </p:sp>
      <p:pic>
        <p:nvPicPr>
          <p:cNvPr id="274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4182178"/>
            <a:ext cx="10363200" cy="4303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SSMS Output </a:t>
            </a:r>
          </a:p>
        </p:txBody>
      </p:sp>
      <p:pic>
        <p:nvPicPr>
          <p:cNvPr id="277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35254" y="2852738"/>
            <a:ext cx="6121492" cy="30892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Project2.Load_DimGender</a:t>
            </a:r>
            <a:br/>
          </a:p>
        </p:txBody>
      </p:sp>
      <p:pic>
        <p:nvPicPr>
          <p:cNvPr id="280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8862" y="2028820"/>
            <a:ext cx="3041888" cy="47420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81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83050" y="2464791"/>
            <a:ext cx="6233180" cy="36792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WorkFlowSteps and Execution </a:t>
            </a:r>
          </a:p>
        </p:txBody>
      </p:sp>
      <p:pic>
        <p:nvPicPr>
          <p:cNvPr id="284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4210239"/>
            <a:ext cx="10363200" cy="3742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SSMS Output </a:t>
            </a:r>
          </a:p>
        </p:txBody>
      </p:sp>
      <p:pic>
        <p:nvPicPr>
          <p:cNvPr id="287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61864" y="4121112"/>
            <a:ext cx="6068272" cy="5525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Utils.DropProcsInCSCI331FinalProject</a:t>
            </a:r>
            <a:br/>
          </a:p>
        </p:txBody>
      </p:sp>
      <p:pic>
        <p:nvPicPr>
          <p:cNvPr id="290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01990" y="2173288"/>
            <a:ext cx="4764010" cy="45761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Meeting notes for 4/5</a:t>
            </a:r>
          </a:p>
        </p:txBody>
      </p:sp>
      <p:sp>
        <p:nvSpPr>
          <p:cNvPr id="115" name="Content Placeholder 2"/>
          <p:cNvSpPr txBox="1"/>
          <p:nvPr>
            <p:ph type="body" sz="half" idx="1"/>
          </p:nvPr>
        </p:nvSpPr>
        <p:spPr>
          <a:xfrm>
            <a:off x="914399" y="2853369"/>
            <a:ext cx="10363201" cy="3088461"/>
          </a:xfrm>
          <a:prstGeom prst="rect">
            <a:avLst/>
          </a:prstGeom>
        </p:spPr>
        <p:txBody>
          <a:bodyPr/>
          <a:lstStyle/>
          <a:p>
            <a:pPr/>
            <a:r>
              <a:t>Attendees: All members were present during this meeting</a:t>
            </a:r>
          </a:p>
          <a:p>
            <a:pPr lvl="1">
              <a:spcBef>
                <a:spcPts val="500"/>
              </a:spcBef>
              <a:defRPr sz="1800"/>
            </a:pPr>
            <a:r>
              <a:t>(Rajveer, Eli, Meet, Mashiur, Brandon)</a:t>
            </a:r>
          </a:p>
          <a:p>
            <a:pPr lvl="1" marL="560069" indent="-285750">
              <a:spcBef>
                <a:spcPts val="500"/>
              </a:spcBef>
              <a:buSzPct val="87000"/>
              <a:buChar char="•"/>
              <a:defRPr sz="1800"/>
            </a:pPr>
            <a:r>
              <a:t>Notes</a:t>
            </a:r>
          </a:p>
          <a:p>
            <a:pPr lvl="2" marL="891539" indent="-342900">
              <a:spcBef>
                <a:spcPts val="500"/>
              </a:spcBef>
              <a:buFontTx/>
              <a:buAutoNum type="arabicPeriod" startAt="1"/>
              <a:defRPr sz="1600"/>
            </a:pPr>
            <a:r>
              <a:t>Discussed how to set up the User Authorization Table and the trackworkflow tables</a:t>
            </a:r>
          </a:p>
          <a:p>
            <a:pPr lvl="2" marL="891539" indent="-342900">
              <a:spcBef>
                <a:spcPts val="500"/>
              </a:spcBef>
              <a:buFontTx/>
              <a:buAutoNum type="arabicPeriod" startAt="1"/>
              <a:defRPr sz="1600"/>
            </a:pPr>
            <a:r>
              <a:t>Discussed some issues that the group members had with the code and helped fix / debug them</a:t>
            </a:r>
          </a:p>
          <a:p>
            <a:pPr lvl="2" marL="891539" indent="-342900">
              <a:spcBef>
                <a:spcPts val="500"/>
              </a:spcBef>
              <a:buFontTx/>
              <a:buAutoNum type="arabicPeriod" startAt="1"/>
              <a:defRPr sz="1600"/>
            </a:pPr>
            <a:r>
              <a:t>Discussed how to implement and start the stored procedures as a group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Mashiur Rahman Procedures </a:t>
            </a:r>
          </a:p>
        </p:txBody>
      </p:sp>
      <p:sp>
        <p:nvSpPr>
          <p:cNvPr id="293" name="Content Placeholder 2"/>
          <p:cNvSpPr txBox="1"/>
          <p:nvPr>
            <p:ph type="body" sz="half" idx="1"/>
          </p:nvPr>
        </p:nvSpPr>
        <p:spPr>
          <a:xfrm>
            <a:off x="914399" y="2853369"/>
            <a:ext cx="10363201" cy="3088461"/>
          </a:xfrm>
          <a:prstGeom prst="rect">
            <a:avLst/>
          </a:prstGeom>
        </p:spPr>
        <p:txBody>
          <a:bodyPr/>
          <a:lstStyle/>
          <a:p>
            <a:pPr/>
            <a:r>
              <a:t>Project2.Load_DimSalesManager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Project2.Load_DimSalesManager</a:t>
            </a:r>
            <a:br/>
          </a:p>
        </p:txBody>
      </p:sp>
      <p:pic>
        <p:nvPicPr>
          <p:cNvPr id="296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2122488"/>
            <a:ext cx="3409950" cy="4608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7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07457" y="2216150"/>
            <a:ext cx="6937540" cy="41723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WorkFlowSteps and Execution </a:t>
            </a:r>
          </a:p>
        </p:txBody>
      </p:sp>
      <p:pic>
        <p:nvPicPr>
          <p:cNvPr id="300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4181993"/>
            <a:ext cx="10363200" cy="4307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SSMS Output </a:t>
            </a:r>
          </a:p>
        </p:txBody>
      </p:sp>
      <p:pic>
        <p:nvPicPr>
          <p:cNvPr id="303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8415" y="2852738"/>
            <a:ext cx="7515170" cy="30892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Brandon Scott Procedures </a:t>
            </a:r>
          </a:p>
        </p:txBody>
      </p:sp>
      <p:sp>
        <p:nvSpPr>
          <p:cNvPr id="306" name="Content Placeholder 2"/>
          <p:cNvSpPr txBox="1"/>
          <p:nvPr>
            <p:ph type="body" sz="half" idx="1"/>
          </p:nvPr>
        </p:nvSpPr>
        <p:spPr>
          <a:xfrm>
            <a:off x="914399" y="2853369"/>
            <a:ext cx="10363201" cy="3088461"/>
          </a:xfrm>
          <a:prstGeom prst="rect">
            <a:avLst/>
          </a:prstGeom>
        </p:spPr>
        <p:txBody>
          <a:bodyPr/>
          <a:lstStyle/>
          <a:p>
            <a:pPr/>
            <a:r>
              <a:t>Project2.Load_DimProduct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Project2.Load_DimProduct</a:t>
            </a:r>
            <a:br/>
          </a:p>
        </p:txBody>
      </p:sp>
      <p:pic>
        <p:nvPicPr>
          <p:cNvPr id="309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1009" y="2028820"/>
            <a:ext cx="2971191" cy="4757889"/>
          </a:xfrm>
          <a:prstGeom prst="rect">
            <a:avLst/>
          </a:prstGeom>
          <a:ln w="12700">
            <a:miter lim="400000"/>
          </a:ln>
        </p:spPr>
      </p:pic>
      <p:pic>
        <p:nvPicPr>
          <p:cNvPr id="310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58799" y="2103733"/>
            <a:ext cx="4080301" cy="3382668"/>
          </a:xfrm>
          <a:prstGeom prst="rect">
            <a:avLst/>
          </a:prstGeom>
          <a:ln w="12700">
            <a:miter lim="400000"/>
          </a:ln>
        </p:spPr>
      </p:pic>
      <p:pic>
        <p:nvPicPr>
          <p:cNvPr id="311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06451" y="2237083"/>
            <a:ext cx="5097749" cy="17761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WorkFlowSteps and Execution </a:t>
            </a:r>
          </a:p>
        </p:txBody>
      </p:sp>
      <p:pic>
        <p:nvPicPr>
          <p:cNvPr id="314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4195548"/>
            <a:ext cx="10363200" cy="4036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SSMS Output </a:t>
            </a:r>
          </a:p>
        </p:txBody>
      </p:sp>
      <p:pic>
        <p:nvPicPr>
          <p:cNvPr id="317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2881564"/>
            <a:ext cx="10363200" cy="30316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Meeting notes for 4/7</a:t>
            </a:r>
          </a:p>
        </p:txBody>
      </p:sp>
      <p:sp>
        <p:nvSpPr>
          <p:cNvPr id="118" name="Content Placeholder 2"/>
          <p:cNvSpPr txBox="1"/>
          <p:nvPr>
            <p:ph type="body" sz="half" idx="1"/>
          </p:nvPr>
        </p:nvSpPr>
        <p:spPr>
          <a:xfrm>
            <a:off x="914399" y="2853369"/>
            <a:ext cx="10363201" cy="3088461"/>
          </a:xfrm>
          <a:prstGeom prst="rect">
            <a:avLst/>
          </a:prstGeom>
        </p:spPr>
        <p:txBody>
          <a:bodyPr/>
          <a:lstStyle/>
          <a:p>
            <a:pPr/>
            <a:r>
              <a:t>Attendees: Mashiur, Rajveer, Eli, Meet</a:t>
            </a:r>
          </a:p>
          <a:p>
            <a:pPr lvl="1">
              <a:spcBef>
                <a:spcPts val="500"/>
              </a:spcBef>
              <a:defRPr sz="1800"/>
            </a:pPr>
            <a:r>
              <a:t>(meeting was recorded so all group members can watch it)</a:t>
            </a:r>
          </a:p>
          <a:p>
            <a:pPr lvl="1" marL="560069" indent="-285750">
              <a:spcBef>
                <a:spcPts val="500"/>
              </a:spcBef>
              <a:buSzPct val="87000"/>
              <a:buChar char="•"/>
              <a:defRPr sz="1800"/>
            </a:pPr>
            <a:r>
              <a:t>Notes</a:t>
            </a:r>
          </a:p>
          <a:p>
            <a:pPr lvl="2" marL="891539" indent="-342900">
              <a:spcBef>
                <a:spcPts val="500"/>
              </a:spcBef>
              <a:buFontTx/>
              <a:buAutoNum type="arabicPeriod" startAt="1"/>
              <a:defRPr sz="1600"/>
            </a:pPr>
            <a:r>
              <a:t>Discussed all the group members progress and where everyone is at currently with their tasks</a:t>
            </a:r>
          </a:p>
          <a:p>
            <a:pPr lvl="2" marL="891539" indent="-342900">
              <a:spcBef>
                <a:spcPts val="500"/>
              </a:spcBef>
              <a:buFontTx/>
              <a:buAutoNum type="arabicPeriod" startAt="1"/>
              <a:defRPr sz="1600"/>
            </a:pPr>
            <a:r>
              <a:t>Had discussions regarding project tasks</a:t>
            </a:r>
          </a:p>
          <a:p>
            <a:pPr lvl="2" marL="891539" indent="-342900">
              <a:spcBef>
                <a:spcPts val="500"/>
              </a:spcBef>
              <a:buFontTx/>
              <a:buAutoNum type="arabicPeriod" startAt="1"/>
              <a:defRPr sz="1600"/>
            </a:pPr>
            <a:r>
              <a:t>Went over stored procedures as a group and helped address any issues implementing them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Group Collaborations </a:t>
            </a:r>
          </a:p>
        </p:txBody>
      </p:sp>
      <p:sp>
        <p:nvSpPr>
          <p:cNvPr id="121" name="Content Placeholder 2"/>
          <p:cNvSpPr txBox="1"/>
          <p:nvPr>
            <p:ph type="body" sz="half" idx="1"/>
          </p:nvPr>
        </p:nvSpPr>
        <p:spPr>
          <a:xfrm>
            <a:off x="914399" y="2853369"/>
            <a:ext cx="10363201" cy="3088461"/>
          </a:xfrm>
          <a:prstGeom prst="rect">
            <a:avLst/>
          </a:prstGeom>
        </p:spPr>
        <p:txBody>
          <a:bodyPr/>
          <a:lstStyle/>
          <a:p>
            <a:pPr/>
            <a:r>
              <a:t>We utilized discord to communicate with each other</a:t>
            </a:r>
          </a:p>
          <a:p>
            <a:pPr/>
            <a:r>
              <a:t>Created multiple threads to organize project discussions </a:t>
            </a:r>
          </a:p>
          <a:p>
            <a:pPr/>
            <a:r>
              <a:t>Members of the group can Ping other members for assistance when running into problems or need to share information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To-Do Lists and Gantt Chart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ashVTI">
  <a:themeElements>
    <a:clrScheme name="DashVT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0000FF"/>
      </a:hlink>
      <a:folHlink>
        <a:srgbClr val="FF00FF"/>
      </a:folHlink>
    </a:clrScheme>
    <a:fontScheme name="DashVTI">
      <a:majorFont>
        <a:latin typeface="Grandview Display"/>
        <a:ea typeface="Grandview Display"/>
        <a:cs typeface="Grandview Display"/>
      </a:majorFont>
      <a:minorFont>
        <a:latin typeface="Helvetica"/>
        <a:ea typeface="Helvetica"/>
        <a:cs typeface="Helvetica"/>
      </a:minorFont>
    </a:fontScheme>
    <a:fmtScheme name="Dash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Grandview Display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Grandview Display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ashVTI">
  <a:themeElements>
    <a:clrScheme name="DashVT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0000FF"/>
      </a:hlink>
      <a:folHlink>
        <a:srgbClr val="FF00FF"/>
      </a:folHlink>
    </a:clrScheme>
    <a:fontScheme name="DashVTI">
      <a:majorFont>
        <a:latin typeface="Grandview Display"/>
        <a:ea typeface="Grandview Display"/>
        <a:cs typeface="Grandview Display"/>
      </a:majorFont>
      <a:minorFont>
        <a:latin typeface="Helvetica"/>
        <a:ea typeface="Helvetica"/>
        <a:cs typeface="Helvetica"/>
      </a:minorFont>
    </a:fontScheme>
    <a:fmtScheme name="Dash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Grandview Display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Grandview Display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