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_rels/notesSlide4.xml.rels" ContentType="application/vnd.openxmlformats-package.relationships+xml"/>
  <Override PartName="/ppt/notesSlides/_rels/notesSlide3.xml.rels" ContentType="application/vnd.openxmlformats-package.relationships+xml"/>
  <Override PartName="/ppt/notesSlides/notesSlide3.xml" ContentType="application/vnd.openxmlformats-officedocument.presentationml.notesSlide+xml"/>
  <Override PartName="/ppt/notesSlides/notesSlide4.xml" ContentType="application/vnd.openxmlformats-officedocument.presentationml.notesSlid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1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69.xml.rels" ContentType="application/vnd.openxmlformats-package.relationships+xml"/>
  <Override PartName="/ppt/slideLayouts/_rels/slideLayout63.xml.rels" ContentType="application/vnd.openxmlformats-package.relationships+xml"/>
  <Override PartName="/ppt/slideLayouts/_rels/slideLayout47.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0.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45.xml.rels" ContentType="application/vnd.openxmlformats-package.relationships+xml"/>
  <Override PartName="/ppt/slideLayouts/_rels/slideLayout14.xml.rels" ContentType="application/vnd.openxmlformats-package.relationships+xml"/>
  <Override PartName="/ppt/slideLayouts/_rels/slideLayout8.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6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0.xml" ContentType="application/vnd.openxmlformats-officedocument.presentationml.slideLayout+xml"/>
  <Override PartName="/ppt/slideLayouts/slideLayout19.xml" ContentType="application/vnd.openxmlformats-officedocument.presentationml.slideLayout+xml"/>
  <Override PartName="/ppt/slideLayouts/slideLayout61.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58.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2.xml" ContentType="application/vnd.openxmlformats-officedocument.presentationml.slideLayout+xml"/>
  <Override PartName="/ppt/slideLayouts/slideLayout23.xml" ContentType="application/vnd.openxmlformats-officedocument.presentationml.slideLayout+xml"/>
  <Override PartName="/ppt/slideLayouts/slideLayout71.xml" ContentType="application/vnd.openxmlformats-officedocument.presentationml.slideLayout+xml"/>
  <Override PartName="/ppt/slideLayouts/slideLayout29.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70.xml" ContentType="application/vnd.openxmlformats-officedocument.presentationml.slideLayout+xml"/>
  <Override PartName="/ppt/slideLayouts/slideLayout28.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media/image10.png" ContentType="image/png"/>
  <Override PartName="/ppt/media/image13.png" ContentType="image/png"/>
  <Override PartName="/ppt/media/image11.jpeg" ContentType="image/jpeg"/>
  <Override PartName="/ppt/media/image16.png" ContentType="image/png"/>
  <Override PartName="/ppt/media/image15.png" ContentType="image/png"/>
  <Override PartName="/ppt/media/image14.png" ContentType="image/png"/>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6.png" ContentType="image/png"/>
  <Override PartName="/ppt/media/image7.png" ContentType="image/png"/>
  <Override PartName="/ppt/media/image12.png" ContentType="image/png"/>
  <Override PartName="/ppt/media/image5.gif" ContentType="image/gif"/>
  <Override PartName="/ppt/media/image8.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76.xml.rels" ContentType="application/vnd.openxmlformats-package.relationships+xml"/>
  <Override PartName="/ppt/slides/_rels/slide153.xml.rels" ContentType="application/vnd.openxmlformats-package.relationships+xml"/>
  <Override PartName="/ppt/slides/_rels/slide109.xml.rels" ContentType="application/vnd.openxmlformats-package.relationships+xml"/>
  <Override PartName="/ppt/slides/_rels/slide105.xml.rels" ContentType="application/vnd.openxmlformats-package.relationships+xml"/>
  <Override PartName="/ppt/slides/_rels/slide72.xml.rels" ContentType="application/vnd.openxmlformats-package.relationships+xml"/>
  <Override PartName="/ppt/slides/_rels/slide75.xml.rels" ContentType="application/vnd.openxmlformats-package.relationships+xml"/>
  <Override PartName="/ppt/slides/_rels/slide108.xml.rels" ContentType="application/vnd.openxmlformats-package.relationships+xml"/>
  <Override PartName="/ppt/slides/_rels/slide152.xml.rels" ContentType="application/vnd.openxmlformats-package.relationships+xml"/>
  <Override PartName="/ppt/slides/_rels/slide107.xml.rels" ContentType="application/vnd.openxmlformats-package.relationships+xml"/>
  <Override PartName="/ppt/slides/_rels/slide74.xml.rels" ContentType="application/vnd.openxmlformats-package.relationships+xml"/>
  <Override PartName="/ppt/slides/_rels/slide151.xml.rels" ContentType="application/vnd.openxmlformats-package.relationships+xml"/>
  <Override PartName="/ppt/slides/_rels/slide104.xml.rels" ContentType="application/vnd.openxmlformats-package.relationships+xml"/>
  <Override PartName="/ppt/slides/_rels/slide71.xml.rels" ContentType="application/vnd.openxmlformats-package.relationships+xml"/>
  <Override PartName="/ppt/slides/_rels/slide101.xml.rels" ContentType="application/vnd.openxmlformats-package.relationships+xml"/>
  <Override PartName="/ppt/slides/_rels/slide24.xml.rels" ContentType="application/vnd.openxmlformats-package.relationships+xml"/>
  <Override PartName="/ppt/slides/_rels/slide94.xml.rels" ContentType="application/vnd.openxmlformats-package.relationships+xml"/>
  <Override PartName="/ppt/slides/_rels/slide127.xml.rels" ContentType="application/vnd.openxmlformats-package.relationships+xml"/>
  <Override PartName="/ppt/slides/_rels/slide26.xml.rels" ContentType="application/vnd.openxmlformats-package.relationships+xml"/>
  <Override PartName="/ppt/slides/_rels/slide103.xml.rels" ContentType="application/vnd.openxmlformats-package.relationships+xml"/>
  <Override PartName="/ppt/slides/_rels/slide70.xml.rels" ContentType="application/vnd.openxmlformats-package.relationships+xml"/>
  <Override PartName="/ppt/slides/_rels/slide73.xml.rels" ContentType="application/vnd.openxmlformats-package.relationships+xml"/>
  <Override PartName="/ppt/slides/_rels/slide150.xml.rels" ContentType="application/vnd.openxmlformats-package.relationships+xml"/>
  <Override PartName="/ppt/slides/_rels/slide106.xml.rels" ContentType="application/vnd.openxmlformats-package.relationships+xml"/>
  <Override PartName="/ppt/slides/_rels/slide69.xml.rels" ContentType="application/vnd.openxmlformats-package.relationships+xml"/>
  <Override PartName="/ppt/slides/_rels/slide93.xml.rels" ContentType="application/vnd.openxmlformats-package.relationships+xml"/>
  <Override PartName="/ppt/slides/_rels/slide49.xml.rels" ContentType="application/vnd.openxmlformats-package.relationships+xml"/>
  <Override PartName="/ppt/slides/_rels/slide126.xml.rels" ContentType="application/vnd.openxmlformats-package.relationships+xml"/>
  <Override PartName="/ppt/slides/_rels/slide25.xml.rels" ContentType="application/vnd.openxmlformats-package.relationships+xml"/>
  <Override PartName="/ppt/slides/_rels/slide102.xml.rels" ContentType="application/vnd.openxmlformats-package.relationships+xml"/>
  <Override PartName="/ppt/slides/_rels/slide53.xml.rels" ContentType="application/vnd.openxmlformats-package.relationships+xml"/>
  <Override PartName="/ppt/slides/_rels/slide41.xml.rels" ContentType="application/vnd.openxmlformats-package.relationships+xml"/>
  <Override PartName="/ppt/slides/_rels/slide6.xml.rels" ContentType="application/vnd.openxmlformats-package.relationships+xml"/>
  <Override PartName="/ppt/slides/_rels/slide146.xml.rels" ContentType="application/vnd.openxmlformats-package.relationships+xml"/>
  <Override PartName="/ppt/slides/_rels/slide137.xml.rels" ContentType="application/vnd.openxmlformats-package.relationships+xml"/>
  <Override PartName="/ppt/slides/_rels/slide131.xml.rels" ContentType="application/vnd.openxmlformats-package.relationships+xml"/>
  <Override PartName="/ppt/slides/_rels/slide149.xml.rels" ContentType="application/vnd.openxmlformats-package.relationships+xml"/>
  <Override PartName="/ppt/slides/_rels/slide143.xml.rels" ContentType="application/vnd.openxmlformats-package.relationships+xml"/>
  <Override PartName="/ppt/slides/_rels/slide139.xml.rels" ContentType="application/vnd.openxmlformats-package.relationships+xml"/>
  <Override PartName="/ppt/slides/_rels/slide54.xml.rels" ContentType="application/vnd.openxmlformats-package.relationships+xml"/>
  <Override PartName="/ppt/slides/_rels/slide144.xml.rels" ContentType="application/vnd.openxmlformats-package.relationships+xml"/>
  <Override PartName="/ppt/slides/_rels/slide142.xml.rels" ContentType="application/vnd.openxmlformats-package.relationships+xml"/>
  <Override PartName="/ppt/slides/_rels/slide138.xml.rels" ContentType="application/vnd.openxmlformats-package.relationships+xml"/>
  <Override PartName="/ppt/slides/_rels/slide77.xml.rels" ContentType="application/vnd.openxmlformats-package.relationships+xml"/>
  <Override PartName="/ppt/slides/_rels/slide133.xml.rels" ContentType="application/vnd.openxmlformats-package.relationships+xml"/>
  <Override PartName="/ppt/slides/_rels/slide147.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132.xml.rels" ContentType="application/vnd.openxmlformats-package.relationships+xml"/>
  <Override PartName="/ppt/slides/_rels/slide52.xml.rels" ContentType="application/vnd.openxmlformats-package.relationships+xml"/>
  <Override PartName="/ppt/slides/_rels/slide55.xml.rels" ContentType="application/vnd.openxmlformats-package.relationships+xml"/>
  <Override PartName="/ppt/slides/_rels/slide29.xml.rels" ContentType="application/vnd.openxmlformats-package.relationships+xml"/>
  <Override PartName="/ppt/slides/_rels/slide40.xml.rels" ContentType="application/vnd.openxmlformats-package.relationships+xml"/>
  <Override PartName="/ppt/slides/_rels/slide145.xml.rels" ContentType="application/vnd.openxmlformats-package.relationships+xml"/>
  <Override PartName="/ppt/slides/_rels/slide130.xml.rels" ContentType="application/vnd.openxmlformats-package.relationships+xml"/>
  <Override PartName="/ppt/slides/_rels/slide97.xml.rels" ContentType="application/vnd.openxmlformats-package.relationships+xml"/>
  <Override PartName="/ppt/slides/_rels/slide44.xml.rels" ContentType="application/vnd.openxmlformats-package.relationships+xml"/>
  <Override PartName="/ppt/slides/_rels/slide98.xml.rels" ContentType="application/vnd.openxmlformats-package.relationships+xml"/>
  <Override PartName="/ppt/slides/_rels/slide45.xml.rels" ContentType="application/vnd.openxmlformats-package.relationships+xml"/>
  <Override PartName="/ppt/slides/_rels/slide99.xml.rels" ContentType="application/vnd.openxmlformats-package.relationships+xml"/>
  <Override PartName="/ppt/slides/_rels/slide50.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110.xml.rels" ContentType="application/vnd.openxmlformats-package.relationships+xml"/>
  <Override PartName="/ppt/slides/_rels/slide129.xml.rels" ContentType="application/vnd.openxmlformats-package.relationships+xml"/>
  <Override PartName="/ppt/slides/_rels/slide96.xml.rels" ContentType="application/vnd.openxmlformats-package.relationships+xml"/>
  <Override PartName="/ppt/slides/_rels/slide43.xml.rels" ContentType="application/vnd.openxmlformats-package.relationships+xml"/>
  <Override PartName="/ppt/slides/_rels/slide85.xml.rels" ContentType="application/vnd.openxmlformats-package.relationships+xml"/>
  <Override PartName="/ppt/slides/_rels/slide118.xml.rels" ContentType="application/vnd.openxmlformats-package.relationships+xml"/>
  <Override PartName="/ppt/slides/_rels/slide88.xml.rels" ContentType="application/vnd.openxmlformats-package.relationships+xml"/>
  <Override PartName="/ppt/slides/_rels/slide87.xml.rels" ContentType="application/vnd.openxmlformats-package.relationships+xml"/>
  <Override PartName="/ppt/slides/_rels/slide3.xml.rels" ContentType="application/vnd.openxmlformats-package.relationships+xml"/>
  <Override PartName="/ppt/slides/_rels/slide78.xml.rels" ContentType="application/vnd.openxmlformats-package.relationships+xml"/>
  <Override PartName="/ppt/slides/_rels/slide4.xml.rels" ContentType="application/vnd.openxmlformats-package.relationships+xml"/>
  <Override PartName="/ppt/slides/_rels/slide134.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12.xml.rels" ContentType="application/vnd.openxmlformats-package.relationships+xml"/>
  <Override PartName="/ppt/slides/_rels/slide89.xml.rels" ContentType="application/vnd.openxmlformats-package.relationships+xml"/>
  <Override PartName="/ppt/slides/_rels/slide14.xml.rels" ContentType="application/vnd.openxmlformats-package.relationships+xml"/>
  <Override PartName="/ppt/slides/_rels/slide19.xml.rels" ContentType="application/vnd.openxmlformats-package.relationships+xml"/>
  <Override PartName="/ppt/slides/_rels/slide100.xml.rels" ContentType="application/vnd.openxmlformats-package.relationships+xml"/>
  <Override PartName="/ppt/slides/_rels/slide23.xml.rels" ContentType="application/vnd.openxmlformats-package.relationships+xml"/>
  <Override PartName="/ppt/slides/_rels/slide13.xml.rels" ContentType="application/vnd.openxmlformats-package.relationships+xml"/>
  <Override PartName="/ppt/slides/_rels/slide128.xml.rels" ContentType="application/vnd.openxmlformats-package.relationships+xml"/>
  <Override PartName="/ppt/slides/_rels/slide95.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7.xml.rels" ContentType="application/vnd.openxmlformats-package.relationships+xml"/>
  <Override PartName="/ppt/slides/_rels/slide113.xml.rels" ContentType="application/vnd.openxmlformats-package.relationships+xml"/>
  <Override PartName="/ppt/slides/_rels/slide80.xml.rels" ContentType="application/vnd.openxmlformats-package.relationships+xml"/>
  <Override PartName="/ppt/slides/_rels/slide36.xml.rels" ContentType="application/vnd.openxmlformats-package.relationships+xml"/>
  <Override PartName="/ppt/slides/_rels/slide28.xml.rels" ContentType="application/vnd.openxmlformats-package.relationships+xml"/>
  <Override PartName="/ppt/slides/_rels/slide114.xml.rels" ContentType="application/vnd.openxmlformats-package.relationships+xml"/>
  <Override PartName="/ppt/slides/_rels/slide81.xml.rels" ContentType="application/vnd.openxmlformats-package.relationships+xml"/>
  <Override PartName="/ppt/slides/_rels/slide37.xml.rels" ContentType="application/vnd.openxmlformats-package.relationships+xml"/>
  <Override PartName="/ppt/slides/_rels/slide156.xml.rels" ContentType="application/vnd.openxmlformats-package.relationships+xml"/>
  <Override PartName="/ppt/slides/_rels/slide51.xml.rels" ContentType="application/vnd.openxmlformats-package.relationships+xml"/>
  <Override PartName="/ppt/slides/_rels/slide5.xml.rels" ContentType="application/vnd.openxmlformats-package.relationships+xml"/>
  <Override PartName="/ppt/slides/_rels/slide135.xml.rels" ContentType="application/vnd.openxmlformats-package.relationships+xml"/>
  <Override PartName="/ppt/slides/_rels/slide30.xml.rels" ContentType="application/vnd.openxmlformats-package.relationships+xml"/>
  <Override PartName="/ppt/slides/_rels/slide79.xml.rels" ContentType="application/vnd.openxmlformats-package.relationships+xml"/>
  <Override PartName="/ppt/slides/_rels/slide111.xml.rels" ContentType="application/vnd.openxmlformats-package.relationships+xml"/>
  <Override PartName="/ppt/slides/_rels/slide34.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31.xml.rels" ContentType="application/vnd.openxmlformats-package.relationships+xml"/>
  <Override PartName="/ppt/slides/_rels/slide117.xml.rels" ContentType="application/vnd.openxmlformats-package.relationships+xml"/>
  <Override PartName="/ppt/slides/_rels/slide84.xml.rels" ContentType="application/vnd.openxmlformats-package.relationships+xml"/>
  <Override PartName="/ppt/slides/_rels/slide120.xml.rels" ContentType="application/vnd.openxmlformats-package.relationships+xml"/>
  <Override PartName="/ppt/slides/_rels/slide83.xml.rels" ContentType="application/vnd.openxmlformats-package.relationships+xml"/>
  <Override PartName="/ppt/slides/_rels/slide116.xml.rels" ContentType="application/vnd.openxmlformats-package.relationships+xml"/>
  <Override PartName="/ppt/slides/_rels/slide3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136.xml.rels" ContentType="application/vnd.openxmlformats-package.relationships+xml"/>
  <Override PartName="/ppt/slides/_rels/slide2.xml.rels" ContentType="application/vnd.openxmlformats-package.relationships+xml"/>
  <Override PartName="/ppt/slides/_rels/slide119.xml.rels" ContentType="application/vnd.openxmlformats-package.relationships+xml"/>
  <Override PartName="/ppt/slides/_rels/slide86.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115.xml.rels" ContentType="application/vnd.openxmlformats-package.relationships+xml"/>
  <Override PartName="/ppt/slides/_rels/slide38.xml.rels" ContentType="application/vnd.openxmlformats-package.relationships+xml"/>
  <Override PartName="/ppt/slides/_rels/slide82.xml.rels" ContentType="application/vnd.openxmlformats-package.relationships+xml"/>
  <Override PartName="/ppt/slides/_rels/slide112.xml.rels" ContentType="application/vnd.openxmlformats-package.relationships+xml"/>
  <Override PartName="/ppt/slides/_rels/slide35.xml.rels" ContentType="application/vnd.openxmlformats-package.relationships+xml"/>
  <Override PartName="/ppt/slides/_rels/slide148.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54.xml.rels" ContentType="application/vnd.openxmlformats-package.relationships+xml"/>
  <Override PartName="/ppt/slides/_rels/slide58.xml.rels" ContentType="application/vnd.openxmlformats-package.relationships+xml"/>
  <Override PartName="/ppt/slides/_rels/slide15.xml.rels" ContentType="application/vnd.openxmlformats-package.relationships+xml"/>
  <Override PartName="/ppt/slides/_rels/slide155.xml.rels" ContentType="application/vnd.openxmlformats-package.relationships+xml"/>
  <Override PartName="/ppt/slides/_rels/slide123.xml.rels" ContentType="application/vnd.openxmlformats-package.relationships+xml"/>
  <Override PartName="/ppt/slides/_rels/slide46.xml.rels" ContentType="application/vnd.openxmlformats-package.relationships+xml"/>
  <Override PartName="/ppt/slides/_rels/slide90.xml.rels" ContentType="application/vnd.openxmlformats-package.relationships+xml"/>
  <Override PartName="/ppt/slides/_rels/slide124.xml.rels" ContentType="application/vnd.openxmlformats-package.relationships+xml"/>
  <Override PartName="/ppt/slides/_rels/slide47.xml.rels" ContentType="application/vnd.openxmlformats-package.relationships+xml"/>
  <Override PartName="/ppt/slides/_rels/slide91.xml.rels" ContentType="application/vnd.openxmlformats-package.relationships+xml"/>
  <Override PartName="/ppt/slides/_rels/slide62.xml.rels" ContentType="application/vnd.openxmlformats-package.relationships+xml"/>
  <Override PartName="/ppt/slides/_rels/slide140.xml.rels" ContentType="application/vnd.openxmlformats-package.relationships+xml"/>
  <Override PartName="/ppt/slides/_rels/slide63.xml.rels" ContentType="application/vnd.openxmlformats-package.relationships+xml"/>
  <Override PartName="/ppt/slides/_rels/slide141.xml.rels" ContentType="application/vnd.openxmlformats-package.relationships+xml"/>
  <Override PartName="/ppt/slides/_rels/slide64.xml.rels" ContentType="application/vnd.openxmlformats-package.relationships+xml"/>
  <Override PartName="/ppt/slides/_rels/slide65.xml.rels" ContentType="application/vnd.openxmlformats-package.relationships+xml"/>
  <Override PartName="/ppt/slides/_rels/slide121.xml.rels" ContentType="application/vnd.openxmlformats-package.relationships+xml"/>
  <Override PartName="/ppt/slides/_rels/slide66.xml.rels" ContentType="application/vnd.openxmlformats-package.relationships+xml"/>
  <Override PartName="/ppt/slides/_rels/slide122.xml.rels" ContentType="application/vnd.openxmlformats-package.relationships+xml"/>
  <Override PartName="/ppt/slides/_rels/slide67.xml.rels" ContentType="application/vnd.openxmlformats-package.relationships+xml"/>
  <Override PartName="/ppt/slides/_rels/slide125.xml.rels" ContentType="application/vnd.openxmlformats-package.relationships+xml"/>
  <Override PartName="/ppt/slides/_rels/slide48.xml.rels" ContentType="application/vnd.openxmlformats-package.relationships+xml"/>
  <Override PartName="/ppt/slides/_rels/slide92.xml.rels" ContentType="application/vnd.openxmlformats-package.relationships+xml"/>
  <Override PartName="/ppt/slides/_rels/slide68.xml.rels" ContentType="application/vnd.openxmlformats-package.relationships+xml"/>
  <Override PartName="/ppt/slides/slide127.xml" ContentType="application/vnd.openxmlformats-officedocument.presentationml.slide+xml"/>
  <Override PartName="/ppt/slides/slide99.xml" ContentType="application/vnd.openxmlformats-officedocument.presentationml.slide+xml"/>
  <Override PartName="/ppt/slides/slide126.xml" ContentType="application/vnd.openxmlformats-officedocument.presentationml.slide+xml"/>
  <Override PartName="/ppt/slides/slide98.xml" ContentType="application/vnd.openxmlformats-officedocument.presentationml.slide+xml"/>
  <Override PartName="/ppt/slides/slide125.xml" ContentType="application/vnd.openxmlformats-officedocument.presentationml.slide+xml"/>
  <Override PartName="/ppt/slides/slide97.xml" ContentType="application/vnd.openxmlformats-officedocument.presentationml.slide+xml"/>
  <Override PartName="/ppt/slides/slide29.xml" ContentType="application/vnd.openxmlformats-officedocument.presentationml.slide+xml"/>
  <Override PartName="/ppt/slides/slide124.xml" ContentType="application/vnd.openxmlformats-officedocument.presentationml.slide+xml"/>
  <Override PartName="/ppt/slides/slide96.xml" ContentType="application/vnd.openxmlformats-officedocument.presentationml.slide+xml"/>
  <Override PartName="/ppt/slides/slide28.xml" ContentType="application/vnd.openxmlformats-officedocument.presentationml.slide+xml"/>
  <Override PartName="/ppt/slides/slide123.xml" ContentType="application/vnd.openxmlformats-officedocument.presentationml.slide+xml"/>
  <Override PartName="/ppt/slides/slide95.xml" ContentType="application/vnd.openxmlformats-officedocument.presentationml.slide+xml"/>
  <Override PartName="/ppt/slides/slide27.xml" ContentType="application/vnd.openxmlformats-officedocument.presentationml.slide+xml"/>
  <Override PartName="/ppt/slides/slide118.xml" ContentType="application/vnd.openxmlformats-officedocument.presentationml.slide+xml"/>
  <Override PartName="/ppt/slides/slide117.xml" ContentType="application/vnd.openxmlformats-officedocument.presentationml.slide+xml"/>
  <Override PartName="/ppt/slides/slide89.xml" ContentType="application/vnd.openxmlformats-officedocument.presentationml.slide+xml"/>
  <Override PartName="/ppt/slides/slide116.xml" ContentType="application/vnd.openxmlformats-officedocument.presentationml.slide+xml"/>
  <Override PartName="/ppt/slides/slide88.xml" ContentType="application/vnd.openxmlformats-officedocument.presentationml.slide+xml"/>
  <Override PartName="/ppt/slides/slide115.xml" ContentType="application/vnd.openxmlformats-officedocument.presentationml.slide+xml"/>
  <Override PartName="/ppt/slides/slide87.xml" ContentType="application/vnd.openxmlformats-officedocument.presentationml.slide+xml"/>
  <Override PartName="/ppt/slides/slide19.xml" ContentType="application/vnd.openxmlformats-officedocument.presentationml.slide+xml"/>
  <Override PartName="/ppt/slides/slide114.xml" ContentType="application/vnd.openxmlformats-officedocument.presentationml.slide+xml"/>
  <Override PartName="/ppt/slides/slide86.xml" ContentType="application/vnd.openxmlformats-officedocument.presentationml.slide+xml"/>
  <Override PartName="/ppt/slides/slide18.xml" ContentType="application/vnd.openxmlformats-officedocument.presentationml.slide+xml"/>
  <Override PartName="/ppt/slides/slide113.xml" ContentType="application/vnd.openxmlformats-officedocument.presentationml.slide+xml"/>
  <Override PartName="/ppt/slides/slide85.xml" ContentType="application/vnd.openxmlformats-officedocument.presentationml.slide+xml"/>
  <Override PartName="/ppt/slides/slide17.xml" ContentType="application/vnd.openxmlformats-officedocument.presentationml.slide+xml"/>
  <Override PartName="/ppt/slides/slide106.xml" ContentType="application/vnd.openxmlformats-officedocument.presentationml.slide+xml"/>
  <Override PartName="/ppt/slides/slide78.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30.xml" ContentType="application/vnd.openxmlformats-officedocument.presentationml.slide+xml"/>
  <Override PartName="/ppt/slides/slide129.xml" ContentType="application/vnd.openxmlformats-officedocument.presentationml.slide+xml"/>
  <Override PartName="/ppt/slides/slide31.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80.xml" ContentType="application/vnd.openxmlformats-officedocument.presentationml.slide+xml"/>
  <Override PartName="/ppt/slides/slide43.xml" ContentType="application/vnd.openxmlformats-officedocument.presentationml.slide+xml"/>
  <Override PartName="/ppt/slides/slide34.xml" ContentType="application/vnd.openxmlformats-officedocument.presentationml.slide+xml"/>
  <Override PartName="/ppt/slides/slide130.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81.xml" ContentType="application/vnd.openxmlformats-officedocument.presentationml.slide+xml"/>
  <Override PartName="/ppt/slides/slide35.xml" ContentType="application/vnd.openxmlformats-officedocument.presentationml.slide+xml"/>
  <Override PartName="/ppt/slides/slide131.xml" ContentType="application/vnd.openxmlformats-officedocument.presentationml.slide+xml"/>
  <Override PartName="/ppt/slides/slide128.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40.xml" ContentType="application/vnd.openxmlformats-officedocument.presentationml.slide+xml"/>
  <Override PartName="/ppt/slides/slide146.xml" ContentType="application/vnd.openxmlformats-officedocument.presentationml.slide+xml"/>
  <Override PartName="/ppt/slides/slide51.xml" ContentType="application/vnd.openxmlformats-officedocument.presentationml.slide+xml"/>
  <Override PartName="/ppt/slides/slide147.xml" ContentType="application/vnd.openxmlformats-officedocument.presentationml.slide+xml"/>
  <Override PartName="/ppt/slides/slide52.xml" ContentType="application/vnd.openxmlformats-officedocument.presentationml.slide+xml"/>
  <Override PartName="/ppt/slides/slide145.xml" ContentType="application/vnd.openxmlformats-officedocument.presentationml.slide+xml"/>
  <Override PartName="/ppt/slides/slide49.xml" ContentType="application/vnd.openxmlformats-officedocument.presentationml.slide+xml"/>
  <Override PartName="/ppt/slides/slide136.xml" ContentType="application/vnd.openxmlformats-officedocument.presentationml.slide+xml"/>
  <Override PartName="/ppt/slides/slide148.xml" ContentType="application/vnd.openxmlformats-officedocument.presentationml.slide+xml"/>
  <Override PartName="/ppt/slides/slide44.xml" ContentType="application/vnd.openxmlformats-officedocument.presentationml.slide+xml"/>
  <Override PartName="/ppt/slides/slide140.xml" ContentType="application/vnd.openxmlformats-officedocument.presentationml.slide+xml"/>
  <Override PartName="/ppt/slides/slide53.xml" ContentType="application/vnd.openxmlformats-officedocument.presentationml.slide+xml"/>
  <Override PartName="/ppt/slides/slide137.xml" ContentType="application/vnd.openxmlformats-officedocument.presentationml.slide+xml"/>
  <Override PartName="/ppt/slides/slide149.xml" ContentType="application/vnd.openxmlformats-officedocument.presentationml.slide+xml"/>
  <Override PartName="/ppt/slides/slide50.xml" ContentType="application/vnd.openxmlformats-officedocument.presentationml.slide+xml"/>
  <Override PartName="/ppt/slides/slide150.xml" ContentType="application/vnd.openxmlformats-officedocument.presentationml.slide+xml"/>
  <Override PartName="/ppt/slides/slide54.xml" ContentType="application/vnd.openxmlformats-officedocument.presentationml.slide+xml"/>
  <Override PartName="/ppt/slides/slide152.xml" ContentType="application/vnd.openxmlformats-officedocument.presentationml.slide+xml"/>
  <Override PartName="/ppt/slides/slide56.xml" ContentType="application/vnd.openxmlformats-officedocument.presentationml.slide+xml"/>
  <Override PartName="/ppt/slides/slide32.xml" ContentType="application/vnd.openxmlformats-officedocument.presentationml.slide+xml"/>
  <Override PartName="/ppt/slides/slide156.xml" ContentType="application/vnd.openxmlformats-officedocument.presentationml.slide+xml"/>
  <Override PartName="/ppt/slides/slide151.xml" ContentType="application/vnd.openxmlformats-officedocument.presentationml.slide+xml"/>
  <Override PartName="/ppt/slides/slide55.xml" ContentType="application/vnd.openxmlformats-officedocument.presentationml.slide+xml"/>
  <Override PartName="/ppt/slides/slide36.xml" ContentType="application/vnd.openxmlformats-officedocument.presentationml.slide+xml"/>
  <Override PartName="/ppt/slides/slide132.xml" ContentType="application/vnd.openxmlformats-officedocument.presentationml.slide+xml"/>
  <Override PartName="/ppt/slides/slide141.xml" ContentType="application/vnd.openxmlformats-officedocument.presentationml.slide+xml"/>
  <Override PartName="/ppt/slides/slide45.xml" ContentType="application/vnd.openxmlformats-officedocument.presentationml.slide+xml"/>
  <Override PartName="/ppt/slides/slide37.xml" ContentType="application/vnd.openxmlformats-officedocument.presentationml.slide+xml"/>
  <Override PartName="/ppt/slides/slide133.xml" ContentType="application/vnd.openxmlformats-officedocument.presentationml.slide+xml"/>
  <Override PartName="/ppt/slides/slide142.xml" ContentType="application/vnd.openxmlformats-officedocument.presentationml.slide+xml"/>
  <Override PartName="/ppt/slides/slide46.xml" ContentType="application/vnd.openxmlformats-officedocument.presentationml.slide+xml"/>
  <Override PartName="/ppt/slides/slide144.xml" ContentType="application/vnd.openxmlformats-officedocument.presentationml.slide+xml"/>
  <Override PartName="/ppt/slides/slide48.xml" ContentType="application/vnd.openxmlformats-officedocument.presentationml.slide+xml"/>
  <Override PartName="/ppt/slides/slide39.xml" ContentType="application/vnd.openxmlformats-officedocument.presentationml.slide+xml"/>
  <Override PartName="/ppt/slides/slide135.xml" ContentType="application/vnd.openxmlformats-officedocument.presentationml.slide+xml"/>
  <Override PartName="/ppt/slides/slide38.xml" ContentType="application/vnd.openxmlformats-officedocument.presentationml.slide+xml"/>
  <Override PartName="/ppt/slides/slide134.xml" ContentType="application/vnd.openxmlformats-officedocument.presentationml.slide+xml"/>
  <Override PartName="/ppt/slides/slide143.xml" ContentType="application/vnd.openxmlformats-officedocument.presentationml.slide+xml"/>
  <Override PartName="/ppt/slides/slide47.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109.xml" ContentType="application/vnd.openxmlformats-officedocument.presentationml.slide+xml"/>
  <Override PartName="/ppt/slides/slide42.xml" ContentType="application/vnd.openxmlformats-officedocument.presentationml.slide+xml"/>
  <Override PartName="/ppt/slides/slide7.xml" ContentType="application/vnd.openxmlformats-officedocument.presentationml.slide+xml"/>
  <Override PartName="/ppt/slides/slide41.xml" ContentType="application/vnd.openxmlformats-officedocument.presentationml.slide+xml"/>
  <Override PartName="/ppt/slides/slide2.xml" ContentType="application/vnd.openxmlformats-officedocument.presentationml.slide+xml"/>
  <Override PartName="/ppt/slides/slide108.xml" ContentType="application/vnd.openxmlformats-officedocument.presentationml.slide+xml"/>
  <Override PartName="/ppt/slides/slide1.xml" ContentType="application/vnd.openxmlformats-officedocument.presentationml.slide+xml"/>
  <Override PartName="/ppt/slides/slide79.xml" ContentType="application/vnd.openxmlformats-officedocument.presentationml.slide+xml"/>
  <Override PartName="/ppt/slides/slide107.xml" ContentType="application/vnd.openxmlformats-officedocument.presentationml.slide+xml"/>
  <Override PartName="/ppt/slides/slide153.xml" ContentType="application/vnd.openxmlformats-officedocument.presentationml.slide+xml"/>
  <Override PartName="/ppt/slides/slide57.xml" ContentType="application/vnd.openxmlformats-officedocument.presentationml.slide+xml"/>
  <Override PartName="/ppt/slides/slide14.xml" ContentType="application/vnd.openxmlformats-officedocument.presentationml.slide+xml"/>
  <Override PartName="/ppt/slides/slide110.xml" ContentType="application/vnd.openxmlformats-officedocument.presentationml.slide+xml"/>
  <Override PartName="/ppt/slides/slide82.xml" ContentType="application/vnd.openxmlformats-officedocument.presentationml.slide+xml"/>
  <Override PartName="/ppt/slides/slide20.xml" ContentType="application/vnd.openxmlformats-officedocument.presentationml.slide+xml"/>
  <Override PartName="/ppt/slides/slide119.xml" ContentType="application/vnd.openxmlformats-officedocument.presentationml.slide+xml"/>
  <Override PartName="/ppt/slides/slide154.xml" ContentType="application/vnd.openxmlformats-officedocument.presentationml.slide+xml"/>
  <Override PartName="/ppt/slides/slide58.xml" ContentType="application/vnd.openxmlformats-officedocument.presentationml.slide+xml"/>
  <Override PartName="/ppt/slides/slide15.xml" ContentType="application/vnd.openxmlformats-officedocument.presentationml.slide+xml"/>
  <Override PartName="/ppt/slides/slide111.xml" ContentType="application/vnd.openxmlformats-officedocument.presentationml.slide+xml"/>
  <Override PartName="/ppt/slides/slide83.xml" ContentType="application/vnd.openxmlformats-officedocument.presentationml.slide+xml"/>
  <Override PartName="/ppt/slides/slide21.xml" ContentType="application/vnd.openxmlformats-officedocument.presentationml.slide+xml"/>
  <Override PartName="/ppt/slides/slide155.xml" ContentType="application/vnd.openxmlformats-officedocument.presentationml.slide+xml"/>
  <Override PartName="/ppt/slides/slide59.xml" ContentType="application/vnd.openxmlformats-officedocument.presentationml.slide+xml"/>
  <Override PartName="/ppt/slides/slide16.xml" ContentType="application/vnd.openxmlformats-officedocument.presentationml.slide+xml"/>
  <Override PartName="/ppt/slides/slide112.xml" ContentType="application/vnd.openxmlformats-officedocument.presentationml.slide+xml"/>
  <Override PartName="/ppt/slides/slide84.xml" ContentType="application/vnd.openxmlformats-officedocument.presentationml.slide+xml"/>
  <Override PartName="/ppt/slides/slide22.xml" ContentType="application/vnd.openxmlformats-officedocument.presentationml.slide+xml"/>
  <Override PartName="/ppt/slides/slide90.xml" ContentType="application/vnd.openxmlformats-officedocument.presentationml.slide+xml"/>
  <Override PartName="/ppt/slides/slide23.xml" ContentType="application/vnd.openxmlformats-officedocument.presentationml.slide+xml"/>
  <Override PartName="/ppt/slides/slide91.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120.xml" ContentType="application/vnd.openxmlformats-officedocument.presentationml.slide+xml"/>
  <Override PartName="/ppt/slides/slide24.xml" ContentType="application/vnd.openxmlformats-officedocument.presentationml.slide+xml"/>
  <Override PartName="/ppt/slides/slide92.xml" ContentType="application/vnd.openxmlformats-officedocument.presentationml.slide+xml"/>
  <Override PartName="/ppt/slides/slide68.xml" ContentType="application/vnd.openxmlformats-officedocument.presentationml.slide+xml"/>
  <Override PartName="/ppt/slides/slide25.xml" ContentType="application/vnd.openxmlformats-officedocument.presentationml.slide+xml"/>
  <Override PartName="/ppt/slides/slide121.xml" ContentType="application/vnd.openxmlformats-officedocument.presentationml.slide+xml"/>
  <Override PartName="/ppt/slides/slide93.xml" ContentType="application/vnd.openxmlformats-officedocument.presentationml.slide+xml"/>
  <Override PartName="/ppt/slides/slide69.xml" ContentType="application/vnd.openxmlformats-officedocument.presentationml.slide+xml"/>
  <Override PartName="/ppt/slides/slide26.xml" ContentType="application/vnd.openxmlformats-officedocument.presentationml.slide+xml"/>
  <Override PartName="/ppt/slides/slide122.xml" ContentType="application/vnd.openxmlformats-officedocument.presentationml.slide+xml"/>
  <Override PartName="/ppt/slides/slide94.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100.xml" ContentType="application/vnd.openxmlformats-officedocument.presentationml.slide+xml"/>
  <Override PartName="/ppt/slides/slide72.xml" ContentType="application/vnd.openxmlformats-officedocument.presentationml.slide+xml"/>
  <Override PartName="/ppt/slides/slide101.xml" ContentType="application/vnd.openxmlformats-officedocument.presentationml.slide+xml"/>
  <Override PartName="/ppt/slides/slide73.xml" ContentType="application/vnd.openxmlformats-officedocument.presentationml.slide+xml"/>
  <Override PartName="/ppt/slides/slide102.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103.xml" ContentType="application/vnd.openxmlformats-officedocument.presentationml.slide+xml"/>
  <Override PartName="/ppt/slides/slide76.xml" ContentType="application/vnd.openxmlformats-officedocument.presentationml.slide+xml"/>
  <Override PartName="/ppt/slides/slide104.xml" ContentType="application/vnd.openxmlformats-officedocument.presentationml.slide+xml"/>
  <Override PartName="/ppt/slides/slide77.xml" ContentType="application/vnd.openxmlformats-officedocument.presentationml.slide+xml"/>
  <Override PartName="/ppt/slides/slide10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48" r:id="rId101"/>
    <p:sldId id="349" r:id="rId102"/>
    <p:sldId id="350" r:id="rId103"/>
    <p:sldId id="351" r:id="rId104"/>
    <p:sldId id="352" r:id="rId105"/>
    <p:sldId id="353" r:id="rId106"/>
    <p:sldId id="354" r:id="rId107"/>
    <p:sldId id="355" r:id="rId108"/>
    <p:sldId id="356" r:id="rId109"/>
    <p:sldId id="357" r:id="rId110"/>
    <p:sldId id="358" r:id="rId111"/>
    <p:sldId id="359" r:id="rId112"/>
    <p:sldId id="360" r:id="rId113"/>
    <p:sldId id="361" r:id="rId114"/>
    <p:sldId id="362" r:id="rId115"/>
    <p:sldId id="363" r:id="rId116"/>
    <p:sldId id="364" r:id="rId117"/>
    <p:sldId id="365" r:id="rId118"/>
    <p:sldId id="366" r:id="rId119"/>
    <p:sldId id="367" r:id="rId120"/>
    <p:sldId id="368" r:id="rId121"/>
    <p:sldId id="369" r:id="rId122"/>
    <p:sldId id="370" r:id="rId123"/>
    <p:sldId id="371" r:id="rId124"/>
    <p:sldId id="372" r:id="rId125"/>
    <p:sldId id="373" r:id="rId126"/>
    <p:sldId id="374" r:id="rId127"/>
    <p:sldId id="375" r:id="rId128"/>
    <p:sldId id="376" r:id="rId129"/>
    <p:sldId id="377" r:id="rId130"/>
    <p:sldId id="378" r:id="rId131"/>
    <p:sldId id="379" r:id="rId132"/>
    <p:sldId id="380" r:id="rId133"/>
    <p:sldId id="381" r:id="rId134"/>
    <p:sldId id="382" r:id="rId135"/>
    <p:sldId id="383" r:id="rId136"/>
    <p:sldId id="384" r:id="rId137"/>
    <p:sldId id="385" r:id="rId138"/>
    <p:sldId id="386" r:id="rId139"/>
    <p:sldId id="387" r:id="rId140"/>
    <p:sldId id="388" r:id="rId141"/>
    <p:sldId id="389" r:id="rId142"/>
    <p:sldId id="390" r:id="rId143"/>
    <p:sldId id="391" r:id="rId144"/>
    <p:sldId id="392" r:id="rId145"/>
    <p:sldId id="393" r:id="rId146"/>
    <p:sldId id="394" r:id="rId147"/>
    <p:sldId id="395" r:id="rId148"/>
    <p:sldId id="396" r:id="rId149"/>
    <p:sldId id="397" r:id="rId150"/>
    <p:sldId id="398" r:id="rId151"/>
    <p:sldId id="399" r:id="rId152"/>
    <p:sldId id="400" r:id="rId153"/>
    <p:sldId id="401" r:id="rId154"/>
    <p:sldId id="402" r:id="rId155"/>
    <p:sldId id="403" r:id="rId156"/>
    <p:sldId id="404" r:id="rId157"/>
    <p:sldId id="405" r:id="rId158"/>
    <p:sldId id="406" r:id="rId159"/>
    <p:sldId id="407" r:id="rId160"/>
    <p:sldId id="408" r:id="rId161"/>
    <p:sldId id="409" r:id="rId162"/>
    <p:sldId id="410" r:id="rId163"/>
    <p:sldId id="411" r:id="rId164"/>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slide" Target="slides/slide51.xml"/><Relationship Id="rId60" Type="http://schemas.openxmlformats.org/officeDocument/2006/relationships/slide" Target="slides/slide52.xml"/><Relationship Id="rId61" Type="http://schemas.openxmlformats.org/officeDocument/2006/relationships/slide" Target="slides/slide53.xml"/><Relationship Id="rId62" Type="http://schemas.openxmlformats.org/officeDocument/2006/relationships/slide" Target="slides/slide54.xml"/><Relationship Id="rId63" Type="http://schemas.openxmlformats.org/officeDocument/2006/relationships/slide" Target="slides/slide55.xml"/><Relationship Id="rId64" Type="http://schemas.openxmlformats.org/officeDocument/2006/relationships/slide" Target="slides/slide56.xml"/><Relationship Id="rId65" Type="http://schemas.openxmlformats.org/officeDocument/2006/relationships/slide" Target="slides/slide57.xml"/><Relationship Id="rId66" Type="http://schemas.openxmlformats.org/officeDocument/2006/relationships/slide" Target="slides/slide58.xml"/><Relationship Id="rId67" Type="http://schemas.openxmlformats.org/officeDocument/2006/relationships/slide" Target="slides/slide59.xml"/><Relationship Id="rId68" Type="http://schemas.openxmlformats.org/officeDocument/2006/relationships/slide" Target="slides/slide60.xml"/><Relationship Id="rId69" Type="http://schemas.openxmlformats.org/officeDocument/2006/relationships/slide" Target="slides/slide61.xml"/><Relationship Id="rId70" Type="http://schemas.openxmlformats.org/officeDocument/2006/relationships/slide" Target="slides/slide62.xml"/><Relationship Id="rId71" Type="http://schemas.openxmlformats.org/officeDocument/2006/relationships/slide" Target="slides/slide63.xml"/><Relationship Id="rId72" Type="http://schemas.openxmlformats.org/officeDocument/2006/relationships/slide" Target="slides/slide64.xml"/><Relationship Id="rId73" Type="http://schemas.openxmlformats.org/officeDocument/2006/relationships/slide" Target="slides/slide65.xml"/><Relationship Id="rId74" Type="http://schemas.openxmlformats.org/officeDocument/2006/relationships/slide" Target="slides/slide66.xml"/><Relationship Id="rId75" Type="http://schemas.openxmlformats.org/officeDocument/2006/relationships/slide" Target="slides/slide67.xml"/><Relationship Id="rId76" Type="http://schemas.openxmlformats.org/officeDocument/2006/relationships/slide" Target="slides/slide68.xml"/><Relationship Id="rId77" Type="http://schemas.openxmlformats.org/officeDocument/2006/relationships/slide" Target="slides/slide69.xml"/><Relationship Id="rId78" Type="http://schemas.openxmlformats.org/officeDocument/2006/relationships/slide" Target="slides/slide70.xml"/><Relationship Id="rId79" Type="http://schemas.openxmlformats.org/officeDocument/2006/relationships/slide" Target="slides/slide71.xml"/><Relationship Id="rId80" Type="http://schemas.openxmlformats.org/officeDocument/2006/relationships/slide" Target="slides/slide72.xml"/><Relationship Id="rId81" Type="http://schemas.openxmlformats.org/officeDocument/2006/relationships/slide" Target="slides/slide73.xml"/><Relationship Id="rId82" Type="http://schemas.openxmlformats.org/officeDocument/2006/relationships/slide" Target="slides/slide74.xml"/><Relationship Id="rId83" Type="http://schemas.openxmlformats.org/officeDocument/2006/relationships/slide" Target="slides/slide75.xml"/><Relationship Id="rId84" Type="http://schemas.openxmlformats.org/officeDocument/2006/relationships/slide" Target="slides/slide76.xml"/><Relationship Id="rId85" Type="http://schemas.openxmlformats.org/officeDocument/2006/relationships/slide" Target="slides/slide77.xml"/><Relationship Id="rId86" Type="http://schemas.openxmlformats.org/officeDocument/2006/relationships/slide" Target="slides/slide78.xml"/><Relationship Id="rId87" Type="http://schemas.openxmlformats.org/officeDocument/2006/relationships/slide" Target="slides/slide79.xml"/><Relationship Id="rId88" Type="http://schemas.openxmlformats.org/officeDocument/2006/relationships/slide" Target="slides/slide80.xml"/><Relationship Id="rId89" Type="http://schemas.openxmlformats.org/officeDocument/2006/relationships/slide" Target="slides/slide81.xml"/><Relationship Id="rId90" Type="http://schemas.openxmlformats.org/officeDocument/2006/relationships/slide" Target="slides/slide82.xml"/><Relationship Id="rId91" Type="http://schemas.openxmlformats.org/officeDocument/2006/relationships/slide" Target="slides/slide83.xml"/><Relationship Id="rId92" Type="http://schemas.openxmlformats.org/officeDocument/2006/relationships/slide" Target="slides/slide84.xml"/><Relationship Id="rId93" Type="http://schemas.openxmlformats.org/officeDocument/2006/relationships/slide" Target="slides/slide85.xml"/><Relationship Id="rId94" Type="http://schemas.openxmlformats.org/officeDocument/2006/relationships/slide" Target="slides/slide86.xml"/><Relationship Id="rId95" Type="http://schemas.openxmlformats.org/officeDocument/2006/relationships/slide" Target="slides/slide87.xml"/><Relationship Id="rId96" Type="http://schemas.openxmlformats.org/officeDocument/2006/relationships/slide" Target="slides/slide88.xml"/><Relationship Id="rId97" Type="http://schemas.openxmlformats.org/officeDocument/2006/relationships/slide" Target="slides/slide89.xml"/><Relationship Id="rId98" Type="http://schemas.openxmlformats.org/officeDocument/2006/relationships/slide" Target="slides/slide90.xml"/><Relationship Id="rId99" Type="http://schemas.openxmlformats.org/officeDocument/2006/relationships/slide" Target="slides/slide91.xml"/><Relationship Id="rId100" Type="http://schemas.openxmlformats.org/officeDocument/2006/relationships/slide" Target="slides/slide92.xml"/><Relationship Id="rId101" Type="http://schemas.openxmlformats.org/officeDocument/2006/relationships/slide" Target="slides/slide93.xml"/><Relationship Id="rId102" Type="http://schemas.openxmlformats.org/officeDocument/2006/relationships/slide" Target="slides/slide94.xml"/><Relationship Id="rId103" Type="http://schemas.openxmlformats.org/officeDocument/2006/relationships/slide" Target="slides/slide95.xml"/><Relationship Id="rId104" Type="http://schemas.openxmlformats.org/officeDocument/2006/relationships/slide" Target="slides/slide96.xml"/><Relationship Id="rId105" Type="http://schemas.openxmlformats.org/officeDocument/2006/relationships/slide" Target="slides/slide97.xml"/><Relationship Id="rId106" Type="http://schemas.openxmlformats.org/officeDocument/2006/relationships/slide" Target="slides/slide98.xml"/><Relationship Id="rId107" Type="http://schemas.openxmlformats.org/officeDocument/2006/relationships/slide" Target="slides/slide99.xml"/><Relationship Id="rId108" Type="http://schemas.openxmlformats.org/officeDocument/2006/relationships/slide" Target="slides/slide100.xml"/><Relationship Id="rId109" Type="http://schemas.openxmlformats.org/officeDocument/2006/relationships/slide" Target="slides/slide101.xml"/><Relationship Id="rId110" Type="http://schemas.openxmlformats.org/officeDocument/2006/relationships/slide" Target="slides/slide102.xml"/><Relationship Id="rId111" Type="http://schemas.openxmlformats.org/officeDocument/2006/relationships/slide" Target="slides/slide103.xml"/><Relationship Id="rId112" Type="http://schemas.openxmlformats.org/officeDocument/2006/relationships/slide" Target="slides/slide104.xml"/><Relationship Id="rId113" Type="http://schemas.openxmlformats.org/officeDocument/2006/relationships/slide" Target="slides/slide105.xml"/><Relationship Id="rId114" Type="http://schemas.openxmlformats.org/officeDocument/2006/relationships/slide" Target="slides/slide106.xml"/><Relationship Id="rId115" Type="http://schemas.openxmlformats.org/officeDocument/2006/relationships/slide" Target="slides/slide107.xml"/><Relationship Id="rId116" Type="http://schemas.openxmlformats.org/officeDocument/2006/relationships/slide" Target="slides/slide108.xml"/><Relationship Id="rId117" Type="http://schemas.openxmlformats.org/officeDocument/2006/relationships/slide" Target="slides/slide109.xml"/><Relationship Id="rId118" Type="http://schemas.openxmlformats.org/officeDocument/2006/relationships/slide" Target="slides/slide110.xml"/><Relationship Id="rId119" Type="http://schemas.openxmlformats.org/officeDocument/2006/relationships/slide" Target="slides/slide111.xml"/><Relationship Id="rId120" Type="http://schemas.openxmlformats.org/officeDocument/2006/relationships/slide" Target="slides/slide112.xml"/><Relationship Id="rId121" Type="http://schemas.openxmlformats.org/officeDocument/2006/relationships/slide" Target="slides/slide113.xml"/><Relationship Id="rId122" Type="http://schemas.openxmlformats.org/officeDocument/2006/relationships/slide" Target="slides/slide114.xml"/><Relationship Id="rId123" Type="http://schemas.openxmlformats.org/officeDocument/2006/relationships/slide" Target="slides/slide115.xml"/><Relationship Id="rId124" Type="http://schemas.openxmlformats.org/officeDocument/2006/relationships/slide" Target="slides/slide116.xml"/><Relationship Id="rId125" Type="http://schemas.openxmlformats.org/officeDocument/2006/relationships/slide" Target="slides/slide117.xml"/><Relationship Id="rId126" Type="http://schemas.openxmlformats.org/officeDocument/2006/relationships/slide" Target="slides/slide118.xml"/><Relationship Id="rId127" Type="http://schemas.openxmlformats.org/officeDocument/2006/relationships/slide" Target="slides/slide119.xml"/><Relationship Id="rId128" Type="http://schemas.openxmlformats.org/officeDocument/2006/relationships/slide" Target="slides/slide120.xml"/><Relationship Id="rId129" Type="http://schemas.openxmlformats.org/officeDocument/2006/relationships/slide" Target="slides/slide121.xml"/><Relationship Id="rId130" Type="http://schemas.openxmlformats.org/officeDocument/2006/relationships/slide" Target="slides/slide122.xml"/><Relationship Id="rId131" Type="http://schemas.openxmlformats.org/officeDocument/2006/relationships/slide" Target="slides/slide123.xml"/><Relationship Id="rId132" Type="http://schemas.openxmlformats.org/officeDocument/2006/relationships/slide" Target="slides/slide124.xml"/><Relationship Id="rId133" Type="http://schemas.openxmlformats.org/officeDocument/2006/relationships/slide" Target="slides/slide125.xml"/><Relationship Id="rId134" Type="http://schemas.openxmlformats.org/officeDocument/2006/relationships/slide" Target="slides/slide126.xml"/><Relationship Id="rId135" Type="http://schemas.openxmlformats.org/officeDocument/2006/relationships/slide" Target="slides/slide127.xml"/><Relationship Id="rId136" Type="http://schemas.openxmlformats.org/officeDocument/2006/relationships/slide" Target="slides/slide128.xml"/><Relationship Id="rId137" Type="http://schemas.openxmlformats.org/officeDocument/2006/relationships/slide" Target="slides/slide129.xml"/><Relationship Id="rId138" Type="http://schemas.openxmlformats.org/officeDocument/2006/relationships/slide" Target="slides/slide130.xml"/><Relationship Id="rId139" Type="http://schemas.openxmlformats.org/officeDocument/2006/relationships/slide" Target="slides/slide131.xml"/><Relationship Id="rId140" Type="http://schemas.openxmlformats.org/officeDocument/2006/relationships/slide" Target="slides/slide132.xml"/><Relationship Id="rId141" Type="http://schemas.openxmlformats.org/officeDocument/2006/relationships/slide" Target="slides/slide133.xml"/><Relationship Id="rId142" Type="http://schemas.openxmlformats.org/officeDocument/2006/relationships/slide" Target="slides/slide134.xml"/><Relationship Id="rId143" Type="http://schemas.openxmlformats.org/officeDocument/2006/relationships/slide" Target="slides/slide135.xml"/><Relationship Id="rId144" Type="http://schemas.openxmlformats.org/officeDocument/2006/relationships/slide" Target="slides/slide136.xml"/><Relationship Id="rId145" Type="http://schemas.openxmlformats.org/officeDocument/2006/relationships/slide" Target="slides/slide137.xml"/><Relationship Id="rId146" Type="http://schemas.openxmlformats.org/officeDocument/2006/relationships/slide" Target="slides/slide138.xml"/><Relationship Id="rId147" Type="http://schemas.openxmlformats.org/officeDocument/2006/relationships/slide" Target="slides/slide139.xml"/><Relationship Id="rId148" Type="http://schemas.openxmlformats.org/officeDocument/2006/relationships/slide" Target="slides/slide140.xml"/><Relationship Id="rId149" Type="http://schemas.openxmlformats.org/officeDocument/2006/relationships/slide" Target="slides/slide141.xml"/><Relationship Id="rId150" Type="http://schemas.openxmlformats.org/officeDocument/2006/relationships/slide" Target="slides/slide142.xml"/><Relationship Id="rId151" Type="http://schemas.openxmlformats.org/officeDocument/2006/relationships/slide" Target="slides/slide143.xml"/><Relationship Id="rId152" Type="http://schemas.openxmlformats.org/officeDocument/2006/relationships/slide" Target="slides/slide144.xml"/><Relationship Id="rId153" Type="http://schemas.openxmlformats.org/officeDocument/2006/relationships/slide" Target="slides/slide145.xml"/><Relationship Id="rId154" Type="http://schemas.openxmlformats.org/officeDocument/2006/relationships/slide" Target="slides/slide146.xml"/><Relationship Id="rId155" Type="http://schemas.openxmlformats.org/officeDocument/2006/relationships/slide" Target="slides/slide147.xml"/><Relationship Id="rId156" Type="http://schemas.openxmlformats.org/officeDocument/2006/relationships/slide" Target="slides/slide148.xml"/><Relationship Id="rId157" Type="http://schemas.openxmlformats.org/officeDocument/2006/relationships/slide" Target="slides/slide149.xml"/><Relationship Id="rId158" Type="http://schemas.openxmlformats.org/officeDocument/2006/relationships/slide" Target="slides/slide150.xml"/><Relationship Id="rId159" Type="http://schemas.openxmlformats.org/officeDocument/2006/relationships/slide" Target="slides/slide151.xml"/><Relationship Id="rId160" Type="http://schemas.openxmlformats.org/officeDocument/2006/relationships/slide" Target="slides/slide152.xml"/><Relationship Id="rId161" Type="http://schemas.openxmlformats.org/officeDocument/2006/relationships/slide" Target="slides/slide153.xml"/><Relationship Id="rId162" Type="http://schemas.openxmlformats.org/officeDocument/2006/relationships/slide" Target="slides/slide154.xml"/><Relationship Id="rId163" Type="http://schemas.openxmlformats.org/officeDocument/2006/relationships/slide" Target="slides/slide155.xml"/><Relationship Id="rId164" Type="http://schemas.openxmlformats.org/officeDocument/2006/relationships/slide" Target="slides/slide156.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s-MX" sz="4400" spc="-1" strike="noStrike">
                <a:latin typeface="Arial"/>
              </a:rPr>
              <a:t>Pulse para desplazar la diapositiva</a:t>
            </a:r>
            <a:endParaRPr b="0" lang="es-MX" sz="4400" spc="-1" strike="noStrike">
              <a:latin typeface="Arial"/>
            </a:endParaRPr>
          </a:p>
        </p:txBody>
      </p:sp>
      <p:sp>
        <p:nvSpPr>
          <p:cNvPr id="229" name="PlaceHolder 2"/>
          <p:cNvSpPr>
            <a:spLocks noGrp="1"/>
          </p:cNvSpPr>
          <p:nvPr>
            <p:ph type="body"/>
          </p:nvPr>
        </p:nvSpPr>
        <p:spPr>
          <a:xfrm>
            <a:off x="777240" y="4777560"/>
            <a:ext cx="6217560" cy="4525920"/>
          </a:xfrm>
          <a:prstGeom prst="rect">
            <a:avLst/>
          </a:prstGeom>
        </p:spPr>
        <p:txBody>
          <a:bodyPr lIns="0" rIns="0" tIns="0" bIns="0">
            <a:noAutofit/>
          </a:bodyPr>
          <a:p>
            <a:r>
              <a:rPr b="0" lang="es-MX" sz="2000" spc="-1" strike="noStrike">
                <a:latin typeface="Arial"/>
              </a:rPr>
              <a:t>Pulse para editar el formato de las notas</a:t>
            </a:r>
            <a:endParaRPr b="0" lang="es-MX" sz="2000" spc="-1" strike="noStrike">
              <a:latin typeface="Arial"/>
            </a:endParaRPr>
          </a:p>
        </p:txBody>
      </p:sp>
      <p:sp>
        <p:nvSpPr>
          <p:cNvPr id="230" name="PlaceHolder 3"/>
          <p:cNvSpPr>
            <a:spLocks noGrp="1"/>
          </p:cNvSpPr>
          <p:nvPr>
            <p:ph type="hdr"/>
          </p:nvPr>
        </p:nvSpPr>
        <p:spPr>
          <a:xfrm>
            <a:off x="0" y="0"/>
            <a:ext cx="3372840" cy="502560"/>
          </a:xfrm>
          <a:prstGeom prst="rect">
            <a:avLst/>
          </a:prstGeom>
        </p:spPr>
        <p:txBody>
          <a:bodyPr lIns="0" rIns="0" tIns="0" bIns="0">
            <a:noAutofit/>
          </a:bodyPr>
          <a:p>
            <a:r>
              <a:rPr b="0" lang="es-MX" sz="1400" spc="-1" strike="noStrike">
                <a:latin typeface="Times New Roman"/>
              </a:rPr>
              <a:t>&lt;cabecera&gt;</a:t>
            </a:r>
            <a:endParaRPr b="0" lang="es-MX" sz="1400" spc="-1" strike="noStrike">
              <a:latin typeface="Times New Roman"/>
            </a:endParaRPr>
          </a:p>
        </p:txBody>
      </p:sp>
      <p:sp>
        <p:nvSpPr>
          <p:cNvPr id="231" name="PlaceHolder 4"/>
          <p:cNvSpPr>
            <a:spLocks noGrp="1"/>
          </p:cNvSpPr>
          <p:nvPr>
            <p:ph type="dt"/>
          </p:nvPr>
        </p:nvSpPr>
        <p:spPr>
          <a:xfrm>
            <a:off x="4399200" y="0"/>
            <a:ext cx="3372840" cy="502560"/>
          </a:xfrm>
          <a:prstGeom prst="rect">
            <a:avLst/>
          </a:prstGeom>
        </p:spPr>
        <p:txBody>
          <a:bodyPr lIns="0" rIns="0" tIns="0" bIns="0">
            <a:noAutofit/>
          </a:bodyPr>
          <a:p>
            <a:pPr algn="r"/>
            <a:r>
              <a:rPr b="0" lang="es-MX" sz="1400" spc="-1" strike="noStrike">
                <a:latin typeface="Times New Roman"/>
              </a:rPr>
              <a:t>&lt;fecha/hora&gt;</a:t>
            </a:r>
            <a:endParaRPr b="0" lang="es-MX" sz="1400" spc="-1" strike="noStrike">
              <a:latin typeface="Times New Roman"/>
            </a:endParaRPr>
          </a:p>
        </p:txBody>
      </p:sp>
      <p:sp>
        <p:nvSpPr>
          <p:cNvPr id="232" name="PlaceHolder 5"/>
          <p:cNvSpPr>
            <a:spLocks noGrp="1"/>
          </p:cNvSpPr>
          <p:nvPr>
            <p:ph type="ftr"/>
          </p:nvPr>
        </p:nvSpPr>
        <p:spPr>
          <a:xfrm>
            <a:off x="0" y="9555480"/>
            <a:ext cx="3372840" cy="502560"/>
          </a:xfrm>
          <a:prstGeom prst="rect">
            <a:avLst/>
          </a:prstGeom>
        </p:spPr>
        <p:txBody>
          <a:bodyPr lIns="0" rIns="0" tIns="0" bIns="0" anchor="b">
            <a:noAutofit/>
          </a:bodyPr>
          <a:p>
            <a:r>
              <a:rPr b="0" lang="es-MX" sz="1400" spc="-1" strike="noStrike">
                <a:latin typeface="Times New Roman"/>
              </a:rPr>
              <a:t>&lt;pie de página&gt;</a:t>
            </a:r>
            <a:endParaRPr b="0" lang="es-MX" sz="1400" spc="-1" strike="noStrike">
              <a:latin typeface="Times New Roman"/>
            </a:endParaRPr>
          </a:p>
        </p:txBody>
      </p:sp>
      <p:sp>
        <p:nvSpPr>
          <p:cNvPr id="233"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6B5421B3-09BD-41E3-A8D2-58DC656B2E4E}" type="slidenum">
              <a:rPr b="0" lang="es-MX" sz="1400" spc="-1" strike="noStrike">
                <a:latin typeface="Times New Roman"/>
              </a:rPr>
              <a:t>&lt;número&gt;</a:t>
            </a:fld>
            <a:endParaRPr b="0" lang="es-MX"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3" name="PlaceHolder 1"/>
          <p:cNvSpPr>
            <a:spLocks noGrp="1"/>
          </p:cNvSpPr>
          <p:nvPr>
            <p:ph type="body"/>
          </p:nvPr>
        </p:nvSpPr>
        <p:spPr>
          <a:xfrm>
            <a:off x="685800" y="4400640"/>
            <a:ext cx="5484600" cy="3598560"/>
          </a:xfrm>
          <a:prstGeom prst="rect">
            <a:avLst/>
          </a:prstGeom>
        </p:spPr>
        <p:txBody>
          <a:bodyPr lIns="0" rIns="0" tIns="0" bIns="0">
            <a:noAutofit/>
          </a:bodyPr>
          <a:p>
            <a:pPr marL="216000" indent="-215280">
              <a:lnSpc>
                <a:spcPct val="100000"/>
              </a:lnSpc>
            </a:pPr>
            <a:r>
              <a:rPr b="0" lang="en-US" sz="2000" spc="-1" strike="noStrike">
                <a:solidFill>
                  <a:srgbClr val="000000"/>
                </a:solidFill>
                <a:latin typeface="Arial"/>
              </a:rPr>
              <a:t>Se busca dar un repaso de la arquitectura TCP/IP; danto énfasis en la capa de transporte.</a:t>
            </a:r>
            <a:endParaRPr b="0" lang="es-MX" sz="2000" spc="-1" strike="noStrike">
              <a:latin typeface="Arial"/>
            </a:endParaRPr>
          </a:p>
          <a:p>
            <a:pPr marL="216000" indent="-215280">
              <a:lnSpc>
                <a:spcPct val="100000"/>
              </a:lnSpc>
              <a:buClr>
                <a:srgbClr val="000000"/>
              </a:buClr>
              <a:buFont typeface="Arial"/>
              <a:buChar char="•"/>
            </a:pPr>
            <a:r>
              <a:rPr b="0" lang="en-US" sz="2000" spc="-1" strike="noStrike">
                <a:solidFill>
                  <a:srgbClr val="000000"/>
                </a:solidFill>
                <a:latin typeface="Arial"/>
              </a:rPr>
              <a:t>Acceso a la red</a:t>
            </a:r>
            <a:endParaRPr b="0" lang="es-MX" sz="2000" spc="-1" strike="noStrike">
              <a:latin typeface="Arial"/>
            </a:endParaRPr>
          </a:p>
          <a:p>
            <a:pPr lvl="1" marL="216000" indent="-215280">
              <a:lnSpc>
                <a:spcPct val="100000"/>
              </a:lnSpc>
              <a:buClr>
                <a:srgbClr val="000000"/>
              </a:buClr>
              <a:buFont typeface="Arial"/>
              <a:buChar char="•"/>
            </a:pPr>
            <a:r>
              <a:rPr b="0" lang="en-US" sz="2000" spc="-1" strike="noStrike">
                <a:solidFill>
                  <a:srgbClr val="000000"/>
                </a:solidFill>
                <a:latin typeface="Arial"/>
              </a:rPr>
              <a:t>Incluye la capa de red</a:t>
            </a:r>
            <a:endParaRPr b="0" lang="es-MX" sz="2000" spc="-1" strike="noStrike">
              <a:latin typeface="Arial"/>
            </a:endParaRPr>
          </a:p>
          <a:p>
            <a:pPr lvl="1" marL="216000" indent="-215280">
              <a:lnSpc>
                <a:spcPct val="100000"/>
              </a:lnSpc>
              <a:buClr>
                <a:srgbClr val="000000"/>
              </a:buClr>
              <a:buFont typeface="Arial"/>
              <a:buChar char="•"/>
            </a:pPr>
            <a:r>
              <a:rPr b="0" lang="en-US" sz="2000" spc="-1" strike="noStrike">
                <a:solidFill>
                  <a:srgbClr val="000000"/>
                </a:solidFill>
                <a:latin typeface="Arial"/>
              </a:rPr>
              <a:t>Modelo de referencia IEEE 802</a:t>
            </a:r>
            <a:endParaRPr b="0" lang="es-MX" sz="2000" spc="-1" strike="noStrike">
              <a:latin typeface="Arial"/>
            </a:endParaRPr>
          </a:p>
          <a:p>
            <a:pPr lvl="1" marL="216000" indent="-215280">
              <a:lnSpc>
                <a:spcPct val="100000"/>
              </a:lnSpc>
              <a:buClr>
                <a:srgbClr val="000000"/>
              </a:buClr>
              <a:buFont typeface="Arial"/>
              <a:buChar char="•"/>
            </a:pPr>
            <a:r>
              <a:rPr b="0" lang="en-US" sz="2000" spc="-1" strike="noStrike">
                <a:solidFill>
                  <a:srgbClr val="000000"/>
                </a:solidFill>
                <a:latin typeface="Arial"/>
              </a:rPr>
              <a:t>Control de enlace lógico (LLC)</a:t>
            </a:r>
            <a:endParaRPr b="0" lang="es-MX" sz="2000" spc="-1" strike="noStrike">
              <a:latin typeface="Arial"/>
            </a:endParaRPr>
          </a:p>
          <a:p>
            <a:pPr lvl="1" marL="216000" indent="-215280">
              <a:lnSpc>
                <a:spcPct val="100000"/>
              </a:lnSpc>
              <a:buClr>
                <a:srgbClr val="000000"/>
              </a:buClr>
              <a:buFont typeface="Arial"/>
              <a:buChar char="•"/>
            </a:pPr>
            <a:r>
              <a:rPr b="0" lang="en-US" sz="2000" spc="-1" strike="noStrike">
                <a:solidFill>
                  <a:srgbClr val="000000"/>
                </a:solidFill>
                <a:latin typeface="Arial"/>
              </a:rPr>
              <a:t>Control de acceso al medio (MAC)</a:t>
            </a:r>
            <a:endParaRPr b="0" lang="es-MX" sz="2000" spc="-1" strike="noStrike">
              <a:latin typeface="Arial"/>
            </a:endParaRPr>
          </a:p>
          <a:p>
            <a:pPr marL="216000" indent="-215280">
              <a:lnSpc>
                <a:spcPct val="100000"/>
              </a:lnSpc>
              <a:buClr>
                <a:srgbClr val="000000"/>
              </a:buClr>
              <a:buFont typeface="Arial"/>
              <a:buChar char="•"/>
            </a:pPr>
            <a:r>
              <a:rPr b="0" lang="en-US" sz="2000" spc="-1" strike="noStrike">
                <a:solidFill>
                  <a:srgbClr val="000000"/>
                </a:solidFill>
                <a:latin typeface="Arial"/>
              </a:rPr>
              <a:t>Internet</a:t>
            </a:r>
            <a:endParaRPr b="0" lang="es-MX" sz="2000" spc="-1" strike="noStrike">
              <a:latin typeface="Arial"/>
            </a:endParaRPr>
          </a:p>
          <a:p>
            <a:pPr lvl="1" marL="216000" indent="-215280">
              <a:lnSpc>
                <a:spcPct val="100000"/>
              </a:lnSpc>
              <a:buClr>
                <a:srgbClr val="000000"/>
              </a:buClr>
              <a:buFont typeface="Arial"/>
              <a:buChar char="•"/>
            </a:pPr>
            <a:r>
              <a:rPr b="0" lang="en-US" sz="2000" spc="-1" strike="noStrike">
                <a:solidFill>
                  <a:srgbClr val="000000"/>
                </a:solidFill>
                <a:latin typeface="Arial"/>
              </a:rPr>
              <a:t>IP e IGMP</a:t>
            </a:r>
            <a:endParaRPr b="0" lang="es-MX" sz="2000" spc="-1" strike="noStrike">
              <a:latin typeface="Arial"/>
            </a:endParaRPr>
          </a:p>
          <a:p>
            <a:pPr lvl="1" marL="216000" indent="-215280">
              <a:lnSpc>
                <a:spcPct val="100000"/>
              </a:lnSpc>
              <a:buClr>
                <a:srgbClr val="000000"/>
              </a:buClr>
              <a:buFont typeface="Arial"/>
              <a:buChar char="•"/>
            </a:pPr>
            <a:r>
              <a:rPr b="0" lang="en-US" sz="2000" spc="-1" strike="noStrike">
                <a:solidFill>
                  <a:srgbClr val="000000"/>
                </a:solidFill>
                <a:latin typeface="Arial"/>
              </a:rPr>
              <a:t>Establece rutas entre la fuente y el destino</a:t>
            </a:r>
            <a:endParaRPr b="0" lang="es-MX" sz="2000" spc="-1" strike="noStrike">
              <a:latin typeface="Arial"/>
            </a:endParaRPr>
          </a:p>
          <a:p>
            <a:pPr lvl="1" marL="216000" indent="-215280">
              <a:lnSpc>
                <a:spcPct val="100000"/>
              </a:lnSpc>
              <a:buClr>
                <a:srgbClr val="000000"/>
              </a:buClr>
              <a:buFont typeface="Arial"/>
              <a:buChar char="•"/>
            </a:pPr>
            <a:r>
              <a:rPr b="0" lang="en-US" sz="2000" spc="-1" strike="noStrike">
                <a:solidFill>
                  <a:srgbClr val="000000"/>
                </a:solidFill>
                <a:latin typeface="Arial"/>
              </a:rPr>
              <a:t>Dirige los nodos intermedios</a:t>
            </a:r>
            <a:endParaRPr b="0" lang="es-MX" sz="2000" spc="-1" strike="noStrike">
              <a:latin typeface="Arial"/>
            </a:endParaRPr>
          </a:p>
          <a:p>
            <a:pPr lvl="1" marL="216000" indent="-215280">
              <a:lnSpc>
                <a:spcPct val="100000"/>
              </a:lnSpc>
              <a:buClr>
                <a:srgbClr val="000000"/>
              </a:buClr>
              <a:buFont typeface="Arial"/>
              <a:buChar char="•"/>
            </a:pPr>
            <a:r>
              <a:rPr b="0" lang="en-US" sz="2000" spc="-1" strike="noStrike">
                <a:solidFill>
                  <a:srgbClr val="000000"/>
                </a:solidFill>
                <a:latin typeface="Arial"/>
              </a:rPr>
              <a:t>Ensambla paquetes </a:t>
            </a:r>
            <a:endParaRPr b="0" lang="es-MX" sz="2000" spc="-1" strike="noStrike">
              <a:latin typeface="Arial"/>
            </a:endParaRPr>
          </a:p>
          <a:p>
            <a:pPr lvl="1" marL="216000" indent="-215280">
              <a:lnSpc>
                <a:spcPct val="100000"/>
              </a:lnSpc>
              <a:buClr>
                <a:srgbClr val="000000"/>
              </a:buClr>
              <a:buFont typeface="Arial"/>
              <a:buChar char="•"/>
            </a:pPr>
            <a:r>
              <a:rPr b="0" lang="en-US" sz="2000" spc="-1" strike="noStrike">
                <a:solidFill>
                  <a:srgbClr val="000000"/>
                </a:solidFill>
                <a:latin typeface="Arial"/>
              </a:rPr>
              <a:t>Reconoce prioridades</a:t>
            </a:r>
            <a:endParaRPr b="0" lang="es-MX" sz="2000" spc="-1" strike="noStrike">
              <a:latin typeface="Arial"/>
            </a:endParaRPr>
          </a:p>
          <a:p>
            <a:pPr lvl="1" marL="216000" indent="-215280">
              <a:lnSpc>
                <a:spcPct val="100000"/>
              </a:lnSpc>
              <a:buClr>
                <a:srgbClr val="000000"/>
              </a:buClr>
              <a:buFont typeface="Arial"/>
              <a:buChar char="•"/>
            </a:pPr>
            <a:r>
              <a:rPr b="0" lang="en-US" sz="2000" spc="-1" strike="noStrike">
                <a:solidFill>
                  <a:srgbClr val="000000"/>
                </a:solidFill>
                <a:latin typeface="Arial"/>
              </a:rPr>
              <a:t>Uso de ruteadores</a:t>
            </a:r>
            <a:endParaRPr b="0" lang="es-MX" sz="2000" spc="-1" strike="noStrike">
              <a:latin typeface="Arial"/>
            </a:endParaRPr>
          </a:p>
          <a:p>
            <a:pPr marL="216000" indent="-215280">
              <a:lnSpc>
                <a:spcPct val="100000"/>
              </a:lnSpc>
              <a:buClr>
                <a:srgbClr val="000000"/>
              </a:buClr>
              <a:buFont typeface="Arial"/>
              <a:buChar char="•"/>
            </a:pPr>
            <a:r>
              <a:rPr b="0" lang="en-US" sz="2000" spc="-1" strike="noStrike">
                <a:solidFill>
                  <a:srgbClr val="000000"/>
                </a:solidFill>
                <a:latin typeface="Arial"/>
              </a:rPr>
              <a:t>Transporte</a:t>
            </a:r>
            <a:endParaRPr b="0" lang="es-MX" sz="2000" spc="-1" strike="noStrike">
              <a:latin typeface="Arial"/>
            </a:endParaRPr>
          </a:p>
          <a:p>
            <a:pPr lvl="1" marL="216000" indent="-215280">
              <a:lnSpc>
                <a:spcPct val="100000"/>
              </a:lnSpc>
              <a:buClr>
                <a:srgbClr val="000000"/>
              </a:buClr>
              <a:buFont typeface="Arial"/>
              <a:buChar char="•"/>
            </a:pPr>
            <a:r>
              <a:rPr b="0" lang="en-US" sz="2000" spc="-1" strike="noStrike">
                <a:solidFill>
                  <a:srgbClr val="000000"/>
                </a:solidFill>
                <a:latin typeface="Arial"/>
              </a:rPr>
              <a:t>Le da confiabilidad a las capas inferiores</a:t>
            </a:r>
            <a:endParaRPr b="0" lang="es-MX" sz="2000" spc="-1" strike="noStrike">
              <a:latin typeface="Arial"/>
            </a:endParaRPr>
          </a:p>
          <a:p>
            <a:pPr lvl="1" marL="216000" indent="-215280">
              <a:lnSpc>
                <a:spcPct val="100000"/>
              </a:lnSpc>
              <a:buClr>
                <a:srgbClr val="000000"/>
              </a:buClr>
              <a:buFont typeface="Arial"/>
              <a:buChar char="•"/>
            </a:pPr>
            <a:r>
              <a:rPr b="0" lang="en-US" sz="2000" spc="-1" strike="noStrike">
                <a:solidFill>
                  <a:srgbClr val="000000"/>
                </a:solidFill>
                <a:latin typeface="Arial"/>
              </a:rPr>
              <a:t>Asegura integridad de los mensajes</a:t>
            </a:r>
            <a:endParaRPr b="0" lang="es-MX" sz="2000" spc="-1" strike="noStrike">
              <a:latin typeface="Arial"/>
            </a:endParaRPr>
          </a:p>
          <a:p>
            <a:pPr lvl="1" marL="216000" indent="-215280">
              <a:lnSpc>
                <a:spcPct val="100000"/>
              </a:lnSpc>
              <a:buClr>
                <a:srgbClr val="000000"/>
              </a:buClr>
              <a:buFont typeface="Arial"/>
              <a:buChar char="•"/>
            </a:pPr>
            <a:r>
              <a:rPr b="0" lang="en-US" sz="2000" spc="-1" strike="noStrike">
                <a:solidFill>
                  <a:srgbClr val="000000"/>
                </a:solidFill>
                <a:latin typeface="Arial"/>
              </a:rPr>
              <a:t>Control de flujo y control de errores</a:t>
            </a:r>
            <a:endParaRPr b="0" lang="es-MX" sz="2000" spc="-1" strike="noStrike">
              <a:latin typeface="Arial"/>
            </a:endParaRPr>
          </a:p>
          <a:p>
            <a:pPr lvl="1" marL="216000" indent="-215280">
              <a:lnSpc>
                <a:spcPct val="100000"/>
              </a:lnSpc>
              <a:buClr>
                <a:srgbClr val="000000"/>
              </a:buClr>
              <a:buFont typeface="Arial"/>
              <a:buChar char="•"/>
            </a:pPr>
            <a:r>
              <a:rPr b="0" lang="en-US" sz="2000" spc="-1" strike="noStrike">
                <a:solidFill>
                  <a:srgbClr val="000000"/>
                </a:solidFill>
                <a:latin typeface="Arial"/>
              </a:rPr>
              <a:t>Multiplexa conexiones</a:t>
            </a:r>
            <a:endParaRPr b="0" lang="es-MX" sz="2000" spc="-1" strike="noStrike">
              <a:latin typeface="Arial"/>
            </a:endParaRPr>
          </a:p>
          <a:p>
            <a:pPr lvl="1" marL="216000" indent="-215280">
              <a:lnSpc>
                <a:spcPct val="100000"/>
              </a:lnSpc>
              <a:buClr>
                <a:srgbClr val="000000"/>
              </a:buClr>
              <a:buFont typeface="Arial"/>
              <a:buChar char="•"/>
            </a:pPr>
            <a:r>
              <a:rPr b="0" lang="en-US" sz="2000" spc="-1" strike="noStrike">
                <a:solidFill>
                  <a:srgbClr val="000000"/>
                </a:solidFill>
                <a:latin typeface="Arial"/>
              </a:rPr>
              <a:t>Mapea direcciones a nombres</a:t>
            </a:r>
            <a:endParaRPr b="0" lang="es-MX" sz="2000" spc="-1" strike="noStrike">
              <a:latin typeface="Arial"/>
            </a:endParaRPr>
          </a:p>
          <a:p>
            <a:pPr lvl="1" marL="216000" indent="-215280">
              <a:lnSpc>
                <a:spcPct val="100000"/>
              </a:lnSpc>
              <a:buClr>
                <a:srgbClr val="000000"/>
              </a:buClr>
              <a:buFont typeface="Arial"/>
              <a:buChar char="•"/>
            </a:pPr>
            <a:r>
              <a:rPr b="0" lang="en-US" sz="2000" spc="-1" strike="noStrike">
                <a:solidFill>
                  <a:srgbClr val="000000"/>
                </a:solidFill>
                <a:latin typeface="Arial"/>
              </a:rPr>
              <a:t>TCP y UDP</a:t>
            </a:r>
            <a:endParaRPr b="0" lang="es-MX" sz="2000" spc="-1" strike="noStrike">
              <a:latin typeface="Arial"/>
            </a:endParaRPr>
          </a:p>
          <a:p>
            <a:pPr marL="216000" indent="-215280">
              <a:lnSpc>
                <a:spcPct val="100000"/>
              </a:lnSpc>
              <a:buClr>
                <a:srgbClr val="000000"/>
              </a:buClr>
              <a:buFont typeface="Arial"/>
              <a:buChar char="•"/>
            </a:pPr>
            <a:r>
              <a:rPr b="0" lang="en-US" sz="2000" spc="-1" strike="noStrike">
                <a:solidFill>
                  <a:srgbClr val="000000"/>
                </a:solidFill>
                <a:latin typeface="Arial"/>
              </a:rPr>
              <a:t>Aplicación</a:t>
            </a:r>
            <a:endParaRPr b="0" lang="es-MX" sz="2000" spc="-1" strike="noStrike">
              <a:latin typeface="Arial"/>
            </a:endParaRPr>
          </a:p>
          <a:p>
            <a:pPr lvl="1" marL="216000" indent="-215280">
              <a:lnSpc>
                <a:spcPct val="100000"/>
              </a:lnSpc>
              <a:buClr>
                <a:srgbClr val="000000"/>
              </a:buClr>
              <a:buFont typeface="Arial"/>
              <a:buChar char="•"/>
            </a:pPr>
            <a:r>
              <a:rPr b="0" lang="en-US" sz="2000" spc="-1" strike="noStrike">
                <a:solidFill>
                  <a:srgbClr val="000000"/>
                </a:solidFill>
                <a:latin typeface="Arial"/>
              </a:rPr>
              <a:t>Interfaz del usuario</a:t>
            </a:r>
            <a:endParaRPr b="0" lang="es-MX" sz="2000" spc="-1" strike="noStrike">
              <a:latin typeface="Arial"/>
            </a:endParaRPr>
          </a:p>
          <a:p>
            <a:pPr lvl="1" marL="216000" indent="-215280">
              <a:lnSpc>
                <a:spcPct val="100000"/>
              </a:lnSpc>
              <a:buClr>
                <a:srgbClr val="000000"/>
              </a:buClr>
              <a:buFont typeface="Arial"/>
              <a:buChar char="•"/>
            </a:pPr>
            <a:r>
              <a:rPr b="0" lang="en-US" sz="2000" spc="-1" strike="noStrike">
                <a:solidFill>
                  <a:srgbClr val="000000"/>
                </a:solidFill>
                <a:latin typeface="Arial"/>
              </a:rPr>
              <a:t>Residen las aplicaciones</a:t>
            </a:r>
            <a:endParaRPr b="0" lang="es-MX" sz="2000" spc="-1" strike="noStrike">
              <a:latin typeface="Arial"/>
            </a:endParaRPr>
          </a:p>
          <a:p>
            <a:pPr lvl="1" marL="216000" indent="-215280">
              <a:lnSpc>
                <a:spcPct val="100000"/>
              </a:lnSpc>
              <a:buClr>
                <a:srgbClr val="000000"/>
              </a:buClr>
              <a:buFont typeface="Arial"/>
              <a:buChar char="•"/>
            </a:pPr>
            <a:r>
              <a:rPr b="0" lang="en-US" sz="2000" spc="-1" strike="noStrike">
                <a:solidFill>
                  <a:srgbClr val="000000"/>
                </a:solidFill>
                <a:latin typeface="Arial"/>
              </a:rPr>
              <a:t>Realiza propiamente la tarea que utiliza las comunicaciones remotas</a:t>
            </a:r>
            <a:endParaRPr b="0" lang="es-MX" sz="2000" spc="-1" strike="noStrike">
              <a:latin typeface="Arial"/>
            </a:endParaRPr>
          </a:p>
          <a:p>
            <a:pPr marL="216000" indent="-215280">
              <a:lnSpc>
                <a:spcPct val="100000"/>
              </a:lnSpc>
            </a:pPr>
            <a:endParaRPr b="0" lang="es-MX" sz="2000" spc="-1" strike="noStrike">
              <a:latin typeface="Arial"/>
            </a:endParaRPr>
          </a:p>
          <a:p>
            <a:pPr marL="216000" indent="-215280">
              <a:lnSpc>
                <a:spcPct val="100000"/>
              </a:lnSpc>
            </a:pPr>
            <a:endParaRPr b="0" lang="es-MX" sz="2000" spc="-1" strike="noStrike">
              <a:latin typeface="Arial"/>
            </a:endParaRPr>
          </a:p>
          <a:p>
            <a:pPr marL="216000" indent="-215280">
              <a:lnSpc>
                <a:spcPct val="100000"/>
              </a:lnSpc>
            </a:pPr>
            <a:endParaRPr b="0" lang="es-MX" sz="2000" spc="-1" strike="noStrike">
              <a:latin typeface="Arial"/>
            </a:endParaRPr>
          </a:p>
        </p:txBody>
      </p:sp>
      <p:sp>
        <p:nvSpPr>
          <p:cNvPr id="704" name="CustomShape 2"/>
          <p:cNvSpPr/>
          <p:nvPr/>
        </p:nvSpPr>
        <p:spPr>
          <a:xfrm>
            <a:off x="3884760" y="8685360"/>
            <a:ext cx="2970000" cy="4568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71637B3-8BFE-4AA1-89FD-022EF744A7D8}" type="slidenum">
              <a:rPr b="0" lang="en-US" sz="1200" spc="-1" strike="noStrike">
                <a:solidFill>
                  <a:srgbClr val="000000"/>
                </a:solidFill>
                <a:latin typeface="+mn-lt"/>
                <a:ea typeface="+mn-ea"/>
              </a:rPr>
              <a:t>&lt;número&gt;</a:t>
            </a:fld>
            <a:endParaRPr b="0" lang="es-MX"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5" name="PlaceHolder 1"/>
          <p:cNvSpPr>
            <a:spLocks noGrp="1"/>
          </p:cNvSpPr>
          <p:nvPr>
            <p:ph type="body"/>
          </p:nvPr>
        </p:nvSpPr>
        <p:spPr>
          <a:xfrm>
            <a:off x="685800" y="4400640"/>
            <a:ext cx="5484600" cy="3598560"/>
          </a:xfrm>
          <a:prstGeom prst="rect">
            <a:avLst/>
          </a:prstGeom>
        </p:spPr>
        <p:txBody>
          <a:bodyPr lIns="0" rIns="0" tIns="0" bIns="0">
            <a:noAutofit/>
          </a:bodyPr>
          <a:p>
            <a:pPr marL="216000" indent="-215280">
              <a:lnSpc>
                <a:spcPct val="100000"/>
              </a:lnSpc>
            </a:pPr>
            <a:r>
              <a:rPr b="0" lang="en-US" sz="2000" spc="-1" strike="noStrike">
                <a:solidFill>
                  <a:srgbClr val="000000"/>
                </a:solidFill>
                <a:latin typeface="Arial"/>
              </a:rPr>
              <a:t>Hablar sobre la ubicación de TCP y UDP </a:t>
            </a:r>
            <a:endParaRPr b="0" lang="es-MX" sz="2000" spc="-1" strike="noStrike">
              <a:latin typeface="Arial"/>
            </a:endParaRPr>
          </a:p>
        </p:txBody>
      </p:sp>
      <p:sp>
        <p:nvSpPr>
          <p:cNvPr id="706" name="CustomShape 2"/>
          <p:cNvSpPr/>
          <p:nvPr/>
        </p:nvSpPr>
        <p:spPr>
          <a:xfrm>
            <a:off x="3884760" y="8685360"/>
            <a:ext cx="2970000" cy="4568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C397293-7218-4148-A585-1CC598E3F9E1}" type="slidenum">
              <a:rPr b="0" lang="en-US" sz="1200" spc="-1" strike="noStrike">
                <a:solidFill>
                  <a:srgbClr val="000000"/>
                </a:solidFill>
                <a:latin typeface="+mn-lt"/>
                <a:ea typeface="+mn-ea"/>
              </a:rPr>
              <a:t>&lt;número&gt;</a:t>
            </a:fld>
            <a:endParaRPr b="0" lang="es-MX"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s-MX"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s-MX"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s-MX"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s-MX"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s-MX"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s-MX"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s-MX"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s-MX"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s-MX"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s-MX"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s-MX"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s-MX"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rIns="0" tIns="0" bIns="0">
            <a:normAutofit/>
          </a:bodyPr>
          <a:p>
            <a:endParaRPr b="0" lang="es-MX" sz="3200" spc="-1" strike="noStrike">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rIns="0" tIns="0" bIns="0">
            <a:normAutofit/>
          </a:bodyPr>
          <a:p>
            <a:endParaRPr b="0" lang="es-MX" sz="3200" spc="-1" strike="noStrike">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rIns="0" tIns="0" bIns="0">
            <a:normAutofit/>
          </a:bodyPr>
          <a:p>
            <a:endParaRPr b="0" lang="es-MX" sz="3200" spc="-1" strike="noStrike">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rIns="0" tIns="0" bIns="0">
            <a:normAutofit/>
          </a:bodyPr>
          <a:p>
            <a:endParaRPr b="0" lang="es-MX" sz="3200" spc="-1" strike="noStrike">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rIns="0" tIns="0" bIns="0">
            <a:normAutofit/>
          </a:bodyPr>
          <a:p>
            <a:endParaRPr b="0" lang="es-MX" sz="3200" spc="-1" strike="noStrike">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rIns="0" tIns="0" bIns="0">
            <a:normAutofit/>
          </a:bodyPr>
          <a:p>
            <a:endParaRPr b="0" lang="es-MX" sz="3200" spc="-1" strike="noStrike">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1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19" name="PlaceHolder 2"/>
          <p:cNvSpPr>
            <a:spLocks noGrp="1"/>
          </p:cNvSpPr>
          <p:nvPr>
            <p:ph type="body"/>
          </p:nvPr>
        </p:nvSpPr>
        <p:spPr>
          <a:xfrm>
            <a:off x="609480" y="1604520"/>
            <a:ext cx="1097244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21"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122"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26"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27"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
        <p:nvSpPr>
          <p:cNvPr id="128"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1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32" name="PlaceHolder 4"/>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36" name="PlaceHolder 4"/>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38" name="PlaceHolder 2"/>
          <p:cNvSpPr>
            <a:spLocks noGrp="1"/>
          </p:cNvSpPr>
          <p:nvPr>
            <p:ph type="body"/>
          </p:nvPr>
        </p:nvSpPr>
        <p:spPr>
          <a:xfrm>
            <a:off x="609480" y="1604520"/>
            <a:ext cx="10972440" cy="1896840"/>
          </a:xfrm>
          <a:prstGeom prst="rect">
            <a:avLst/>
          </a:prstGeom>
        </p:spPr>
        <p:txBody>
          <a:bodyPr lIns="0" rIns="0" tIns="0" bIns="0">
            <a:normAutofit/>
          </a:bodyPr>
          <a:p>
            <a:endParaRPr b="0" lang="es-MX" sz="3200" spc="-1" strike="noStrike">
              <a:latin typeface="Arial"/>
            </a:endParaRPr>
          </a:p>
        </p:txBody>
      </p:sp>
      <p:sp>
        <p:nvSpPr>
          <p:cNvPr id="139" name="PlaceHolder 3"/>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41"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42"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43"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
        <p:nvSpPr>
          <p:cNvPr id="144" name="PlaceHolder 5"/>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46" name="PlaceHolder 2"/>
          <p:cNvSpPr>
            <a:spLocks noGrp="1"/>
          </p:cNvSpPr>
          <p:nvPr>
            <p:ph type="body"/>
          </p:nvPr>
        </p:nvSpPr>
        <p:spPr>
          <a:xfrm>
            <a:off x="609480" y="1604520"/>
            <a:ext cx="3533040" cy="1896840"/>
          </a:xfrm>
          <a:prstGeom prst="rect">
            <a:avLst/>
          </a:prstGeom>
        </p:spPr>
        <p:txBody>
          <a:bodyPr lIns="0" rIns="0" tIns="0" bIns="0">
            <a:normAutofit/>
          </a:bodyPr>
          <a:p>
            <a:endParaRPr b="0" lang="es-MX" sz="3200" spc="-1" strike="noStrike">
              <a:latin typeface="Arial"/>
            </a:endParaRPr>
          </a:p>
        </p:txBody>
      </p:sp>
      <p:sp>
        <p:nvSpPr>
          <p:cNvPr id="147" name="PlaceHolder 3"/>
          <p:cNvSpPr>
            <a:spLocks noGrp="1"/>
          </p:cNvSpPr>
          <p:nvPr>
            <p:ph type="body"/>
          </p:nvPr>
        </p:nvSpPr>
        <p:spPr>
          <a:xfrm>
            <a:off x="4319640" y="1604520"/>
            <a:ext cx="3533040" cy="1896840"/>
          </a:xfrm>
          <a:prstGeom prst="rect">
            <a:avLst/>
          </a:prstGeom>
        </p:spPr>
        <p:txBody>
          <a:bodyPr lIns="0" rIns="0" tIns="0" bIns="0">
            <a:normAutofit/>
          </a:bodyPr>
          <a:p>
            <a:endParaRPr b="0" lang="es-MX" sz="3200" spc="-1" strike="noStrike">
              <a:latin typeface="Arial"/>
            </a:endParaRPr>
          </a:p>
        </p:txBody>
      </p:sp>
      <p:sp>
        <p:nvSpPr>
          <p:cNvPr id="148" name="PlaceHolder 4"/>
          <p:cNvSpPr>
            <a:spLocks noGrp="1"/>
          </p:cNvSpPr>
          <p:nvPr>
            <p:ph type="body"/>
          </p:nvPr>
        </p:nvSpPr>
        <p:spPr>
          <a:xfrm>
            <a:off x="8029800" y="1604520"/>
            <a:ext cx="3533040" cy="1896840"/>
          </a:xfrm>
          <a:prstGeom prst="rect">
            <a:avLst/>
          </a:prstGeom>
        </p:spPr>
        <p:txBody>
          <a:bodyPr lIns="0" rIns="0" tIns="0" bIns="0">
            <a:normAutofit/>
          </a:bodyPr>
          <a:p>
            <a:endParaRPr b="0" lang="es-MX" sz="3200" spc="-1" strike="noStrike">
              <a:latin typeface="Arial"/>
            </a:endParaRPr>
          </a:p>
        </p:txBody>
      </p:sp>
      <p:sp>
        <p:nvSpPr>
          <p:cNvPr id="149" name="PlaceHolder 5"/>
          <p:cNvSpPr>
            <a:spLocks noGrp="1"/>
          </p:cNvSpPr>
          <p:nvPr>
            <p:ph type="body"/>
          </p:nvPr>
        </p:nvSpPr>
        <p:spPr>
          <a:xfrm>
            <a:off x="609480" y="3682080"/>
            <a:ext cx="3533040" cy="1896840"/>
          </a:xfrm>
          <a:prstGeom prst="rect">
            <a:avLst/>
          </a:prstGeom>
        </p:spPr>
        <p:txBody>
          <a:bodyPr lIns="0" rIns="0" tIns="0" bIns="0">
            <a:normAutofit/>
          </a:bodyPr>
          <a:p>
            <a:endParaRPr b="0" lang="es-MX" sz="3200" spc="-1" strike="noStrike">
              <a:latin typeface="Arial"/>
            </a:endParaRPr>
          </a:p>
        </p:txBody>
      </p:sp>
      <p:sp>
        <p:nvSpPr>
          <p:cNvPr id="150" name="PlaceHolder 6"/>
          <p:cNvSpPr>
            <a:spLocks noGrp="1"/>
          </p:cNvSpPr>
          <p:nvPr>
            <p:ph type="body"/>
          </p:nvPr>
        </p:nvSpPr>
        <p:spPr>
          <a:xfrm>
            <a:off x="4319640" y="3682080"/>
            <a:ext cx="3533040" cy="1896840"/>
          </a:xfrm>
          <a:prstGeom prst="rect">
            <a:avLst/>
          </a:prstGeom>
        </p:spPr>
        <p:txBody>
          <a:bodyPr lIns="0" rIns="0" tIns="0" bIns="0">
            <a:normAutofit/>
          </a:bodyPr>
          <a:p>
            <a:endParaRPr b="0" lang="es-MX" sz="3200" spc="-1" strike="noStrike">
              <a:latin typeface="Arial"/>
            </a:endParaRPr>
          </a:p>
        </p:txBody>
      </p:sp>
      <p:sp>
        <p:nvSpPr>
          <p:cNvPr id="151" name="PlaceHolder 7"/>
          <p:cNvSpPr>
            <a:spLocks noGrp="1"/>
          </p:cNvSpPr>
          <p:nvPr>
            <p:ph type="body"/>
          </p:nvPr>
        </p:nvSpPr>
        <p:spPr>
          <a:xfrm>
            <a:off x="8029800" y="3682080"/>
            <a:ext cx="35330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5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57" name="PlaceHolder 2"/>
          <p:cNvSpPr>
            <a:spLocks noGrp="1"/>
          </p:cNvSpPr>
          <p:nvPr>
            <p:ph type="body"/>
          </p:nvPr>
        </p:nvSpPr>
        <p:spPr>
          <a:xfrm>
            <a:off x="609480" y="1604520"/>
            <a:ext cx="1097244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59"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1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64"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65"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
        <p:nvSpPr>
          <p:cNvPr id="166"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68"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1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70" name="PlaceHolder 4"/>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72"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73"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74" name="PlaceHolder 4"/>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76" name="PlaceHolder 2"/>
          <p:cNvSpPr>
            <a:spLocks noGrp="1"/>
          </p:cNvSpPr>
          <p:nvPr>
            <p:ph type="body"/>
          </p:nvPr>
        </p:nvSpPr>
        <p:spPr>
          <a:xfrm>
            <a:off x="609480" y="1604520"/>
            <a:ext cx="10972440" cy="1896840"/>
          </a:xfrm>
          <a:prstGeom prst="rect">
            <a:avLst/>
          </a:prstGeom>
        </p:spPr>
        <p:txBody>
          <a:bodyPr lIns="0" rIns="0" tIns="0" bIns="0">
            <a:normAutofit/>
          </a:bodyPr>
          <a:p>
            <a:endParaRPr b="0" lang="es-MX" sz="3200" spc="-1" strike="noStrike">
              <a:latin typeface="Arial"/>
            </a:endParaRPr>
          </a:p>
        </p:txBody>
      </p:sp>
      <p:sp>
        <p:nvSpPr>
          <p:cNvPr id="177" name="PlaceHolder 3"/>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79"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80"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81"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
        <p:nvSpPr>
          <p:cNvPr id="182" name="PlaceHolder 5"/>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84" name="PlaceHolder 2"/>
          <p:cNvSpPr>
            <a:spLocks noGrp="1"/>
          </p:cNvSpPr>
          <p:nvPr>
            <p:ph type="body"/>
          </p:nvPr>
        </p:nvSpPr>
        <p:spPr>
          <a:xfrm>
            <a:off x="609480" y="1604520"/>
            <a:ext cx="3533040" cy="1896840"/>
          </a:xfrm>
          <a:prstGeom prst="rect">
            <a:avLst/>
          </a:prstGeom>
        </p:spPr>
        <p:txBody>
          <a:bodyPr lIns="0" rIns="0" tIns="0" bIns="0">
            <a:normAutofit/>
          </a:bodyPr>
          <a:p>
            <a:endParaRPr b="0" lang="es-MX" sz="3200" spc="-1" strike="noStrike">
              <a:latin typeface="Arial"/>
            </a:endParaRPr>
          </a:p>
        </p:txBody>
      </p:sp>
      <p:sp>
        <p:nvSpPr>
          <p:cNvPr id="185" name="PlaceHolder 3"/>
          <p:cNvSpPr>
            <a:spLocks noGrp="1"/>
          </p:cNvSpPr>
          <p:nvPr>
            <p:ph type="body"/>
          </p:nvPr>
        </p:nvSpPr>
        <p:spPr>
          <a:xfrm>
            <a:off x="4319640" y="1604520"/>
            <a:ext cx="3533040" cy="1896840"/>
          </a:xfrm>
          <a:prstGeom prst="rect">
            <a:avLst/>
          </a:prstGeom>
        </p:spPr>
        <p:txBody>
          <a:bodyPr lIns="0" rIns="0" tIns="0" bIns="0">
            <a:normAutofit/>
          </a:bodyPr>
          <a:p>
            <a:endParaRPr b="0" lang="es-MX" sz="3200" spc="-1" strike="noStrike">
              <a:latin typeface="Arial"/>
            </a:endParaRPr>
          </a:p>
        </p:txBody>
      </p:sp>
      <p:sp>
        <p:nvSpPr>
          <p:cNvPr id="186" name="PlaceHolder 4"/>
          <p:cNvSpPr>
            <a:spLocks noGrp="1"/>
          </p:cNvSpPr>
          <p:nvPr>
            <p:ph type="body"/>
          </p:nvPr>
        </p:nvSpPr>
        <p:spPr>
          <a:xfrm>
            <a:off x="8029800" y="1604520"/>
            <a:ext cx="3533040" cy="1896840"/>
          </a:xfrm>
          <a:prstGeom prst="rect">
            <a:avLst/>
          </a:prstGeom>
        </p:spPr>
        <p:txBody>
          <a:bodyPr lIns="0" rIns="0" tIns="0" bIns="0">
            <a:normAutofit/>
          </a:bodyPr>
          <a:p>
            <a:endParaRPr b="0" lang="es-MX" sz="3200" spc="-1" strike="noStrike">
              <a:latin typeface="Arial"/>
            </a:endParaRPr>
          </a:p>
        </p:txBody>
      </p:sp>
      <p:sp>
        <p:nvSpPr>
          <p:cNvPr id="187" name="PlaceHolder 5"/>
          <p:cNvSpPr>
            <a:spLocks noGrp="1"/>
          </p:cNvSpPr>
          <p:nvPr>
            <p:ph type="body"/>
          </p:nvPr>
        </p:nvSpPr>
        <p:spPr>
          <a:xfrm>
            <a:off x="609480" y="3682080"/>
            <a:ext cx="3533040" cy="1896840"/>
          </a:xfrm>
          <a:prstGeom prst="rect">
            <a:avLst/>
          </a:prstGeom>
        </p:spPr>
        <p:txBody>
          <a:bodyPr lIns="0" rIns="0" tIns="0" bIns="0">
            <a:normAutofit/>
          </a:bodyPr>
          <a:p>
            <a:endParaRPr b="0" lang="es-MX" sz="3200" spc="-1" strike="noStrike">
              <a:latin typeface="Arial"/>
            </a:endParaRPr>
          </a:p>
        </p:txBody>
      </p:sp>
      <p:sp>
        <p:nvSpPr>
          <p:cNvPr id="188" name="PlaceHolder 6"/>
          <p:cNvSpPr>
            <a:spLocks noGrp="1"/>
          </p:cNvSpPr>
          <p:nvPr>
            <p:ph type="body"/>
          </p:nvPr>
        </p:nvSpPr>
        <p:spPr>
          <a:xfrm>
            <a:off x="4319640" y="3682080"/>
            <a:ext cx="3533040" cy="1896840"/>
          </a:xfrm>
          <a:prstGeom prst="rect">
            <a:avLst/>
          </a:prstGeom>
        </p:spPr>
        <p:txBody>
          <a:bodyPr lIns="0" rIns="0" tIns="0" bIns="0">
            <a:normAutofit/>
          </a:bodyPr>
          <a:p>
            <a:endParaRPr b="0" lang="es-MX" sz="3200" spc="-1" strike="noStrike">
              <a:latin typeface="Arial"/>
            </a:endParaRPr>
          </a:p>
        </p:txBody>
      </p:sp>
      <p:sp>
        <p:nvSpPr>
          <p:cNvPr id="189" name="PlaceHolder 7"/>
          <p:cNvSpPr>
            <a:spLocks noGrp="1"/>
          </p:cNvSpPr>
          <p:nvPr>
            <p:ph type="body"/>
          </p:nvPr>
        </p:nvSpPr>
        <p:spPr>
          <a:xfrm>
            <a:off x="8029800" y="3682080"/>
            <a:ext cx="35330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9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95" name="PlaceHolder 2"/>
          <p:cNvSpPr>
            <a:spLocks noGrp="1"/>
          </p:cNvSpPr>
          <p:nvPr>
            <p:ph type="body"/>
          </p:nvPr>
        </p:nvSpPr>
        <p:spPr>
          <a:xfrm>
            <a:off x="609480" y="1604520"/>
            <a:ext cx="1097244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97"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198"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202"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203"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
        <p:nvSpPr>
          <p:cNvPr id="204"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206"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207"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208" name="PlaceHolder 4"/>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210"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211"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212" name="PlaceHolder 4"/>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214" name="PlaceHolder 2"/>
          <p:cNvSpPr>
            <a:spLocks noGrp="1"/>
          </p:cNvSpPr>
          <p:nvPr>
            <p:ph type="body"/>
          </p:nvPr>
        </p:nvSpPr>
        <p:spPr>
          <a:xfrm>
            <a:off x="609480" y="1604520"/>
            <a:ext cx="10972440" cy="1896840"/>
          </a:xfrm>
          <a:prstGeom prst="rect">
            <a:avLst/>
          </a:prstGeom>
        </p:spPr>
        <p:txBody>
          <a:bodyPr lIns="0" rIns="0" tIns="0" bIns="0">
            <a:normAutofit/>
          </a:bodyPr>
          <a:p>
            <a:endParaRPr b="0" lang="es-MX" sz="3200" spc="-1" strike="noStrike">
              <a:latin typeface="Arial"/>
            </a:endParaRPr>
          </a:p>
        </p:txBody>
      </p:sp>
      <p:sp>
        <p:nvSpPr>
          <p:cNvPr id="215" name="PlaceHolder 3"/>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217"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2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219"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
        <p:nvSpPr>
          <p:cNvPr id="220" name="PlaceHolder 5"/>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222" name="PlaceHolder 2"/>
          <p:cNvSpPr>
            <a:spLocks noGrp="1"/>
          </p:cNvSpPr>
          <p:nvPr>
            <p:ph type="body"/>
          </p:nvPr>
        </p:nvSpPr>
        <p:spPr>
          <a:xfrm>
            <a:off x="609480" y="1604520"/>
            <a:ext cx="3533040" cy="1896840"/>
          </a:xfrm>
          <a:prstGeom prst="rect">
            <a:avLst/>
          </a:prstGeom>
        </p:spPr>
        <p:txBody>
          <a:bodyPr lIns="0" rIns="0" tIns="0" bIns="0">
            <a:normAutofit/>
          </a:bodyPr>
          <a:p>
            <a:endParaRPr b="0" lang="es-MX" sz="3200" spc="-1" strike="noStrike">
              <a:latin typeface="Arial"/>
            </a:endParaRPr>
          </a:p>
        </p:txBody>
      </p:sp>
      <p:sp>
        <p:nvSpPr>
          <p:cNvPr id="223" name="PlaceHolder 3"/>
          <p:cNvSpPr>
            <a:spLocks noGrp="1"/>
          </p:cNvSpPr>
          <p:nvPr>
            <p:ph type="body"/>
          </p:nvPr>
        </p:nvSpPr>
        <p:spPr>
          <a:xfrm>
            <a:off x="4319640" y="1604520"/>
            <a:ext cx="3533040" cy="1896840"/>
          </a:xfrm>
          <a:prstGeom prst="rect">
            <a:avLst/>
          </a:prstGeom>
        </p:spPr>
        <p:txBody>
          <a:bodyPr lIns="0" rIns="0" tIns="0" bIns="0">
            <a:normAutofit/>
          </a:bodyPr>
          <a:p>
            <a:endParaRPr b="0" lang="es-MX" sz="3200" spc="-1" strike="noStrike">
              <a:latin typeface="Arial"/>
            </a:endParaRPr>
          </a:p>
        </p:txBody>
      </p:sp>
      <p:sp>
        <p:nvSpPr>
          <p:cNvPr id="224" name="PlaceHolder 4"/>
          <p:cNvSpPr>
            <a:spLocks noGrp="1"/>
          </p:cNvSpPr>
          <p:nvPr>
            <p:ph type="body"/>
          </p:nvPr>
        </p:nvSpPr>
        <p:spPr>
          <a:xfrm>
            <a:off x="8029800" y="1604520"/>
            <a:ext cx="3533040" cy="1896840"/>
          </a:xfrm>
          <a:prstGeom prst="rect">
            <a:avLst/>
          </a:prstGeom>
        </p:spPr>
        <p:txBody>
          <a:bodyPr lIns="0" rIns="0" tIns="0" bIns="0">
            <a:normAutofit/>
          </a:bodyPr>
          <a:p>
            <a:endParaRPr b="0" lang="es-MX" sz="3200" spc="-1" strike="noStrike">
              <a:latin typeface="Arial"/>
            </a:endParaRPr>
          </a:p>
        </p:txBody>
      </p:sp>
      <p:sp>
        <p:nvSpPr>
          <p:cNvPr id="225" name="PlaceHolder 5"/>
          <p:cNvSpPr>
            <a:spLocks noGrp="1"/>
          </p:cNvSpPr>
          <p:nvPr>
            <p:ph type="body"/>
          </p:nvPr>
        </p:nvSpPr>
        <p:spPr>
          <a:xfrm>
            <a:off x="609480" y="3682080"/>
            <a:ext cx="3533040" cy="1896840"/>
          </a:xfrm>
          <a:prstGeom prst="rect">
            <a:avLst/>
          </a:prstGeom>
        </p:spPr>
        <p:txBody>
          <a:bodyPr lIns="0" rIns="0" tIns="0" bIns="0">
            <a:normAutofit/>
          </a:bodyPr>
          <a:p>
            <a:endParaRPr b="0" lang="es-MX" sz="3200" spc="-1" strike="noStrike">
              <a:latin typeface="Arial"/>
            </a:endParaRPr>
          </a:p>
        </p:txBody>
      </p:sp>
      <p:sp>
        <p:nvSpPr>
          <p:cNvPr id="226" name="PlaceHolder 6"/>
          <p:cNvSpPr>
            <a:spLocks noGrp="1"/>
          </p:cNvSpPr>
          <p:nvPr>
            <p:ph type="body"/>
          </p:nvPr>
        </p:nvSpPr>
        <p:spPr>
          <a:xfrm>
            <a:off x="4319640" y="3682080"/>
            <a:ext cx="3533040" cy="1896840"/>
          </a:xfrm>
          <a:prstGeom prst="rect">
            <a:avLst/>
          </a:prstGeom>
        </p:spPr>
        <p:txBody>
          <a:bodyPr lIns="0" rIns="0" tIns="0" bIns="0">
            <a:normAutofit/>
          </a:bodyPr>
          <a:p>
            <a:endParaRPr b="0" lang="es-MX" sz="3200" spc="-1" strike="noStrike">
              <a:latin typeface="Arial"/>
            </a:endParaRPr>
          </a:p>
        </p:txBody>
      </p:sp>
      <p:sp>
        <p:nvSpPr>
          <p:cNvPr id="227" name="PlaceHolder 7"/>
          <p:cNvSpPr>
            <a:spLocks noGrp="1"/>
          </p:cNvSpPr>
          <p:nvPr>
            <p:ph type="body"/>
          </p:nvPr>
        </p:nvSpPr>
        <p:spPr>
          <a:xfrm>
            <a:off x="8029800" y="3682080"/>
            <a:ext cx="35330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115"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15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19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1.xml.rels><?xml version="1.0" encoding="UTF-8"?>
<Relationships xmlns="http://schemas.openxmlformats.org/package/2006/relationships"><Relationship Id="rId1" Type="http://schemas.openxmlformats.org/officeDocument/2006/relationships/image" Target="../media/image5.gif"/><Relationship Id="rId2" Type="http://schemas.openxmlformats.org/officeDocument/2006/relationships/slideLayout" Target="../slideLayouts/slideLayout25.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1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1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13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1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13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14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25.xml"/><Relationship Id="rId6"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5.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1523880" y="1122480"/>
            <a:ext cx="9142200" cy="238572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0" lang="en-US" sz="6000" spc="-1" strike="noStrike">
                <a:solidFill>
                  <a:srgbClr val="000000"/>
                </a:solidFill>
                <a:latin typeface="Calibri Light"/>
                <a:ea typeface="DejaVu Sans"/>
              </a:rPr>
              <a:t>Unidad 1</a:t>
            </a:r>
            <a:endParaRPr b="0" lang="es-MX" sz="6000" spc="-1" strike="noStrike">
              <a:latin typeface="Arial"/>
            </a:endParaRPr>
          </a:p>
        </p:txBody>
      </p:sp>
      <p:sp>
        <p:nvSpPr>
          <p:cNvPr id="235" name="CustomShape 2"/>
          <p:cNvSpPr/>
          <p:nvPr/>
        </p:nvSpPr>
        <p:spPr>
          <a:xfrm>
            <a:off x="1523880" y="3602160"/>
            <a:ext cx="9142200" cy="16538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US" sz="4800" spc="-1" strike="noStrike">
                <a:solidFill>
                  <a:srgbClr val="000000"/>
                </a:solidFill>
                <a:latin typeface="Calibri"/>
                <a:ea typeface="DejaVu Sans"/>
              </a:rPr>
              <a:t>Sockets de flujo</a:t>
            </a:r>
            <a:endParaRPr b="0" lang="es-MX" sz="4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Usos de UDP (2/2)</a:t>
            </a:r>
            <a:endParaRPr b="0" lang="es-MX" sz="4400" spc="-1" strike="noStrike">
              <a:latin typeface="Arial"/>
            </a:endParaRPr>
          </a:p>
        </p:txBody>
      </p:sp>
      <p:sp>
        <p:nvSpPr>
          <p:cNvPr id="287"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No se requiere fiabilidad por un proceso periódico de anuncios</a:t>
            </a:r>
            <a:endParaRPr b="0" lang="es-MX" sz="2800" spc="-1" strike="noStrike">
              <a:latin typeface="Arial"/>
            </a:endParaRPr>
          </a:p>
          <a:p>
            <a:pPr lvl="1" marL="457200" indent="-215280">
              <a:lnSpc>
                <a:spcPct val="90000"/>
              </a:lnSpc>
              <a:buClr>
                <a:srgbClr val="000000"/>
              </a:buClr>
              <a:buFont typeface="Arial"/>
              <a:buChar char="•"/>
            </a:pPr>
            <a:r>
              <a:rPr b="0" lang="en-US" sz="2400" spc="-1" strike="noStrike">
                <a:solidFill>
                  <a:srgbClr val="000000"/>
                </a:solidFill>
                <a:latin typeface="Calibri"/>
                <a:ea typeface="DejaVu Sans"/>
              </a:rPr>
              <a:t>Si el protocolo de Nivel de aplicación publica periódicamente la información, no se requiere un envío fiable.</a:t>
            </a:r>
            <a:endParaRPr b="0" lang="es-MX" sz="2400" spc="-1" strike="noStrike">
              <a:latin typeface="Arial"/>
            </a:endParaRPr>
          </a:p>
          <a:p>
            <a:pPr lvl="1" marL="457200" indent="-215280">
              <a:lnSpc>
                <a:spcPct val="90000"/>
              </a:lnSpc>
              <a:buClr>
                <a:srgbClr val="000000"/>
              </a:buClr>
              <a:buFont typeface="Arial"/>
              <a:buChar char="•"/>
            </a:pPr>
            <a:r>
              <a:rPr b="0" lang="en-US" sz="2400" spc="-1" strike="noStrike">
                <a:solidFill>
                  <a:srgbClr val="000000"/>
                </a:solidFill>
                <a:latin typeface="Calibri"/>
                <a:ea typeface="DejaVu Sans"/>
              </a:rPr>
              <a:t>Si se pierde un mensaje, se vuelve a anunciar de nuevo tras el período de publicación.</a:t>
            </a:r>
            <a:endParaRPr b="0" lang="es-MX" sz="2400" spc="-1" strike="noStrike">
              <a:latin typeface="Arial"/>
            </a:endParaRPr>
          </a:p>
          <a:p>
            <a:pPr lvl="1" marL="457200" indent="-215280">
              <a:lnSpc>
                <a:spcPct val="90000"/>
              </a:lnSpc>
              <a:buClr>
                <a:srgbClr val="000000"/>
              </a:buClr>
              <a:buFont typeface="Arial"/>
              <a:buChar char="•"/>
            </a:pPr>
            <a:r>
              <a:rPr b="0" lang="en-US" sz="2400" spc="-1" strike="noStrike">
                <a:solidFill>
                  <a:srgbClr val="000000"/>
                </a:solidFill>
                <a:latin typeface="Calibri"/>
                <a:ea typeface="DejaVu Sans"/>
              </a:rPr>
              <a:t>Un ejemplo de protocolo de Nivel de aplicación que usa anuncios periódicos (30 segundos) es el Protocolo de Información de Enrutamiento (RIP – Routing Information Protocol).</a:t>
            </a:r>
            <a:endParaRPr b="0" lang="es-MX" sz="24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Envío de uno a muchos</a:t>
            </a:r>
            <a:endParaRPr b="0" lang="es-MX" sz="2800" spc="-1" strike="noStrike">
              <a:latin typeface="Arial"/>
            </a:endParaRPr>
          </a:p>
          <a:p>
            <a:pPr lvl="1" marL="457200" indent="-215280">
              <a:lnSpc>
                <a:spcPct val="100000"/>
              </a:lnSpc>
              <a:buClr>
                <a:srgbClr val="000000"/>
              </a:buClr>
              <a:buFont typeface="Arial"/>
              <a:buChar char="•"/>
            </a:pPr>
            <a:r>
              <a:rPr b="0" lang="en-US" sz="2400" spc="-1" strike="noStrike">
                <a:solidFill>
                  <a:srgbClr val="000000"/>
                </a:solidFill>
                <a:latin typeface="Calibri"/>
                <a:ea typeface="DejaVu Sans"/>
              </a:rPr>
              <a:t>UDP se utiliza como protocolo de Nivel de transporte  siempre que se debe enviar datos de Nivel de aplicación a múltiples destinos mediante direcciones de IP de difusión o multidifusión.</a:t>
            </a:r>
            <a:endParaRPr b="0" lang="es-MX" sz="2400" spc="-1" strike="noStrike">
              <a:latin typeface="Arial"/>
            </a:endParaRPr>
          </a:p>
          <a:p>
            <a:pPr lvl="1" marL="457200" indent="-215280">
              <a:lnSpc>
                <a:spcPct val="100000"/>
              </a:lnSpc>
              <a:buClr>
                <a:srgbClr val="000000"/>
              </a:buClr>
              <a:buFont typeface="Arial"/>
              <a:buChar char="•"/>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TCP se puede usar sólo en envío de uno a uno.</a:t>
            </a:r>
            <a:endParaRPr b="0" lang="es-MX" sz="2400" spc="-1" strike="noStrike">
              <a:latin typeface="Arial"/>
            </a:endParaRPr>
          </a:p>
          <a:p>
            <a:pPr lvl="1" marL="457200" indent="-215280">
              <a:lnSpc>
                <a:spcPct val="100000"/>
              </a:lnSpc>
              <a:buClr>
                <a:srgbClr val="000000"/>
              </a:buClr>
              <a:buFont typeface="Arial"/>
              <a:buChar char="•"/>
            </a:pPr>
            <a:r>
              <a:rPr b="0" lang="en-US" sz="2400" spc="-1" strike="noStrike">
                <a:solidFill>
                  <a:srgbClr val="000000"/>
                </a:solidFill>
                <a:latin typeface="Calibri"/>
                <a:ea typeface="DejaVu Sans"/>
              </a:rPr>
              <a:t>Ejemplo: Un envío de señal de video o voz a través de la red de paquetes.</a:t>
            </a:r>
            <a:endParaRPr b="0" lang="es-MX" sz="2400" spc="-1" strike="noStrike">
              <a:latin typeface="Arial"/>
            </a:endParaRPr>
          </a:p>
          <a:p>
            <a:pPr>
              <a:lnSpc>
                <a:spcPct val="90000"/>
              </a:lnSpc>
            </a:pPr>
            <a:endParaRPr b="0" lang="es-MX" sz="2400" spc="-1" strike="noStrike">
              <a:latin typeface="Arial"/>
            </a:endParaRPr>
          </a:p>
          <a:p>
            <a:pPr>
              <a:lnSpc>
                <a:spcPct val="90000"/>
              </a:lnSpc>
            </a:pP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6" name="CustomShape 1"/>
          <p:cNvSpPr/>
          <p:nvPr/>
        </p:nvSpPr>
        <p:spPr>
          <a:xfrm>
            <a:off x="851040" y="2077920"/>
            <a:ext cx="10513800" cy="1323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s-MX" sz="4400" spc="-1" strike="noStrike">
                <a:solidFill>
                  <a:srgbClr val="000000"/>
                </a:solidFill>
                <a:latin typeface="Arial"/>
                <a:ea typeface="DejaVu Sans"/>
              </a:rPr>
              <a:t>Hilos (threads)</a:t>
            </a:r>
            <a:endParaRPr b="0" lang="es-MX" sz="4400" spc="-1" strike="noStrike">
              <a:latin typeface="Arial"/>
            </a:endParaRPr>
          </a:p>
        </p:txBody>
      </p:sp>
    </p:spTree>
  </p:cSld>
  <mc:AlternateContent>
    <mc:Choice Requires="p14">
      <p:transition spd="slow" p14:dur="2000"/>
    </mc:Choice>
    <mc:Fallback>
      <p:transition spd="slow"/>
    </mc:Fallback>
  </mc:AlternateContent>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7" name="CustomShape 1"/>
          <p:cNvSpPr/>
          <p:nvPr/>
        </p:nvSpPr>
        <p:spPr>
          <a:xfrm>
            <a:off x="838080" y="365040"/>
            <a:ext cx="10513800" cy="1323720"/>
          </a:xfrm>
          <a:prstGeom prst="rect">
            <a:avLst/>
          </a:prstGeom>
          <a:noFill/>
          <a:ln>
            <a:noFill/>
          </a:ln>
        </p:spPr>
        <p:style>
          <a:lnRef idx="0"/>
          <a:fillRef idx="0"/>
          <a:effectRef idx="0"/>
          <a:fontRef idx="minor"/>
        </p:style>
        <p:txBody>
          <a:bodyPr lIns="0" rIns="0" tIns="0" bIns="0" anchor="ctr">
            <a:noAutofit/>
          </a:bodyPr>
          <a:p>
            <a:pPr>
              <a:lnSpc>
                <a:spcPct val="90000"/>
              </a:lnSpc>
            </a:pPr>
            <a:r>
              <a:rPr b="0" lang="es-MX" sz="4400" spc="-1" strike="noStrike">
                <a:solidFill>
                  <a:srgbClr val="000000"/>
                </a:solidFill>
                <a:latin typeface="Arial"/>
                <a:ea typeface="DejaVu Sans"/>
              </a:rPr>
              <a:t>Proceso vs Hilo</a:t>
            </a:r>
            <a:endParaRPr b="0" lang="es-MX" sz="4400" spc="-1" strike="noStrike">
              <a:latin typeface="Arial"/>
            </a:endParaRPr>
          </a:p>
        </p:txBody>
      </p:sp>
      <p:graphicFrame>
        <p:nvGraphicFramePr>
          <p:cNvPr id="568" name="Table 2"/>
          <p:cNvGraphicFramePr/>
          <p:nvPr/>
        </p:nvGraphicFramePr>
        <p:xfrm>
          <a:off x="477720" y="1920600"/>
          <a:ext cx="11135880" cy="3479040"/>
        </p:xfrm>
        <a:graphic>
          <a:graphicData uri="http://schemas.openxmlformats.org/drawingml/2006/table">
            <a:tbl>
              <a:tblPr/>
              <a:tblGrid>
                <a:gridCol w="5568120"/>
                <a:gridCol w="5568120"/>
              </a:tblGrid>
              <a:tr h="393480">
                <a:tc>
                  <a:txBody>
                    <a:bodyPr>
                      <a:noAutofit/>
                    </a:bodyPr>
                    <a:p>
                      <a:pPr>
                        <a:lnSpc>
                          <a:spcPct val="100000"/>
                        </a:lnSpc>
                      </a:pPr>
                      <a:r>
                        <a:rPr b="1" lang="en-US" sz="1800" spc="-1" strike="noStrike">
                          <a:solidFill>
                            <a:srgbClr val="ffffff"/>
                          </a:solidFill>
                          <a:latin typeface="Arial"/>
                          <a:ea typeface="DejaVu Sans"/>
                        </a:rPr>
                        <a:t>Proceso</a:t>
                      </a:r>
                      <a:endParaRPr b="0" lang="es-MX" sz="1800" spc="-1" strike="noStrike">
                        <a:latin typeface="Arial"/>
                      </a:endParaRPr>
                    </a:p>
                  </a:txBody>
                  <a:tcPr marL="91440" marR="91440">
                    <a:noFill/>
                  </a:tcPr>
                </a:tc>
                <a:tc>
                  <a:txBody>
                    <a:bodyPr>
                      <a:noAutofit/>
                    </a:bodyPr>
                    <a:p>
                      <a:pPr>
                        <a:lnSpc>
                          <a:spcPct val="100000"/>
                        </a:lnSpc>
                      </a:pPr>
                      <a:r>
                        <a:rPr b="1" lang="en-US" sz="1800" spc="-1" strike="noStrike">
                          <a:solidFill>
                            <a:srgbClr val="ffffff"/>
                          </a:solidFill>
                          <a:latin typeface="Arial"/>
                          <a:ea typeface="DejaVu Sans"/>
                        </a:rPr>
                        <a:t>Hilo</a:t>
                      </a:r>
                      <a:endParaRPr b="0" lang="es-MX" sz="1800" spc="-1" strike="noStrike">
                        <a:latin typeface="Arial"/>
                      </a:endParaRPr>
                    </a:p>
                  </a:txBody>
                  <a:tcPr marL="91440" marR="91440">
                    <a:noFill/>
                  </a:tcPr>
                </a:tc>
              </a:tr>
              <a:tr h="3085920">
                <a:tc>
                  <a:txBody>
                    <a:bodyPr>
                      <a:noAutofit/>
                    </a:bodyPr>
                    <a:p>
                      <a:pPr>
                        <a:lnSpc>
                          <a:spcPct val="100000"/>
                        </a:lnSpc>
                      </a:pPr>
                      <a:r>
                        <a:rPr b="0" lang="en-US" sz="1800" spc="-1" strike="noStrike">
                          <a:solidFill>
                            <a:srgbClr val="000000"/>
                          </a:solidFill>
                          <a:latin typeface="Arial"/>
                          <a:ea typeface="DejaVu Sans"/>
                        </a:rPr>
                        <a:t>-Tiene un estado: </a:t>
                      </a:r>
                      <a:r>
                        <a:rPr b="1" lang="en-US" sz="1800" spc="-1" strike="noStrike">
                          <a:solidFill>
                            <a:srgbClr val="000000"/>
                          </a:solidFill>
                          <a:latin typeface="Arial"/>
                          <a:ea typeface="DejaVu Sans"/>
                        </a:rPr>
                        <a:t>Nuevo, Listo, Ejecución, Bloqueado, Finalizado</a:t>
                      </a:r>
                      <a:r>
                        <a:rPr b="0" lang="en-US" sz="1800" spc="-1" strike="noStrike">
                          <a:solidFill>
                            <a:srgbClr val="000000"/>
                          </a:solidFill>
                          <a:latin typeface="Arial"/>
                          <a:ea typeface="DejaVu Sans"/>
                        </a:rPr>
                        <a:t> </a:t>
                      </a:r>
                      <a:endParaRPr b="0" lang="es-MX" sz="1800" spc="-1" strike="noStrike">
                        <a:latin typeface="Arial"/>
                      </a:endParaRPr>
                    </a:p>
                    <a:p>
                      <a:pPr>
                        <a:lnSpc>
                          <a:spcPct val="100000"/>
                        </a:lnSpc>
                      </a:pPr>
                      <a:r>
                        <a:rPr b="0" lang="en-US" sz="1800" spc="-1" strike="noStrike">
                          <a:solidFill>
                            <a:srgbClr val="000000"/>
                          </a:solidFill>
                          <a:latin typeface="Arial"/>
                          <a:ea typeface="DejaVu Sans"/>
                        </a:rPr>
                        <a:t>-Contador de programa</a:t>
                      </a:r>
                      <a:endParaRPr b="0" lang="es-MX" sz="1800" spc="-1" strike="noStrike">
                        <a:latin typeface="Arial"/>
                      </a:endParaRPr>
                    </a:p>
                    <a:p>
                      <a:pPr>
                        <a:lnSpc>
                          <a:spcPct val="100000"/>
                        </a:lnSpc>
                      </a:pPr>
                      <a:r>
                        <a:rPr b="0" lang="en-US" sz="1800" spc="-1" strike="noStrike">
                          <a:solidFill>
                            <a:srgbClr val="000000"/>
                          </a:solidFill>
                          <a:latin typeface="Arial"/>
                          <a:ea typeface="DejaVu Sans"/>
                        </a:rPr>
                        <a:t>-Registros del CPU</a:t>
                      </a:r>
                      <a:endParaRPr b="0" lang="es-MX" sz="1800" spc="-1" strike="noStrike">
                        <a:latin typeface="Arial"/>
                      </a:endParaRPr>
                    </a:p>
                    <a:p>
                      <a:pPr>
                        <a:lnSpc>
                          <a:spcPct val="100000"/>
                        </a:lnSpc>
                      </a:pPr>
                      <a:r>
                        <a:rPr b="0" lang="en-US" sz="1800" spc="-1" strike="noStrike">
                          <a:solidFill>
                            <a:srgbClr val="000000"/>
                          </a:solidFill>
                          <a:latin typeface="Arial"/>
                          <a:ea typeface="DejaVu Sans"/>
                        </a:rPr>
                        <a:t>-Información de planificación: </a:t>
                      </a:r>
                      <a:r>
                        <a:rPr b="1" lang="en-US" sz="1800" spc="-1" strike="noStrike">
                          <a:solidFill>
                            <a:srgbClr val="000000"/>
                          </a:solidFill>
                          <a:latin typeface="Arial"/>
                          <a:ea typeface="DejaVu Sans"/>
                        </a:rPr>
                        <a:t>(prioridad, cola en que está agendado)</a:t>
                      </a:r>
                      <a:endParaRPr b="0" lang="es-MX" sz="1800" spc="-1" strike="noStrike">
                        <a:latin typeface="Arial"/>
                      </a:endParaRPr>
                    </a:p>
                    <a:p>
                      <a:pPr>
                        <a:lnSpc>
                          <a:spcPct val="100000"/>
                        </a:lnSpc>
                      </a:pPr>
                      <a:r>
                        <a:rPr b="0" lang="en-US" sz="1800" spc="-1" strike="noStrike">
                          <a:solidFill>
                            <a:srgbClr val="000000"/>
                          </a:solidFill>
                          <a:latin typeface="Arial"/>
                          <a:ea typeface="DejaVu Sans"/>
                        </a:rPr>
                        <a:t>-PID</a:t>
                      </a:r>
                      <a:endParaRPr b="0" lang="es-MX" sz="1800" spc="-1" strike="noStrike">
                        <a:latin typeface="Arial"/>
                      </a:endParaRPr>
                    </a:p>
                    <a:p>
                      <a:pPr>
                        <a:lnSpc>
                          <a:spcPct val="100000"/>
                        </a:lnSpc>
                      </a:pPr>
                      <a:r>
                        <a:rPr b="0" lang="en-US" sz="1800" spc="-1" strike="noStrike">
                          <a:solidFill>
                            <a:srgbClr val="000000"/>
                          </a:solidFill>
                          <a:latin typeface="Arial"/>
                          <a:ea typeface="DejaVu Sans"/>
                        </a:rPr>
                        <a:t>-Información de admón. de memoria(mapeo: páginas o segmentos)</a:t>
                      </a:r>
                      <a:endParaRPr b="0" lang="es-MX" sz="1800" spc="-1" strike="noStrike">
                        <a:latin typeface="Arial"/>
                      </a:endParaRPr>
                    </a:p>
                    <a:p>
                      <a:pPr>
                        <a:lnSpc>
                          <a:spcPct val="100000"/>
                        </a:lnSpc>
                      </a:pPr>
                      <a:r>
                        <a:rPr b="0" lang="en-US" sz="1800" spc="-1" strike="noStrike">
                          <a:solidFill>
                            <a:srgbClr val="000000"/>
                          </a:solidFill>
                          <a:latin typeface="Arial"/>
                          <a:ea typeface="DejaVu Sans"/>
                        </a:rPr>
                        <a:t>-Pila</a:t>
                      </a:r>
                      <a:endParaRPr b="0" lang="es-MX" sz="1800" spc="-1" strike="noStrike">
                        <a:latin typeface="Arial"/>
                      </a:endParaRPr>
                    </a:p>
                    <a:p>
                      <a:pPr>
                        <a:lnSpc>
                          <a:spcPct val="100000"/>
                        </a:lnSpc>
                      </a:pPr>
                      <a:r>
                        <a:rPr b="0" lang="en-US" sz="1800" spc="-1" strike="noStrike">
                          <a:solidFill>
                            <a:srgbClr val="000000"/>
                          </a:solidFill>
                          <a:latin typeface="Arial"/>
                          <a:ea typeface="DejaVu Sans"/>
                        </a:rPr>
                        <a:t>-Información de contabilidad (recursos utilizados)</a:t>
                      </a:r>
                      <a:endParaRPr b="0" lang="es-MX" sz="1800" spc="-1" strike="noStrike">
                        <a:latin typeface="Arial"/>
                      </a:endParaRPr>
                    </a:p>
                  </a:txBody>
                  <a:tcPr marL="91440" marR="91440">
                    <a:noFill/>
                  </a:tcPr>
                </a:tc>
                <a:tc>
                  <a:txBody>
                    <a:bodyPr>
                      <a:noAutofit/>
                    </a:bodyPr>
                    <a:p>
                      <a:pPr>
                        <a:lnSpc>
                          <a:spcPct val="100000"/>
                        </a:lnSpc>
                      </a:pPr>
                      <a:r>
                        <a:rPr b="0" lang="en-US" sz="1800" spc="-1" strike="noStrike">
                          <a:solidFill>
                            <a:srgbClr val="000000"/>
                          </a:solidFill>
                          <a:latin typeface="Arial"/>
                          <a:ea typeface="DejaVu Sans"/>
                        </a:rPr>
                        <a:t>-Tiene un estado: Ejecución, Listo, Bloqueado</a:t>
                      </a:r>
                      <a:endParaRPr b="0" lang="es-MX" sz="1800" spc="-1" strike="noStrike">
                        <a:latin typeface="Arial"/>
                      </a:endParaRPr>
                    </a:p>
                    <a:p>
                      <a:pPr>
                        <a:lnSpc>
                          <a:spcPct val="100000"/>
                        </a:lnSpc>
                      </a:pPr>
                      <a:r>
                        <a:rPr b="0" lang="en-US" sz="1800" spc="-1" strike="noStrike">
                          <a:solidFill>
                            <a:srgbClr val="000000"/>
                          </a:solidFill>
                          <a:latin typeface="Arial"/>
                          <a:ea typeface="DejaVu Sans"/>
                        </a:rPr>
                        <a:t>-Registros del CPU(contexto)</a:t>
                      </a:r>
                      <a:endParaRPr b="0" lang="es-MX" sz="1800" spc="-1" strike="noStrike">
                        <a:latin typeface="Arial"/>
                      </a:endParaRPr>
                    </a:p>
                    <a:p>
                      <a:pPr>
                        <a:lnSpc>
                          <a:spcPct val="100000"/>
                        </a:lnSpc>
                      </a:pPr>
                      <a:r>
                        <a:rPr b="0" lang="en-US" sz="1800" spc="-1" strike="noStrike">
                          <a:solidFill>
                            <a:srgbClr val="000000"/>
                          </a:solidFill>
                          <a:latin typeface="Arial"/>
                          <a:ea typeface="DejaVu Sans"/>
                        </a:rPr>
                        <a:t>-Pila</a:t>
                      </a:r>
                      <a:endParaRPr b="0" lang="es-MX" sz="1800" spc="-1" strike="noStrike">
                        <a:latin typeface="Arial"/>
                      </a:endParaRPr>
                    </a:p>
                    <a:p>
                      <a:pPr>
                        <a:lnSpc>
                          <a:spcPct val="100000"/>
                        </a:lnSpc>
                      </a:pPr>
                      <a:r>
                        <a:rPr b="0" lang="en-US" sz="1800" spc="-1" strike="noStrike">
                          <a:solidFill>
                            <a:srgbClr val="000000"/>
                          </a:solidFill>
                          <a:latin typeface="Arial"/>
                          <a:ea typeface="DejaVu Sans"/>
                        </a:rPr>
                        <a:t>-Información de planificación</a:t>
                      </a:r>
                      <a:endParaRPr b="0" lang="es-MX" sz="1800" spc="-1" strike="noStrike">
                        <a:latin typeface="Arial"/>
                      </a:endParaRPr>
                    </a:p>
                    <a:p>
                      <a:pPr>
                        <a:lnSpc>
                          <a:spcPct val="100000"/>
                        </a:lnSpc>
                      </a:pPr>
                      <a:r>
                        <a:rPr b="0" lang="en-US" sz="1800" spc="-1" strike="noStrike">
                          <a:solidFill>
                            <a:srgbClr val="000000"/>
                          </a:solidFill>
                          <a:latin typeface="Arial"/>
                          <a:ea typeface="DejaVu Sans"/>
                        </a:rPr>
                        <a:t>-Variables locales</a:t>
                      </a:r>
                      <a:endParaRPr b="0" lang="es-MX" sz="1800" spc="-1" strike="noStrike">
                        <a:latin typeface="Arial"/>
                      </a:endParaRPr>
                    </a:p>
                    <a:p>
                      <a:pPr>
                        <a:lnSpc>
                          <a:spcPct val="100000"/>
                        </a:lnSpc>
                      </a:pPr>
                      <a:r>
                        <a:rPr b="0" lang="en-US" sz="1800" spc="-1" strike="noStrike">
                          <a:solidFill>
                            <a:srgbClr val="000000"/>
                          </a:solidFill>
                          <a:latin typeface="Arial"/>
                          <a:ea typeface="DejaVu Sans"/>
                        </a:rPr>
                        <a:t>-Identificador</a:t>
                      </a:r>
                      <a:endParaRPr b="0" lang="es-MX" sz="1800" spc="-1" strike="noStrike">
                        <a:latin typeface="Arial"/>
                      </a:endParaRPr>
                    </a:p>
                  </a:txBody>
                  <a:tcPr marL="91440" marR="91440">
                    <a:noFill/>
                  </a:tcPr>
                </a:tc>
              </a:tr>
            </a:tbl>
          </a:graphicData>
        </a:graphic>
      </p:graphicFrame>
    </p:spTree>
  </p:cSld>
  <mc:AlternateContent>
    <mc:Choice Requires="p14">
      <p:transition spd="slow" p14:dur="2000"/>
    </mc:Choice>
    <mc:Fallback>
      <p:transition spd="slow"/>
    </mc:Fallback>
  </mc:AlternateContent>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9" name="CustomShape 1"/>
          <p:cNvSpPr/>
          <p:nvPr/>
        </p:nvSpPr>
        <p:spPr>
          <a:xfrm>
            <a:off x="5691600" y="3153960"/>
            <a:ext cx="3751560" cy="706680"/>
          </a:xfrm>
          <a:prstGeom prst="rect">
            <a:avLst/>
          </a:prstGeom>
          <a:solidFill>
            <a:srgbClr val="9bbb59"/>
          </a:solidFill>
          <a:ln w="25560">
            <a:solidFill>
              <a:srgbClr val="3a5f8b"/>
            </a:solidFill>
            <a:round/>
          </a:ln>
        </p:spPr>
        <p:style>
          <a:lnRef idx="0"/>
          <a:fillRef idx="0"/>
          <a:effectRef idx="0"/>
          <a:fontRef idx="minor"/>
        </p:style>
      </p:sp>
      <p:sp>
        <p:nvSpPr>
          <p:cNvPr id="570" name="CustomShape 2"/>
          <p:cNvSpPr/>
          <p:nvPr/>
        </p:nvSpPr>
        <p:spPr>
          <a:xfrm>
            <a:off x="573120" y="2440800"/>
            <a:ext cx="3751560" cy="706680"/>
          </a:xfrm>
          <a:prstGeom prst="rect">
            <a:avLst/>
          </a:prstGeom>
          <a:solidFill>
            <a:srgbClr val="9bbb59"/>
          </a:solidFill>
          <a:ln w="25560">
            <a:solidFill>
              <a:srgbClr val="3a5f8b"/>
            </a:solidFill>
            <a:round/>
          </a:ln>
        </p:spPr>
        <p:style>
          <a:lnRef idx="0"/>
          <a:fillRef idx="0"/>
          <a:effectRef idx="0"/>
          <a:fontRef idx="minor"/>
        </p:style>
      </p:sp>
      <p:sp>
        <p:nvSpPr>
          <p:cNvPr id="571" name="CustomShape 3"/>
          <p:cNvSpPr/>
          <p:nvPr/>
        </p:nvSpPr>
        <p:spPr>
          <a:xfrm>
            <a:off x="5691600" y="2398680"/>
            <a:ext cx="3751560" cy="706680"/>
          </a:xfrm>
          <a:prstGeom prst="rect">
            <a:avLst/>
          </a:prstGeom>
          <a:solidFill>
            <a:srgbClr val="9bbb59"/>
          </a:solidFill>
          <a:ln w="25560">
            <a:solidFill>
              <a:srgbClr val="3a5f8b"/>
            </a:solidFill>
            <a:round/>
          </a:ln>
        </p:spPr>
        <p:style>
          <a:lnRef idx="0"/>
          <a:fillRef idx="0"/>
          <a:effectRef idx="0"/>
          <a:fontRef idx="minor"/>
        </p:style>
      </p:sp>
      <p:sp>
        <p:nvSpPr>
          <p:cNvPr id="572" name="CustomShape 4"/>
          <p:cNvSpPr/>
          <p:nvPr/>
        </p:nvSpPr>
        <p:spPr>
          <a:xfrm>
            <a:off x="5691600" y="1655280"/>
            <a:ext cx="3751560" cy="706680"/>
          </a:xfrm>
          <a:prstGeom prst="rect">
            <a:avLst/>
          </a:prstGeom>
          <a:solidFill>
            <a:srgbClr val="9bbb59"/>
          </a:solidFill>
          <a:ln w="25560">
            <a:solidFill>
              <a:srgbClr val="3a5f8b"/>
            </a:solidFill>
            <a:round/>
          </a:ln>
        </p:spPr>
        <p:style>
          <a:lnRef idx="0"/>
          <a:fillRef idx="0"/>
          <a:effectRef idx="0"/>
          <a:fontRef idx="minor"/>
        </p:style>
      </p:sp>
      <p:sp>
        <p:nvSpPr>
          <p:cNvPr id="573" name="CustomShape 5"/>
          <p:cNvSpPr/>
          <p:nvPr/>
        </p:nvSpPr>
        <p:spPr>
          <a:xfrm>
            <a:off x="573120" y="1690200"/>
            <a:ext cx="3751560" cy="706680"/>
          </a:xfrm>
          <a:prstGeom prst="rect">
            <a:avLst/>
          </a:prstGeom>
          <a:solidFill>
            <a:srgbClr val="9bbb59"/>
          </a:solidFill>
          <a:ln w="25560">
            <a:solidFill>
              <a:srgbClr val="3a5f8b"/>
            </a:solidFill>
            <a:round/>
          </a:ln>
        </p:spPr>
        <p:style>
          <a:lnRef idx="0"/>
          <a:fillRef idx="0"/>
          <a:effectRef idx="0"/>
          <a:fontRef idx="minor"/>
        </p:style>
      </p:sp>
      <p:sp>
        <p:nvSpPr>
          <p:cNvPr id="574" name="CustomShape 6"/>
          <p:cNvSpPr/>
          <p:nvPr/>
        </p:nvSpPr>
        <p:spPr>
          <a:xfrm>
            <a:off x="781920" y="0"/>
            <a:ext cx="10513800" cy="1323720"/>
          </a:xfrm>
          <a:prstGeom prst="rect">
            <a:avLst/>
          </a:prstGeom>
          <a:noFill/>
          <a:ln>
            <a:noFill/>
          </a:ln>
        </p:spPr>
        <p:style>
          <a:lnRef idx="0"/>
          <a:fillRef idx="0"/>
          <a:effectRef idx="0"/>
          <a:fontRef idx="minor"/>
        </p:style>
        <p:txBody>
          <a:bodyPr lIns="0" rIns="0" tIns="0" bIns="0" anchor="ctr">
            <a:noAutofit/>
          </a:bodyPr>
          <a:p>
            <a:pPr>
              <a:lnSpc>
                <a:spcPct val="90000"/>
              </a:lnSpc>
            </a:pPr>
            <a:r>
              <a:rPr b="0" lang="es-MX" sz="4400" spc="-1" strike="noStrike">
                <a:solidFill>
                  <a:srgbClr val="000000"/>
                </a:solidFill>
                <a:latin typeface="Arial"/>
                <a:ea typeface="DejaVu Sans"/>
              </a:rPr>
              <a:t>Proceso vs Hilo</a:t>
            </a:r>
            <a:endParaRPr b="0" lang="es-MX" sz="4400" spc="-1" strike="noStrike">
              <a:latin typeface="Arial"/>
            </a:endParaRPr>
          </a:p>
        </p:txBody>
      </p:sp>
      <p:sp>
        <p:nvSpPr>
          <p:cNvPr id="575" name="CustomShape 7"/>
          <p:cNvSpPr/>
          <p:nvPr/>
        </p:nvSpPr>
        <p:spPr>
          <a:xfrm>
            <a:off x="627840" y="1815120"/>
            <a:ext cx="1131480" cy="435240"/>
          </a:xfrm>
          <a:prstGeom prst="rect">
            <a:avLst/>
          </a:prstGeom>
          <a:solidFill>
            <a:srgbClr val="4f81bd"/>
          </a:solidFill>
          <a:ln w="25560">
            <a:solidFill>
              <a:srgbClr val="3a5f8b"/>
            </a:solidFill>
            <a:round/>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ffffff"/>
                </a:solidFill>
                <a:latin typeface="Arial"/>
                <a:ea typeface="DejaVu Sans"/>
              </a:rPr>
              <a:t>Código</a:t>
            </a:r>
            <a:endParaRPr b="0" lang="es-MX" sz="1800" spc="-1" strike="noStrike">
              <a:latin typeface="Arial"/>
            </a:endParaRPr>
          </a:p>
        </p:txBody>
      </p:sp>
      <p:sp>
        <p:nvSpPr>
          <p:cNvPr id="576" name="CustomShape 8"/>
          <p:cNvSpPr/>
          <p:nvPr/>
        </p:nvSpPr>
        <p:spPr>
          <a:xfrm>
            <a:off x="1858320" y="1815120"/>
            <a:ext cx="1131480" cy="435240"/>
          </a:xfrm>
          <a:prstGeom prst="rect">
            <a:avLst/>
          </a:prstGeom>
          <a:solidFill>
            <a:srgbClr val="4f81bd"/>
          </a:solidFill>
          <a:ln w="25560">
            <a:solidFill>
              <a:srgbClr val="3a5f8b"/>
            </a:solidFill>
            <a:round/>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ffffff"/>
                </a:solidFill>
                <a:latin typeface="Arial"/>
                <a:ea typeface="DejaVu Sans"/>
              </a:rPr>
              <a:t>Datos</a:t>
            </a:r>
            <a:endParaRPr b="0" lang="es-MX" sz="1800" spc="-1" strike="noStrike">
              <a:latin typeface="Arial"/>
            </a:endParaRPr>
          </a:p>
        </p:txBody>
      </p:sp>
      <p:sp>
        <p:nvSpPr>
          <p:cNvPr id="577" name="CustomShape 9"/>
          <p:cNvSpPr/>
          <p:nvPr/>
        </p:nvSpPr>
        <p:spPr>
          <a:xfrm>
            <a:off x="3088800" y="1815120"/>
            <a:ext cx="1131480" cy="435240"/>
          </a:xfrm>
          <a:prstGeom prst="rect">
            <a:avLst/>
          </a:prstGeom>
          <a:solidFill>
            <a:srgbClr val="4f81bd"/>
          </a:solidFill>
          <a:ln w="25560">
            <a:solidFill>
              <a:srgbClr val="3a5f8b"/>
            </a:solidFill>
            <a:round/>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ffffff"/>
                </a:solidFill>
                <a:latin typeface="Arial"/>
                <a:ea typeface="DejaVu Sans"/>
              </a:rPr>
              <a:t>Arch</a:t>
            </a:r>
            <a:endParaRPr b="0" lang="es-MX" sz="1800" spc="-1" strike="noStrike">
              <a:latin typeface="Arial"/>
            </a:endParaRPr>
          </a:p>
        </p:txBody>
      </p:sp>
      <p:sp>
        <p:nvSpPr>
          <p:cNvPr id="578" name="CustomShape 10"/>
          <p:cNvSpPr/>
          <p:nvPr/>
        </p:nvSpPr>
        <p:spPr>
          <a:xfrm>
            <a:off x="5761800" y="1815120"/>
            <a:ext cx="1131480" cy="435240"/>
          </a:xfrm>
          <a:prstGeom prst="rect">
            <a:avLst/>
          </a:prstGeom>
          <a:solidFill>
            <a:srgbClr val="4f81bd"/>
          </a:solidFill>
          <a:ln w="25560">
            <a:solidFill>
              <a:srgbClr val="3a5f8b"/>
            </a:solidFill>
            <a:round/>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ffffff"/>
                </a:solidFill>
                <a:latin typeface="Arial"/>
                <a:ea typeface="DejaVu Sans"/>
              </a:rPr>
              <a:t>Código</a:t>
            </a:r>
            <a:endParaRPr b="0" lang="es-MX" sz="1800" spc="-1" strike="noStrike">
              <a:latin typeface="Arial"/>
            </a:endParaRPr>
          </a:p>
        </p:txBody>
      </p:sp>
      <p:sp>
        <p:nvSpPr>
          <p:cNvPr id="579" name="CustomShape 11"/>
          <p:cNvSpPr/>
          <p:nvPr/>
        </p:nvSpPr>
        <p:spPr>
          <a:xfrm>
            <a:off x="6992280" y="1815120"/>
            <a:ext cx="1131480" cy="435240"/>
          </a:xfrm>
          <a:prstGeom prst="rect">
            <a:avLst/>
          </a:prstGeom>
          <a:solidFill>
            <a:srgbClr val="4f81bd"/>
          </a:solidFill>
          <a:ln w="25560">
            <a:solidFill>
              <a:srgbClr val="3a5f8b"/>
            </a:solidFill>
            <a:round/>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ffffff"/>
                </a:solidFill>
                <a:latin typeface="Arial"/>
                <a:ea typeface="DejaVu Sans"/>
              </a:rPr>
              <a:t>Datos</a:t>
            </a:r>
            <a:endParaRPr b="0" lang="es-MX" sz="1800" spc="-1" strike="noStrike">
              <a:latin typeface="Arial"/>
            </a:endParaRPr>
          </a:p>
        </p:txBody>
      </p:sp>
      <p:sp>
        <p:nvSpPr>
          <p:cNvPr id="580" name="CustomShape 12"/>
          <p:cNvSpPr/>
          <p:nvPr/>
        </p:nvSpPr>
        <p:spPr>
          <a:xfrm>
            <a:off x="8222760" y="1815120"/>
            <a:ext cx="1131480" cy="435240"/>
          </a:xfrm>
          <a:prstGeom prst="rect">
            <a:avLst/>
          </a:prstGeom>
          <a:solidFill>
            <a:srgbClr val="4f81bd"/>
          </a:solidFill>
          <a:ln w="25560">
            <a:solidFill>
              <a:srgbClr val="3a5f8b"/>
            </a:solidFill>
            <a:round/>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ffffff"/>
                </a:solidFill>
                <a:latin typeface="Arial"/>
                <a:ea typeface="DejaVu Sans"/>
              </a:rPr>
              <a:t>Arch</a:t>
            </a:r>
            <a:endParaRPr b="0" lang="es-MX" sz="1800" spc="-1" strike="noStrike">
              <a:latin typeface="Arial"/>
            </a:endParaRPr>
          </a:p>
        </p:txBody>
      </p:sp>
      <p:sp>
        <p:nvSpPr>
          <p:cNvPr id="581" name="CustomShape 13"/>
          <p:cNvSpPr/>
          <p:nvPr/>
        </p:nvSpPr>
        <p:spPr>
          <a:xfrm>
            <a:off x="5761800" y="3288960"/>
            <a:ext cx="1131480" cy="435240"/>
          </a:xfrm>
          <a:prstGeom prst="rect">
            <a:avLst/>
          </a:prstGeom>
          <a:solidFill>
            <a:srgbClr val="4f81bd"/>
          </a:solidFill>
          <a:ln w="25560">
            <a:solidFill>
              <a:srgbClr val="3a5f8b"/>
            </a:solidFill>
            <a:round/>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ffffff"/>
                </a:solidFill>
                <a:latin typeface="Arial"/>
                <a:ea typeface="DejaVu Sans"/>
              </a:rPr>
              <a:t>Pila</a:t>
            </a:r>
            <a:endParaRPr b="0" lang="es-MX" sz="1800" spc="-1" strike="noStrike">
              <a:latin typeface="Arial"/>
            </a:endParaRPr>
          </a:p>
        </p:txBody>
      </p:sp>
      <p:sp>
        <p:nvSpPr>
          <p:cNvPr id="582" name="CustomShape 14"/>
          <p:cNvSpPr/>
          <p:nvPr/>
        </p:nvSpPr>
        <p:spPr>
          <a:xfrm>
            <a:off x="6992280" y="3288960"/>
            <a:ext cx="1131480" cy="435240"/>
          </a:xfrm>
          <a:prstGeom prst="rect">
            <a:avLst/>
          </a:prstGeom>
          <a:solidFill>
            <a:srgbClr val="4f81bd"/>
          </a:solidFill>
          <a:ln w="25560">
            <a:solidFill>
              <a:srgbClr val="3a5f8b"/>
            </a:solidFill>
            <a:round/>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ffffff"/>
                </a:solidFill>
                <a:latin typeface="Arial"/>
                <a:ea typeface="DejaVu Sans"/>
              </a:rPr>
              <a:t>Pila</a:t>
            </a:r>
            <a:endParaRPr b="0" lang="es-MX" sz="1800" spc="-1" strike="noStrike">
              <a:latin typeface="Arial"/>
            </a:endParaRPr>
          </a:p>
        </p:txBody>
      </p:sp>
      <p:sp>
        <p:nvSpPr>
          <p:cNvPr id="583" name="CustomShape 15"/>
          <p:cNvSpPr/>
          <p:nvPr/>
        </p:nvSpPr>
        <p:spPr>
          <a:xfrm>
            <a:off x="8222760" y="3288960"/>
            <a:ext cx="1131480" cy="435240"/>
          </a:xfrm>
          <a:prstGeom prst="rect">
            <a:avLst/>
          </a:prstGeom>
          <a:solidFill>
            <a:srgbClr val="4f81bd"/>
          </a:solidFill>
          <a:ln w="25560">
            <a:solidFill>
              <a:srgbClr val="3a5f8b"/>
            </a:solidFill>
            <a:round/>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ffffff"/>
                </a:solidFill>
                <a:latin typeface="Arial"/>
                <a:ea typeface="DejaVu Sans"/>
              </a:rPr>
              <a:t>Pila</a:t>
            </a:r>
            <a:endParaRPr b="0" lang="es-MX" sz="1800" spc="-1" strike="noStrike">
              <a:latin typeface="Arial"/>
            </a:endParaRPr>
          </a:p>
        </p:txBody>
      </p:sp>
      <p:sp>
        <p:nvSpPr>
          <p:cNvPr id="584" name="CustomShape 16"/>
          <p:cNvSpPr/>
          <p:nvPr/>
        </p:nvSpPr>
        <p:spPr>
          <a:xfrm>
            <a:off x="5761800" y="2568600"/>
            <a:ext cx="1131480" cy="435240"/>
          </a:xfrm>
          <a:prstGeom prst="rect">
            <a:avLst/>
          </a:prstGeom>
          <a:solidFill>
            <a:srgbClr val="4f81bd"/>
          </a:solidFill>
          <a:ln w="25560">
            <a:solidFill>
              <a:srgbClr val="3a5f8b"/>
            </a:solidFill>
            <a:round/>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ffffff"/>
                </a:solidFill>
                <a:latin typeface="Arial"/>
                <a:ea typeface="DejaVu Sans"/>
              </a:rPr>
              <a:t>Registros</a:t>
            </a:r>
            <a:endParaRPr b="0" lang="es-MX" sz="1600" spc="-1" strike="noStrike">
              <a:latin typeface="Arial"/>
            </a:endParaRPr>
          </a:p>
        </p:txBody>
      </p:sp>
      <p:sp>
        <p:nvSpPr>
          <p:cNvPr id="585" name="CustomShape 17"/>
          <p:cNvSpPr/>
          <p:nvPr/>
        </p:nvSpPr>
        <p:spPr>
          <a:xfrm>
            <a:off x="6992280" y="2568600"/>
            <a:ext cx="1131480" cy="435240"/>
          </a:xfrm>
          <a:prstGeom prst="rect">
            <a:avLst/>
          </a:prstGeom>
          <a:solidFill>
            <a:srgbClr val="4f81bd"/>
          </a:solidFill>
          <a:ln w="25560">
            <a:solidFill>
              <a:srgbClr val="3a5f8b"/>
            </a:solidFill>
            <a:round/>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ffffff"/>
                </a:solidFill>
                <a:latin typeface="Arial"/>
                <a:ea typeface="DejaVu Sans"/>
              </a:rPr>
              <a:t>Registros</a:t>
            </a:r>
            <a:endParaRPr b="0" lang="es-MX" sz="1600" spc="-1" strike="noStrike">
              <a:latin typeface="Arial"/>
            </a:endParaRPr>
          </a:p>
        </p:txBody>
      </p:sp>
      <p:sp>
        <p:nvSpPr>
          <p:cNvPr id="586" name="CustomShape 18"/>
          <p:cNvSpPr/>
          <p:nvPr/>
        </p:nvSpPr>
        <p:spPr>
          <a:xfrm>
            <a:off x="8222760" y="2568600"/>
            <a:ext cx="1131480" cy="435240"/>
          </a:xfrm>
          <a:prstGeom prst="rect">
            <a:avLst/>
          </a:prstGeom>
          <a:solidFill>
            <a:srgbClr val="4f81bd"/>
          </a:solidFill>
          <a:ln w="25560">
            <a:solidFill>
              <a:srgbClr val="3a5f8b"/>
            </a:solidFill>
            <a:round/>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ffffff"/>
                </a:solidFill>
                <a:latin typeface="Arial"/>
                <a:ea typeface="DejaVu Sans"/>
              </a:rPr>
              <a:t>Registros</a:t>
            </a:r>
            <a:endParaRPr b="0" lang="es-MX" sz="1600" spc="-1" strike="noStrike">
              <a:latin typeface="Arial"/>
            </a:endParaRPr>
          </a:p>
        </p:txBody>
      </p:sp>
      <p:sp>
        <p:nvSpPr>
          <p:cNvPr id="587" name="CustomShape 19"/>
          <p:cNvSpPr/>
          <p:nvPr/>
        </p:nvSpPr>
        <p:spPr>
          <a:xfrm>
            <a:off x="640440" y="2606760"/>
            <a:ext cx="1131480" cy="435240"/>
          </a:xfrm>
          <a:prstGeom prst="rect">
            <a:avLst/>
          </a:prstGeom>
          <a:solidFill>
            <a:srgbClr val="4f81bd"/>
          </a:solidFill>
          <a:ln w="25560">
            <a:solidFill>
              <a:srgbClr val="3a5f8b"/>
            </a:solidFill>
            <a:round/>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ffffff"/>
                </a:solidFill>
                <a:latin typeface="Arial"/>
                <a:ea typeface="DejaVu Sans"/>
              </a:rPr>
              <a:t>Registros</a:t>
            </a:r>
            <a:endParaRPr b="0" lang="es-MX" sz="1600" spc="-1" strike="noStrike">
              <a:latin typeface="Arial"/>
            </a:endParaRPr>
          </a:p>
        </p:txBody>
      </p:sp>
      <p:sp>
        <p:nvSpPr>
          <p:cNvPr id="588" name="CustomShape 20"/>
          <p:cNvSpPr/>
          <p:nvPr/>
        </p:nvSpPr>
        <p:spPr>
          <a:xfrm>
            <a:off x="3088800" y="2595240"/>
            <a:ext cx="1131480" cy="435240"/>
          </a:xfrm>
          <a:prstGeom prst="rect">
            <a:avLst/>
          </a:prstGeom>
          <a:solidFill>
            <a:srgbClr val="4f81bd"/>
          </a:solidFill>
          <a:ln w="25560">
            <a:solidFill>
              <a:srgbClr val="3a5f8b"/>
            </a:solidFill>
            <a:round/>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ffffff"/>
                </a:solidFill>
                <a:latin typeface="Arial"/>
                <a:ea typeface="DejaVu Sans"/>
              </a:rPr>
              <a:t>Pila</a:t>
            </a:r>
            <a:endParaRPr b="0" lang="es-MX" sz="1800" spc="-1" strike="noStrike">
              <a:latin typeface="Arial"/>
            </a:endParaRPr>
          </a:p>
        </p:txBody>
      </p:sp>
      <p:sp>
        <p:nvSpPr>
          <p:cNvPr id="589" name="CustomShape 21"/>
          <p:cNvSpPr/>
          <p:nvPr/>
        </p:nvSpPr>
        <p:spPr>
          <a:xfrm>
            <a:off x="573120" y="3163320"/>
            <a:ext cx="3751560" cy="3292560"/>
          </a:xfrm>
          <a:prstGeom prst="rect">
            <a:avLst/>
          </a:prstGeom>
          <a:solidFill>
            <a:srgbClr val="ffffff"/>
          </a:solidFill>
          <a:ln w="25560">
            <a:solidFill>
              <a:srgbClr val="3a5f8b"/>
            </a:solidFill>
            <a:round/>
          </a:ln>
        </p:spPr>
        <p:style>
          <a:lnRef idx="0"/>
          <a:fillRef idx="0"/>
          <a:effectRef idx="0"/>
          <a:fontRef idx="minor"/>
        </p:style>
        <p:txBody>
          <a:bodyPr lIns="90000" rIns="90000" tIns="45000" bIns="45000" anchor="ctr">
            <a:noAutofit/>
          </a:bodyPr>
          <a:p>
            <a:pPr algn="ctr">
              <a:lnSpc>
                <a:spcPct val="100000"/>
              </a:lnSpc>
            </a:pPr>
            <a:r>
              <a:rPr b="1" lang="en-US" sz="1800" spc="-1" strike="noStrike">
                <a:solidFill>
                  <a:srgbClr val="000000"/>
                </a:solidFill>
                <a:latin typeface="Arial"/>
                <a:ea typeface="DejaVu Sans"/>
              </a:rPr>
              <a:t>H</a:t>
            </a:r>
            <a:endParaRPr b="0" lang="es-MX" sz="1800" spc="-1" strike="noStrike">
              <a:latin typeface="Arial"/>
            </a:endParaRPr>
          </a:p>
          <a:p>
            <a:pPr algn="ctr">
              <a:lnSpc>
                <a:spcPct val="100000"/>
              </a:lnSpc>
            </a:pPr>
            <a:r>
              <a:rPr b="1" lang="en-US" sz="1800" spc="-1" strike="noStrike">
                <a:solidFill>
                  <a:srgbClr val="000000"/>
                </a:solidFill>
                <a:latin typeface="Arial"/>
                <a:ea typeface="DejaVu Sans"/>
              </a:rPr>
              <a:t>I</a:t>
            </a:r>
            <a:endParaRPr b="0" lang="es-MX" sz="1800" spc="-1" strike="noStrike">
              <a:latin typeface="Arial"/>
            </a:endParaRPr>
          </a:p>
          <a:p>
            <a:pPr algn="ctr">
              <a:lnSpc>
                <a:spcPct val="100000"/>
              </a:lnSpc>
            </a:pPr>
            <a:r>
              <a:rPr b="1" lang="en-US" sz="1800" spc="-1" strike="noStrike">
                <a:solidFill>
                  <a:srgbClr val="000000"/>
                </a:solidFill>
                <a:latin typeface="Arial"/>
                <a:ea typeface="DejaVu Sans"/>
              </a:rPr>
              <a:t>L</a:t>
            </a:r>
            <a:endParaRPr b="0" lang="es-MX" sz="1800" spc="-1" strike="noStrike">
              <a:latin typeface="Arial"/>
            </a:endParaRPr>
          </a:p>
          <a:p>
            <a:pPr algn="ctr">
              <a:lnSpc>
                <a:spcPct val="100000"/>
              </a:lnSpc>
            </a:pPr>
            <a:r>
              <a:rPr b="1" lang="en-US" sz="1800" spc="-1" strike="noStrike">
                <a:solidFill>
                  <a:srgbClr val="000000"/>
                </a:solidFill>
                <a:latin typeface="Arial"/>
                <a:ea typeface="DejaVu Sans"/>
              </a:rPr>
              <a:t>O</a:t>
            </a:r>
            <a:endParaRPr b="0" lang="es-MX" sz="1800" spc="-1" strike="noStrike">
              <a:latin typeface="Arial"/>
            </a:endParaRPr>
          </a:p>
        </p:txBody>
      </p:sp>
      <p:sp>
        <p:nvSpPr>
          <p:cNvPr id="590" name="CustomShape 22"/>
          <p:cNvSpPr/>
          <p:nvPr/>
        </p:nvSpPr>
        <p:spPr>
          <a:xfrm>
            <a:off x="5691600" y="3876120"/>
            <a:ext cx="1201320" cy="2593440"/>
          </a:xfrm>
          <a:prstGeom prst="rect">
            <a:avLst/>
          </a:prstGeom>
          <a:solidFill>
            <a:srgbClr val="ffffff"/>
          </a:solidFill>
          <a:ln w="25560">
            <a:solidFill>
              <a:srgbClr val="3a5f8b"/>
            </a:solidFill>
            <a:round/>
          </a:ln>
        </p:spPr>
        <p:style>
          <a:lnRef idx="0"/>
          <a:fillRef idx="0"/>
          <a:effectRef idx="0"/>
          <a:fontRef idx="minor"/>
        </p:style>
        <p:txBody>
          <a:bodyPr lIns="90000" rIns="90000" tIns="45000" bIns="45000" anchor="ctr">
            <a:noAutofit/>
          </a:bodyPr>
          <a:p>
            <a:pPr algn="ctr">
              <a:lnSpc>
                <a:spcPct val="100000"/>
              </a:lnSpc>
            </a:pPr>
            <a:r>
              <a:rPr b="1" lang="en-US" sz="1800" spc="-1" strike="noStrike">
                <a:solidFill>
                  <a:srgbClr val="000000"/>
                </a:solidFill>
                <a:latin typeface="Arial"/>
                <a:ea typeface="DejaVu Sans"/>
              </a:rPr>
              <a:t>H</a:t>
            </a:r>
            <a:endParaRPr b="0" lang="es-MX" sz="1800" spc="-1" strike="noStrike">
              <a:latin typeface="Arial"/>
            </a:endParaRPr>
          </a:p>
          <a:p>
            <a:pPr algn="ctr">
              <a:lnSpc>
                <a:spcPct val="100000"/>
              </a:lnSpc>
            </a:pPr>
            <a:r>
              <a:rPr b="1" lang="en-US" sz="1800" spc="-1" strike="noStrike">
                <a:solidFill>
                  <a:srgbClr val="000000"/>
                </a:solidFill>
                <a:latin typeface="Arial"/>
                <a:ea typeface="DejaVu Sans"/>
              </a:rPr>
              <a:t>I</a:t>
            </a:r>
            <a:endParaRPr b="0" lang="es-MX" sz="1800" spc="-1" strike="noStrike">
              <a:latin typeface="Arial"/>
            </a:endParaRPr>
          </a:p>
          <a:p>
            <a:pPr algn="ctr">
              <a:lnSpc>
                <a:spcPct val="100000"/>
              </a:lnSpc>
            </a:pPr>
            <a:r>
              <a:rPr b="1" lang="en-US" sz="1800" spc="-1" strike="noStrike">
                <a:solidFill>
                  <a:srgbClr val="000000"/>
                </a:solidFill>
                <a:latin typeface="Arial"/>
                <a:ea typeface="DejaVu Sans"/>
              </a:rPr>
              <a:t>L</a:t>
            </a:r>
            <a:endParaRPr b="0" lang="es-MX" sz="1800" spc="-1" strike="noStrike">
              <a:latin typeface="Arial"/>
            </a:endParaRPr>
          </a:p>
          <a:p>
            <a:pPr algn="ctr">
              <a:lnSpc>
                <a:spcPct val="100000"/>
              </a:lnSpc>
            </a:pPr>
            <a:r>
              <a:rPr b="1" lang="en-US" sz="1800" spc="-1" strike="noStrike">
                <a:solidFill>
                  <a:srgbClr val="000000"/>
                </a:solidFill>
                <a:latin typeface="Arial"/>
                <a:ea typeface="DejaVu Sans"/>
              </a:rPr>
              <a:t>O</a:t>
            </a:r>
            <a:endParaRPr b="0" lang="es-MX" sz="1800" spc="-1" strike="noStrike">
              <a:latin typeface="Arial"/>
            </a:endParaRPr>
          </a:p>
        </p:txBody>
      </p:sp>
      <p:sp>
        <p:nvSpPr>
          <p:cNvPr id="591" name="CustomShape 23"/>
          <p:cNvSpPr/>
          <p:nvPr/>
        </p:nvSpPr>
        <p:spPr>
          <a:xfrm>
            <a:off x="6927480" y="3873960"/>
            <a:ext cx="1258560" cy="2593440"/>
          </a:xfrm>
          <a:prstGeom prst="rect">
            <a:avLst/>
          </a:prstGeom>
          <a:solidFill>
            <a:srgbClr val="ffffff"/>
          </a:solidFill>
          <a:ln w="25560">
            <a:solidFill>
              <a:srgbClr val="3a5f8b"/>
            </a:solidFill>
            <a:round/>
          </a:ln>
        </p:spPr>
        <p:style>
          <a:lnRef idx="0"/>
          <a:fillRef idx="0"/>
          <a:effectRef idx="0"/>
          <a:fontRef idx="minor"/>
        </p:style>
        <p:txBody>
          <a:bodyPr lIns="90000" rIns="90000" tIns="45000" bIns="45000" anchor="ctr">
            <a:noAutofit/>
          </a:bodyPr>
          <a:p>
            <a:pPr algn="ctr">
              <a:lnSpc>
                <a:spcPct val="100000"/>
              </a:lnSpc>
            </a:pPr>
            <a:r>
              <a:rPr b="1" lang="en-US" sz="1800" spc="-1" strike="noStrike">
                <a:solidFill>
                  <a:srgbClr val="000000"/>
                </a:solidFill>
                <a:latin typeface="Arial"/>
                <a:ea typeface="DejaVu Sans"/>
              </a:rPr>
              <a:t>H</a:t>
            </a:r>
            <a:endParaRPr b="0" lang="es-MX" sz="1800" spc="-1" strike="noStrike">
              <a:latin typeface="Arial"/>
            </a:endParaRPr>
          </a:p>
          <a:p>
            <a:pPr algn="ctr">
              <a:lnSpc>
                <a:spcPct val="100000"/>
              </a:lnSpc>
            </a:pPr>
            <a:r>
              <a:rPr b="1" lang="en-US" sz="1800" spc="-1" strike="noStrike">
                <a:solidFill>
                  <a:srgbClr val="000000"/>
                </a:solidFill>
                <a:latin typeface="Arial"/>
                <a:ea typeface="DejaVu Sans"/>
              </a:rPr>
              <a:t>I</a:t>
            </a:r>
            <a:endParaRPr b="0" lang="es-MX" sz="1800" spc="-1" strike="noStrike">
              <a:latin typeface="Arial"/>
            </a:endParaRPr>
          </a:p>
          <a:p>
            <a:pPr algn="ctr">
              <a:lnSpc>
                <a:spcPct val="100000"/>
              </a:lnSpc>
            </a:pPr>
            <a:r>
              <a:rPr b="1" lang="en-US" sz="1800" spc="-1" strike="noStrike">
                <a:solidFill>
                  <a:srgbClr val="000000"/>
                </a:solidFill>
                <a:latin typeface="Arial"/>
                <a:ea typeface="DejaVu Sans"/>
              </a:rPr>
              <a:t>L</a:t>
            </a:r>
            <a:endParaRPr b="0" lang="es-MX" sz="1800" spc="-1" strike="noStrike">
              <a:latin typeface="Arial"/>
            </a:endParaRPr>
          </a:p>
          <a:p>
            <a:pPr algn="ctr">
              <a:lnSpc>
                <a:spcPct val="100000"/>
              </a:lnSpc>
            </a:pPr>
            <a:r>
              <a:rPr b="1" lang="en-US" sz="1800" spc="-1" strike="noStrike">
                <a:solidFill>
                  <a:srgbClr val="000000"/>
                </a:solidFill>
                <a:latin typeface="Arial"/>
                <a:ea typeface="DejaVu Sans"/>
              </a:rPr>
              <a:t>O</a:t>
            </a:r>
            <a:endParaRPr b="0" lang="es-MX" sz="1800" spc="-1" strike="noStrike">
              <a:latin typeface="Arial"/>
            </a:endParaRPr>
          </a:p>
        </p:txBody>
      </p:sp>
      <p:sp>
        <p:nvSpPr>
          <p:cNvPr id="592" name="CustomShape 24"/>
          <p:cNvSpPr/>
          <p:nvPr/>
        </p:nvSpPr>
        <p:spPr>
          <a:xfrm>
            <a:off x="8201520" y="3873960"/>
            <a:ext cx="1235520" cy="2593440"/>
          </a:xfrm>
          <a:prstGeom prst="rect">
            <a:avLst/>
          </a:prstGeom>
          <a:solidFill>
            <a:srgbClr val="ffffff"/>
          </a:solidFill>
          <a:ln w="25560">
            <a:solidFill>
              <a:srgbClr val="3a5f8b"/>
            </a:solidFill>
            <a:round/>
          </a:ln>
        </p:spPr>
        <p:style>
          <a:lnRef idx="0"/>
          <a:fillRef idx="0"/>
          <a:effectRef idx="0"/>
          <a:fontRef idx="minor"/>
        </p:style>
        <p:txBody>
          <a:bodyPr lIns="90000" rIns="90000" tIns="45000" bIns="45000" anchor="ctr">
            <a:noAutofit/>
          </a:bodyPr>
          <a:p>
            <a:pPr algn="ctr">
              <a:lnSpc>
                <a:spcPct val="100000"/>
              </a:lnSpc>
            </a:pPr>
            <a:r>
              <a:rPr b="1" lang="en-US" sz="1800" spc="-1" strike="noStrike">
                <a:solidFill>
                  <a:srgbClr val="000000"/>
                </a:solidFill>
                <a:latin typeface="Arial"/>
                <a:ea typeface="DejaVu Sans"/>
              </a:rPr>
              <a:t>H</a:t>
            </a:r>
            <a:endParaRPr b="0" lang="es-MX" sz="1800" spc="-1" strike="noStrike">
              <a:latin typeface="Arial"/>
            </a:endParaRPr>
          </a:p>
          <a:p>
            <a:pPr algn="ctr">
              <a:lnSpc>
                <a:spcPct val="100000"/>
              </a:lnSpc>
            </a:pPr>
            <a:r>
              <a:rPr b="1" lang="en-US" sz="1800" spc="-1" strike="noStrike">
                <a:solidFill>
                  <a:srgbClr val="000000"/>
                </a:solidFill>
                <a:latin typeface="Arial"/>
                <a:ea typeface="DejaVu Sans"/>
              </a:rPr>
              <a:t>I</a:t>
            </a:r>
            <a:endParaRPr b="0" lang="es-MX" sz="1800" spc="-1" strike="noStrike">
              <a:latin typeface="Arial"/>
            </a:endParaRPr>
          </a:p>
          <a:p>
            <a:pPr algn="ctr">
              <a:lnSpc>
                <a:spcPct val="100000"/>
              </a:lnSpc>
            </a:pPr>
            <a:r>
              <a:rPr b="1" lang="en-US" sz="1800" spc="-1" strike="noStrike">
                <a:solidFill>
                  <a:srgbClr val="000000"/>
                </a:solidFill>
                <a:latin typeface="Arial"/>
                <a:ea typeface="DejaVu Sans"/>
              </a:rPr>
              <a:t>L</a:t>
            </a:r>
            <a:endParaRPr b="0" lang="es-MX" sz="1800" spc="-1" strike="noStrike">
              <a:latin typeface="Arial"/>
            </a:endParaRPr>
          </a:p>
          <a:p>
            <a:pPr algn="ctr">
              <a:lnSpc>
                <a:spcPct val="100000"/>
              </a:lnSpc>
            </a:pPr>
            <a:r>
              <a:rPr b="1" lang="en-US" sz="1800" spc="-1" strike="noStrike">
                <a:solidFill>
                  <a:srgbClr val="000000"/>
                </a:solidFill>
                <a:latin typeface="Arial"/>
                <a:ea typeface="DejaVu Sans"/>
              </a:rPr>
              <a:t>O</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3" name="CustomShape 1"/>
          <p:cNvSpPr/>
          <p:nvPr/>
        </p:nvSpPr>
        <p:spPr>
          <a:xfrm>
            <a:off x="838080" y="365040"/>
            <a:ext cx="10513800" cy="1323720"/>
          </a:xfrm>
          <a:prstGeom prst="rect">
            <a:avLst/>
          </a:prstGeom>
          <a:noFill/>
          <a:ln>
            <a:noFill/>
          </a:ln>
        </p:spPr>
        <p:style>
          <a:lnRef idx="0"/>
          <a:fillRef idx="0"/>
          <a:effectRef idx="0"/>
          <a:fontRef idx="minor"/>
        </p:style>
        <p:txBody>
          <a:bodyPr lIns="0" rIns="0" tIns="0" bIns="0" anchor="ctr">
            <a:noAutofit/>
          </a:bodyPr>
          <a:p>
            <a:pPr>
              <a:lnSpc>
                <a:spcPct val="90000"/>
              </a:lnSpc>
            </a:pPr>
            <a:r>
              <a:rPr b="0" lang="es-MX" sz="4400" spc="-1" strike="noStrike">
                <a:solidFill>
                  <a:srgbClr val="000000"/>
                </a:solidFill>
                <a:latin typeface="Arial"/>
                <a:ea typeface="DejaVu Sans"/>
              </a:rPr>
              <a:t>Creación de hilos en JAVA</a:t>
            </a:r>
            <a:endParaRPr b="0" lang="es-MX" sz="4400" spc="-1" strike="noStrike">
              <a:latin typeface="Arial"/>
            </a:endParaRPr>
          </a:p>
        </p:txBody>
      </p:sp>
      <p:sp>
        <p:nvSpPr>
          <p:cNvPr id="594" name="CustomShape 2"/>
          <p:cNvSpPr/>
          <p:nvPr/>
        </p:nvSpPr>
        <p:spPr>
          <a:xfrm>
            <a:off x="838080" y="1825560"/>
            <a:ext cx="10203480" cy="2337120"/>
          </a:xfrm>
          <a:prstGeom prst="rect">
            <a:avLst/>
          </a:prstGeom>
          <a:noFill/>
          <a:ln>
            <a:noFill/>
          </a:ln>
        </p:spPr>
        <p:style>
          <a:lnRef idx="0"/>
          <a:fillRef idx="0"/>
          <a:effectRef idx="0"/>
          <a:fontRef idx="minor"/>
        </p:style>
        <p:txBody>
          <a:bodyPr lIns="0" rIns="0" tIns="0" bIns="0" anchor="ctr">
            <a:noAutofit/>
          </a:bodyPr>
          <a:p>
            <a:pPr>
              <a:lnSpc>
                <a:spcPct val="90000"/>
              </a:lnSpc>
            </a:pPr>
            <a:r>
              <a:rPr b="0" lang="en-US" sz="4400" spc="-1" strike="noStrike">
                <a:solidFill>
                  <a:srgbClr val="000000"/>
                </a:solidFill>
                <a:latin typeface="Arial"/>
                <a:ea typeface="DejaVu Sans"/>
              </a:rPr>
              <a:t>Heredando de la clase Thread (java.lang.Thread)</a:t>
            </a:r>
            <a:endParaRPr b="0" lang="es-MX" sz="4400" spc="-1" strike="noStrike">
              <a:latin typeface="Arial"/>
            </a:endParaRPr>
          </a:p>
          <a:p>
            <a:pPr>
              <a:lnSpc>
                <a:spcPct val="90000"/>
              </a:lnSpc>
            </a:pPr>
            <a:r>
              <a:rPr b="0" lang="en-US" sz="4400" spc="-1" strike="noStrike">
                <a:solidFill>
                  <a:srgbClr val="000000"/>
                </a:solidFill>
                <a:latin typeface="Arial"/>
                <a:ea typeface="DejaVu Sans"/>
              </a:rPr>
              <a:t>Implementando la interfaz Runnable (java.lang.Runnable)</a:t>
            </a:r>
            <a:endParaRPr b="0" lang="es-MX" sz="4400" spc="-1" strike="noStrike">
              <a:latin typeface="Arial"/>
            </a:endParaRPr>
          </a:p>
        </p:txBody>
      </p:sp>
    </p:spTree>
  </p:cSld>
  <mc:AlternateContent>
    <mc:Choice Requires="p14">
      <p:transition spd="slow" p14:dur="2000"/>
    </mc:Choice>
    <mc:Fallback>
      <p:transition spd="slow"/>
    </mc:Fallback>
  </mc:AlternateContent>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5" name="CustomShape 1"/>
          <p:cNvSpPr/>
          <p:nvPr/>
        </p:nvSpPr>
        <p:spPr>
          <a:xfrm>
            <a:off x="838080" y="365040"/>
            <a:ext cx="10513800" cy="1323720"/>
          </a:xfrm>
          <a:prstGeom prst="rect">
            <a:avLst/>
          </a:prstGeom>
          <a:noFill/>
          <a:ln>
            <a:noFill/>
          </a:ln>
        </p:spPr>
        <p:style>
          <a:lnRef idx="0"/>
          <a:fillRef idx="0"/>
          <a:effectRef idx="0"/>
          <a:fontRef idx="minor"/>
        </p:style>
        <p:txBody>
          <a:bodyPr lIns="0" rIns="0" tIns="0" bIns="0" anchor="ctr">
            <a:noAutofit/>
          </a:bodyPr>
          <a:p>
            <a:pPr>
              <a:lnSpc>
                <a:spcPct val="90000"/>
              </a:lnSpc>
            </a:pPr>
            <a:r>
              <a:rPr b="0" lang="es-MX" sz="4400" spc="-1" strike="noStrike">
                <a:solidFill>
                  <a:srgbClr val="000000"/>
                </a:solidFill>
                <a:latin typeface="Arial"/>
                <a:ea typeface="DejaVu Sans"/>
              </a:rPr>
              <a:t>Clase Thread (java.lang.Thread)</a:t>
            </a:r>
            <a:endParaRPr b="0" lang="es-MX" sz="4400" spc="-1" strike="noStrike">
              <a:latin typeface="Arial"/>
            </a:endParaRPr>
          </a:p>
        </p:txBody>
      </p:sp>
      <p:sp>
        <p:nvSpPr>
          <p:cNvPr id="596" name="CustomShape 2"/>
          <p:cNvSpPr/>
          <p:nvPr/>
        </p:nvSpPr>
        <p:spPr>
          <a:xfrm>
            <a:off x="838080" y="1825560"/>
            <a:ext cx="10513800" cy="4349520"/>
          </a:xfrm>
          <a:prstGeom prst="rect">
            <a:avLst/>
          </a:prstGeom>
          <a:noFill/>
          <a:ln>
            <a:noFill/>
          </a:ln>
        </p:spPr>
        <p:style>
          <a:lnRef idx="0"/>
          <a:fillRef idx="0"/>
          <a:effectRef idx="0"/>
          <a:fontRef idx="minor"/>
        </p:style>
        <p:txBody>
          <a:bodyPr lIns="0" rIns="0" tIns="0" bIns="0" anchor="ctr">
            <a:noAutofit/>
          </a:bodyPr>
          <a:p>
            <a:pPr>
              <a:lnSpc>
                <a:spcPct val="90000"/>
              </a:lnSpc>
            </a:pPr>
            <a:r>
              <a:rPr b="1" lang="en-US" sz="4400" spc="-1" strike="noStrike">
                <a:solidFill>
                  <a:srgbClr val="000000"/>
                </a:solidFill>
                <a:latin typeface="Arial"/>
                <a:ea typeface="DejaVu Sans"/>
              </a:rPr>
              <a:t>Campos:</a:t>
            </a:r>
            <a:endParaRPr b="0" lang="es-MX" sz="4400" spc="-1" strike="noStrike">
              <a:latin typeface="Arial"/>
            </a:endParaRPr>
          </a:p>
          <a:p>
            <a:pPr>
              <a:lnSpc>
                <a:spcPct val="100000"/>
              </a:lnSpc>
            </a:pPr>
            <a:r>
              <a:rPr b="0" lang="en-US" sz="1800" spc="-1" strike="noStrike">
                <a:solidFill>
                  <a:srgbClr val="000000"/>
                </a:solidFill>
                <a:latin typeface="Arial"/>
                <a:ea typeface="DejaVu Sans"/>
              </a:rPr>
              <a:t>static int MAX_PRIORITY</a:t>
            </a:r>
            <a:endParaRPr b="0" lang="es-MX" sz="1800" spc="-1" strike="noStrike">
              <a:latin typeface="Arial"/>
            </a:endParaRPr>
          </a:p>
          <a:p>
            <a:pPr>
              <a:lnSpc>
                <a:spcPct val="100000"/>
              </a:lnSpc>
            </a:pPr>
            <a:r>
              <a:rPr b="0" lang="en-US" sz="1800" spc="-1" strike="noStrike">
                <a:solidFill>
                  <a:srgbClr val="000000"/>
                </a:solidFill>
                <a:latin typeface="Arial"/>
                <a:ea typeface="DejaVu Sans"/>
              </a:rPr>
              <a:t>static int MIN_PRIORITY</a:t>
            </a:r>
            <a:endParaRPr b="0" lang="es-MX" sz="1800" spc="-1" strike="noStrike">
              <a:latin typeface="Arial"/>
            </a:endParaRPr>
          </a:p>
          <a:p>
            <a:pPr>
              <a:lnSpc>
                <a:spcPct val="100000"/>
              </a:lnSpc>
            </a:pPr>
            <a:r>
              <a:rPr b="0" lang="en-US" sz="1800" spc="-1" strike="noStrike">
                <a:solidFill>
                  <a:srgbClr val="000000"/>
                </a:solidFill>
                <a:latin typeface="Arial"/>
                <a:ea typeface="DejaVu Sans"/>
              </a:rPr>
              <a:t>static int NORM_PRIORITY</a:t>
            </a:r>
            <a:endParaRPr b="0" lang="es-MX" sz="1800" spc="-1" strike="noStrike">
              <a:latin typeface="Arial"/>
            </a:endParaRPr>
          </a:p>
          <a:p>
            <a:pPr>
              <a:lnSpc>
                <a:spcPct val="90000"/>
              </a:lnSpc>
            </a:pPr>
            <a:r>
              <a:rPr b="1" lang="en-US" sz="4400" spc="-1" strike="noStrike">
                <a:solidFill>
                  <a:srgbClr val="000000"/>
                </a:solidFill>
                <a:latin typeface="Arial"/>
                <a:ea typeface="DejaVu Sans"/>
              </a:rPr>
              <a:t>Constructores:</a:t>
            </a:r>
            <a:endParaRPr b="0" lang="es-MX" sz="4400" spc="-1" strike="noStrike">
              <a:latin typeface="Arial"/>
            </a:endParaRPr>
          </a:p>
          <a:p>
            <a:pPr>
              <a:lnSpc>
                <a:spcPct val="100000"/>
              </a:lnSpc>
            </a:pPr>
            <a:r>
              <a:rPr b="0" lang="en-US" sz="1800" spc="-1" strike="noStrike">
                <a:solidFill>
                  <a:srgbClr val="000000"/>
                </a:solidFill>
                <a:latin typeface="Arial"/>
                <a:ea typeface="DejaVu Sans"/>
              </a:rPr>
              <a:t>Thread( )</a:t>
            </a:r>
            <a:endParaRPr b="0" lang="es-MX" sz="1800" spc="-1" strike="noStrike">
              <a:latin typeface="Arial"/>
            </a:endParaRPr>
          </a:p>
          <a:p>
            <a:pPr>
              <a:lnSpc>
                <a:spcPct val="100000"/>
              </a:lnSpc>
            </a:pPr>
            <a:r>
              <a:rPr b="0" lang="en-US" sz="1800" spc="-1" strike="noStrike">
                <a:solidFill>
                  <a:srgbClr val="000000"/>
                </a:solidFill>
                <a:latin typeface="Arial"/>
                <a:ea typeface="DejaVu Sans"/>
              </a:rPr>
              <a:t>Thread(String nombre)</a:t>
            </a:r>
            <a:endParaRPr b="0" lang="es-MX" sz="1800" spc="-1" strike="noStrike">
              <a:latin typeface="Arial"/>
            </a:endParaRPr>
          </a:p>
          <a:p>
            <a:pPr>
              <a:lnSpc>
                <a:spcPct val="100000"/>
              </a:lnSpc>
            </a:pPr>
            <a:r>
              <a:rPr b="0" lang="en-US" sz="1800" spc="-1" strike="noStrike">
                <a:solidFill>
                  <a:srgbClr val="000000"/>
                </a:solidFill>
                <a:latin typeface="Arial"/>
                <a:ea typeface="DejaVu Sans"/>
              </a:rPr>
              <a:t>Thread(ThreadGroup gpo, String n)</a:t>
            </a:r>
            <a:endParaRPr b="0" lang="es-MX" sz="1800" spc="-1" strike="noStrike">
              <a:latin typeface="Arial"/>
            </a:endParaRPr>
          </a:p>
          <a:p>
            <a:pPr>
              <a:lnSpc>
                <a:spcPct val="100000"/>
              </a:lnSpc>
            </a:pPr>
            <a:r>
              <a:rPr b="0" lang="en-US" sz="1800" spc="-1" strike="noStrike">
                <a:solidFill>
                  <a:srgbClr val="000000"/>
                </a:solidFill>
                <a:latin typeface="Arial"/>
                <a:ea typeface="DejaVu Sans"/>
              </a:rPr>
              <a:t>Thread(Runnable r)</a:t>
            </a:r>
            <a:endParaRPr b="0" lang="es-MX" sz="1800" spc="-1" strike="noStrike">
              <a:latin typeface="Arial"/>
            </a:endParaRPr>
          </a:p>
          <a:p>
            <a:pPr>
              <a:lnSpc>
                <a:spcPct val="100000"/>
              </a:lnSpc>
            </a:pPr>
            <a:r>
              <a:rPr b="0" lang="en-US" sz="1800" spc="-1" strike="noStrike">
                <a:solidFill>
                  <a:srgbClr val="000000"/>
                </a:solidFill>
                <a:latin typeface="Arial"/>
                <a:ea typeface="DejaVu Sans"/>
              </a:rPr>
              <a:t>Thread(Runnable r, String nombre)</a:t>
            </a:r>
            <a:endParaRPr b="0" lang="es-MX" sz="1800" spc="-1" strike="noStrike">
              <a:latin typeface="Arial"/>
            </a:endParaRPr>
          </a:p>
          <a:p>
            <a:pPr>
              <a:lnSpc>
                <a:spcPct val="100000"/>
              </a:lnSpc>
            </a:pPr>
            <a:r>
              <a:rPr b="0" lang="en-US" sz="1800" spc="-1" strike="noStrike">
                <a:solidFill>
                  <a:srgbClr val="000000"/>
                </a:solidFill>
                <a:latin typeface="Arial"/>
                <a:ea typeface="DejaVu Sans"/>
              </a:rPr>
              <a:t>Thread(ThreadGroup gpo, Runnable r)</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7" name="CustomShape 1"/>
          <p:cNvSpPr/>
          <p:nvPr/>
        </p:nvSpPr>
        <p:spPr>
          <a:xfrm>
            <a:off x="838080" y="815760"/>
            <a:ext cx="4829760" cy="5823360"/>
          </a:xfrm>
          <a:prstGeom prst="rect">
            <a:avLst/>
          </a:prstGeom>
          <a:noFill/>
          <a:ln>
            <a:noFill/>
          </a:ln>
        </p:spPr>
        <p:style>
          <a:lnRef idx="0"/>
          <a:fillRef idx="0"/>
          <a:effectRef idx="0"/>
          <a:fontRef idx="minor"/>
        </p:style>
        <p:txBody>
          <a:bodyPr lIns="0" rIns="0" tIns="0" bIns="0" anchor="ctr">
            <a:noAutofit/>
          </a:bodyPr>
          <a:p>
            <a:pPr>
              <a:lnSpc>
                <a:spcPct val="90000"/>
              </a:lnSpc>
            </a:pPr>
            <a:r>
              <a:rPr b="0" lang="en-US" sz="4400" spc="-1" strike="noStrike">
                <a:solidFill>
                  <a:srgbClr val="000000"/>
                </a:solidFill>
                <a:latin typeface="Arial"/>
                <a:ea typeface="DejaVu Sans"/>
              </a:rPr>
              <a:t>Métodos:</a:t>
            </a:r>
            <a:endParaRPr b="0" lang="es-MX" sz="4400" spc="-1" strike="noStrike">
              <a:latin typeface="Arial"/>
            </a:endParaRPr>
          </a:p>
          <a:p>
            <a:pPr>
              <a:lnSpc>
                <a:spcPct val="90000"/>
              </a:lnSpc>
            </a:pPr>
            <a:endParaRPr b="0" lang="es-MX" sz="4400" spc="-1" strike="noStrike">
              <a:latin typeface="Arial"/>
            </a:endParaRPr>
          </a:p>
          <a:p>
            <a:pPr>
              <a:lnSpc>
                <a:spcPct val="100000"/>
              </a:lnSpc>
            </a:pPr>
            <a:r>
              <a:rPr b="0" lang="en-US" sz="2000" spc="-1" strike="noStrike">
                <a:solidFill>
                  <a:srgbClr val="000000"/>
                </a:solidFill>
                <a:latin typeface="Arial"/>
                <a:ea typeface="DejaVu Sans"/>
              </a:rPr>
              <a:t>static int activeCount( )</a:t>
            </a:r>
            <a:endParaRPr b="0" lang="es-MX" sz="2000" spc="-1" strike="noStrike">
              <a:latin typeface="Arial"/>
            </a:endParaRPr>
          </a:p>
          <a:p>
            <a:pPr>
              <a:lnSpc>
                <a:spcPct val="100000"/>
              </a:lnSpc>
            </a:pPr>
            <a:r>
              <a:rPr b="0" lang="en-US" sz="2000" spc="-1" strike="noStrike">
                <a:solidFill>
                  <a:srgbClr val="000000"/>
                </a:solidFill>
                <a:latin typeface="Arial"/>
                <a:ea typeface="DejaVu Sans"/>
              </a:rPr>
              <a:t>protected Object clone( )</a:t>
            </a:r>
            <a:endParaRPr b="0" lang="es-MX" sz="2000" spc="-1" strike="noStrike">
              <a:latin typeface="Arial"/>
            </a:endParaRPr>
          </a:p>
          <a:p>
            <a:pPr>
              <a:lnSpc>
                <a:spcPct val="100000"/>
              </a:lnSpc>
            </a:pPr>
            <a:r>
              <a:rPr b="0" lang="en-US" sz="2000" spc="-1" strike="noStrike">
                <a:solidFill>
                  <a:srgbClr val="000000"/>
                </a:solidFill>
                <a:latin typeface="Arial"/>
                <a:ea typeface="DejaVu Sans"/>
              </a:rPr>
              <a:t>static Thread currentThread( )</a:t>
            </a:r>
            <a:endParaRPr b="0" lang="es-MX" sz="2000" spc="-1" strike="noStrike">
              <a:latin typeface="Arial"/>
            </a:endParaRPr>
          </a:p>
          <a:p>
            <a:pPr>
              <a:lnSpc>
                <a:spcPct val="100000"/>
              </a:lnSpc>
            </a:pPr>
            <a:r>
              <a:rPr b="0" lang="en-US" sz="2000" spc="-1" strike="noStrike">
                <a:solidFill>
                  <a:srgbClr val="000000"/>
                </a:solidFill>
                <a:latin typeface="Arial"/>
                <a:ea typeface="DejaVu Sans"/>
              </a:rPr>
              <a:t>static void dumpStack( )</a:t>
            </a:r>
            <a:endParaRPr b="0" lang="es-MX" sz="2000" spc="-1" strike="noStrike">
              <a:latin typeface="Arial"/>
            </a:endParaRPr>
          </a:p>
          <a:p>
            <a:pPr>
              <a:lnSpc>
                <a:spcPct val="100000"/>
              </a:lnSpc>
            </a:pPr>
            <a:r>
              <a:rPr b="0" lang="en-US" sz="2000" spc="-1" strike="noStrike">
                <a:solidFill>
                  <a:srgbClr val="000000"/>
                </a:solidFill>
                <a:latin typeface="Arial"/>
                <a:ea typeface="DejaVu Sans"/>
              </a:rPr>
              <a:t>long getId( )</a:t>
            </a:r>
            <a:endParaRPr b="0" lang="es-MX" sz="2000" spc="-1" strike="noStrike">
              <a:latin typeface="Arial"/>
            </a:endParaRPr>
          </a:p>
          <a:p>
            <a:pPr>
              <a:lnSpc>
                <a:spcPct val="100000"/>
              </a:lnSpc>
            </a:pPr>
            <a:r>
              <a:rPr b="0" lang="en-US" sz="2000" spc="-1" strike="noStrike">
                <a:solidFill>
                  <a:srgbClr val="000000"/>
                </a:solidFill>
                <a:latin typeface="Arial"/>
                <a:ea typeface="DejaVu Sans"/>
              </a:rPr>
              <a:t>String getName( )</a:t>
            </a:r>
            <a:endParaRPr b="0" lang="es-MX" sz="2000" spc="-1" strike="noStrike">
              <a:latin typeface="Arial"/>
            </a:endParaRPr>
          </a:p>
          <a:p>
            <a:pPr>
              <a:lnSpc>
                <a:spcPct val="100000"/>
              </a:lnSpc>
            </a:pPr>
            <a:r>
              <a:rPr b="0" lang="en-US" sz="2000" spc="-1" strike="noStrike">
                <a:solidFill>
                  <a:srgbClr val="000000"/>
                </a:solidFill>
                <a:latin typeface="Arial"/>
                <a:ea typeface="DejaVu Sans"/>
              </a:rPr>
              <a:t>int getPriority( )</a:t>
            </a:r>
            <a:endParaRPr b="0" lang="es-MX" sz="2000" spc="-1" strike="noStrike">
              <a:latin typeface="Arial"/>
            </a:endParaRPr>
          </a:p>
          <a:p>
            <a:pPr>
              <a:lnSpc>
                <a:spcPct val="100000"/>
              </a:lnSpc>
            </a:pPr>
            <a:r>
              <a:rPr b="0" lang="en-US" sz="2000" spc="-1" strike="noStrike">
                <a:solidFill>
                  <a:srgbClr val="000000"/>
                </a:solidFill>
                <a:latin typeface="Arial"/>
                <a:ea typeface="DejaVu Sans"/>
              </a:rPr>
              <a:t>Thread.State getState( )</a:t>
            </a:r>
            <a:endParaRPr b="0" lang="es-MX" sz="2000" spc="-1" strike="noStrike">
              <a:latin typeface="Arial"/>
            </a:endParaRPr>
          </a:p>
          <a:p>
            <a:pPr>
              <a:lnSpc>
                <a:spcPct val="100000"/>
              </a:lnSpc>
            </a:pPr>
            <a:r>
              <a:rPr b="0" lang="en-US" sz="2000" spc="-1" strike="noStrike">
                <a:solidFill>
                  <a:srgbClr val="000000"/>
                </a:solidFill>
                <a:latin typeface="Arial"/>
                <a:ea typeface="DejaVu Sans"/>
              </a:rPr>
              <a:t>ThreadGroup getThreadGroup( )</a:t>
            </a:r>
            <a:endParaRPr b="0" lang="es-MX" sz="2000" spc="-1" strike="noStrike">
              <a:latin typeface="Arial"/>
            </a:endParaRPr>
          </a:p>
          <a:p>
            <a:pPr>
              <a:lnSpc>
                <a:spcPct val="100000"/>
              </a:lnSpc>
            </a:pPr>
            <a:r>
              <a:rPr b="0" lang="en-US" sz="2000" spc="-1" strike="noStrike">
                <a:solidFill>
                  <a:srgbClr val="000000"/>
                </a:solidFill>
                <a:latin typeface="Arial"/>
                <a:ea typeface="DejaVu Sans"/>
              </a:rPr>
              <a:t>static boolean holdsLock(Object o)</a:t>
            </a:r>
            <a:endParaRPr b="0" lang="es-MX" sz="2000" spc="-1" strike="noStrike">
              <a:latin typeface="Arial"/>
            </a:endParaRPr>
          </a:p>
          <a:p>
            <a:pPr>
              <a:lnSpc>
                <a:spcPct val="100000"/>
              </a:lnSpc>
            </a:pPr>
            <a:r>
              <a:rPr b="0" lang="en-US" sz="2000" spc="-1" strike="noStrike">
                <a:solidFill>
                  <a:srgbClr val="000000"/>
                </a:solidFill>
                <a:latin typeface="Arial"/>
                <a:ea typeface="DejaVu Sans"/>
              </a:rPr>
              <a:t>boolean isAlive( )</a:t>
            </a:r>
            <a:endParaRPr b="0" lang="es-MX" sz="2000" spc="-1" strike="noStrike">
              <a:latin typeface="Arial"/>
            </a:endParaRPr>
          </a:p>
          <a:p>
            <a:pPr>
              <a:lnSpc>
                <a:spcPct val="100000"/>
              </a:lnSpc>
            </a:pPr>
            <a:r>
              <a:rPr b="0" lang="en-US" sz="2000" spc="-1" strike="noStrike">
                <a:solidFill>
                  <a:srgbClr val="000000"/>
                </a:solidFill>
                <a:latin typeface="Arial"/>
                <a:ea typeface="DejaVu Sans"/>
              </a:rPr>
              <a:t>bolean isDaemon( )</a:t>
            </a:r>
            <a:endParaRPr b="0" lang="es-MX" sz="2000" spc="-1" strike="noStrike">
              <a:latin typeface="Arial"/>
            </a:endParaRPr>
          </a:p>
          <a:p>
            <a:pPr>
              <a:lnSpc>
                <a:spcPct val="100000"/>
              </a:lnSpc>
            </a:pPr>
            <a:r>
              <a:rPr b="0" lang="en-US" sz="2000" spc="-1" strike="noStrike">
                <a:solidFill>
                  <a:srgbClr val="000000"/>
                </a:solidFill>
                <a:latin typeface="Arial"/>
                <a:ea typeface="DejaVu Sans"/>
              </a:rPr>
              <a:t>void join( )</a:t>
            </a:r>
            <a:endParaRPr b="0" lang="es-MX" sz="2000" spc="-1" strike="noStrike">
              <a:latin typeface="Arial"/>
            </a:endParaRPr>
          </a:p>
          <a:p>
            <a:pPr>
              <a:lnSpc>
                <a:spcPct val="100000"/>
              </a:lnSpc>
            </a:pPr>
            <a:r>
              <a:rPr b="0" lang="en-US" sz="2000" spc="-1" strike="noStrike">
                <a:solidFill>
                  <a:srgbClr val="000000"/>
                </a:solidFill>
                <a:latin typeface="Arial"/>
                <a:ea typeface="DejaVu Sans"/>
              </a:rPr>
              <a:t>void join(long t)</a:t>
            </a:r>
            <a:endParaRPr b="0" lang="es-MX" sz="2000" spc="-1" strike="noStrike">
              <a:latin typeface="Arial"/>
            </a:endParaRPr>
          </a:p>
          <a:p>
            <a:pPr>
              <a:lnSpc>
                <a:spcPct val="100000"/>
              </a:lnSpc>
            </a:pPr>
            <a:r>
              <a:rPr b="0" lang="en-US" sz="2000" spc="-1" strike="noStrike">
                <a:solidFill>
                  <a:srgbClr val="000000"/>
                </a:solidFill>
                <a:latin typeface="Arial"/>
                <a:ea typeface="DejaVu Sans"/>
              </a:rPr>
              <a:t>void join(run)</a:t>
            </a:r>
            <a:endParaRPr b="0" lang="es-MX" sz="2000" spc="-1" strike="noStrike">
              <a:latin typeface="Arial"/>
            </a:endParaRPr>
          </a:p>
          <a:p>
            <a:pPr>
              <a:lnSpc>
                <a:spcPct val="100000"/>
              </a:lnSpc>
            </a:pPr>
            <a:endParaRPr b="0" lang="es-MX" sz="2000" spc="-1" strike="noStrike">
              <a:latin typeface="Arial"/>
            </a:endParaRPr>
          </a:p>
          <a:p>
            <a:pPr>
              <a:lnSpc>
                <a:spcPct val="100000"/>
              </a:lnSpc>
            </a:pPr>
            <a:endParaRPr b="0" lang="es-MX" sz="2000" spc="-1" strike="noStrike">
              <a:latin typeface="Arial"/>
            </a:endParaRPr>
          </a:p>
          <a:p>
            <a:pPr>
              <a:lnSpc>
                <a:spcPct val="100000"/>
              </a:lnSpc>
            </a:pPr>
            <a:endParaRPr b="0" lang="es-MX" sz="2000" spc="-1" strike="noStrike">
              <a:latin typeface="Arial"/>
            </a:endParaRPr>
          </a:p>
        </p:txBody>
      </p:sp>
      <p:sp>
        <p:nvSpPr>
          <p:cNvPr id="598" name="CustomShape 2"/>
          <p:cNvSpPr/>
          <p:nvPr/>
        </p:nvSpPr>
        <p:spPr>
          <a:xfrm>
            <a:off x="5956200" y="1066680"/>
            <a:ext cx="5844960" cy="2476800"/>
          </a:xfrm>
          <a:prstGeom prst="rect">
            <a:avLst/>
          </a:prstGeom>
          <a:noFill/>
          <a:ln>
            <a:noFill/>
          </a:ln>
        </p:spPr>
        <p:style>
          <a:lnRef idx="0"/>
          <a:fillRef idx="0"/>
          <a:effectRef idx="0"/>
          <a:fontRef idx="minor"/>
        </p:style>
        <p:txBody>
          <a:bodyPr lIns="0" rIns="0" tIns="0" bIns="0" anchor="ctr">
            <a:noAutofit/>
          </a:bodyPr>
          <a:p>
            <a:pPr marL="216000" indent="-215280">
              <a:lnSpc>
                <a:spcPct val="100000"/>
              </a:lnSpc>
              <a:buClr>
                <a:srgbClr val="000000"/>
              </a:buClr>
              <a:buFont typeface="Arial"/>
              <a:buChar char="•"/>
            </a:pPr>
            <a:r>
              <a:rPr b="0" lang="en-US" sz="2000" spc="-1" strike="noStrike">
                <a:solidFill>
                  <a:srgbClr val="000000"/>
                </a:solidFill>
                <a:latin typeface="Arial"/>
                <a:ea typeface="DejaVu Sans"/>
              </a:rPr>
              <a:t>void setDaemon(boolean b )</a:t>
            </a:r>
            <a:endParaRPr b="0" lang="es-MX" sz="2000" spc="-1" strike="noStrike">
              <a:latin typeface="Arial"/>
            </a:endParaRPr>
          </a:p>
          <a:p>
            <a:pPr marL="216000" indent="-215280">
              <a:lnSpc>
                <a:spcPct val="100000"/>
              </a:lnSpc>
              <a:buClr>
                <a:srgbClr val="000000"/>
              </a:buClr>
              <a:buFont typeface="Arial"/>
              <a:buChar char="•"/>
            </a:pPr>
            <a:r>
              <a:rPr b="0" lang="en-US" sz="2000" spc="-1" strike="noStrike">
                <a:solidFill>
                  <a:srgbClr val="000000"/>
                </a:solidFill>
                <a:latin typeface="Arial"/>
                <a:ea typeface="DejaVu Sans"/>
              </a:rPr>
              <a:t>void setName(String nombre)</a:t>
            </a:r>
            <a:endParaRPr b="0" lang="es-MX" sz="2000" spc="-1" strike="noStrike">
              <a:latin typeface="Arial"/>
            </a:endParaRPr>
          </a:p>
          <a:p>
            <a:pPr marL="216000" indent="-215280">
              <a:lnSpc>
                <a:spcPct val="100000"/>
              </a:lnSpc>
              <a:buClr>
                <a:srgbClr val="000000"/>
              </a:buClr>
              <a:buFont typeface="Arial"/>
              <a:buChar char="•"/>
            </a:pPr>
            <a:r>
              <a:rPr b="0" lang="en-US" sz="2000" spc="-1" strike="noStrike">
                <a:solidFill>
                  <a:srgbClr val="000000"/>
                </a:solidFill>
                <a:latin typeface="Arial"/>
                <a:ea typeface="DejaVu Sans"/>
              </a:rPr>
              <a:t>void setPriority(int p)</a:t>
            </a:r>
            <a:endParaRPr b="0" lang="es-MX" sz="2000" spc="-1" strike="noStrike">
              <a:latin typeface="Arial"/>
            </a:endParaRPr>
          </a:p>
          <a:p>
            <a:pPr marL="216000" indent="-215280">
              <a:lnSpc>
                <a:spcPct val="100000"/>
              </a:lnSpc>
              <a:buClr>
                <a:srgbClr val="000000"/>
              </a:buClr>
              <a:buFont typeface="Arial"/>
              <a:buChar char="•"/>
            </a:pPr>
            <a:r>
              <a:rPr b="0" lang="en-US" sz="2000" spc="-1" strike="noStrike">
                <a:solidFill>
                  <a:srgbClr val="000000"/>
                </a:solidFill>
                <a:latin typeface="Arial"/>
                <a:ea typeface="DejaVu Sans"/>
              </a:rPr>
              <a:t>static void sleep(long t)</a:t>
            </a:r>
            <a:endParaRPr b="0" lang="es-MX" sz="2000" spc="-1" strike="noStrike">
              <a:latin typeface="Arial"/>
            </a:endParaRPr>
          </a:p>
          <a:p>
            <a:pPr marL="216000" indent="-215280">
              <a:lnSpc>
                <a:spcPct val="100000"/>
              </a:lnSpc>
              <a:buClr>
                <a:srgbClr val="000000"/>
              </a:buClr>
              <a:buFont typeface="Arial"/>
              <a:buChar char="•"/>
            </a:pPr>
            <a:r>
              <a:rPr b="0" lang="en-US" sz="2000" spc="-1" strike="noStrike">
                <a:solidFill>
                  <a:srgbClr val="000000"/>
                </a:solidFill>
                <a:latin typeface="Arial"/>
                <a:ea typeface="DejaVu Sans"/>
              </a:rPr>
              <a:t>void start( )</a:t>
            </a:r>
            <a:endParaRPr b="0" lang="es-MX" sz="2000" spc="-1" strike="noStrike">
              <a:latin typeface="Arial"/>
            </a:endParaRPr>
          </a:p>
          <a:p>
            <a:pPr marL="216000" indent="-215280">
              <a:lnSpc>
                <a:spcPct val="100000"/>
              </a:lnSpc>
              <a:buClr>
                <a:srgbClr val="000000"/>
              </a:buClr>
              <a:buFont typeface="Arial"/>
              <a:buChar char="•"/>
            </a:pPr>
            <a:r>
              <a:rPr b="0" lang="en-US" sz="2000" spc="-1" strike="noStrike">
                <a:solidFill>
                  <a:srgbClr val="000000"/>
                </a:solidFill>
                <a:latin typeface="Arial"/>
                <a:ea typeface="DejaVu Sans"/>
              </a:rPr>
              <a:t>String toString( )</a:t>
            </a:r>
            <a:endParaRPr b="0" lang="es-MX" sz="2000" spc="-1" strike="noStrike">
              <a:latin typeface="Arial"/>
            </a:endParaRPr>
          </a:p>
          <a:p>
            <a:pPr marL="216000" indent="-215280">
              <a:lnSpc>
                <a:spcPct val="100000"/>
              </a:lnSpc>
              <a:buClr>
                <a:srgbClr val="000000"/>
              </a:buClr>
              <a:buFont typeface="Arial"/>
              <a:buChar char="•"/>
            </a:pPr>
            <a:r>
              <a:rPr b="0" lang="en-US" sz="2000" spc="-1" strike="noStrike">
                <a:solidFill>
                  <a:srgbClr val="000000"/>
                </a:solidFill>
                <a:latin typeface="Arial"/>
                <a:ea typeface="DejaVu Sans"/>
              </a:rPr>
              <a:t>Static void yield( )</a:t>
            </a:r>
            <a:endParaRPr b="0" lang="es-MX" sz="2000" spc="-1" strike="noStrike">
              <a:latin typeface="Arial"/>
            </a:endParaRPr>
          </a:p>
          <a:p>
            <a:pPr>
              <a:lnSpc>
                <a:spcPct val="100000"/>
              </a:lnSpc>
            </a:pP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9" name="CustomShape 1"/>
          <p:cNvSpPr/>
          <p:nvPr/>
        </p:nvSpPr>
        <p:spPr>
          <a:xfrm>
            <a:off x="838080" y="365040"/>
            <a:ext cx="10513800" cy="1323720"/>
          </a:xfrm>
          <a:prstGeom prst="rect">
            <a:avLst/>
          </a:prstGeom>
          <a:noFill/>
          <a:ln>
            <a:noFill/>
          </a:ln>
        </p:spPr>
        <p:style>
          <a:lnRef idx="0"/>
          <a:fillRef idx="0"/>
          <a:effectRef idx="0"/>
          <a:fontRef idx="minor"/>
        </p:style>
        <p:txBody>
          <a:bodyPr lIns="0" rIns="0" tIns="0" bIns="0" anchor="ctr">
            <a:noAutofit/>
          </a:bodyPr>
          <a:p>
            <a:pPr>
              <a:lnSpc>
                <a:spcPct val="90000"/>
              </a:lnSpc>
            </a:pPr>
            <a:r>
              <a:rPr b="0" lang="es-MX" sz="4400" spc="-1" strike="noStrike">
                <a:solidFill>
                  <a:srgbClr val="000000"/>
                </a:solidFill>
                <a:latin typeface="Arial"/>
                <a:ea typeface="DejaVu Sans"/>
              </a:rPr>
              <a:t>Interfaz Runnable (java.lang.Runnable)</a:t>
            </a:r>
            <a:endParaRPr b="0" lang="es-MX" sz="4400" spc="-1" strike="noStrike">
              <a:latin typeface="Arial"/>
            </a:endParaRPr>
          </a:p>
        </p:txBody>
      </p:sp>
      <p:sp>
        <p:nvSpPr>
          <p:cNvPr id="600" name="CustomShape 2"/>
          <p:cNvSpPr/>
          <p:nvPr/>
        </p:nvSpPr>
        <p:spPr>
          <a:xfrm>
            <a:off x="838080" y="1825560"/>
            <a:ext cx="5179680" cy="2055600"/>
          </a:xfrm>
          <a:prstGeom prst="rect">
            <a:avLst/>
          </a:prstGeom>
          <a:noFill/>
          <a:ln>
            <a:noFill/>
          </a:ln>
        </p:spPr>
        <p:style>
          <a:lnRef idx="0"/>
          <a:fillRef idx="0"/>
          <a:effectRef idx="0"/>
          <a:fontRef idx="minor"/>
        </p:style>
        <p:txBody>
          <a:bodyPr lIns="0" rIns="0" tIns="0" bIns="0" anchor="ctr">
            <a:noAutofit/>
          </a:bodyPr>
          <a:p>
            <a:pPr>
              <a:lnSpc>
                <a:spcPct val="90000"/>
              </a:lnSpc>
            </a:pPr>
            <a:r>
              <a:rPr b="0" lang="en-US" sz="4400" spc="-1" strike="noStrike">
                <a:solidFill>
                  <a:srgbClr val="000000"/>
                </a:solidFill>
                <a:latin typeface="Arial"/>
                <a:ea typeface="DejaVu Sans"/>
              </a:rPr>
              <a:t>Métodos:</a:t>
            </a:r>
            <a:endParaRPr b="0" lang="es-MX" sz="4400" spc="-1" strike="noStrike">
              <a:latin typeface="Arial"/>
            </a:endParaRPr>
          </a:p>
          <a:p>
            <a:pPr>
              <a:lnSpc>
                <a:spcPct val="100000"/>
              </a:lnSpc>
            </a:pPr>
            <a:r>
              <a:rPr b="0" lang="en-US" sz="1800" spc="-1" strike="noStrike">
                <a:solidFill>
                  <a:srgbClr val="000000"/>
                </a:solidFill>
                <a:latin typeface="Arial"/>
                <a:ea typeface="DejaVu Sans"/>
              </a:rPr>
              <a:t>void run( )</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1" name="CustomShape 1"/>
          <p:cNvSpPr/>
          <p:nvPr/>
        </p:nvSpPr>
        <p:spPr>
          <a:xfrm>
            <a:off x="542520" y="2036520"/>
            <a:ext cx="10625760" cy="4349520"/>
          </a:xfrm>
          <a:prstGeom prst="rect">
            <a:avLst/>
          </a:prstGeom>
          <a:noFill/>
          <a:ln>
            <a:noFill/>
          </a:ln>
        </p:spPr>
        <p:style>
          <a:lnRef idx="0"/>
          <a:fillRef idx="0"/>
          <a:effectRef idx="0"/>
          <a:fontRef idx="minor"/>
        </p:style>
        <p:txBody>
          <a:bodyPr lIns="0" rIns="0" tIns="0" bIns="0" anchor="ctr">
            <a:noAutofit/>
          </a:bodyPr>
          <a:p>
            <a:pPr>
              <a:lnSpc>
                <a:spcPct val="90000"/>
              </a:lnSpc>
            </a:pPr>
            <a:r>
              <a:rPr b="1" lang="en-US" sz="2800" spc="-1" strike="noStrike">
                <a:solidFill>
                  <a:srgbClr val="000000"/>
                </a:solidFill>
                <a:latin typeface="Arial"/>
                <a:ea typeface="DejaVu Sans"/>
              </a:rPr>
              <a:t>Condición de carrera</a:t>
            </a:r>
            <a:r>
              <a:rPr b="0" lang="en-US" sz="2800" spc="-1" strike="noStrike">
                <a:solidFill>
                  <a:srgbClr val="000000"/>
                </a:solidFill>
                <a:latin typeface="Arial"/>
                <a:ea typeface="DejaVu Sans"/>
              </a:rPr>
              <a:t>: Ocurre cuando dos o más hilos acceden al mismo tiempo a un recurso compartido, de modo que el resultado de este acceso depende del orden de llegada de los hilos.</a:t>
            </a:r>
            <a:endParaRPr b="0" lang="es-MX" sz="2800" spc="-1" strike="noStrike">
              <a:latin typeface="Arial"/>
            </a:endParaRPr>
          </a:p>
          <a:p>
            <a:pPr>
              <a:lnSpc>
                <a:spcPct val="90000"/>
              </a:lnSpc>
            </a:pPr>
            <a:endParaRPr b="0" lang="es-MX" sz="2800" spc="-1" strike="noStrike">
              <a:latin typeface="Arial"/>
            </a:endParaRPr>
          </a:p>
          <a:p>
            <a:pPr>
              <a:lnSpc>
                <a:spcPct val="90000"/>
              </a:lnSpc>
            </a:pPr>
            <a:r>
              <a:rPr b="1" lang="en-US" sz="2800" spc="-1" strike="noStrike">
                <a:solidFill>
                  <a:srgbClr val="000000"/>
                </a:solidFill>
                <a:latin typeface="Arial"/>
                <a:ea typeface="DejaVu Sans"/>
              </a:rPr>
              <a:t>Sección crítica</a:t>
            </a:r>
            <a:r>
              <a:rPr b="0" lang="en-US" sz="2800" spc="-1" strike="noStrike">
                <a:solidFill>
                  <a:srgbClr val="000000"/>
                </a:solidFill>
                <a:latin typeface="Arial"/>
                <a:ea typeface="DejaVu Sans"/>
              </a:rPr>
              <a:t>: sección de un programa en que se accede a un recurso compartido, el cual no debe ser accedido por más de un hilo a la vez. </a:t>
            </a:r>
            <a:endParaRPr b="0" lang="es-MX" sz="2800" spc="-1" strike="noStrike">
              <a:latin typeface="Arial"/>
            </a:endParaRPr>
          </a:p>
          <a:p>
            <a:pPr>
              <a:lnSpc>
                <a:spcPct val="90000"/>
              </a:lnSpc>
            </a:pPr>
            <a:endParaRPr b="0" lang="es-MX" sz="2800" spc="-1" strike="noStrike">
              <a:latin typeface="Arial"/>
            </a:endParaRPr>
          </a:p>
          <a:p>
            <a:pPr>
              <a:lnSpc>
                <a:spcPct val="90000"/>
              </a:lnSpc>
            </a:pPr>
            <a:r>
              <a:rPr b="1" lang="en-US" sz="2800" spc="-1" strike="noStrike">
                <a:solidFill>
                  <a:srgbClr val="000000"/>
                </a:solidFill>
                <a:latin typeface="Arial"/>
                <a:ea typeface="DejaVu Sans"/>
              </a:rPr>
              <a:t>Exclusión mutua</a:t>
            </a:r>
            <a:r>
              <a:rPr b="0" lang="en-US" sz="2800" spc="-1" strike="noStrike">
                <a:solidFill>
                  <a:srgbClr val="000000"/>
                </a:solidFill>
                <a:latin typeface="Arial"/>
                <a:ea typeface="DejaVu Sans"/>
              </a:rPr>
              <a:t>: Un solo hilo debe excluir temporalmente a los demás hilos para utilizar un recurso compartido.</a:t>
            </a:r>
            <a:endParaRPr b="0" lang="es-MX" sz="2800" spc="-1" strike="noStrike">
              <a:latin typeface="Arial"/>
            </a:endParaRPr>
          </a:p>
        </p:txBody>
      </p:sp>
      <p:sp>
        <p:nvSpPr>
          <p:cNvPr id="602" name="CustomShape 2"/>
          <p:cNvSpPr/>
          <p:nvPr/>
        </p:nvSpPr>
        <p:spPr>
          <a:xfrm>
            <a:off x="838080" y="365040"/>
            <a:ext cx="10513800" cy="1323720"/>
          </a:xfrm>
          <a:prstGeom prst="rect">
            <a:avLst/>
          </a:prstGeom>
          <a:noFill/>
          <a:ln>
            <a:noFill/>
          </a:ln>
        </p:spPr>
        <p:style>
          <a:lnRef idx="0"/>
          <a:fillRef idx="0"/>
          <a:effectRef idx="0"/>
          <a:fontRef idx="minor"/>
        </p:style>
        <p:txBody>
          <a:bodyPr lIns="0" rIns="0" tIns="0" bIns="0" anchor="ctr">
            <a:noAutofit/>
          </a:bodyPr>
          <a:p>
            <a:pPr>
              <a:lnSpc>
                <a:spcPct val="90000"/>
              </a:lnSpc>
            </a:pPr>
            <a:r>
              <a:rPr b="0" lang="es-MX" sz="4400" spc="-1" strike="noStrike">
                <a:solidFill>
                  <a:srgbClr val="000000"/>
                </a:solidFill>
                <a:latin typeface="Arial"/>
                <a:ea typeface="DejaVu Sans"/>
              </a:rPr>
              <a:t>Situaciones al compartir recursos</a:t>
            </a:r>
            <a:endParaRPr b="0" lang="es-MX" sz="4400" spc="-1" strike="noStrike">
              <a:latin typeface="Arial"/>
            </a:endParaRPr>
          </a:p>
        </p:txBody>
      </p:sp>
    </p:spTree>
  </p:cSld>
  <mc:AlternateContent>
    <mc:Choice Requires="p14">
      <p:transition spd="slow" p14:dur="2000"/>
    </mc:Choice>
    <mc:Fallback>
      <p:transition spd="slow"/>
    </mc:Fallback>
  </mc:AlternateContent>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3" name="CustomShape 1"/>
          <p:cNvSpPr/>
          <p:nvPr/>
        </p:nvSpPr>
        <p:spPr>
          <a:xfrm>
            <a:off x="838080" y="365040"/>
            <a:ext cx="10513800" cy="1323720"/>
          </a:xfrm>
          <a:prstGeom prst="rect">
            <a:avLst/>
          </a:prstGeom>
          <a:noFill/>
          <a:ln>
            <a:noFill/>
          </a:ln>
        </p:spPr>
        <p:style>
          <a:lnRef idx="0"/>
          <a:fillRef idx="0"/>
          <a:effectRef idx="0"/>
          <a:fontRef idx="minor"/>
        </p:style>
        <p:txBody>
          <a:bodyPr lIns="0" rIns="0" tIns="0" bIns="0" anchor="ctr">
            <a:noAutofit/>
          </a:bodyPr>
          <a:p>
            <a:pPr>
              <a:lnSpc>
                <a:spcPct val="90000"/>
              </a:lnSpc>
            </a:pPr>
            <a:r>
              <a:rPr b="0" lang="es-MX" sz="4400" spc="-1" strike="noStrike">
                <a:solidFill>
                  <a:srgbClr val="000000"/>
                </a:solidFill>
                <a:latin typeface="Arial"/>
                <a:ea typeface="DejaVu Sans"/>
              </a:rPr>
              <a:t>Sincronización de hilos</a:t>
            </a:r>
            <a:endParaRPr b="0" lang="es-MX" sz="4400" spc="-1" strike="noStrike">
              <a:latin typeface="Arial"/>
            </a:endParaRPr>
          </a:p>
        </p:txBody>
      </p:sp>
      <p:sp>
        <p:nvSpPr>
          <p:cNvPr id="604" name="CustomShape 2"/>
          <p:cNvSpPr/>
          <p:nvPr/>
        </p:nvSpPr>
        <p:spPr>
          <a:xfrm>
            <a:off x="960840" y="1787760"/>
            <a:ext cx="10513800" cy="5171040"/>
          </a:xfrm>
          <a:prstGeom prst="rect">
            <a:avLst/>
          </a:prstGeom>
          <a:noFill/>
          <a:ln>
            <a:noFill/>
          </a:ln>
        </p:spPr>
        <p:style>
          <a:lnRef idx="0"/>
          <a:fillRef idx="0"/>
          <a:effectRef idx="0"/>
          <a:fontRef idx="minor"/>
        </p:style>
        <p:txBody>
          <a:bodyPr lIns="0" rIns="0" tIns="0" bIns="0" anchor="ctr">
            <a:noAutofit/>
          </a:bodyPr>
          <a:p>
            <a:pPr marL="216000" indent="-215280">
              <a:lnSpc>
                <a:spcPct val="100000"/>
              </a:lnSpc>
              <a:buClr>
                <a:srgbClr val="000000"/>
              </a:buClr>
              <a:buFont typeface="Arial"/>
              <a:buChar char="•"/>
            </a:pPr>
            <a:r>
              <a:rPr b="0" lang="en-US" sz="3600" spc="-1" strike="noStrike">
                <a:solidFill>
                  <a:srgbClr val="000000"/>
                </a:solidFill>
                <a:latin typeface="Arial"/>
                <a:ea typeface="DejaVu Sans"/>
              </a:rPr>
              <a:t>A nivel de bloque</a:t>
            </a:r>
            <a:endParaRPr b="0" lang="es-MX" sz="3600" spc="-1" strike="noStrike">
              <a:latin typeface="Arial"/>
            </a:endParaRPr>
          </a:p>
          <a:p>
            <a:pPr marL="216000" indent="-215280">
              <a:lnSpc>
                <a:spcPct val="100000"/>
              </a:lnSpc>
              <a:buClr>
                <a:srgbClr val="000000"/>
              </a:buClr>
              <a:buFont typeface="Arial"/>
              <a:buChar char="•"/>
            </a:pPr>
            <a:r>
              <a:rPr b="0" lang="en-US" sz="3600" spc="-1" strike="noStrike">
                <a:solidFill>
                  <a:srgbClr val="000000"/>
                </a:solidFill>
                <a:latin typeface="Arial"/>
                <a:ea typeface="DejaVu Sans"/>
              </a:rPr>
              <a:t>A nivel de método</a:t>
            </a:r>
            <a:endParaRPr b="0" lang="es-MX" sz="3600" spc="-1" strike="noStrike">
              <a:latin typeface="Arial"/>
            </a:endParaRPr>
          </a:p>
          <a:p>
            <a:pPr marL="216000" indent="-215280">
              <a:lnSpc>
                <a:spcPct val="100000"/>
              </a:lnSpc>
              <a:buClr>
                <a:srgbClr val="000000"/>
              </a:buClr>
              <a:buFont typeface="Arial"/>
              <a:buChar char="•"/>
            </a:pPr>
            <a:r>
              <a:rPr b="0" lang="en-US" sz="3600" spc="-1" strike="noStrike">
                <a:solidFill>
                  <a:srgbClr val="000000"/>
                </a:solidFill>
                <a:latin typeface="Arial"/>
                <a:ea typeface="DejaVu Sans"/>
              </a:rPr>
              <a:t>A nivel de variable (visibilidad)</a:t>
            </a:r>
            <a:endParaRPr b="0" lang="es-MX" sz="3600" spc="-1" strike="noStrike">
              <a:latin typeface="Arial"/>
            </a:endParaRPr>
          </a:p>
          <a:p>
            <a:pPr marL="216000" indent="-215280">
              <a:lnSpc>
                <a:spcPct val="100000"/>
              </a:lnSpc>
              <a:buClr>
                <a:srgbClr val="000000"/>
              </a:buClr>
              <a:buFont typeface="Arial"/>
              <a:buChar char="•"/>
            </a:pPr>
            <a:r>
              <a:rPr b="0" lang="en-US" sz="3600" spc="-1" strike="noStrike">
                <a:solidFill>
                  <a:srgbClr val="000000"/>
                </a:solidFill>
                <a:latin typeface="Arial"/>
                <a:ea typeface="DejaVu Sans"/>
              </a:rPr>
              <a:t>Mutex</a:t>
            </a:r>
            <a:endParaRPr b="0" lang="es-MX" sz="3600" spc="-1" strike="noStrike">
              <a:latin typeface="Arial"/>
            </a:endParaRPr>
          </a:p>
          <a:p>
            <a:pPr marL="216000" indent="-215280">
              <a:lnSpc>
                <a:spcPct val="100000"/>
              </a:lnSpc>
              <a:buClr>
                <a:srgbClr val="000000"/>
              </a:buClr>
              <a:buFont typeface="Arial"/>
              <a:buChar char="•"/>
            </a:pPr>
            <a:r>
              <a:rPr b="0" lang="en-US" sz="3600" spc="-1" strike="noStrike">
                <a:solidFill>
                  <a:srgbClr val="000000"/>
                </a:solidFill>
                <a:latin typeface="Arial"/>
                <a:ea typeface="DejaVu Sans"/>
              </a:rPr>
              <a:t>Variables de condición</a:t>
            </a:r>
            <a:endParaRPr b="0" lang="es-MX" sz="3600" spc="-1" strike="noStrike">
              <a:latin typeface="Arial"/>
            </a:endParaRPr>
          </a:p>
          <a:p>
            <a:pPr marL="216000" indent="-215280">
              <a:lnSpc>
                <a:spcPct val="100000"/>
              </a:lnSpc>
              <a:buClr>
                <a:srgbClr val="000000"/>
              </a:buClr>
              <a:buFont typeface="Arial"/>
              <a:buChar char="•"/>
            </a:pPr>
            <a:r>
              <a:rPr b="0" lang="en-US" sz="3600" spc="-1" strike="noStrike">
                <a:solidFill>
                  <a:srgbClr val="000000"/>
                </a:solidFill>
                <a:latin typeface="Arial"/>
                <a:ea typeface="DejaVu Sans"/>
              </a:rPr>
              <a:t>Semáforos</a:t>
            </a:r>
            <a:endParaRPr b="0" lang="es-MX" sz="3600" spc="-1" strike="noStrike">
              <a:latin typeface="Arial"/>
            </a:endParaRPr>
          </a:p>
        </p:txBody>
      </p:sp>
    </p:spTree>
  </p:cSld>
  <mc:AlternateContent>
    <mc:Choice Requires="p14">
      <p:transition spd="slow" p14:dur="2000"/>
    </mc:Choice>
    <mc:Fallback>
      <p:transition spd="slow"/>
    </mc:Fallback>
  </mc:AlternateContent>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5" name="CustomShape 1"/>
          <p:cNvSpPr/>
          <p:nvPr/>
        </p:nvSpPr>
        <p:spPr>
          <a:xfrm>
            <a:off x="838080" y="365040"/>
            <a:ext cx="10513800" cy="1323720"/>
          </a:xfrm>
          <a:prstGeom prst="rect">
            <a:avLst/>
          </a:prstGeom>
          <a:noFill/>
          <a:ln>
            <a:noFill/>
          </a:ln>
        </p:spPr>
        <p:style>
          <a:lnRef idx="0"/>
          <a:fillRef idx="0"/>
          <a:effectRef idx="0"/>
          <a:fontRef idx="minor"/>
        </p:style>
        <p:txBody>
          <a:bodyPr lIns="0" rIns="0" tIns="0" bIns="0" anchor="ctr">
            <a:noAutofit/>
          </a:bodyPr>
          <a:p>
            <a:pPr>
              <a:lnSpc>
                <a:spcPct val="90000"/>
              </a:lnSpc>
            </a:pPr>
            <a:r>
              <a:rPr b="0" lang="es-MX" sz="4400" spc="-1" strike="noStrike">
                <a:solidFill>
                  <a:srgbClr val="000000"/>
                </a:solidFill>
                <a:latin typeface="Arial"/>
                <a:ea typeface="DejaVu Sans"/>
              </a:rPr>
              <a:t>Sincronización a nivel de bloque</a:t>
            </a:r>
            <a:endParaRPr b="0" lang="es-MX" sz="4400" spc="-1" strike="noStrike">
              <a:latin typeface="Arial"/>
            </a:endParaRPr>
          </a:p>
        </p:txBody>
      </p:sp>
      <p:sp>
        <p:nvSpPr>
          <p:cNvPr id="606" name="CustomShape 2"/>
          <p:cNvSpPr/>
          <p:nvPr/>
        </p:nvSpPr>
        <p:spPr>
          <a:xfrm>
            <a:off x="838080" y="1392120"/>
            <a:ext cx="10513800" cy="42703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2000" spc="-1" strike="noStrike">
                <a:solidFill>
                  <a:srgbClr val="000000"/>
                </a:solidFill>
                <a:latin typeface="Arial"/>
                <a:ea typeface="DejaVu Sans"/>
              </a:rPr>
              <a:t>synchronized (Object o){</a:t>
            </a:r>
            <a:endParaRPr b="0" lang="es-MX" sz="2000" spc="-1" strike="noStrike">
              <a:latin typeface="Arial"/>
            </a:endParaRPr>
          </a:p>
          <a:p>
            <a:pPr>
              <a:lnSpc>
                <a:spcPct val="100000"/>
              </a:lnSpc>
            </a:pPr>
            <a:endParaRPr b="0" lang="es-MX" sz="2000" spc="-1" strike="noStrike">
              <a:latin typeface="Arial"/>
            </a:endParaRPr>
          </a:p>
          <a:p>
            <a:pPr>
              <a:lnSpc>
                <a:spcPct val="100000"/>
              </a:lnSpc>
            </a:pPr>
            <a:r>
              <a:rPr b="0" lang="en-US" sz="2000" spc="-1" strike="noStrike">
                <a:solidFill>
                  <a:srgbClr val="000000"/>
                </a:solidFill>
                <a:latin typeface="Arial"/>
                <a:ea typeface="DejaVu Sans"/>
              </a:rPr>
              <a:t>//…</a:t>
            </a:r>
            <a:endParaRPr b="0" lang="es-MX" sz="2000" spc="-1" strike="noStrike">
              <a:latin typeface="Arial"/>
            </a:endParaRPr>
          </a:p>
          <a:p>
            <a:pPr>
              <a:lnSpc>
                <a:spcPct val="100000"/>
              </a:lnSpc>
            </a:pPr>
            <a:r>
              <a:rPr b="0" lang="en-US" sz="2000" spc="-1" strike="noStrike">
                <a:solidFill>
                  <a:srgbClr val="000000"/>
                </a:solidFill>
                <a:latin typeface="Arial"/>
                <a:ea typeface="DejaVu Sans"/>
              </a:rPr>
              <a:t>}</a:t>
            </a:r>
            <a:endParaRPr b="0" lang="es-MX" sz="2000" spc="-1" strike="noStrike">
              <a:latin typeface="Arial"/>
            </a:endParaRPr>
          </a:p>
          <a:p>
            <a:pPr>
              <a:lnSpc>
                <a:spcPct val="100000"/>
              </a:lnSpc>
            </a:pPr>
            <a:endParaRPr b="0" lang="es-MX" sz="2000" spc="-1" strike="noStrike">
              <a:latin typeface="Arial"/>
            </a:endParaRPr>
          </a:p>
          <a:p>
            <a:pPr>
              <a:lnSpc>
                <a:spcPct val="100000"/>
              </a:lnSpc>
            </a:pPr>
            <a:endParaRPr b="0" lang="es-MX" sz="2000" spc="-1" strike="noStrike">
              <a:latin typeface="Arial"/>
            </a:endParaRPr>
          </a:p>
          <a:p>
            <a:pPr>
              <a:lnSpc>
                <a:spcPct val="100000"/>
              </a:lnSpc>
            </a:pPr>
            <a:r>
              <a:rPr b="0" lang="en-US" sz="2000" spc="-1" strike="noStrike">
                <a:solidFill>
                  <a:srgbClr val="000000"/>
                </a:solidFill>
                <a:latin typeface="Arial"/>
                <a:ea typeface="DejaVu Sans"/>
              </a:rPr>
              <a:t>*Ej. BloqueSinc.java</a:t>
            </a:r>
            <a:endParaRPr b="0" lang="es-MX" sz="2000" spc="-1" strike="noStrike">
              <a:latin typeface="Arial"/>
            </a:endParaRPr>
          </a:p>
          <a:p>
            <a:pPr>
              <a:lnSpc>
                <a:spcPct val="90000"/>
              </a:lnSpc>
            </a:pP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Encabezado UDP</a:t>
            </a:r>
            <a:endParaRPr b="0" lang="es-MX" sz="4400" spc="-1" strike="noStrike">
              <a:latin typeface="Arial"/>
            </a:endParaRPr>
          </a:p>
        </p:txBody>
      </p:sp>
      <p:pic>
        <p:nvPicPr>
          <p:cNvPr id="289" name="Imagen 3" descr=""/>
          <p:cNvPicPr/>
          <p:nvPr/>
        </p:nvPicPr>
        <p:blipFill>
          <a:blip r:embed="rId1"/>
          <a:stretch/>
        </p:blipFill>
        <p:spPr>
          <a:xfrm>
            <a:off x="2567520" y="1917000"/>
            <a:ext cx="7391160" cy="2243880"/>
          </a:xfrm>
          <a:prstGeom prst="rect">
            <a:avLst/>
          </a:prstGeom>
          <a:ln>
            <a:noFill/>
          </a:ln>
        </p:spPr>
      </p:pic>
    </p:spTree>
  </p:cSld>
  <mc:AlternateContent>
    <mc:Choice Requires="p14">
      <p:transition spd="slow" p14:dur="2000"/>
    </mc:Choice>
    <mc:Fallback>
      <p:transition spd="slow"/>
    </mc:Fallback>
  </mc:AlternateContent>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7" name="CustomShape 1"/>
          <p:cNvSpPr/>
          <p:nvPr/>
        </p:nvSpPr>
        <p:spPr>
          <a:xfrm>
            <a:off x="838080" y="365040"/>
            <a:ext cx="10513800" cy="1323720"/>
          </a:xfrm>
          <a:prstGeom prst="rect">
            <a:avLst/>
          </a:prstGeom>
          <a:noFill/>
          <a:ln>
            <a:noFill/>
          </a:ln>
        </p:spPr>
        <p:style>
          <a:lnRef idx="0"/>
          <a:fillRef idx="0"/>
          <a:effectRef idx="0"/>
          <a:fontRef idx="minor"/>
        </p:style>
        <p:txBody>
          <a:bodyPr lIns="0" rIns="0" tIns="0" bIns="0" anchor="ctr">
            <a:noAutofit/>
          </a:bodyPr>
          <a:p>
            <a:pPr>
              <a:lnSpc>
                <a:spcPct val="90000"/>
              </a:lnSpc>
            </a:pPr>
            <a:r>
              <a:rPr b="0" lang="es-MX" sz="4400" spc="-1" strike="noStrike">
                <a:solidFill>
                  <a:srgbClr val="000000"/>
                </a:solidFill>
                <a:latin typeface="Arial"/>
                <a:ea typeface="DejaVu Sans"/>
              </a:rPr>
              <a:t>Sincronización a nivel de método</a:t>
            </a:r>
            <a:endParaRPr b="0" lang="es-MX" sz="4400" spc="-1" strike="noStrike">
              <a:latin typeface="Arial"/>
            </a:endParaRPr>
          </a:p>
        </p:txBody>
      </p:sp>
      <p:sp>
        <p:nvSpPr>
          <p:cNvPr id="608" name="CustomShape 2"/>
          <p:cNvSpPr/>
          <p:nvPr/>
        </p:nvSpPr>
        <p:spPr>
          <a:xfrm>
            <a:off x="838080" y="1825560"/>
            <a:ext cx="10513800" cy="43495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4400" spc="-1" strike="noStrike">
                <a:solidFill>
                  <a:srgbClr val="000000"/>
                </a:solidFill>
                <a:latin typeface="Arial"/>
                <a:ea typeface="DejaVu Sans"/>
              </a:rPr>
              <a:t>public class Clase {</a:t>
            </a:r>
            <a:endParaRPr b="0" lang="es-MX" sz="4400" spc="-1" strike="noStrike">
              <a:latin typeface="Arial"/>
            </a:endParaRPr>
          </a:p>
          <a:p>
            <a:pPr>
              <a:lnSpc>
                <a:spcPct val="100000"/>
              </a:lnSpc>
            </a:pPr>
            <a:r>
              <a:rPr b="0" lang="en-US" sz="4400" spc="-1" strike="noStrike">
                <a:solidFill>
                  <a:srgbClr val="000000"/>
                </a:solidFill>
                <a:latin typeface="Arial"/>
                <a:ea typeface="DejaVu Sans"/>
              </a:rPr>
              <a:t>   </a:t>
            </a:r>
            <a:r>
              <a:rPr b="0" lang="en-US" sz="4400" spc="-1" strike="noStrike">
                <a:solidFill>
                  <a:srgbClr val="000000"/>
                </a:solidFill>
                <a:latin typeface="Arial"/>
                <a:ea typeface="DejaVu Sans"/>
              </a:rPr>
              <a:t>public synchonized void método(. . .) { … }</a:t>
            </a:r>
            <a:endParaRPr b="0" lang="es-MX" sz="4400" spc="-1" strike="noStrike">
              <a:latin typeface="Arial"/>
            </a:endParaRPr>
          </a:p>
          <a:p>
            <a:pPr>
              <a:lnSpc>
                <a:spcPct val="100000"/>
              </a:lnSpc>
            </a:pPr>
            <a:r>
              <a:rPr b="0" lang="en-US" sz="4400" spc="-1" strike="noStrike">
                <a:solidFill>
                  <a:srgbClr val="000000"/>
                </a:solidFill>
                <a:latin typeface="Arial"/>
                <a:ea typeface="DejaVu Sans"/>
              </a:rPr>
              <a:t>   </a:t>
            </a:r>
            <a:r>
              <a:rPr b="0" lang="en-US" sz="4400" spc="-1" strike="noStrike">
                <a:solidFill>
                  <a:srgbClr val="000000"/>
                </a:solidFill>
                <a:latin typeface="Arial"/>
                <a:ea typeface="DejaVu Sans"/>
              </a:rPr>
              <a:t>. . .</a:t>
            </a:r>
            <a:endParaRPr b="0" lang="es-MX" sz="4400" spc="-1" strike="noStrike">
              <a:latin typeface="Arial"/>
            </a:endParaRPr>
          </a:p>
          <a:p>
            <a:pPr>
              <a:lnSpc>
                <a:spcPct val="100000"/>
              </a:lnSpc>
            </a:pPr>
            <a:r>
              <a:rPr b="0" lang="en-US" sz="4400" spc="-1" strike="noStrike">
                <a:solidFill>
                  <a:srgbClr val="000000"/>
                </a:solidFill>
                <a:latin typeface="Arial"/>
                <a:ea typeface="DejaVu Sans"/>
              </a:rPr>
              <a:t>}</a:t>
            </a:r>
            <a:endParaRPr b="0" lang="es-MX" sz="4400" spc="-1" strike="noStrike">
              <a:latin typeface="Arial"/>
            </a:endParaRPr>
          </a:p>
          <a:p>
            <a:pPr>
              <a:lnSpc>
                <a:spcPct val="100000"/>
              </a:lnSpc>
            </a:pPr>
            <a:endParaRPr b="0" lang="es-MX" sz="4400" spc="-1" strike="noStrike">
              <a:latin typeface="Arial"/>
            </a:endParaRPr>
          </a:p>
          <a:p>
            <a:pPr>
              <a:lnSpc>
                <a:spcPct val="100000"/>
              </a:lnSpc>
            </a:pPr>
            <a:r>
              <a:rPr b="0" lang="en-US" sz="4400" spc="-1" strike="noStrike">
                <a:solidFill>
                  <a:srgbClr val="000000"/>
                </a:solidFill>
                <a:latin typeface="Arial"/>
                <a:ea typeface="DejaVu Sans"/>
              </a:rPr>
              <a:t>*Ej. MetodoSinc.java </a:t>
            </a:r>
            <a:endParaRPr b="0" lang="es-MX" sz="4400" spc="-1" strike="noStrike">
              <a:latin typeface="Arial"/>
            </a:endParaRPr>
          </a:p>
        </p:txBody>
      </p:sp>
    </p:spTree>
  </p:cSld>
  <mc:AlternateContent>
    <mc:Choice Requires="p14">
      <p:transition spd="slow" p14:dur="2000"/>
    </mc:Choice>
    <mc:Fallback>
      <p:transition spd="slow"/>
    </mc:Fallback>
  </mc:AlternateContent>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9" name="CustomShape 1"/>
          <p:cNvSpPr/>
          <p:nvPr/>
        </p:nvSpPr>
        <p:spPr>
          <a:xfrm>
            <a:off x="838080" y="365040"/>
            <a:ext cx="10513800" cy="1323720"/>
          </a:xfrm>
          <a:prstGeom prst="rect">
            <a:avLst/>
          </a:prstGeom>
          <a:noFill/>
          <a:ln>
            <a:noFill/>
          </a:ln>
        </p:spPr>
        <p:style>
          <a:lnRef idx="0"/>
          <a:fillRef idx="0"/>
          <a:effectRef idx="0"/>
          <a:fontRef idx="minor"/>
        </p:style>
        <p:txBody>
          <a:bodyPr lIns="0" rIns="0" tIns="0" bIns="0" anchor="ctr">
            <a:noAutofit/>
          </a:bodyPr>
          <a:p>
            <a:pPr>
              <a:lnSpc>
                <a:spcPct val="90000"/>
              </a:lnSpc>
            </a:pPr>
            <a:r>
              <a:rPr b="0" lang="es-MX" sz="4400" spc="-1" strike="noStrike">
                <a:solidFill>
                  <a:srgbClr val="000000"/>
                </a:solidFill>
                <a:latin typeface="Arial"/>
                <a:ea typeface="DejaVu Sans"/>
              </a:rPr>
              <a:t>Sincronización a nivel de variable</a:t>
            </a:r>
            <a:endParaRPr b="0" lang="es-MX" sz="4400" spc="-1" strike="noStrike">
              <a:latin typeface="Arial"/>
            </a:endParaRPr>
          </a:p>
        </p:txBody>
      </p:sp>
      <p:sp>
        <p:nvSpPr>
          <p:cNvPr id="610" name="CustomShape 2"/>
          <p:cNvSpPr/>
          <p:nvPr/>
        </p:nvSpPr>
        <p:spPr>
          <a:xfrm>
            <a:off x="838080" y="1825560"/>
            <a:ext cx="5179680" cy="319500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1800" spc="-1" strike="noStrike">
                <a:solidFill>
                  <a:srgbClr val="000000"/>
                </a:solidFill>
                <a:latin typeface="Arial"/>
                <a:ea typeface="DejaVu Sans"/>
              </a:rPr>
              <a:t>class Contador{</a:t>
            </a:r>
            <a:endParaRPr b="0" lang="es-MX"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private </a:t>
            </a:r>
            <a:r>
              <a:rPr b="1" lang="en-US" sz="1800" spc="-1" strike="noStrike">
                <a:solidFill>
                  <a:srgbClr val="000000"/>
                </a:solidFill>
                <a:latin typeface="Arial"/>
                <a:ea typeface="DejaVu Sans"/>
              </a:rPr>
              <a:t>volatile</a:t>
            </a:r>
            <a:r>
              <a:rPr b="0" lang="en-US" sz="1800" spc="-1" strike="noStrike">
                <a:solidFill>
                  <a:srgbClr val="000000"/>
                </a:solidFill>
                <a:latin typeface="Arial"/>
                <a:ea typeface="DejaVu Sans"/>
              </a:rPr>
              <a:t> int vcuenta;</a:t>
            </a:r>
            <a:endParaRPr b="0" lang="es-MX"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public Contador(){</a:t>
            </a:r>
            <a:endParaRPr b="0" lang="es-MX"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vcuenta=0;</a:t>
            </a:r>
            <a:endParaRPr b="0" lang="es-MX"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}//constructor Contador</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1" name="CustomShape 1"/>
          <p:cNvSpPr/>
          <p:nvPr/>
        </p:nvSpPr>
        <p:spPr>
          <a:xfrm>
            <a:off x="838080" y="365040"/>
            <a:ext cx="10513800" cy="1323720"/>
          </a:xfrm>
          <a:prstGeom prst="rect">
            <a:avLst/>
          </a:prstGeom>
          <a:noFill/>
          <a:ln>
            <a:noFill/>
          </a:ln>
        </p:spPr>
        <p:style>
          <a:lnRef idx="0"/>
          <a:fillRef idx="0"/>
          <a:effectRef idx="0"/>
          <a:fontRef idx="minor"/>
        </p:style>
        <p:txBody>
          <a:bodyPr lIns="0" rIns="0" tIns="0" bIns="0" anchor="ctr">
            <a:noAutofit/>
          </a:bodyPr>
          <a:p>
            <a:pPr>
              <a:lnSpc>
                <a:spcPct val="90000"/>
              </a:lnSpc>
            </a:pPr>
            <a:r>
              <a:rPr b="0" lang="es-MX" sz="4400" spc="-1" strike="noStrike">
                <a:solidFill>
                  <a:srgbClr val="000000"/>
                </a:solidFill>
                <a:latin typeface="Arial"/>
                <a:ea typeface="DejaVu Sans"/>
              </a:rPr>
              <a:t>Mutex  (java.útil.concurrent.*;) </a:t>
            </a:r>
            <a:endParaRPr b="0" lang="es-MX" sz="4400" spc="-1" strike="noStrike">
              <a:latin typeface="Arial"/>
            </a:endParaRPr>
          </a:p>
        </p:txBody>
      </p:sp>
      <p:sp>
        <p:nvSpPr>
          <p:cNvPr id="612" name="CustomShape 2"/>
          <p:cNvSpPr/>
          <p:nvPr/>
        </p:nvSpPr>
        <p:spPr>
          <a:xfrm>
            <a:off x="524160" y="2958120"/>
            <a:ext cx="10513800" cy="1323720"/>
          </a:xfrm>
          <a:prstGeom prst="rect">
            <a:avLst/>
          </a:prstGeom>
          <a:noFill/>
          <a:ln>
            <a:noFill/>
          </a:ln>
        </p:spPr>
        <p:style>
          <a:lnRef idx="0"/>
          <a:fillRef idx="0"/>
          <a:effectRef idx="0"/>
          <a:fontRef idx="minor"/>
        </p:style>
        <p:txBody>
          <a:bodyPr lIns="0" rIns="0" tIns="0" bIns="0" anchor="ctr">
            <a:noAutofit/>
          </a:bodyPr>
          <a:p>
            <a:pPr marL="216000" indent="-215280">
              <a:lnSpc>
                <a:spcPct val="100000"/>
              </a:lnSpc>
              <a:buClr>
                <a:srgbClr val="000000"/>
              </a:buClr>
              <a:buFont typeface="Arial"/>
              <a:buChar char="•"/>
            </a:pPr>
            <a:r>
              <a:rPr b="0" lang="en-US" sz="4400" spc="-1" strike="noStrike">
                <a:solidFill>
                  <a:srgbClr val="000000"/>
                </a:solidFill>
                <a:latin typeface="Arial"/>
                <a:ea typeface="DejaVu Sans"/>
              </a:rPr>
              <a:t>Interfaz Lock</a:t>
            </a:r>
            <a:endParaRPr b="0" lang="es-MX" sz="4400" spc="-1" strike="noStrike">
              <a:latin typeface="Arial"/>
            </a:endParaRPr>
          </a:p>
          <a:p>
            <a:pPr marL="216000" indent="-215280">
              <a:lnSpc>
                <a:spcPct val="100000"/>
              </a:lnSpc>
              <a:buClr>
                <a:srgbClr val="000000"/>
              </a:buClr>
              <a:buFont typeface="Arial"/>
              <a:buChar char="•"/>
            </a:pPr>
            <a:r>
              <a:rPr b="0" lang="en-US" sz="4400" spc="-1" strike="noStrike">
                <a:solidFill>
                  <a:srgbClr val="000000"/>
                </a:solidFill>
                <a:latin typeface="Arial"/>
                <a:ea typeface="DejaVu Sans"/>
              </a:rPr>
              <a:t>Clase ReentrantLock</a:t>
            </a:r>
            <a:endParaRPr b="0" lang="es-MX" sz="4400" spc="-1" strike="noStrike">
              <a:latin typeface="Arial"/>
            </a:endParaRPr>
          </a:p>
        </p:txBody>
      </p:sp>
    </p:spTree>
  </p:cSld>
  <mc:AlternateContent>
    <mc:Choice Requires="p14">
      <p:transition spd="slow" p14:dur="2000"/>
    </mc:Choice>
    <mc:Fallback>
      <p:transition spd="slow"/>
    </mc:Fallback>
  </mc:AlternateContent>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3" name="CustomShape 1"/>
          <p:cNvSpPr/>
          <p:nvPr/>
        </p:nvSpPr>
        <p:spPr>
          <a:xfrm>
            <a:off x="838080" y="0"/>
            <a:ext cx="10513800" cy="1166040"/>
          </a:xfrm>
          <a:prstGeom prst="rect">
            <a:avLst/>
          </a:prstGeom>
          <a:noFill/>
          <a:ln>
            <a:noFill/>
          </a:ln>
        </p:spPr>
        <p:style>
          <a:lnRef idx="0"/>
          <a:fillRef idx="0"/>
          <a:effectRef idx="0"/>
          <a:fontRef idx="minor"/>
        </p:style>
        <p:txBody>
          <a:bodyPr lIns="0" rIns="0" tIns="0" bIns="0" anchor="ctr">
            <a:noAutofit/>
          </a:bodyPr>
          <a:p>
            <a:pPr>
              <a:lnSpc>
                <a:spcPct val="90000"/>
              </a:lnSpc>
            </a:pPr>
            <a:r>
              <a:rPr b="0" lang="es-MX" sz="4400" spc="-1" strike="noStrike">
                <a:solidFill>
                  <a:srgbClr val="000000"/>
                </a:solidFill>
                <a:latin typeface="Arial"/>
                <a:ea typeface="DejaVu Sans"/>
              </a:rPr>
              <a:t>Interfaz Lock (java.útil.concurrent.Lock)</a:t>
            </a:r>
            <a:endParaRPr b="0" lang="es-MX" sz="4400" spc="-1" strike="noStrike">
              <a:latin typeface="Arial"/>
            </a:endParaRPr>
          </a:p>
        </p:txBody>
      </p:sp>
      <p:sp>
        <p:nvSpPr>
          <p:cNvPr id="614" name="CustomShape 2"/>
          <p:cNvSpPr/>
          <p:nvPr/>
        </p:nvSpPr>
        <p:spPr>
          <a:xfrm>
            <a:off x="718920" y="1167480"/>
            <a:ext cx="10752120" cy="1601280"/>
          </a:xfrm>
          <a:prstGeom prst="rect">
            <a:avLst/>
          </a:prstGeom>
          <a:noFill/>
          <a:ln>
            <a:noFill/>
          </a:ln>
        </p:spPr>
        <p:style>
          <a:lnRef idx="0"/>
          <a:fillRef idx="0"/>
          <a:effectRef idx="0"/>
          <a:fontRef idx="minor"/>
        </p:style>
        <p:txBody>
          <a:bodyPr lIns="0" rIns="0" tIns="0" bIns="0" anchor="ctr">
            <a:noAutofit/>
          </a:bodyPr>
          <a:p>
            <a:pPr>
              <a:lnSpc>
                <a:spcPct val="90000"/>
              </a:lnSpc>
            </a:pPr>
            <a:r>
              <a:rPr b="0" lang="en-US" sz="2800" spc="-1" strike="noStrike">
                <a:solidFill>
                  <a:srgbClr val="000000"/>
                </a:solidFill>
                <a:latin typeface="Arial"/>
                <a:ea typeface="DejaVu Sans"/>
              </a:rPr>
              <a:t>Un bloqueo (lock) es un mecanismo para controlar el acceso a un recurso compartido por múltiples hilos.  </a:t>
            </a:r>
            <a:endParaRPr b="0" lang="es-MX" sz="2800" spc="-1" strike="noStrike">
              <a:latin typeface="Arial"/>
            </a:endParaRPr>
          </a:p>
        </p:txBody>
      </p:sp>
      <p:sp>
        <p:nvSpPr>
          <p:cNvPr id="615" name="CustomShape 3"/>
          <p:cNvSpPr/>
          <p:nvPr/>
        </p:nvSpPr>
        <p:spPr>
          <a:xfrm>
            <a:off x="1308240" y="3319920"/>
            <a:ext cx="9212760" cy="2649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400" spc="-1" strike="noStrike">
                <a:solidFill>
                  <a:srgbClr val="000000"/>
                </a:solidFill>
                <a:latin typeface="Arial"/>
                <a:ea typeface="DejaVu Sans"/>
              </a:rPr>
              <a:t>Lock l = ...;</a:t>
            </a:r>
            <a:endParaRPr b="0" lang="es-MX" sz="2400" spc="-1" strike="noStrike">
              <a:latin typeface="Arial"/>
            </a:endParaRPr>
          </a:p>
          <a:p>
            <a:pPr>
              <a:lnSpc>
                <a:spcPct val="100000"/>
              </a:lnSpc>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l.lock();</a:t>
            </a:r>
            <a:endParaRPr b="0" lang="es-MX" sz="2400" spc="-1" strike="noStrike">
              <a:latin typeface="Arial"/>
            </a:endParaRPr>
          </a:p>
          <a:p>
            <a:pPr>
              <a:lnSpc>
                <a:spcPct val="100000"/>
              </a:lnSpc>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try {</a:t>
            </a:r>
            <a:endParaRPr b="0" lang="es-MX" sz="2400" spc="-1" strike="noStrike">
              <a:latin typeface="Arial"/>
            </a:endParaRPr>
          </a:p>
          <a:p>
            <a:pPr>
              <a:lnSpc>
                <a:spcPct val="100000"/>
              </a:lnSpc>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 acceso al recurso compartido protegido por el bloqueo</a:t>
            </a:r>
            <a:endParaRPr b="0" lang="es-MX" sz="2400" spc="-1" strike="noStrike">
              <a:latin typeface="Arial"/>
            </a:endParaRPr>
          </a:p>
          <a:p>
            <a:pPr>
              <a:lnSpc>
                <a:spcPct val="100000"/>
              </a:lnSpc>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 finally {</a:t>
            </a:r>
            <a:endParaRPr b="0" lang="es-MX" sz="2400" spc="-1" strike="noStrike">
              <a:latin typeface="Arial"/>
            </a:endParaRPr>
          </a:p>
          <a:p>
            <a:pPr>
              <a:lnSpc>
                <a:spcPct val="100000"/>
              </a:lnSpc>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l.unlock();</a:t>
            </a:r>
            <a:endParaRPr b="0" lang="es-MX" sz="2400" spc="-1" strike="noStrike">
              <a:latin typeface="Arial"/>
            </a:endParaRPr>
          </a:p>
          <a:p>
            <a:pPr>
              <a:lnSpc>
                <a:spcPct val="100000"/>
              </a:lnSpc>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6" name="CustomShape 1"/>
          <p:cNvSpPr/>
          <p:nvPr/>
        </p:nvSpPr>
        <p:spPr>
          <a:xfrm>
            <a:off x="838080" y="365040"/>
            <a:ext cx="10513800" cy="702720"/>
          </a:xfrm>
          <a:prstGeom prst="rect">
            <a:avLst/>
          </a:prstGeom>
          <a:noFill/>
          <a:ln>
            <a:noFill/>
          </a:ln>
        </p:spPr>
        <p:style>
          <a:lnRef idx="0"/>
          <a:fillRef idx="0"/>
          <a:effectRef idx="0"/>
          <a:fontRef idx="minor"/>
        </p:style>
        <p:txBody>
          <a:bodyPr lIns="0" rIns="0" tIns="0" bIns="0" anchor="ctr">
            <a:noAutofit/>
          </a:bodyPr>
          <a:p>
            <a:pPr>
              <a:lnSpc>
                <a:spcPct val="90000"/>
              </a:lnSpc>
            </a:pPr>
            <a:r>
              <a:rPr b="0" lang="es-MX" sz="4400" spc="-1" strike="noStrike">
                <a:solidFill>
                  <a:srgbClr val="000000"/>
                </a:solidFill>
                <a:latin typeface="Arial"/>
                <a:ea typeface="DejaVu Sans"/>
              </a:rPr>
              <a:t>Interfaz Lock </a:t>
            </a:r>
            <a:endParaRPr b="0" lang="es-MX" sz="4400" spc="-1" strike="noStrike">
              <a:latin typeface="Arial"/>
            </a:endParaRPr>
          </a:p>
        </p:txBody>
      </p:sp>
      <p:sp>
        <p:nvSpPr>
          <p:cNvPr id="617" name="CustomShape 2"/>
          <p:cNvSpPr/>
          <p:nvPr/>
        </p:nvSpPr>
        <p:spPr>
          <a:xfrm>
            <a:off x="838080" y="1825560"/>
            <a:ext cx="9683280" cy="4349520"/>
          </a:xfrm>
          <a:prstGeom prst="rect">
            <a:avLst/>
          </a:prstGeom>
          <a:noFill/>
          <a:ln>
            <a:noFill/>
          </a:ln>
        </p:spPr>
        <p:style>
          <a:lnRef idx="0"/>
          <a:fillRef idx="0"/>
          <a:effectRef idx="0"/>
          <a:fontRef idx="minor"/>
        </p:style>
        <p:txBody>
          <a:bodyPr lIns="0" rIns="0" tIns="0" bIns="0" anchor="ctr">
            <a:noAutofit/>
          </a:bodyPr>
          <a:p>
            <a:pPr>
              <a:lnSpc>
                <a:spcPct val="90000"/>
              </a:lnSpc>
            </a:pPr>
            <a:r>
              <a:rPr b="0" lang="en-US" sz="3200" spc="-1" strike="noStrike">
                <a:solidFill>
                  <a:srgbClr val="000000"/>
                </a:solidFill>
                <a:latin typeface="Arial"/>
                <a:ea typeface="DejaVu Sans"/>
              </a:rPr>
              <a:t>Métodos:</a:t>
            </a:r>
            <a:endParaRPr b="0" lang="es-MX" sz="3200" spc="-1" strike="noStrike">
              <a:latin typeface="Arial"/>
            </a:endParaRPr>
          </a:p>
          <a:p>
            <a:pPr>
              <a:lnSpc>
                <a:spcPct val="90000"/>
              </a:lnSpc>
            </a:pPr>
            <a:endParaRPr b="0" lang="es-MX" sz="3200" spc="-1" strike="noStrike">
              <a:latin typeface="Arial"/>
            </a:endParaRPr>
          </a:p>
          <a:p>
            <a:pPr lvl="1" marL="457200" indent="-215280">
              <a:lnSpc>
                <a:spcPct val="100000"/>
              </a:lnSpc>
              <a:buClr>
                <a:srgbClr val="000000"/>
              </a:buClr>
              <a:buFont typeface="Arial"/>
              <a:buChar char="•"/>
            </a:pPr>
            <a:r>
              <a:rPr b="0" lang="en-US" sz="2400" spc="-1" strike="noStrike">
                <a:solidFill>
                  <a:srgbClr val="000000"/>
                </a:solidFill>
                <a:latin typeface="Arial"/>
                <a:ea typeface="DejaVu Sans"/>
              </a:rPr>
              <a:t>void lock( );</a:t>
            </a:r>
            <a:endParaRPr b="0" lang="es-MX" sz="2400" spc="-1" strike="noStrike">
              <a:latin typeface="Arial"/>
            </a:endParaRPr>
          </a:p>
          <a:p>
            <a:pPr lvl="1" marL="457200" indent="-215280">
              <a:lnSpc>
                <a:spcPct val="100000"/>
              </a:lnSpc>
              <a:buClr>
                <a:srgbClr val="000000"/>
              </a:buClr>
              <a:buFont typeface="Arial"/>
              <a:buChar char="•"/>
            </a:pPr>
            <a:r>
              <a:rPr b="0" lang="en-US" sz="2400" spc="-1" strike="noStrike">
                <a:solidFill>
                  <a:srgbClr val="000000"/>
                </a:solidFill>
                <a:latin typeface="Arial"/>
                <a:ea typeface="DejaVu Sans"/>
              </a:rPr>
              <a:t>void lockInterruptibly( )</a:t>
            </a:r>
            <a:endParaRPr b="0" lang="es-MX" sz="2400" spc="-1" strike="noStrike">
              <a:latin typeface="Arial"/>
            </a:endParaRPr>
          </a:p>
          <a:p>
            <a:pPr lvl="1" marL="457200" indent="-215280">
              <a:lnSpc>
                <a:spcPct val="100000"/>
              </a:lnSpc>
              <a:buClr>
                <a:srgbClr val="000000"/>
              </a:buClr>
              <a:buFont typeface="Arial"/>
              <a:buChar char="•"/>
            </a:pPr>
            <a:r>
              <a:rPr b="0" lang="en-US" sz="2400" spc="-1" strike="noStrike">
                <a:solidFill>
                  <a:srgbClr val="000000"/>
                </a:solidFill>
                <a:latin typeface="Arial"/>
                <a:ea typeface="DejaVu Sans"/>
              </a:rPr>
              <a:t>Condition new Condition( )</a:t>
            </a:r>
            <a:endParaRPr b="0" lang="es-MX" sz="2400" spc="-1" strike="noStrike">
              <a:latin typeface="Arial"/>
            </a:endParaRPr>
          </a:p>
          <a:p>
            <a:pPr lvl="1" marL="457200" indent="-215280">
              <a:lnSpc>
                <a:spcPct val="100000"/>
              </a:lnSpc>
              <a:buClr>
                <a:srgbClr val="000000"/>
              </a:buClr>
              <a:buFont typeface="Arial"/>
              <a:buChar char="•"/>
            </a:pPr>
            <a:r>
              <a:rPr b="0" lang="en-US" sz="2400" spc="-1" strike="noStrike">
                <a:solidFill>
                  <a:srgbClr val="000000"/>
                </a:solidFill>
                <a:latin typeface="Arial"/>
                <a:ea typeface="DejaVu Sans"/>
              </a:rPr>
              <a:t>boolean tryLock( )</a:t>
            </a:r>
            <a:endParaRPr b="0" lang="es-MX" sz="2400" spc="-1" strike="noStrike">
              <a:latin typeface="Arial"/>
            </a:endParaRPr>
          </a:p>
          <a:p>
            <a:pPr lvl="1" marL="457200" indent="-215280">
              <a:lnSpc>
                <a:spcPct val="100000"/>
              </a:lnSpc>
              <a:buClr>
                <a:srgbClr val="000000"/>
              </a:buClr>
              <a:buFont typeface="Arial"/>
              <a:buChar char="•"/>
            </a:pPr>
            <a:r>
              <a:rPr b="0" lang="en-US" sz="2400" spc="-1" strike="noStrike">
                <a:solidFill>
                  <a:srgbClr val="000000"/>
                </a:solidFill>
                <a:latin typeface="Arial"/>
                <a:ea typeface="DejaVu Sans"/>
              </a:rPr>
              <a:t>boolean tryLock(long t, TimeUnit unidades)</a:t>
            </a:r>
            <a:endParaRPr b="0" lang="es-MX" sz="2400" spc="-1" strike="noStrike">
              <a:latin typeface="Arial"/>
            </a:endParaRPr>
          </a:p>
          <a:p>
            <a:pPr lvl="1" marL="457200" indent="-215280">
              <a:lnSpc>
                <a:spcPct val="100000"/>
              </a:lnSpc>
              <a:buClr>
                <a:srgbClr val="000000"/>
              </a:buClr>
              <a:buFont typeface="Arial"/>
              <a:buChar char="•"/>
            </a:pPr>
            <a:r>
              <a:rPr b="0" lang="en-US" sz="2400" spc="-1" strike="noStrike">
                <a:solidFill>
                  <a:srgbClr val="000000"/>
                </a:solidFill>
                <a:latin typeface="Arial"/>
                <a:ea typeface="DejaVu Sans"/>
              </a:rPr>
              <a:t>void unlock( )</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1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8" name="CustomShape 1"/>
          <p:cNvSpPr/>
          <p:nvPr/>
        </p:nvSpPr>
        <p:spPr>
          <a:xfrm>
            <a:off x="838080" y="0"/>
            <a:ext cx="10513800" cy="1323720"/>
          </a:xfrm>
          <a:prstGeom prst="rect">
            <a:avLst/>
          </a:prstGeom>
          <a:noFill/>
          <a:ln>
            <a:noFill/>
          </a:ln>
        </p:spPr>
        <p:style>
          <a:lnRef idx="0"/>
          <a:fillRef idx="0"/>
          <a:effectRef idx="0"/>
          <a:fontRef idx="minor"/>
        </p:style>
        <p:txBody>
          <a:bodyPr lIns="0" rIns="0" tIns="0" bIns="0" anchor="ctr">
            <a:noAutofit/>
          </a:bodyPr>
          <a:p>
            <a:pPr>
              <a:lnSpc>
                <a:spcPct val="90000"/>
              </a:lnSpc>
            </a:pPr>
            <a:r>
              <a:rPr b="0" lang="es-MX" sz="3200" spc="-1" strike="noStrike">
                <a:solidFill>
                  <a:srgbClr val="000000"/>
                </a:solidFill>
                <a:latin typeface="Arial"/>
                <a:ea typeface="DejaVu Sans"/>
              </a:rPr>
              <a:t>Clase ReentrantLock (java.útil.concurrent.locks.ReentrantLock)</a:t>
            </a:r>
            <a:endParaRPr b="0" lang="es-MX" sz="3200" spc="-1" strike="noStrike">
              <a:latin typeface="Arial"/>
            </a:endParaRPr>
          </a:p>
        </p:txBody>
      </p:sp>
      <p:sp>
        <p:nvSpPr>
          <p:cNvPr id="619" name="CustomShape 2"/>
          <p:cNvSpPr/>
          <p:nvPr/>
        </p:nvSpPr>
        <p:spPr>
          <a:xfrm>
            <a:off x="838080" y="1463040"/>
            <a:ext cx="10400400" cy="5147280"/>
          </a:xfrm>
          <a:prstGeom prst="rect">
            <a:avLst/>
          </a:prstGeom>
          <a:noFill/>
          <a:ln>
            <a:noFill/>
          </a:ln>
        </p:spPr>
        <p:style>
          <a:lnRef idx="0"/>
          <a:fillRef idx="0"/>
          <a:effectRef idx="0"/>
          <a:fontRef idx="minor"/>
        </p:style>
        <p:txBody>
          <a:bodyPr lIns="0" rIns="0" tIns="0" bIns="0" anchor="ctr">
            <a:noAutofit/>
          </a:bodyPr>
          <a:p>
            <a:pPr>
              <a:lnSpc>
                <a:spcPct val="90000"/>
              </a:lnSpc>
            </a:pPr>
            <a:r>
              <a:rPr b="0" lang="en-US" sz="4400" spc="-1" strike="noStrike">
                <a:solidFill>
                  <a:srgbClr val="000000"/>
                </a:solidFill>
                <a:latin typeface="Arial"/>
                <a:ea typeface="DejaVu Sans"/>
              </a:rPr>
              <a:t>Constructores:</a:t>
            </a:r>
            <a:endParaRPr b="0" lang="es-MX" sz="4400" spc="-1" strike="noStrike">
              <a:latin typeface="Arial"/>
            </a:endParaRPr>
          </a:p>
          <a:p>
            <a:pPr>
              <a:lnSpc>
                <a:spcPct val="100000"/>
              </a:lnSpc>
            </a:pPr>
            <a:r>
              <a:rPr b="0" lang="en-US" sz="1800" spc="-1" strike="noStrike">
                <a:solidFill>
                  <a:srgbClr val="000000"/>
                </a:solidFill>
                <a:latin typeface="Arial"/>
                <a:ea typeface="DejaVu Sans"/>
              </a:rPr>
              <a:t>ReentrantLock( )</a:t>
            </a:r>
            <a:endParaRPr b="0" lang="es-MX" sz="1800" spc="-1" strike="noStrike">
              <a:latin typeface="Arial"/>
            </a:endParaRPr>
          </a:p>
          <a:p>
            <a:pPr>
              <a:lnSpc>
                <a:spcPct val="100000"/>
              </a:lnSpc>
            </a:pPr>
            <a:r>
              <a:rPr b="0" lang="en-US" sz="1800" spc="-1" strike="noStrike">
                <a:solidFill>
                  <a:srgbClr val="000000"/>
                </a:solidFill>
                <a:latin typeface="Arial"/>
                <a:ea typeface="DejaVu Sans"/>
              </a:rPr>
              <a:t>ReentrantLock(boolean justicia)</a:t>
            </a:r>
            <a:endParaRPr b="0" lang="es-MX" sz="1800" spc="-1" strike="noStrike">
              <a:latin typeface="Arial"/>
            </a:endParaRPr>
          </a:p>
          <a:p>
            <a:pPr>
              <a:lnSpc>
                <a:spcPct val="90000"/>
              </a:lnSpc>
            </a:pPr>
            <a:r>
              <a:rPr b="0" lang="en-US" sz="4400" spc="-1" strike="noStrike">
                <a:solidFill>
                  <a:srgbClr val="000000"/>
                </a:solidFill>
                <a:latin typeface="Arial"/>
                <a:ea typeface="DejaVu Sans"/>
              </a:rPr>
              <a:t>Métodos:</a:t>
            </a:r>
            <a:endParaRPr b="0" lang="es-MX" sz="4400" spc="-1" strike="noStrike">
              <a:latin typeface="Arial"/>
            </a:endParaRPr>
          </a:p>
          <a:p>
            <a:pPr>
              <a:lnSpc>
                <a:spcPct val="100000"/>
              </a:lnSpc>
            </a:pPr>
            <a:r>
              <a:rPr b="0" lang="en-US" sz="1800" spc="-1" strike="noStrike">
                <a:solidFill>
                  <a:srgbClr val="000000"/>
                </a:solidFill>
                <a:latin typeface="Arial"/>
                <a:ea typeface="DejaVu Sans"/>
              </a:rPr>
              <a:t>protected Thread getOwner( )</a:t>
            </a:r>
            <a:endParaRPr b="0" lang="es-MX" sz="1800" spc="-1" strike="noStrike">
              <a:latin typeface="Arial"/>
            </a:endParaRPr>
          </a:p>
          <a:p>
            <a:pPr>
              <a:lnSpc>
                <a:spcPct val="100000"/>
              </a:lnSpc>
            </a:pPr>
            <a:r>
              <a:rPr b="0" lang="en-US" sz="1800" spc="-1" strike="noStrike">
                <a:solidFill>
                  <a:srgbClr val="000000"/>
                </a:solidFill>
                <a:latin typeface="Arial"/>
                <a:ea typeface="DejaVu Sans"/>
              </a:rPr>
              <a:t>int getHoldCount( ) //#veces lock sin unlock</a:t>
            </a:r>
            <a:endParaRPr b="0" lang="es-MX" sz="1800" spc="-1" strike="noStrike">
              <a:latin typeface="Arial"/>
            </a:endParaRPr>
          </a:p>
          <a:p>
            <a:pPr>
              <a:lnSpc>
                <a:spcPct val="100000"/>
              </a:lnSpc>
            </a:pPr>
            <a:r>
              <a:rPr b="0" lang="en-US" sz="1800" spc="-1" strike="noStrike">
                <a:solidFill>
                  <a:srgbClr val="000000"/>
                </a:solidFill>
                <a:latin typeface="Arial"/>
                <a:ea typeface="DejaVu Sans"/>
              </a:rPr>
              <a:t>int getQueueLength( )</a:t>
            </a:r>
            <a:endParaRPr b="0" lang="es-MX" sz="1800" spc="-1" strike="noStrike">
              <a:latin typeface="Arial"/>
            </a:endParaRPr>
          </a:p>
          <a:p>
            <a:pPr>
              <a:lnSpc>
                <a:spcPct val="100000"/>
              </a:lnSpc>
            </a:pPr>
            <a:r>
              <a:rPr b="0" lang="en-US" sz="1800" spc="-1" strike="noStrike">
                <a:solidFill>
                  <a:srgbClr val="000000"/>
                </a:solidFill>
                <a:latin typeface="Arial"/>
                <a:ea typeface="DejaVu Sans"/>
              </a:rPr>
              <a:t>protected Collection&lt;Thread&gt; getWaitingThreads(Condition c)</a:t>
            </a:r>
            <a:endParaRPr b="0" lang="es-MX" sz="1800" spc="-1" strike="noStrike">
              <a:latin typeface="Arial"/>
            </a:endParaRPr>
          </a:p>
          <a:p>
            <a:pPr>
              <a:lnSpc>
                <a:spcPct val="100000"/>
              </a:lnSpc>
            </a:pPr>
            <a:r>
              <a:rPr b="0" lang="en-US" sz="1800" spc="-1" strike="noStrike">
                <a:solidFill>
                  <a:srgbClr val="000000"/>
                </a:solidFill>
                <a:latin typeface="Arial"/>
                <a:ea typeface="DejaVu Sans"/>
              </a:rPr>
              <a:t>int getWaitingQueueLength(Condition c )</a:t>
            </a:r>
            <a:endParaRPr b="0" lang="es-MX" sz="1800" spc="-1" strike="noStrike">
              <a:latin typeface="Arial"/>
            </a:endParaRPr>
          </a:p>
          <a:p>
            <a:pPr>
              <a:lnSpc>
                <a:spcPct val="100000"/>
              </a:lnSpc>
            </a:pPr>
            <a:r>
              <a:rPr b="0" lang="en-US" sz="1800" spc="-1" strike="noStrike">
                <a:solidFill>
                  <a:srgbClr val="000000"/>
                </a:solidFill>
                <a:latin typeface="Arial"/>
                <a:ea typeface="DejaVu Sans"/>
              </a:rPr>
              <a:t>boolean isFair( )</a:t>
            </a:r>
            <a:endParaRPr b="0" lang="es-MX" sz="1800" spc="-1" strike="noStrike">
              <a:latin typeface="Arial"/>
            </a:endParaRPr>
          </a:p>
          <a:p>
            <a:pPr>
              <a:lnSpc>
                <a:spcPct val="100000"/>
              </a:lnSpc>
            </a:pPr>
            <a:r>
              <a:rPr b="0" lang="en-US" sz="1800" spc="-1" strike="noStrike">
                <a:solidFill>
                  <a:srgbClr val="000000"/>
                </a:solidFill>
                <a:latin typeface="Arial"/>
                <a:ea typeface="DejaVu Sans"/>
              </a:rPr>
              <a:t>boolean isLocked( )</a:t>
            </a:r>
            <a:endParaRPr b="0" lang="es-MX" sz="1800" spc="-1" strike="noStrike">
              <a:latin typeface="Arial"/>
            </a:endParaRPr>
          </a:p>
          <a:p>
            <a:pPr>
              <a:lnSpc>
                <a:spcPct val="100000"/>
              </a:lnSpc>
            </a:pPr>
            <a:r>
              <a:rPr b="0" lang="en-US" sz="1800" spc="-1" strike="noStrike">
                <a:solidFill>
                  <a:srgbClr val="000000"/>
                </a:solidFill>
                <a:latin typeface="Arial"/>
                <a:ea typeface="DejaVu Sans"/>
              </a:rPr>
              <a:t>void lock( )</a:t>
            </a:r>
            <a:endParaRPr b="0" lang="es-MX" sz="1800" spc="-1" strike="noStrike">
              <a:latin typeface="Arial"/>
            </a:endParaRPr>
          </a:p>
          <a:p>
            <a:pPr>
              <a:lnSpc>
                <a:spcPct val="100000"/>
              </a:lnSpc>
            </a:pPr>
            <a:r>
              <a:rPr b="0" lang="en-US" sz="1800" spc="-1" strike="noStrike">
                <a:solidFill>
                  <a:srgbClr val="000000"/>
                </a:solidFill>
                <a:latin typeface="Arial"/>
                <a:ea typeface="DejaVu Sans"/>
              </a:rPr>
              <a:t>void lockInterruptibly( )</a:t>
            </a: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0" name="CustomShape 1"/>
          <p:cNvSpPr/>
          <p:nvPr/>
        </p:nvSpPr>
        <p:spPr>
          <a:xfrm>
            <a:off x="838080" y="0"/>
            <a:ext cx="10513800" cy="1323720"/>
          </a:xfrm>
          <a:prstGeom prst="rect">
            <a:avLst/>
          </a:prstGeom>
          <a:noFill/>
          <a:ln>
            <a:noFill/>
          </a:ln>
        </p:spPr>
        <p:style>
          <a:lnRef idx="0"/>
          <a:fillRef idx="0"/>
          <a:effectRef idx="0"/>
          <a:fontRef idx="minor"/>
        </p:style>
        <p:txBody>
          <a:bodyPr lIns="0" rIns="0" tIns="0" bIns="0" anchor="ctr">
            <a:noAutofit/>
          </a:bodyPr>
          <a:p>
            <a:pPr>
              <a:lnSpc>
                <a:spcPct val="90000"/>
              </a:lnSpc>
            </a:pPr>
            <a:r>
              <a:rPr b="0" lang="es-MX" sz="3200" spc="-1" strike="noStrike">
                <a:solidFill>
                  <a:srgbClr val="000000"/>
                </a:solidFill>
                <a:latin typeface="Arial"/>
                <a:ea typeface="DejaVu Sans"/>
              </a:rPr>
              <a:t>Clase ReentrantLock (java.útil.concurrent.locks.ReentrantLock)</a:t>
            </a:r>
            <a:endParaRPr b="0" lang="es-MX" sz="3200" spc="-1" strike="noStrike">
              <a:latin typeface="Arial"/>
            </a:endParaRPr>
          </a:p>
        </p:txBody>
      </p:sp>
      <p:sp>
        <p:nvSpPr>
          <p:cNvPr id="621" name="CustomShape 2"/>
          <p:cNvSpPr/>
          <p:nvPr/>
        </p:nvSpPr>
        <p:spPr>
          <a:xfrm>
            <a:off x="956520" y="1842840"/>
            <a:ext cx="8945640" cy="2192400"/>
          </a:xfrm>
          <a:prstGeom prst="rect">
            <a:avLst/>
          </a:prstGeom>
          <a:noFill/>
          <a:ln>
            <a:noFill/>
          </a:ln>
        </p:spPr>
        <p:style>
          <a:lnRef idx="0"/>
          <a:fillRef idx="0"/>
          <a:effectRef idx="0"/>
          <a:fontRef idx="minor"/>
        </p:style>
        <p:txBody>
          <a:bodyPr lIns="90000" rIns="90000" tIns="45000" bIns="45000">
            <a:noAutofit/>
          </a:bodyPr>
          <a:p>
            <a:pPr marL="216000" indent="-215280">
              <a:lnSpc>
                <a:spcPct val="100000"/>
              </a:lnSpc>
              <a:buClr>
                <a:srgbClr val="000000"/>
              </a:buClr>
              <a:buFont typeface="Arial"/>
              <a:buChar char="•"/>
            </a:pPr>
            <a:r>
              <a:rPr b="0" lang="en-US" sz="2400" spc="-1" strike="noStrike">
                <a:solidFill>
                  <a:srgbClr val="000000"/>
                </a:solidFill>
                <a:latin typeface="Arial"/>
                <a:ea typeface="DejaVu Sans"/>
              </a:rPr>
              <a:t>Métodos</a:t>
            </a:r>
            <a:endParaRPr b="0" lang="es-MX" sz="2400" spc="-1" strike="noStrike">
              <a:latin typeface="Arial"/>
            </a:endParaRPr>
          </a:p>
          <a:p>
            <a:pPr lvl="1" marL="457200" indent="-215280">
              <a:lnSpc>
                <a:spcPct val="100000"/>
              </a:lnSpc>
              <a:buClr>
                <a:srgbClr val="000000"/>
              </a:buClr>
              <a:buFont typeface="Arial"/>
              <a:buChar char="•"/>
            </a:pPr>
            <a:r>
              <a:rPr b="0" lang="en-US" sz="2400" spc="-1" strike="noStrike">
                <a:solidFill>
                  <a:srgbClr val="000000"/>
                </a:solidFill>
                <a:latin typeface="Arial"/>
                <a:ea typeface="DejaVu Sans"/>
              </a:rPr>
              <a:t>Condition newCondition( )</a:t>
            </a:r>
            <a:endParaRPr b="0" lang="es-MX" sz="2400" spc="-1" strike="noStrike">
              <a:latin typeface="Arial"/>
            </a:endParaRPr>
          </a:p>
          <a:p>
            <a:pPr lvl="1" marL="457200" indent="-215280">
              <a:lnSpc>
                <a:spcPct val="100000"/>
              </a:lnSpc>
              <a:buClr>
                <a:srgbClr val="000000"/>
              </a:buClr>
              <a:buFont typeface="Arial"/>
              <a:buChar char="•"/>
            </a:pPr>
            <a:r>
              <a:rPr b="0" lang="en-US" sz="2400" spc="-1" strike="noStrike">
                <a:solidFill>
                  <a:srgbClr val="000000"/>
                </a:solidFill>
                <a:latin typeface="Arial"/>
                <a:ea typeface="DejaVu Sans"/>
              </a:rPr>
              <a:t>boolean tryLock( )</a:t>
            </a:r>
            <a:endParaRPr b="0" lang="es-MX" sz="2400" spc="-1" strike="noStrike">
              <a:latin typeface="Arial"/>
            </a:endParaRPr>
          </a:p>
          <a:p>
            <a:pPr lvl="1" marL="457200" indent="-215280">
              <a:lnSpc>
                <a:spcPct val="100000"/>
              </a:lnSpc>
              <a:buClr>
                <a:srgbClr val="000000"/>
              </a:buClr>
              <a:buFont typeface="Arial"/>
              <a:buChar char="•"/>
            </a:pPr>
            <a:r>
              <a:rPr b="0" lang="en-US" sz="2400" spc="-1" strike="noStrike">
                <a:solidFill>
                  <a:srgbClr val="000000"/>
                </a:solidFill>
                <a:latin typeface="Arial"/>
                <a:ea typeface="DejaVu Sans"/>
              </a:rPr>
              <a:t>boolean tryLock(long t, TimeUnit unidades)</a:t>
            </a:r>
            <a:endParaRPr b="0" lang="es-MX" sz="2400" spc="-1" strike="noStrike">
              <a:latin typeface="Arial"/>
            </a:endParaRPr>
          </a:p>
          <a:p>
            <a:pPr lvl="1" marL="457200" indent="-215280">
              <a:lnSpc>
                <a:spcPct val="100000"/>
              </a:lnSpc>
              <a:buClr>
                <a:srgbClr val="000000"/>
              </a:buClr>
              <a:buFont typeface="Arial"/>
              <a:buChar char="•"/>
            </a:pPr>
            <a:r>
              <a:rPr b="0" lang="en-US" sz="2400" spc="-1" strike="noStrike">
                <a:solidFill>
                  <a:srgbClr val="000000"/>
                </a:solidFill>
                <a:latin typeface="Arial"/>
                <a:ea typeface="DejaVu Sans"/>
              </a:rPr>
              <a:t>void unlock( )</a:t>
            </a:r>
            <a:endParaRPr b="0" lang="es-MX" sz="2400" spc="-1" strike="noStrike">
              <a:latin typeface="Arial"/>
            </a:endParaRPr>
          </a:p>
          <a:p>
            <a:pPr>
              <a:lnSpc>
                <a:spcPct val="100000"/>
              </a:lnSpc>
            </a:pP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1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2" name="CustomShape 1"/>
          <p:cNvSpPr/>
          <p:nvPr/>
        </p:nvSpPr>
        <p:spPr>
          <a:xfrm>
            <a:off x="838080" y="0"/>
            <a:ext cx="10513800" cy="1323720"/>
          </a:xfrm>
          <a:prstGeom prst="rect">
            <a:avLst/>
          </a:prstGeom>
          <a:noFill/>
          <a:ln>
            <a:noFill/>
          </a:ln>
        </p:spPr>
        <p:style>
          <a:lnRef idx="0"/>
          <a:fillRef idx="0"/>
          <a:effectRef idx="0"/>
          <a:fontRef idx="minor"/>
        </p:style>
        <p:txBody>
          <a:bodyPr lIns="0" rIns="0" tIns="0" bIns="0" anchor="ctr">
            <a:noAutofit/>
          </a:bodyPr>
          <a:p>
            <a:pPr>
              <a:lnSpc>
                <a:spcPct val="90000"/>
              </a:lnSpc>
            </a:pPr>
            <a:r>
              <a:rPr b="0" lang="es-MX" sz="3200" spc="-1" strike="noStrike">
                <a:solidFill>
                  <a:srgbClr val="000000"/>
                </a:solidFill>
                <a:latin typeface="Arial"/>
                <a:ea typeface="DejaVu Sans"/>
              </a:rPr>
              <a:t>Clase ReentrantLock (java.útil.concurrent.locks.ReentrantLock)</a:t>
            </a:r>
            <a:endParaRPr b="0" lang="es-MX" sz="3200" spc="-1" strike="noStrike">
              <a:latin typeface="Arial"/>
            </a:endParaRPr>
          </a:p>
        </p:txBody>
      </p:sp>
      <p:sp>
        <p:nvSpPr>
          <p:cNvPr id="623" name="CustomShape 2"/>
          <p:cNvSpPr/>
          <p:nvPr/>
        </p:nvSpPr>
        <p:spPr>
          <a:xfrm>
            <a:off x="838080" y="1463040"/>
            <a:ext cx="10400400" cy="5259960"/>
          </a:xfrm>
          <a:prstGeom prst="rect">
            <a:avLst/>
          </a:prstGeom>
          <a:noFill/>
          <a:ln>
            <a:noFill/>
          </a:ln>
        </p:spPr>
        <p:style>
          <a:lnRef idx="0"/>
          <a:fillRef idx="0"/>
          <a:effectRef idx="0"/>
          <a:fontRef idx="minor"/>
        </p:style>
        <p:txBody>
          <a:bodyPr lIns="0" rIns="0" tIns="0" bIns="0" anchor="ctr">
            <a:noAutofit/>
          </a:bodyPr>
          <a:p>
            <a:pPr>
              <a:lnSpc>
                <a:spcPct val="90000"/>
              </a:lnSpc>
            </a:pPr>
            <a:r>
              <a:rPr b="0" lang="en-US" sz="2000" spc="-1" strike="noStrike">
                <a:solidFill>
                  <a:srgbClr val="000000"/>
                </a:solidFill>
                <a:latin typeface="Arial"/>
                <a:ea typeface="DejaVu Sans"/>
              </a:rPr>
              <a:t>Uso:</a:t>
            </a:r>
            <a:endParaRPr b="0" lang="es-MX" sz="2000" spc="-1" strike="noStrike">
              <a:latin typeface="Arial"/>
            </a:endParaRPr>
          </a:p>
          <a:p>
            <a:pPr>
              <a:lnSpc>
                <a:spcPct val="90000"/>
              </a:lnSpc>
            </a:pPr>
            <a:endParaRPr b="0" lang="es-MX" sz="2000" spc="-1" strike="noStrike">
              <a:latin typeface="Arial"/>
            </a:endParaRPr>
          </a:p>
          <a:p>
            <a:pPr>
              <a:lnSpc>
                <a:spcPct val="90000"/>
              </a:lnSpc>
            </a:pPr>
            <a:endParaRPr b="0" lang="es-MX" sz="2000" spc="-1" strike="noStrike">
              <a:latin typeface="Arial"/>
            </a:endParaRPr>
          </a:p>
          <a:p>
            <a:pPr>
              <a:lnSpc>
                <a:spcPct val="90000"/>
              </a:lnSpc>
            </a:pPr>
            <a:r>
              <a:rPr b="0" lang="en-US" sz="2000" spc="-1" strike="noStrike">
                <a:solidFill>
                  <a:srgbClr val="000000"/>
                </a:solidFill>
                <a:latin typeface="Arial"/>
                <a:ea typeface="DejaVu Sans"/>
              </a:rPr>
              <a:t>class miClase {</a:t>
            </a:r>
            <a:endParaRPr b="0" lang="es-MX" sz="2000" spc="-1" strike="noStrike">
              <a:latin typeface="Arial"/>
            </a:endParaRPr>
          </a:p>
          <a:p>
            <a:pPr>
              <a:lnSpc>
                <a:spcPct val="90000"/>
              </a:lnSpc>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private </a:t>
            </a:r>
            <a:r>
              <a:rPr b="0" lang="en-US" sz="2000" spc="-1" strike="noStrike">
                <a:solidFill>
                  <a:srgbClr val="c00000"/>
                </a:solidFill>
                <a:latin typeface="Arial"/>
                <a:ea typeface="DejaVu Sans"/>
              </a:rPr>
              <a:t>final</a:t>
            </a:r>
            <a:r>
              <a:rPr b="0" lang="en-US" sz="2000" spc="-1" strike="noStrike">
                <a:solidFill>
                  <a:srgbClr val="000000"/>
                </a:solidFill>
                <a:latin typeface="Arial"/>
                <a:ea typeface="DejaVu Sans"/>
              </a:rPr>
              <a:t> ReentrantLock rl = new ReentrantLock();</a:t>
            </a:r>
            <a:endParaRPr b="0" lang="es-MX" sz="2000" spc="-1" strike="noStrike">
              <a:latin typeface="Arial"/>
            </a:endParaRPr>
          </a:p>
          <a:p>
            <a:pPr>
              <a:lnSpc>
                <a:spcPct val="90000"/>
              </a:lnSpc>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 ...</a:t>
            </a:r>
            <a:endParaRPr b="0" lang="es-MX" sz="2000" spc="-1" strike="noStrike">
              <a:latin typeface="Arial"/>
            </a:endParaRPr>
          </a:p>
          <a:p>
            <a:pPr>
              <a:lnSpc>
                <a:spcPct val="90000"/>
              </a:lnSpc>
            </a:pPr>
            <a:endParaRPr b="0" lang="es-MX" sz="2000" spc="-1" strike="noStrike">
              <a:latin typeface="Arial"/>
            </a:endParaRPr>
          </a:p>
          <a:p>
            <a:pPr>
              <a:lnSpc>
                <a:spcPct val="90000"/>
              </a:lnSpc>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public void metodo() {</a:t>
            </a:r>
            <a:endParaRPr b="0" lang="es-MX" sz="2000" spc="-1" strike="noStrike">
              <a:latin typeface="Arial"/>
            </a:endParaRPr>
          </a:p>
          <a:p>
            <a:pPr>
              <a:lnSpc>
                <a:spcPct val="90000"/>
              </a:lnSpc>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lock.lock();  // comienza mutex</a:t>
            </a:r>
            <a:endParaRPr b="0" lang="es-MX" sz="2000" spc="-1" strike="noStrike">
              <a:latin typeface="Arial"/>
            </a:endParaRPr>
          </a:p>
          <a:p>
            <a:pPr>
              <a:lnSpc>
                <a:spcPct val="90000"/>
              </a:lnSpc>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try {</a:t>
            </a:r>
            <a:endParaRPr b="0" lang="es-MX" sz="2000" spc="-1" strike="noStrike">
              <a:latin typeface="Arial"/>
            </a:endParaRPr>
          </a:p>
          <a:p>
            <a:pPr>
              <a:lnSpc>
                <a:spcPct val="90000"/>
              </a:lnSpc>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 ... Cuerpo del método</a:t>
            </a:r>
            <a:endParaRPr b="0" lang="es-MX" sz="2000" spc="-1" strike="noStrike">
              <a:latin typeface="Arial"/>
            </a:endParaRPr>
          </a:p>
          <a:p>
            <a:pPr>
              <a:lnSpc>
                <a:spcPct val="90000"/>
              </a:lnSpc>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 finally {</a:t>
            </a:r>
            <a:endParaRPr b="0" lang="es-MX" sz="2000" spc="-1" strike="noStrike">
              <a:latin typeface="Arial"/>
            </a:endParaRPr>
          </a:p>
          <a:p>
            <a:pPr>
              <a:lnSpc>
                <a:spcPct val="90000"/>
              </a:lnSpc>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lock.unlock()</a:t>
            </a:r>
            <a:endParaRPr b="0" lang="es-MX" sz="2000" spc="-1" strike="noStrike">
              <a:latin typeface="Arial"/>
            </a:endParaRPr>
          </a:p>
          <a:p>
            <a:pPr>
              <a:lnSpc>
                <a:spcPct val="90000"/>
              </a:lnSpc>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a:t>
            </a:r>
            <a:endParaRPr b="0" lang="es-MX" sz="2000" spc="-1" strike="noStrike">
              <a:latin typeface="Arial"/>
            </a:endParaRPr>
          </a:p>
          <a:p>
            <a:pPr>
              <a:lnSpc>
                <a:spcPct val="90000"/>
              </a:lnSpc>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a:t>
            </a:r>
            <a:endParaRPr b="0" lang="es-MX" sz="2000" spc="-1" strike="noStrike">
              <a:latin typeface="Arial"/>
            </a:endParaRPr>
          </a:p>
          <a:p>
            <a:pPr>
              <a:lnSpc>
                <a:spcPct val="90000"/>
              </a:lnSpc>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a:t>
            </a:r>
            <a:endParaRPr b="0" lang="es-MX" sz="2000" spc="-1" strike="noStrike">
              <a:latin typeface="Arial"/>
            </a:endParaRPr>
          </a:p>
          <a:p>
            <a:pPr>
              <a:lnSpc>
                <a:spcPct val="100000"/>
              </a:lnSpc>
            </a:pPr>
            <a:r>
              <a:rPr b="0" lang="en-US" sz="1800" spc="-1" strike="noStrike">
                <a:solidFill>
                  <a:srgbClr val="000000"/>
                </a:solidFill>
                <a:latin typeface="Arial"/>
                <a:ea typeface="DejaVu Sans"/>
              </a:rPr>
              <a:t>**Ejemplo: Mutex.java</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4" name="CustomShape 1"/>
          <p:cNvSpPr/>
          <p:nvPr/>
        </p:nvSpPr>
        <p:spPr>
          <a:xfrm>
            <a:off x="831960" y="1709640"/>
            <a:ext cx="10513800" cy="28508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6000" spc="-1" strike="noStrike">
                <a:solidFill>
                  <a:srgbClr val="000000"/>
                </a:solidFill>
                <a:latin typeface="Calibri Light"/>
                <a:ea typeface="DejaVu Sans"/>
              </a:rPr>
              <a:t>1.3.2 Sockets orientados a conexión no bloqueantes</a:t>
            </a:r>
            <a:endParaRPr b="0" lang="es-MX" sz="6000" spc="-1" strike="noStrike">
              <a:latin typeface="Arial"/>
            </a:endParaRPr>
          </a:p>
        </p:txBody>
      </p:sp>
      <p:sp>
        <p:nvSpPr>
          <p:cNvPr id="625" name="CustomShape 2"/>
          <p:cNvSpPr/>
          <p:nvPr/>
        </p:nvSpPr>
        <p:spPr>
          <a:xfrm>
            <a:off x="831960" y="4589640"/>
            <a:ext cx="10513800" cy="149832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6"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Socket bloqueante (1/2)</a:t>
            </a:r>
            <a:endParaRPr b="0" lang="es-MX" sz="4400" spc="-1" strike="noStrike">
              <a:latin typeface="Arial"/>
            </a:endParaRPr>
          </a:p>
        </p:txBody>
      </p:sp>
      <p:sp>
        <p:nvSpPr>
          <p:cNvPr id="627"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Las entradas y salidas son por naturaleza bloqueantes (no permiten realizar nada mas hasta que terminen)</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En el caso de los sockets si no hay nada que procesar la instrucción se queda dormida hasta que ocurra un evento que permita terminar la operación</a:t>
            </a: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TCP (Flujo)</a:t>
            </a:r>
            <a:endParaRPr b="0" lang="es-MX" sz="4400" spc="-1" strike="noStrike">
              <a:latin typeface="Arial"/>
            </a:endParaRPr>
          </a:p>
        </p:txBody>
      </p:sp>
      <p:sp>
        <p:nvSpPr>
          <p:cNvPr id="291"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El </a:t>
            </a:r>
            <a:r>
              <a:rPr b="0" i="1" lang="en-US" sz="2800" spc="-1" strike="noStrike">
                <a:solidFill>
                  <a:srgbClr val="000000"/>
                </a:solidFill>
                <a:latin typeface="Calibri"/>
                <a:ea typeface="DejaVu Sans"/>
              </a:rPr>
              <a:t>Protocolo de Control de Transmisión </a:t>
            </a:r>
            <a:r>
              <a:rPr b="0" lang="en-US" sz="2800" spc="-1" strike="noStrike">
                <a:solidFill>
                  <a:srgbClr val="000000"/>
                </a:solidFill>
                <a:latin typeface="Calibri"/>
                <a:ea typeface="DejaVu Sans"/>
              </a:rPr>
              <a:t>(TCP – Transmission Control Protocol, RFC 793), es el protocolo de la capa de Transporte que proporciona un servicio de entrega confiable de transferencia de datos de extremo a extremo.</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Y ofrece un método para pasar datos encapsulados mediante TCP a un protocolo de la capa de aplicación</a:t>
            </a: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1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8"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Socket bloqueante (2/2)</a:t>
            </a:r>
            <a:endParaRPr b="0" lang="es-MX" sz="4400" spc="-1" strike="noStrike">
              <a:latin typeface="Arial"/>
            </a:endParaRPr>
          </a:p>
        </p:txBody>
      </p:sp>
      <p:sp>
        <p:nvSpPr>
          <p:cNvPr id="629"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Si realizamos operaciones de entrada (</a:t>
            </a:r>
            <a:r>
              <a:rPr b="0" i="1" lang="en-US" sz="2800" spc="-1" strike="noStrike">
                <a:solidFill>
                  <a:srgbClr val="000000"/>
                </a:solidFill>
                <a:latin typeface="Calibri"/>
                <a:ea typeface="DejaVu Sans"/>
              </a:rPr>
              <a:t>read, recv, recvfrom</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etc</a:t>
            </a:r>
            <a:r>
              <a:rPr b="0" lang="en-US" sz="2800" spc="-1" strike="noStrike">
                <a:solidFill>
                  <a:srgbClr val="000000"/>
                </a:solidFill>
                <a:latin typeface="Calibri"/>
                <a:ea typeface="DejaVu Sans"/>
              </a:rPr>
              <a:t>.) sobre el socket y no hay datos disponibles es proceso entrara al estado de dormido hasta que haya datos para leer</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Si realizamos operaciones de salida (</a:t>
            </a:r>
            <a:r>
              <a:rPr b="0" i="1" lang="en-US" sz="2800" spc="-1" strike="noStrike">
                <a:solidFill>
                  <a:srgbClr val="000000"/>
                </a:solidFill>
                <a:latin typeface="Calibri"/>
                <a:ea typeface="DejaVu Sans"/>
              </a:rPr>
              <a:t>write, send, sendto</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etc</a:t>
            </a:r>
            <a:r>
              <a:rPr b="0" lang="en-US" sz="2800" spc="-1" strike="noStrike">
                <a:solidFill>
                  <a:srgbClr val="000000"/>
                </a:solidFill>
                <a:latin typeface="Calibri"/>
                <a:ea typeface="DejaVu Sans"/>
              </a:rPr>
              <a:t>.) sobre el socket, el kerner copia los datos del buffer de la aplicación en el buffer de envio de datos, si no hay espacio en este último el proceso se bloqueara hasta tener suficiente espacio</a:t>
            </a: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1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0"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Socket no bloqueante</a:t>
            </a:r>
            <a:endParaRPr b="0" lang="es-MX" sz="4400" spc="-1" strike="noStrike">
              <a:latin typeface="Arial"/>
            </a:endParaRPr>
          </a:p>
        </p:txBody>
      </p:sp>
      <p:sp>
        <p:nvSpPr>
          <p:cNvPr id="631"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En algunas ocasiones es preferible que no exista el bloqueo mencionado</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Permite realizar otras tareas si no hay datos que manejar</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Hay dos maneras básicas de manejo:</a:t>
            </a:r>
            <a:endParaRPr b="0" lang="es-MX" sz="2800" spc="-1" strike="noStrike">
              <a:latin typeface="Arial"/>
            </a:endParaRPr>
          </a:p>
          <a:p>
            <a:pPr lvl="1" marL="457200" indent="-215280">
              <a:lnSpc>
                <a:spcPct val="100000"/>
              </a:lnSpc>
              <a:buClr>
                <a:srgbClr val="000000"/>
              </a:buClr>
              <a:buFont typeface="Arial"/>
              <a:buChar char="•"/>
            </a:pPr>
            <a:r>
              <a:rPr b="0" i="1" lang="en-US" sz="2400" spc="-1" strike="noStrike">
                <a:solidFill>
                  <a:srgbClr val="000000"/>
                </a:solidFill>
                <a:latin typeface="Calibri"/>
                <a:ea typeface="DejaVu Sans"/>
              </a:rPr>
              <a:t>Polling</a:t>
            </a:r>
            <a:endParaRPr b="0" lang="es-MX" sz="2400" spc="-1" strike="noStrike">
              <a:latin typeface="Arial"/>
            </a:endParaRPr>
          </a:p>
          <a:p>
            <a:pPr lvl="1" marL="457200" indent="-215280">
              <a:lnSpc>
                <a:spcPct val="100000"/>
              </a:lnSpc>
              <a:buClr>
                <a:srgbClr val="000000"/>
              </a:buClr>
              <a:buFont typeface="Arial"/>
              <a:buChar char="•"/>
            </a:pPr>
            <a:r>
              <a:rPr b="0" i="1" lang="en-US" sz="2400" spc="-1" strike="noStrike">
                <a:solidFill>
                  <a:srgbClr val="000000"/>
                </a:solidFill>
                <a:latin typeface="Calibri"/>
                <a:ea typeface="DejaVu Sans"/>
              </a:rPr>
              <a:t>Asíncrono</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1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2"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Polling</a:t>
            </a:r>
            <a:endParaRPr b="0" lang="es-MX" sz="4400" spc="-1" strike="noStrike">
              <a:latin typeface="Arial"/>
            </a:endParaRPr>
          </a:p>
        </p:txBody>
      </p:sp>
      <p:sp>
        <p:nvSpPr>
          <p:cNvPr id="633"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Consiste en una operación de consulta constante</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Eso lo vuelve síncrono, ya que solo se procesa en un momento determinado</a:t>
            </a:r>
            <a:endParaRPr b="0" lang="es-MX" sz="2800" spc="-1" strike="noStrike">
              <a:latin typeface="Arial"/>
            </a:endParaRPr>
          </a:p>
          <a:p>
            <a:pPr>
              <a:lnSpc>
                <a:spcPct val="90000"/>
              </a:lnSpc>
            </a:pP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1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4"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Polling</a:t>
            </a:r>
            <a:endParaRPr b="0" lang="es-MX" sz="4400" spc="-1" strike="noStrike">
              <a:latin typeface="Arial"/>
            </a:endParaRPr>
          </a:p>
        </p:txBody>
      </p:sp>
      <p:pic>
        <p:nvPicPr>
          <p:cNvPr id="635" name="Picture 2" descr=""/>
          <p:cNvPicPr/>
          <p:nvPr/>
        </p:nvPicPr>
        <p:blipFill>
          <a:blip r:embed="rId1"/>
          <a:stretch/>
        </p:blipFill>
        <p:spPr>
          <a:xfrm>
            <a:off x="2279520" y="2277000"/>
            <a:ext cx="8113680" cy="2854440"/>
          </a:xfrm>
          <a:prstGeom prst="rect">
            <a:avLst/>
          </a:prstGeom>
          <a:ln>
            <a:noFill/>
          </a:ln>
        </p:spPr>
      </p:pic>
    </p:spTree>
  </p:cSld>
  <mc:AlternateContent>
    <mc:Choice Requires="p14">
      <p:transition spd="slow" p14:dur="2000"/>
    </mc:Choice>
    <mc:Fallback>
      <p:transition spd="slow"/>
    </mc:Fallback>
  </mc:AlternateContent>
</p:sld>
</file>

<file path=ppt/slides/slide1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6"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Asíncrono</a:t>
            </a:r>
            <a:endParaRPr b="0" lang="es-MX" sz="4400" spc="-1" strike="noStrike">
              <a:latin typeface="Arial"/>
            </a:endParaRPr>
          </a:p>
        </p:txBody>
      </p:sp>
      <p:sp>
        <p:nvSpPr>
          <p:cNvPr id="637"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En este caso, hay que esperar a que ocurra un evento de entrada o salida y actuar en consecuencia</a:t>
            </a: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1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8" name="CustomShape 1"/>
          <p:cNvSpPr/>
          <p:nvPr/>
        </p:nvSpPr>
        <p:spPr>
          <a:xfrm>
            <a:off x="831960" y="1709640"/>
            <a:ext cx="10513800" cy="28508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6000" spc="-1" strike="noStrike">
                <a:solidFill>
                  <a:srgbClr val="000000"/>
                </a:solidFill>
                <a:latin typeface="Calibri Light"/>
                <a:ea typeface="DejaVu Sans"/>
              </a:rPr>
              <a:t>Sockets orientados a conexión no bloqueantes en java</a:t>
            </a:r>
            <a:endParaRPr b="0" lang="es-MX" sz="6000" spc="-1" strike="noStrike">
              <a:latin typeface="Arial"/>
            </a:endParaRPr>
          </a:p>
        </p:txBody>
      </p:sp>
      <p:sp>
        <p:nvSpPr>
          <p:cNvPr id="639" name="CustomShape 2"/>
          <p:cNvSpPr/>
          <p:nvPr/>
        </p:nvSpPr>
        <p:spPr>
          <a:xfrm>
            <a:off x="831960" y="4589640"/>
            <a:ext cx="10513800" cy="149832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0"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Dos tópicos</a:t>
            </a:r>
            <a:endParaRPr b="0" lang="es-MX" sz="4400" spc="-1" strike="noStrike">
              <a:latin typeface="Arial"/>
            </a:endParaRPr>
          </a:p>
        </p:txBody>
      </p:sp>
      <p:sp>
        <p:nvSpPr>
          <p:cNvPr id="641"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i="1" lang="en-US" sz="2800" spc="-1" strike="noStrike">
                <a:solidFill>
                  <a:srgbClr val="000000"/>
                </a:solidFill>
                <a:latin typeface="Calibri"/>
                <a:ea typeface="DejaVu Sans"/>
              </a:rPr>
              <a:t>ServerSocketChannel</a:t>
            </a:r>
            <a:endParaRPr b="0" lang="es-MX" sz="2800" spc="-1" strike="noStrike">
              <a:latin typeface="Arial"/>
            </a:endParaRPr>
          </a:p>
          <a:p>
            <a:pPr marL="216000" indent="-215280">
              <a:lnSpc>
                <a:spcPct val="90000"/>
              </a:lnSpc>
              <a:buClr>
                <a:srgbClr val="000000"/>
              </a:buClr>
              <a:buFont typeface="Arial"/>
              <a:buChar char="•"/>
            </a:pPr>
            <a:r>
              <a:rPr b="0" i="1" lang="en-US" sz="2800" spc="-1" strike="noStrike">
                <a:solidFill>
                  <a:srgbClr val="000000"/>
                </a:solidFill>
                <a:latin typeface="Calibri"/>
                <a:ea typeface="DejaVu Sans"/>
              </a:rPr>
              <a:t>Iterator</a:t>
            </a: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1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2"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ServerSocketChannel</a:t>
            </a:r>
            <a:endParaRPr b="0" lang="es-MX" sz="4400" spc="-1" strike="noStrike">
              <a:latin typeface="Arial"/>
            </a:endParaRPr>
          </a:p>
        </p:txBody>
      </p:sp>
      <p:sp>
        <p:nvSpPr>
          <p:cNvPr id="643"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Según la documentación oficial de Java un canal es:</a:t>
            </a:r>
            <a:endParaRPr b="0" lang="es-MX" sz="2800" spc="-1" strike="noStrike">
              <a:latin typeface="Arial"/>
            </a:endParaRPr>
          </a:p>
          <a:p>
            <a:pPr>
              <a:lnSpc>
                <a:spcPct val="100000"/>
              </a:lnSpc>
            </a:pPr>
            <a:r>
              <a:rPr b="0" lang="en-US" sz="2400" spc="-1" strike="noStrike">
                <a:solidFill>
                  <a:srgbClr val="000000"/>
                </a:solidFill>
                <a:latin typeface="Calibri"/>
                <a:ea typeface="DejaVu Sans"/>
              </a:rPr>
              <a:t>[…] representa una conexión abierta a una entidad como un dispositivo de hardware, un archivo, un socket de red o un componente de software que es capaz de realizar una o mas operaciones distintas de E/S; por ejemplo, leer o escribir. Un canal está abierto tras su creación, y una vez cerrado permanece cerrado. Una vez que un canal está cerrado, cualquier intento de llamar a una operación de E/S sobre él causará que se arroje una </a:t>
            </a:r>
            <a:r>
              <a:rPr b="0" i="1" lang="en-US" sz="2400" spc="-1" strike="noStrike">
                <a:solidFill>
                  <a:srgbClr val="000000"/>
                </a:solidFill>
                <a:latin typeface="Calibri"/>
                <a:ea typeface="DejaVu Sans"/>
              </a:rPr>
              <a:t>CloseChannerException</a:t>
            </a:r>
            <a:r>
              <a:rPr b="0" lang="en-US" sz="2400" spc="-1" strike="noStrike">
                <a:solidFill>
                  <a:srgbClr val="000000"/>
                </a:solidFill>
                <a:latin typeface="Calibri"/>
                <a:ea typeface="DejaVu Sans"/>
              </a:rPr>
              <a:t>.</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1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4"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ServerSocketChannel</a:t>
            </a:r>
            <a:endParaRPr b="0" lang="es-MX" sz="4400" spc="-1" strike="noStrike">
              <a:latin typeface="Arial"/>
            </a:endParaRPr>
          </a:p>
        </p:txBody>
      </p:sp>
      <p:sp>
        <p:nvSpPr>
          <p:cNvPr id="645"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Dicho de otra forma: un canal es una conexión entre un buffer y una fuente o un consumidor de datos.</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Los datos pueden leerse de los canales mediante buffer</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Los datos de un buffer se pueden escribirse en los canales</a:t>
            </a: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1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6"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ServerSocketChannel</a:t>
            </a:r>
            <a:endParaRPr b="0" lang="es-MX" sz="4400" spc="-1" strike="noStrike">
              <a:latin typeface="Arial"/>
            </a:endParaRPr>
          </a:p>
        </p:txBody>
      </p:sp>
      <p:sp>
        <p:nvSpPr>
          <p:cNvPr id="647"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Los canales pueden funcionar con bloqueo o sin el</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Una operación de E/S con bloqueo no retorna hasta que se produce una de estas situaciones:</a:t>
            </a:r>
            <a:endParaRPr b="0" lang="es-MX" sz="2800" spc="-1" strike="noStrike">
              <a:latin typeface="Arial"/>
            </a:endParaRPr>
          </a:p>
          <a:p>
            <a:pPr lvl="1" marL="457200" indent="-215280">
              <a:lnSpc>
                <a:spcPct val="100000"/>
              </a:lnSpc>
              <a:buClr>
                <a:srgbClr val="000000"/>
              </a:buClr>
              <a:buFont typeface="Arial"/>
              <a:buChar char="•"/>
            </a:pPr>
            <a:r>
              <a:rPr b="0" lang="en-US" sz="2400" spc="-1" strike="noStrike">
                <a:solidFill>
                  <a:srgbClr val="000000"/>
                </a:solidFill>
                <a:latin typeface="Calibri"/>
                <a:ea typeface="DejaVu Sans"/>
              </a:rPr>
              <a:t>Se completa la operación</a:t>
            </a:r>
            <a:endParaRPr b="0" lang="es-MX" sz="2400" spc="-1" strike="noStrike">
              <a:latin typeface="Arial"/>
            </a:endParaRPr>
          </a:p>
          <a:p>
            <a:pPr lvl="1" marL="457200" indent="-215280">
              <a:lnSpc>
                <a:spcPct val="100000"/>
              </a:lnSpc>
              <a:buClr>
                <a:srgbClr val="000000"/>
              </a:buClr>
              <a:buFont typeface="Arial"/>
              <a:buChar char="•"/>
            </a:pPr>
            <a:r>
              <a:rPr b="0" lang="en-US" sz="2400" spc="-1" strike="noStrike">
                <a:solidFill>
                  <a:srgbClr val="000000"/>
                </a:solidFill>
                <a:latin typeface="Calibri"/>
                <a:ea typeface="DejaVu Sans"/>
              </a:rPr>
              <a:t>Se produce una interrupción debido al SO</a:t>
            </a:r>
            <a:endParaRPr b="0" lang="es-MX" sz="2400" spc="-1" strike="noStrike">
              <a:latin typeface="Arial"/>
            </a:endParaRPr>
          </a:p>
          <a:p>
            <a:pPr lvl="1" marL="457200" indent="-215280">
              <a:lnSpc>
                <a:spcPct val="100000"/>
              </a:lnSpc>
              <a:buClr>
                <a:srgbClr val="000000"/>
              </a:buClr>
              <a:buFont typeface="Arial"/>
              <a:buChar char="•"/>
            </a:pPr>
            <a:r>
              <a:rPr b="0" lang="en-US" sz="2400" spc="-1" strike="noStrike">
                <a:solidFill>
                  <a:srgbClr val="000000"/>
                </a:solidFill>
                <a:latin typeface="Calibri"/>
                <a:ea typeface="DejaVu Sans"/>
              </a:rPr>
              <a:t>Se lanza una exception</a:t>
            </a:r>
            <a:endParaRPr b="0" lang="es-MX" sz="24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Todos los métodos </a:t>
            </a:r>
            <a:r>
              <a:rPr b="0" lang="en-US" sz="4300" spc="-1" strike="noStrike">
                <a:solidFill>
                  <a:srgbClr val="000000"/>
                </a:solidFill>
                <a:latin typeface="MoolBoran"/>
                <a:ea typeface="DejaVu Sans"/>
              </a:rPr>
              <a:t>read() y write() </a:t>
            </a:r>
            <a:r>
              <a:rPr b="0" lang="en-US" sz="2800" spc="-1" strike="noStrike">
                <a:solidFill>
                  <a:srgbClr val="000000"/>
                </a:solidFill>
                <a:latin typeface="Calibri"/>
                <a:ea typeface="DejaVu Sans"/>
              </a:rPr>
              <a:t>de </a:t>
            </a:r>
            <a:r>
              <a:rPr b="0" lang="en-US" sz="4300" spc="-1" strike="noStrike">
                <a:solidFill>
                  <a:srgbClr val="000000"/>
                </a:solidFill>
                <a:latin typeface="MoolBoran"/>
                <a:ea typeface="DejaVu Sans"/>
              </a:rPr>
              <a:t>java.io</a:t>
            </a:r>
            <a:r>
              <a:rPr b="0" lang="en-US" sz="2800" spc="-1" strike="noStrike">
                <a:solidFill>
                  <a:srgbClr val="000000"/>
                </a:solidFill>
                <a:latin typeface="Calibri"/>
                <a:ea typeface="DejaVu Sans"/>
              </a:rPr>
              <a:t> producen bloqueo hasta que se produce alguno de los casos anteriores</a:t>
            </a: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Características de TCP (1/5)</a:t>
            </a:r>
            <a:endParaRPr b="0" lang="es-MX" sz="4400" spc="-1" strike="noStrike">
              <a:latin typeface="Arial"/>
            </a:endParaRPr>
          </a:p>
        </p:txBody>
      </p:sp>
      <p:sp>
        <p:nvSpPr>
          <p:cNvPr id="293" name="CustomShape 2"/>
          <p:cNvSpPr/>
          <p:nvPr/>
        </p:nvSpPr>
        <p:spPr>
          <a:xfrm>
            <a:off x="1981080" y="1600200"/>
            <a:ext cx="8227800" cy="492336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Orientado a conexión</a:t>
            </a:r>
            <a:endParaRPr b="0" lang="es-MX" sz="2800" spc="-1" strike="noStrike">
              <a:latin typeface="Arial"/>
            </a:endParaRPr>
          </a:p>
          <a:p>
            <a:pPr lvl="1" marL="457200" indent="-215280">
              <a:lnSpc>
                <a:spcPct val="100000"/>
              </a:lnSpc>
              <a:buClr>
                <a:srgbClr val="000000"/>
              </a:buClr>
              <a:buFont typeface="Arial"/>
              <a:buChar char="•"/>
            </a:pPr>
            <a:r>
              <a:rPr b="0" lang="en-US" sz="2400" spc="-1" strike="noStrike">
                <a:solidFill>
                  <a:srgbClr val="000000"/>
                </a:solidFill>
                <a:latin typeface="Calibri"/>
                <a:ea typeface="DejaVu Sans"/>
              </a:rPr>
              <a:t>Antes de poder transferir los datos, dos procesos (local y remoto) deben negociar una conexión TCP mediante un proceso de establecimiento de conexión (handshake).</a:t>
            </a:r>
            <a:endParaRPr b="0" lang="es-MX" sz="2400" spc="-1" strike="noStrike">
              <a:latin typeface="Arial"/>
            </a:endParaRPr>
          </a:p>
          <a:p>
            <a:pPr lvl="1" marL="457200" indent="-215280">
              <a:lnSpc>
                <a:spcPct val="100000"/>
              </a:lnSpc>
              <a:buClr>
                <a:srgbClr val="000000"/>
              </a:buClr>
              <a:buFont typeface="Arial"/>
              <a:buChar char="•"/>
            </a:pPr>
            <a:r>
              <a:rPr b="0" lang="en-US" sz="2400" spc="-1" strike="noStrike">
                <a:solidFill>
                  <a:srgbClr val="000000"/>
                </a:solidFill>
                <a:latin typeface="Calibri"/>
                <a:ea typeface="DejaVu Sans"/>
              </a:rPr>
              <a:t>Las conexiones TCP se cierran formalmente mediante el proceso de finalización de conexión TCP.</a:t>
            </a:r>
            <a:endParaRPr b="0" lang="es-MX" sz="24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Full Duplex</a:t>
            </a:r>
            <a:endParaRPr b="0" lang="es-MX" sz="2800" spc="-1" strike="noStrike">
              <a:latin typeface="Arial"/>
            </a:endParaRPr>
          </a:p>
          <a:p>
            <a:pPr lvl="1" marL="457200" indent="-215280">
              <a:lnSpc>
                <a:spcPct val="90000"/>
              </a:lnSpc>
              <a:buClr>
                <a:srgbClr val="000000"/>
              </a:buClr>
              <a:buFont typeface="Arial"/>
              <a:buChar char="•"/>
            </a:pPr>
            <a:r>
              <a:rPr b="0" lang="en-US" sz="2400" spc="-1" strike="noStrike">
                <a:solidFill>
                  <a:srgbClr val="000000"/>
                </a:solidFill>
                <a:latin typeface="Calibri"/>
                <a:ea typeface="DejaVu Sans"/>
              </a:rPr>
              <a:t>Para cada terminal TCP, la conexión TCP está formada por dos canales lógicos: un canal para transmitir datos (salida) y uno para recibir datos (entrada).</a:t>
            </a:r>
            <a:endParaRPr b="0" lang="es-MX" sz="2400" spc="-1" strike="noStrike">
              <a:latin typeface="Arial"/>
            </a:endParaRPr>
          </a:p>
          <a:p>
            <a:pPr lvl="1" marL="457200" indent="-215280">
              <a:lnSpc>
                <a:spcPct val="90000"/>
              </a:lnSpc>
              <a:buClr>
                <a:srgbClr val="000000"/>
              </a:buClr>
              <a:buFont typeface="Arial"/>
              <a:buChar char="•"/>
            </a:pPr>
            <a:r>
              <a:rPr b="0" lang="en-US" sz="2400" spc="-1" strike="noStrike">
                <a:solidFill>
                  <a:srgbClr val="000000"/>
                </a:solidFill>
                <a:latin typeface="Calibri"/>
                <a:ea typeface="DejaVu Sans"/>
              </a:rPr>
              <a:t>Con la tecnología adecuada de la capa de Interfaz de Red, la terminal podría transmitir y recibir datos al mismo tiempo.</a:t>
            </a:r>
            <a:endParaRPr b="0" lang="es-MX" sz="2400" spc="-1" strike="noStrike">
              <a:latin typeface="Arial"/>
            </a:endParaRPr>
          </a:p>
          <a:p>
            <a:pPr lvl="1" marL="457200" indent="-215280">
              <a:lnSpc>
                <a:spcPct val="90000"/>
              </a:lnSpc>
              <a:buClr>
                <a:srgbClr val="000000"/>
              </a:buClr>
              <a:buFont typeface="Arial"/>
              <a:buChar char="•"/>
            </a:pPr>
            <a:r>
              <a:rPr b="0" lang="en-US" sz="2400" spc="-1" strike="noStrike">
                <a:solidFill>
                  <a:srgbClr val="000000"/>
                </a:solidFill>
                <a:latin typeface="Calibri"/>
                <a:ea typeface="DejaVu Sans"/>
              </a:rPr>
              <a:t>El encabezado TCP contiene el número de secuencia de los datos de salida y un reconocimiento de los datos de entrada.</a:t>
            </a:r>
            <a:endParaRPr b="0" lang="es-MX" sz="2400" spc="-1" strike="noStrike">
              <a:latin typeface="Arial"/>
            </a:endParaRPr>
          </a:p>
          <a:p>
            <a:pPr>
              <a:lnSpc>
                <a:spcPct val="90000"/>
              </a:lnSpc>
            </a:pP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1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ServerSocketChannel</a:t>
            </a:r>
            <a:endParaRPr b="0" lang="es-MX" sz="4400" spc="-1" strike="noStrike">
              <a:latin typeface="Arial"/>
            </a:endParaRPr>
          </a:p>
        </p:txBody>
      </p:sp>
      <p:sp>
        <p:nvSpPr>
          <p:cNvPr id="649"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Una operación de E/S sin bloqueo retorna al instante, devolviendo algún valor de retorno que indique si la operación fue exitosa o no</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Un programa o hilo que ejecute una operación sin bloque no se quedara dormido esperando datos, una interrupción o una excepción; su curso de ejecución continuara.</a:t>
            </a: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1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0"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ServerSocketChannel</a:t>
            </a:r>
            <a:endParaRPr b="0" lang="es-MX" sz="4400" spc="-1" strike="noStrike">
              <a:latin typeface="Arial"/>
            </a:endParaRPr>
          </a:p>
        </p:txBody>
      </p:sp>
      <p:sp>
        <p:nvSpPr>
          <p:cNvPr id="651"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Los buffers son lo intermediarios entre canales</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No es posible pasar directamente los datos de un canal a otro</a:t>
            </a:r>
            <a:endParaRPr b="0" lang="es-MX" sz="2800" spc="-1" strike="noStrike">
              <a:latin typeface="Arial"/>
            </a:endParaRPr>
          </a:p>
        </p:txBody>
      </p:sp>
      <p:pic>
        <p:nvPicPr>
          <p:cNvPr id="652" name="Picture 2" descr=""/>
          <p:cNvPicPr/>
          <p:nvPr/>
        </p:nvPicPr>
        <p:blipFill>
          <a:blip r:embed="rId1"/>
          <a:stretch/>
        </p:blipFill>
        <p:spPr>
          <a:xfrm>
            <a:off x="2486160" y="3429000"/>
            <a:ext cx="7218000" cy="2817720"/>
          </a:xfrm>
          <a:prstGeom prst="rect">
            <a:avLst/>
          </a:prstGeom>
          <a:ln>
            <a:noFill/>
          </a:ln>
        </p:spPr>
      </p:pic>
    </p:spTree>
  </p:cSld>
  <mc:AlternateContent>
    <mc:Choice Requires="p14">
      <p:transition spd="slow" p14:dur="2000"/>
    </mc:Choice>
    <mc:Fallback>
      <p:transition spd="slow"/>
    </mc:Fallback>
  </mc:AlternateContent>
</p:sld>
</file>

<file path=ppt/slides/slide1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3"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Jerarquia simplificada de java.nio.channel </a:t>
            </a:r>
            <a:endParaRPr b="0" lang="es-MX" sz="4400" spc="-1" strike="noStrike">
              <a:latin typeface="Arial"/>
            </a:endParaRPr>
          </a:p>
        </p:txBody>
      </p:sp>
      <p:pic>
        <p:nvPicPr>
          <p:cNvPr id="654" name="Picture 2" descr=""/>
          <p:cNvPicPr/>
          <p:nvPr/>
        </p:nvPicPr>
        <p:blipFill>
          <a:blip r:embed="rId1"/>
          <a:stretch/>
        </p:blipFill>
        <p:spPr>
          <a:xfrm>
            <a:off x="2814480" y="1771560"/>
            <a:ext cx="6561000" cy="3313080"/>
          </a:xfrm>
          <a:prstGeom prst="rect">
            <a:avLst/>
          </a:prstGeom>
          <a:ln>
            <a:noFill/>
          </a:ln>
        </p:spPr>
      </p:pic>
    </p:spTree>
  </p:cSld>
  <mc:AlternateContent>
    <mc:Choice Requires="p14">
      <p:transition spd="slow" p14:dur="2000"/>
    </mc:Choice>
    <mc:Fallback>
      <p:transition spd="slow"/>
    </mc:Fallback>
  </mc:AlternateContent>
</p:sld>
</file>

<file path=ppt/slides/slide1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5"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Clase ServerSocketChannel</a:t>
            </a:r>
            <a:endParaRPr b="0" lang="es-MX" sz="4400" spc="-1" strike="noStrike">
              <a:latin typeface="Arial"/>
            </a:endParaRPr>
          </a:p>
        </p:txBody>
      </p:sp>
      <p:sp>
        <p:nvSpPr>
          <p:cNvPr id="656"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La clase </a:t>
            </a:r>
            <a:r>
              <a:rPr b="0" lang="en-US" sz="4000" spc="-1" strike="noStrike">
                <a:solidFill>
                  <a:srgbClr val="000000"/>
                </a:solidFill>
                <a:latin typeface="MoolBoran"/>
                <a:ea typeface="DejaVu Sans"/>
              </a:rPr>
              <a:t>java.nio.channels.ServerSocketChanel</a:t>
            </a:r>
            <a:r>
              <a:rPr b="0" lang="en-US" sz="2800" spc="-1" strike="noStrike">
                <a:solidFill>
                  <a:srgbClr val="000000"/>
                </a:solidFill>
                <a:latin typeface="Calibri"/>
                <a:ea typeface="DejaVu Sans"/>
              </a:rPr>
              <a:t> es un canal seleccionable para sockets TCP pasivos</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Viene a ser un envoltorio para un objeto </a:t>
            </a:r>
            <a:r>
              <a:rPr b="0" lang="en-US" sz="4000" spc="-1" strike="noStrike">
                <a:solidFill>
                  <a:srgbClr val="000000"/>
                </a:solidFill>
                <a:latin typeface="MoolBoran"/>
                <a:ea typeface="DejaVu Sans"/>
              </a:rPr>
              <a:t>ServerSocket</a:t>
            </a:r>
            <a:r>
              <a:rPr b="0" lang="en-US" sz="2800" spc="-1" strike="noStrike">
                <a:solidFill>
                  <a:srgbClr val="000000"/>
                </a:solidFill>
                <a:latin typeface="Calibri"/>
                <a:ea typeface="DejaVu Sans"/>
              </a:rPr>
              <a:t>, al cual asocia un canal.</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Para crearlo hay que usar el método </a:t>
            </a:r>
            <a:r>
              <a:rPr b="0" lang="en-US" sz="4000" spc="-1" strike="noStrike">
                <a:solidFill>
                  <a:srgbClr val="000000"/>
                </a:solidFill>
                <a:latin typeface="MoolBoran"/>
                <a:ea typeface="DejaVu Sans"/>
              </a:rPr>
              <a:t>public static</a:t>
            </a:r>
            <a:r>
              <a:rPr b="0" lang="en-US" sz="2800" spc="-1" strike="noStrike">
                <a:solidFill>
                  <a:srgbClr val="000000"/>
                </a:solidFill>
                <a:latin typeface="Calibri"/>
                <a:ea typeface="DejaVu Sans"/>
              </a:rPr>
              <a:t> </a:t>
            </a:r>
            <a:r>
              <a:rPr b="0" lang="en-US" sz="4000" spc="-1" strike="noStrike">
                <a:solidFill>
                  <a:srgbClr val="000000"/>
                </a:solidFill>
                <a:latin typeface="MoolBoran"/>
                <a:ea typeface="DejaVu Sans"/>
              </a:rPr>
              <a:t>ServerSocketChannel open() throws IOException</a:t>
            </a:r>
            <a:endParaRPr b="0" lang="es-MX" sz="4000" spc="-1" strike="noStrike">
              <a:latin typeface="Arial"/>
            </a:endParaRPr>
          </a:p>
        </p:txBody>
      </p:sp>
    </p:spTree>
  </p:cSld>
  <mc:AlternateContent>
    <mc:Choice Requires="p14">
      <p:transition spd="slow" p14:dur="2000"/>
    </mc:Choice>
    <mc:Fallback>
      <p:transition spd="slow"/>
    </mc:Fallback>
  </mc:AlternateContent>
</p:sld>
</file>

<file path=ppt/slides/slide1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7"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Clase ServerSocketChannel</a:t>
            </a:r>
            <a:endParaRPr b="0" lang="es-MX" sz="4400" spc="-1" strike="noStrike">
              <a:latin typeface="Arial"/>
            </a:endParaRPr>
          </a:p>
        </p:txBody>
      </p:sp>
      <p:sp>
        <p:nvSpPr>
          <p:cNvPr id="658"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Un </a:t>
            </a:r>
            <a:r>
              <a:rPr b="0" lang="en-US" sz="4700" spc="-1" strike="noStrike">
                <a:solidFill>
                  <a:srgbClr val="000000"/>
                </a:solidFill>
                <a:latin typeface="MoolBoran"/>
                <a:ea typeface="DejaVu Sans"/>
              </a:rPr>
              <a:t>ServerSocketChannel</a:t>
            </a:r>
            <a:r>
              <a:rPr b="0" lang="en-US" sz="2800" spc="-1" strike="noStrike">
                <a:solidFill>
                  <a:srgbClr val="000000"/>
                </a:solidFill>
                <a:latin typeface="Calibri"/>
                <a:ea typeface="DejaVu Sans"/>
              </a:rPr>
              <a:t> recién creado no está ligado a ningún puerto</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La liga se consigue usando el método </a:t>
            </a:r>
            <a:r>
              <a:rPr b="0" lang="en-US" sz="5200" spc="-1" strike="noStrike">
                <a:solidFill>
                  <a:srgbClr val="000000"/>
                </a:solidFill>
                <a:latin typeface="MoolBoran"/>
                <a:ea typeface="DejaVu Sans"/>
              </a:rPr>
              <a:t>bind()</a:t>
            </a:r>
            <a:endParaRPr b="0" lang="es-MX" sz="52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El método </a:t>
            </a:r>
            <a:r>
              <a:rPr b="0" lang="en-US" sz="5200" spc="-1" strike="noStrike">
                <a:solidFill>
                  <a:srgbClr val="000000"/>
                </a:solidFill>
                <a:latin typeface="MoolBoran"/>
                <a:ea typeface="DejaVu Sans"/>
              </a:rPr>
              <a:t>socket() </a:t>
            </a:r>
            <a:r>
              <a:rPr b="0" lang="en-US" sz="2800" spc="-1" strike="noStrike">
                <a:solidFill>
                  <a:srgbClr val="000000"/>
                </a:solidFill>
                <a:latin typeface="Calibri"/>
                <a:ea typeface="DejaVu Sans"/>
              </a:rPr>
              <a:t>regresa el socket de servidor asociado al canal</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El método </a:t>
            </a:r>
            <a:r>
              <a:rPr b="0" lang="en-US" sz="5200" spc="-1" strike="noStrike">
                <a:solidFill>
                  <a:srgbClr val="000000"/>
                </a:solidFill>
                <a:latin typeface="MoolBoran"/>
                <a:ea typeface="DejaVu Sans"/>
              </a:rPr>
              <a:t>accept() </a:t>
            </a:r>
            <a:r>
              <a:rPr b="0" lang="en-US" sz="2800" spc="-1" strike="noStrike">
                <a:solidFill>
                  <a:srgbClr val="000000"/>
                </a:solidFill>
                <a:latin typeface="Calibri"/>
                <a:ea typeface="DejaVu Sans"/>
              </a:rPr>
              <a:t>acepta una conexión echa al socket del canal</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El método </a:t>
            </a:r>
            <a:r>
              <a:rPr b="0" lang="en-US" sz="5700" spc="-1" strike="noStrike">
                <a:solidFill>
                  <a:srgbClr val="000000"/>
                </a:solidFill>
                <a:latin typeface="MoolBoran"/>
                <a:ea typeface="DejaVu Sans"/>
              </a:rPr>
              <a:t>configureBlocking(boolean bloqueo</a:t>
            </a:r>
            <a:r>
              <a:rPr b="0" lang="en-US" sz="2800" spc="-1" strike="noStrike">
                <a:solidFill>
                  <a:srgbClr val="000000"/>
                </a:solidFill>
                <a:latin typeface="Calibri"/>
                <a:ea typeface="DejaVu Sans"/>
              </a:rPr>
              <a:t>) estable si el canal se bloquea o no</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Si se configura sin bloque, el método </a:t>
            </a:r>
            <a:r>
              <a:rPr b="0" lang="en-US" sz="5700" spc="-1" strike="noStrike">
                <a:solidFill>
                  <a:srgbClr val="000000"/>
                </a:solidFill>
                <a:latin typeface="MoolBoran"/>
                <a:ea typeface="DejaVu Sans"/>
              </a:rPr>
              <a:t>accept()</a:t>
            </a:r>
            <a:r>
              <a:rPr b="0" lang="en-US" sz="2800" spc="-1" strike="noStrike">
                <a:solidFill>
                  <a:srgbClr val="000000"/>
                </a:solidFill>
                <a:latin typeface="Calibri"/>
                <a:ea typeface="DejaVu Sans"/>
              </a:rPr>
              <a:t> no bloqueará el programa en ejecución hasta que reciba una conexión</a:t>
            </a: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1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9"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Ejemplo</a:t>
            </a:r>
            <a:endParaRPr b="0" lang="es-MX" sz="4400" spc="-1" strike="noStrike">
              <a:latin typeface="Arial"/>
            </a:endParaRPr>
          </a:p>
        </p:txBody>
      </p:sp>
      <p:sp>
        <p:nvSpPr>
          <p:cNvPr id="660"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4000" spc="-1" strike="noStrike">
                <a:solidFill>
                  <a:srgbClr val="000000"/>
                </a:solidFill>
                <a:latin typeface="MoolBoran"/>
                <a:ea typeface="DejaVu Sans"/>
              </a:rPr>
              <a:t>ServerSocketChannel canalServidor = ServerSocketChannel.open();</a:t>
            </a:r>
            <a:endParaRPr b="0" lang="es-MX" sz="4000" spc="-1" strike="noStrike">
              <a:latin typeface="Arial"/>
            </a:endParaRPr>
          </a:p>
          <a:p>
            <a:pPr>
              <a:lnSpc>
                <a:spcPct val="100000"/>
              </a:lnSpc>
            </a:pPr>
            <a:endParaRPr b="0" lang="es-MX" sz="4000" spc="-1" strike="noStrike">
              <a:latin typeface="Arial"/>
            </a:endParaRPr>
          </a:p>
          <a:p>
            <a:pPr>
              <a:lnSpc>
                <a:spcPct val="100000"/>
              </a:lnSpc>
            </a:pPr>
            <a:r>
              <a:rPr b="0" lang="en-US" sz="4000" spc="-1" strike="noStrike">
                <a:solidFill>
                  <a:srgbClr val="000000"/>
                </a:solidFill>
                <a:latin typeface="MoolBoran"/>
                <a:ea typeface="DejaVu Sans"/>
              </a:rPr>
              <a:t>canalServidor.socket().bind(new InetSocketAddres(“localhost”,9000));</a:t>
            </a:r>
            <a:endParaRPr b="0" lang="es-MX" sz="4000" spc="-1" strike="noStrike">
              <a:latin typeface="Arial"/>
            </a:endParaRPr>
          </a:p>
          <a:p>
            <a:pPr>
              <a:lnSpc>
                <a:spcPct val="100000"/>
              </a:lnSpc>
            </a:pPr>
            <a:r>
              <a:rPr b="0" lang="en-US" sz="4000" spc="-1" strike="noStrike">
                <a:solidFill>
                  <a:srgbClr val="000000"/>
                </a:solidFill>
                <a:latin typeface="MoolBoran"/>
                <a:ea typeface="DejaVu Sans"/>
              </a:rPr>
              <a:t>canalServidor.configureBlocking(false);</a:t>
            </a:r>
            <a:endParaRPr b="0" lang="es-MX" sz="4000" spc="-1" strike="noStrike">
              <a:latin typeface="Arial"/>
            </a:endParaRPr>
          </a:p>
          <a:p>
            <a:pPr>
              <a:lnSpc>
                <a:spcPct val="100000"/>
              </a:lnSpc>
            </a:pPr>
            <a:endParaRPr b="0" lang="es-MX" sz="4000" spc="-1" strike="noStrike">
              <a:latin typeface="Arial"/>
            </a:endParaRPr>
          </a:p>
          <a:p>
            <a:pPr>
              <a:lnSpc>
                <a:spcPct val="100000"/>
              </a:lnSpc>
            </a:pPr>
            <a:r>
              <a:rPr b="0" lang="en-US" sz="4000" spc="-1" strike="noStrike">
                <a:solidFill>
                  <a:srgbClr val="000000"/>
                </a:solidFill>
                <a:latin typeface="MoolBoran"/>
                <a:ea typeface="DejaVu Sans"/>
              </a:rPr>
              <a:t>While(true){</a:t>
            </a:r>
            <a:endParaRPr b="0" lang="es-MX" sz="4000" spc="-1" strike="noStrike">
              <a:latin typeface="Arial"/>
            </a:endParaRPr>
          </a:p>
          <a:p>
            <a:pPr>
              <a:lnSpc>
                <a:spcPct val="100000"/>
              </a:lnSpc>
            </a:pPr>
            <a:r>
              <a:rPr b="0" lang="en-US" sz="4000" spc="-1" strike="noStrike">
                <a:solidFill>
                  <a:srgbClr val="000000"/>
                </a:solidFill>
                <a:latin typeface="MoolBoran"/>
                <a:ea typeface="DejaVu Sans"/>
              </a:rPr>
              <a:t>	</a:t>
            </a:r>
            <a:r>
              <a:rPr b="0" lang="en-US" sz="4000" spc="-1" strike="noStrike">
                <a:solidFill>
                  <a:srgbClr val="000000"/>
                </a:solidFill>
                <a:latin typeface="MoolBoran"/>
                <a:ea typeface="DejaVu Sans"/>
              </a:rPr>
              <a:t>SocketChannel canalSocket =canalServidor.accept();</a:t>
            </a:r>
            <a:endParaRPr b="0" lang="es-MX" sz="4000" spc="-1" strike="noStrike">
              <a:latin typeface="Arial"/>
            </a:endParaRPr>
          </a:p>
          <a:p>
            <a:pPr>
              <a:lnSpc>
                <a:spcPct val="100000"/>
              </a:lnSpc>
            </a:pPr>
            <a:r>
              <a:rPr b="0" lang="en-US" sz="4000" spc="-1" strike="noStrike">
                <a:solidFill>
                  <a:srgbClr val="000000"/>
                </a:solidFill>
                <a:latin typeface="MoolBoran"/>
                <a:ea typeface="DejaVu Sans"/>
              </a:rPr>
              <a:t>	</a:t>
            </a:r>
            <a:r>
              <a:rPr b="0" lang="en-US" sz="4000" spc="-1" strike="noStrike">
                <a:solidFill>
                  <a:srgbClr val="000000"/>
                </a:solidFill>
                <a:latin typeface="MoolBoran"/>
                <a:ea typeface="DejaVu Sans"/>
              </a:rPr>
              <a:t>if(canalSocket == null){</a:t>
            </a:r>
            <a:endParaRPr b="0" lang="es-MX" sz="4000" spc="-1" strike="noStrike">
              <a:latin typeface="Arial"/>
            </a:endParaRPr>
          </a:p>
          <a:p>
            <a:pPr>
              <a:lnSpc>
                <a:spcPct val="100000"/>
              </a:lnSpc>
            </a:pPr>
            <a:r>
              <a:rPr b="0" lang="en-US" sz="4000" spc="-1" strike="noStrike">
                <a:solidFill>
                  <a:srgbClr val="000000"/>
                </a:solidFill>
                <a:latin typeface="MoolBoran"/>
                <a:ea typeface="DejaVu Sans"/>
              </a:rPr>
              <a:t>	</a:t>
            </a:r>
            <a:r>
              <a:rPr b="0" lang="en-US" sz="4000" spc="-1" strike="noStrike">
                <a:solidFill>
                  <a:srgbClr val="000000"/>
                </a:solidFill>
                <a:latin typeface="MoolBoran"/>
                <a:ea typeface="DejaVu Sans"/>
              </a:rPr>
              <a:t>	</a:t>
            </a:r>
            <a:r>
              <a:rPr b="0" lang="en-US" sz="4000" spc="-1" strike="noStrike">
                <a:solidFill>
                  <a:srgbClr val="000000"/>
                </a:solidFill>
                <a:latin typeface="MoolBoran"/>
                <a:ea typeface="DejaVu Sans"/>
              </a:rPr>
              <a:t>//Continua con su trabajo normal</a:t>
            </a:r>
            <a:endParaRPr b="0" lang="es-MX" sz="4000" spc="-1" strike="noStrike">
              <a:latin typeface="Arial"/>
            </a:endParaRPr>
          </a:p>
          <a:p>
            <a:pPr>
              <a:lnSpc>
                <a:spcPct val="100000"/>
              </a:lnSpc>
            </a:pPr>
            <a:r>
              <a:rPr b="0" lang="en-US" sz="4000" spc="-1" strike="noStrike">
                <a:solidFill>
                  <a:srgbClr val="000000"/>
                </a:solidFill>
                <a:latin typeface="MoolBoran"/>
                <a:ea typeface="DejaVu Sans"/>
              </a:rPr>
              <a:t>	</a:t>
            </a:r>
            <a:r>
              <a:rPr b="0" lang="en-US" sz="4000" spc="-1" strike="noStrike">
                <a:solidFill>
                  <a:srgbClr val="000000"/>
                </a:solidFill>
                <a:latin typeface="MoolBoran"/>
                <a:ea typeface="DejaVu Sans"/>
              </a:rPr>
              <a:t>}else{</a:t>
            </a:r>
            <a:endParaRPr b="0" lang="es-MX" sz="4000" spc="-1" strike="noStrike">
              <a:latin typeface="Arial"/>
            </a:endParaRPr>
          </a:p>
          <a:p>
            <a:pPr>
              <a:lnSpc>
                <a:spcPct val="100000"/>
              </a:lnSpc>
            </a:pPr>
            <a:r>
              <a:rPr b="0" lang="en-US" sz="4000" spc="-1" strike="noStrike">
                <a:solidFill>
                  <a:srgbClr val="000000"/>
                </a:solidFill>
                <a:latin typeface="MoolBoran"/>
                <a:ea typeface="DejaVu Sans"/>
              </a:rPr>
              <a:t>	</a:t>
            </a:r>
            <a:r>
              <a:rPr b="0" lang="en-US" sz="4000" spc="-1" strike="noStrike">
                <a:solidFill>
                  <a:srgbClr val="000000"/>
                </a:solidFill>
                <a:latin typeface="MoolBoran"/>
                <a:ea typeface="DejaVu Sans"/>
              </a:rPr>
              <a:t>	</a:t>
            </a:r>
            <a:r>
              <a:rPr b="0" lang="en-US" sz="4000" spc="-1" strike="noStrike">
                <a:solidFill>
                  <a:srgbClr val="000000"/>
                </a:solidFill>
                <a:latin typeface="MoolBoran"/>
                <a:ea typeface="DejaVu Sans"/>
              </a:rPr>
              <a:t>//Aquí se manejan las conexiones</a:t>
            </a:r>
            <a:endParaRPr b="0" lang="es-MX" sz="4000" spc="-1" strike="noStrike">
              <a:latin typeface="Arial"/>
            </a:endParaRPr>
          </a:p>
          <a:p>
            <a:pPr>
              <a:lnSpc>
                <a:spcPct val="100000"/>
              </a:lnSpc>
            </a:pPr>
            <a:r>
              <a:rPr b="0" lang="en-US" sz="4000" spc="-1" strike="noStrike">
                <a:solidFill>
                  <a:srgbClr val="000000"/>
                </a:solidFill>
                <a:latin typeface="MoolBoran"/>
                <a:ea typeface="DejaVu Sans"/>
              </a:rPr>
              <a:t>	</a:t>
            </a:r>
            <a:r>
              <a:rPr b="0" lang="en-US" sz="4000" spc="-1" strike="noStrike">
                <a:solidFill>
                  <a:srgbClr val="000000"/>
                </a:solidFill>
                <a:latin typeface="MoolBoran"/>
                <a:ea typeface="DejaVu Sans"/>
              </a:rPr>
              <a:t>}</a:t>
            </a:r>
            <a:endParaRPr b="0" lang="es-MX" sz="4000" spc="-1" strike="noStrike">
              <a:latin typeface="Arial"/>
            </a:endParaRPr>
          </a:p>
          <a:p>
            <a:pPr>
              <a:lnSpc>
                <a:spcPct val="100000"/>
              </a:lnSpc>
            </a:pPr>
            <a:r>
              <a:rPr b="0" lang="en-US" sz="4000" spc="-1" strike="noStrike">
                <a:solidFill>
                  <a:srgbClr val="000000"/>
                </a:solidFill>
                <a:latin typeface="MoolBoran"/>
                <a:ea typeface="DejaVu Sans"/>
              </a:rPr>
              <a:t>}</a:t>
            </a:r>
            <a:endParaRPr b="0" lang="es-MX" sz="4000" spc="-1" strike="noStrike">
              <a:latin typeface="Arial"/>
            </a:endParaRPr>
          </a:p>
          <a:p>
            <a:pPr>
              <a:lnSpc>
                <a:spcPct val="100000"/>
              </a:lnSpc>
            </a:pPr>
            <a:endParaRPr b="0" lang="es-MX" sz="4000" spc="-1" strike="noStrike">
              <a:latin typeface="Arial"/>
            </a:endParaRPr>
          </a:p>
        </p:txBody>
      </p:sp>
    </p:spTree>
  </p:cSld>
  <mc:AlternateContent>
    <mc:Choice Requires="p14">
      <p:transition spd="slow" p14:dur="2000"/>
    </mc:Choice>
    <mc:Fallback>
      <p:transition spd="slow"/>
    </mc:Fallback>
  </mc:AlternateContent>
</p:sld>
</file>

<file path=ppt/slides/slide1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1"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Clase SocketChannel</a:t>
            </a:r>
            <a:endParaRPr b="0" lang="es-MX" sz="4400" spc="-1" strike="noStrike">
              <a:latin typeface="Arial"/>
            </a:endParaRPr>
          </a:p>
        </p:txBody>
      </p:sp>
      <p:sp>
        <p:nvSpPr>
          <p:cNvPr id="662"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La clase j</a:t>
            </a:r>
            <a:r>
              <a:rPr b="0" lang="en-US" sz="4300" spc="-1" strike="noStrike">
                <a:solidFill>
                  <a:srgbClr val="000000"/>
                </a:solidFill>
                <a:latin typeface="MoolBoran"/>
                <a:ea typeface="DejaVu Sans"/>
              </a:rPr>
              <a:t>ava.nio.channels.SocketChannel</a:t>
            </a:r>
            <a:r>
              <a:rPr b="0" lang="en-US" sz="2800" spc="-1" strike="noStrike">
                <a:solidFill>
                  <a:srgbClr val="000000"/>
                </a:solidFill>
                <a:latin typeface="Calibri"/>
                <a:ea typeface="DejaVu Sans"/>
              </a:rPr>
              <a:t> es un canal seleccionable para sockets TCP activos</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Es un envoltorio para un objeto socket , que permite asociarlo a un canal</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Los objetos de esta clase se crean mediante llamadas al método  estático </a:t>
            </a:r>
            <a:r>
              <a:rPr b="0" lang="en-US" sz="4000" spc="-1" strike="noStrike">
                <a:solidFill>
                  <a:srgbClr val="000000"/>
                </a:solidFill>
                <a:latin typeface="MoolBoran"/>
                <a:ea typeface="DejaVu Sans"/>
              </a:rPr>
              <a:t>open()</a:t>
            </a:r>
            <a:endParaRPr b="0" lang="es-MX" sz="40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De la misma forma que el canal anterior se puede definir como bloqueante o no bloqueante</a:t>
            </a: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1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3"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Ejemplo</a:t>
            </a:r>
            <a:endParaRPr b="0" lang="es-MX" sz="4400" spc="-1" strike="noStrike">
              <a:latin typeface="Arial"/>
            </a:endParaRPr>
          </a:p>
        </p:txBody>
      </p:sp>
      <p:sp>
        <p:nvSpPr>
          <p:cNvPr id="664"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400" spc="-1" strike="noStrike">
                <a:solidFill>
                  <a:srgbClr val="000000"/>
                </a:solidFill>
                <a:latin typeface="MoolBoran"/>
                <a:ea typeface="DejaVu Sans"/>
              </a:rPr>
              <a:t>//Se crea un objeto SocketChannel</a:t>
            </a:r>
            <a:endParaRPr b="0" lang="es-MX" sz="2400" spc="-1" strike="noStrike">
              <a:latin typeface="Arial"/>
            </a:endParaRPr>
          </a:p>
          <a:p>
            <a:pPr>
              <a:lnSpc>
                <a:spcPct val="100000"/>
              </a:lnSpc>
            </a:pPr>
            <a:r>
              <a:rPr b="0" lang="en-US" sz="2400" spc="-1" strike="noStrike">
                <a:solidFill>
                  <a:srgbClr val="000000"/>
                </a:solidFill>
                <a:latin typeface="MoolBoran"/>
                <a:ea typeface="DejaVu Sans"/>
              </a:rPr>
              <a:t>SocketChannel canalSocket = SocketChannel.open();</a:t>
            </a:r>
            <a:endParaRPr b="0" lang="es-MX" sz="2400" spc="-1" strike="noStrike">
              <a:latin typeface="Arial"/>
            </a:endParaRPr>
          </a:p>
          <a:p>
            <a:pPr>
              <a:lnSpc>
                <a:spcPct val="100000"/>
              </a:lnSpc>
            </a:pPr>
            <a:r>
              <a:rPr b="0" lang="en-US" sz="2400" spc="-1" strike="noStrike">
                <a:solidFill>
                  <a:srgbClr val="000000"/>
                </a:solidFill>
                <a:latin typeface="MoolBoran"/>
                <a:ea typeface="DejaVu Sans"/>
              </a:rPr>
              <a:t>//Se conecta usando un objeto InetSocketAddress</a:t>
            </a:r>
            <a:endParaRPr b="0" lang="es-MX" sz="2400" spc="-1" strike="noStrike">
              <a:latin typeface="Arial"/>
            </a:endParaRPr>
          </a:p>
          <a:p>
            <a:pPr>
              <a:lnSpc>
                <a:spcPct val="100000"/>
              </a:lnSpc>
            </a:pPr>
            <a:r>
              <a:rPr b="0" lang="en-US" sz="2400" spc="-1" strike="noStrike">
                <a:solidFill>
                  <a:srgbClr val="000000"/>
                </a:solidFill>
                <a:latin typeface="MoolBoran"/>
                <a:ea typeface="DejaVu Sans"/>
              </a:rPr>
              <a:t>canalSocket.connect(new InetSocketAddres(“localhost”,9000);</a:t>
            </a:r>
            <a:endParaRPr b="0" lang="es-MX" sz="2400" spc="-1" strike="noStrike">
              <a:latin typeface="Arial"/>
            </a:endParaRPr>
          </a:p>
          <a:p>
            <a:pPr>
              <a:lnSpc>
                <a:spcPct val="100000"/>
              </a:lnSpc>
            </a:pPr>
            <a:r>
              <a:rPr b="0" lang="en-US" sz="2400" spc="-1" strike="noStrike">
                <a:solidFill>
                  <a:srgbClr val="000000"/>
                </a:solidFill>
                <a:latin typeface="MoolBoran"/>
                <a:ea typeface="DejaVu Sans"/>
              </a:rPr>
              <a:t>//Se configura sin bloqueo</a:t>
            </a:r>
            <a:endParaRPr b="0" lang="es-MX" sz="2400" spc="-1" strike="noStrike">
              <a:latin typeface="Arial"/>
            </a:endParaRPr>
          </a:p>
          <a:p>
            <a:pPr>
              <a:lnSpc>
                <a:spcPct val="100000"/>
              </a:lnSpc>
            </a:pPr>
            <a:r>
              <a:rPr b="0" lang="en-US" sz="2400" spc="-1" strike="noStrike">
                <a:solidFill>
                  <a:srgbClr val="000000"/>
                </a:solidFill>
                <a:latin typeface="MoolBoran"/>
                <a:ea typeface="DejaVu Sans"/>
              </a:rPr>
              <a:t>canalSocket.configureBlocking(false);</a:t>
            </a:r>
            <a:endParaRPr b="0" lang="es-MX" sz="2400" spc="-1" strike="noStrike">
              <a:latin typeface="Arial"/>
            </a:endParaRPr>
          </a:p>
          <a:p>
            <a:pPr>
              <a:lnSpc>
                <a:spcPct val="100000"/>
              </a:lnSpc>
            </a:pPr>
            <a:r>
              <a:rPr b="0" lang="en-US" sz="2400" spc="-1" strike="noStrike">
                <a:solidFill>
                  <a:srgbClr val="000000"/>
                </a:solidFill>
                <a:latin typeface="MoolBoran"/>
                <a:ea typeface="DejaVu Sans"/>
              </a:rPr>
              <a:t>//Se crea un buffer y se lee del canal</a:t>
            </a:r>
            <a:endParaRPr b="0" lang="es-MX" sz="2400" spc="-1" strike="noStrike">
              <a:latin typeface="Arial"/>
            </a:endParaRPr>
          </a:p>
          <a:p>
            <a:pPr>
              <a:lnSpc>
                <a:spcPct val="100000"/>
              </a:lnSpc>
            </a:pPr>
            <a:r>
              <a:rPr b="0" lang="en-US" sz="2400" spc="-1" strike="noStrike">
                <a:solidFill>
                  <a:srgbClr val="000000"/>
                </a:solidFill>
                <a:latin typeface="MoolBoran"/>
                <a:ea typeface="DejaVu Sans"/>
              </a:rPr>
              <a:t>ByteBuffer buffer = ByteBuffer.allocate(1024);</a:t>
            </a:r>
            <a:endParaRPr b="0" lang="es-MX" sz="2400" spc="-1" strike="noStrike">
              <a:latin typeface="Arial"/>
            </a:endParaRPr>
          </a:p>
          <a:p>
            <a:pPr>
              <a:lnSpc>
                <a:spcPct val="100000"/>
              </a:lnSpc>
            </a:pPr>
            <a:r>
              <a:rPr b="0" lang="en-US" sz="2400" spc="-1" strike="noStrike">
                <a:solidFill>
                  <a:srgbClr val="000000"/>
                </a:solidFill>
                <a:latin typeface="MoolBoran"/>
                <a:ea typeface="DejaVu Sans"/>
              </a:rPr>
              <a:t>Buffer.clear();</a:t>
            </a:r>
            <a:endParaRPr b="0" lang="es-MX" sz="2400" spc="-1" strike="noStrike">
              <a:latin typeface="Arial"/>
            </a:endParaRPr>
          </a:p>
          <a:p>
            <a:pPr>
              <a:lnSpc>
                <a:spcPct val="100000"/>
              </a:lnSpc>
            </a:pPr>
            <a:r>
              <a:rPr b="0" lang="en-US" sz="2400" spc="-1" strike="noStrike">
                <a:solidFill>
                  <a:srgbClr val="000000"/>
                </a:solidFill>
                <a:latin typeface="MoolBoran"/>
                <a:ea typeface="DejaVu Sans"/>
              </a:rPr>
              <a:t>canalSocket.read(buffer);</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1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5"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SelectableChannel</a:t>
            </a:r>
            <a:endParaRPr b="0" lang="es-MX" sz="4400" spc="-1" strike="noStrike">
              <a:latin typeface="Arial"/>
            </a:endParaRPr>
          </a:p>
        </p:txBody>
      </p:sp>
      <p:pic>
        <p:nvPicPr>
          <p:cNvPr id="666" name="Picture 2" descr=""/>
          <p:cNvPicPr/>
          <p:nvPr/>
        </p:nvPicPr>
        <p:blipFill>
          <a:blip r:embed="rId1"/>
          <a:stretch/>
        </p:blipFill>
        <p:spPr>
          <a:xfrm>
            <a:off x="2457360" y="2324160"/>
            <a:ext cx="7275240" cy="2207880"/>
          </a:xfrm>
          <a:prstGeom prst="rect">
            <a:avLst/>
          </a:prstGeom>
          <a:ln>
            <a:noFill/>
          </a:ln>
        </p:spPr>
      </p:pic>
    </p:spTree>
  </p:cSld>
  <mc:AlternateContent>
    <mc:Choice Requires="p14">
      <p:transition spd="slow" p14:dur="2000"/>
    </mc:Choice>
    <mc:Fallback>
      <p:transition spd="slow"/>
    </mc:Fallback>
  </mc:AlternateContent>
</p:sld>
</file>

<file path=ppt/slides/slide1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7"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Selector y SelectorKey</a:t>
            </a:r>
            <a:endParaRPr b="0" lang="es-MX" sz="4400" spc="-1" strike="noStrike">
              <a:latin typeface="Arial"/>
            </a:endParaRPr>
          </a:p>
        </p:txBody>
      </p:sp>
      <p:sp>
        <p:nvSpPr>
          <p:cNvPr id="668"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La clase </a:t>
            </a:r>
            <a:r>
              <a:rPr b="0" lang="en-US" sz="4000" spc="-1" strike="noStrike">
                <a:solidFill>
                  <a:srgbClr val="000000"/>
                </a:solidFill>
                <a:latin typeface="MoolBoran"/>
                <a:ea typeface="DejaVu Sans"/>
              </a:rPr>
              <a:t>java.nio.channels.Selector</a:t>
            </a:r>
            <a:r>
              <a:rPr b="0" lang="en-US" sz="2800" spc="-1" strike="noStrike">
                <a:solidFill>
                  <a:srgbClr val="000000"/>
                </a:solidFill>
                <a:latin typeface="Calibri"/>
                <a:ea typeface="DejaVu Sans"/>
              </a:rPr>
              <a:t> es una de las principales de la API NIO</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Un objeto </a:t>
            </a:r>
            <a:r>
              <a:rPr b="0" i="1" lang="en-US" sz="2800" spc="-1" strike="noStrike">
                <a:solidFill>
                  <a:srgbClr val="000000"/>
                </a:solidFill>
                <a:latin typeface="Calibri"/>
                <a:ea typeface="DejaVu Sans"/>
              </a:rPr>
              <a:t>Selector</a:t>
            </a:r>
            <a:r>
              <a:rPr b="0" lang="en-US" sz="2800" spc="-1" strike="noStrike">
                <a:solidFill>
                  <a:srgbClr val="000000"/>
                </a:solidFill>
                <a:latin typeface="Calibri"/>
                <a:ea typeface="DejaVu Sans"/>
              </a:rPr>
              <a:t> controla una serie de canales y lanza un aviso cuando uno de ellos lanza un suceso E/S</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La clase Selector informa a la aplicación  de las operaciones de E/S que ocurren los canales que están activos</a:t>
            </a: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Características de TCP (2/5)</a:t>
            </a:r>
            <a:endParaRPr b="0" lang="es-MX" sz="4400" spc="-1" strike="noStrike">
              <a:latin typeface="Arial"/>
            </a:endParaRPr>
          </a:p>
        </p:txBody>
      </p:sp>
      <p:sp>
        <p:nvSpPr>
          <p:cNvPr id="295" name="CustomShape 2"/>
          <p:cNvSpPr/>
          <p:nvPr/>
        </p:nvSpPr>
        <p:spPr>
          <a:xfrm>
            <a:off x="1981080" y="1600200"/>
            <a:ext cx="8227800" cy="492336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Fiable</a:t>
            </a:r>
            <a:endParaRPr b="0" lang="es-MX" sz="2800" spc="-1" strike="noStrike">
              <a:latin typeface="Arial"/>
            </a:endParaRPr>
          </a:p>
          <a:p>
            <a:pPr lvl="1" marL="457200" indent="-215280">
              <a:lnSpc>
                <a:spcPct val="90000"/>
              </a:lnSpc>
              <a:buClr>
                <a:srgbClr val="000000"/>
              </a:buClr>
              <a:buFont typeface="Arial"/>
              <a:buChar char="•"/>
            </a:pPr>
            <a:r>
              <a:rPr b="0" lang="en-US" sz="2400" spc="-1" strike="noStrike">
                <a:solidFill>
                  <a:srgbClr val="000000"/>
                </a:solidFill>
                <a:latin typeface="Calibri"/>
                <a:ea typeface="DejaVu Sans"/>
              </a:rPr>
              <a:t>En el transmisor, los datos enviados en una conexión TCP están secuenciados y se espera un reconocimiento afirmativo por parte del receptor.</a:t>
            </a:r>
            <a:endParaRPr b="0" lang="es-MX" sz="2400" spc="-1" strike="noStrike">
              <a:latin typeface="Arial"/>
            </a:endParaRPr>
          </a:p>
          <a:p>
            <a:pPr lvl="1" marL="457200" indent="-215280">
              <a:lnSpc>
                <a:spcPct val="90000"/>
              </a:lnSpc>
              <a:buClr>
                <a:srgbClr val="000000"/>
              </a:buClr>
              <a:buFont typeface="Arial"/>
              <a:buChar char="•"/>
            </a:pPr>
            <a:r>
              <a:rPr b="0" lang="en-US" sz="2400" spc="-1" strike="noStrike">
                <a:solidFill>
                  <a:srgbClr val="000000"/>
                </a:solidFill>
                <a:latin typeface="Calibri"/>
                <a:ea typeface="DejaVu Sans"/>
              </a:rPr>
              <a:t>Si no se recibe ningún reconocimiento, el segmento se transmite de nuevo.</a:t>
            </a:r>
            <a:endParaRPr b="0" lang="es-MX" sz="2400" spc="-1" strike="noStrike">
              <a:latin typeface="Arial"/>
            </a:endParaRPr>
          </a:p>
          <a:p>
            <a:pPr lvl="1" marL="457200" indent="-215280">
              <a:lnSpc>
                <a:spcPct val="90000"/>
              </a:lnSpc>
              <a:buClr>
                <a:srgbClr val="000000"/>
              </a:buClr>
              <a:buFont typeface="Arial"/>
              <a:buChar char="•"/>
            </a:pPr>
            <a:r>
              <a:rPr b="0" lang="en-US" sz="2400" spc="-1" strike="noStrike">
                <a:solidFill>
                  <a:srgbClr val="000000"/>
                </a:solidFill>
                <a:latin typeface="Calibri"/>
                <a:ea typeface="DejaVu Sans"/>
              </a:rPr>
              <a:t>En el receptor, los segmentos duplicados se descartan y los segmentos que llegan fuera de secuencia se colocan en la secuencia correcta.</a:t>
            </a:r>
            <a:endParaRPr b="0" lang="es-MX" sz="2400" spc="-1" strike="noStrike">
              <a:latin typeface="Arial"/>
            </a:endParaRPr>
          </a:p>
          <a:p>
            <a:pPr lvl="1" marL="457200" indent="-215280">
              <a:lnSpc>
                <a:spcPct val="90000"/>
              </a:lnSpc>
              <a:buClr>
                <a:srgbClr val="000000"/>
              </a:buClr>
              <a:buFont typeface="Arial"/>
              <a:buChar char="•"/>
            </a:pPr>
            <a:r>
              <a:rPr b="0" lang="en-US" sz="2400" spc="-1" strike="noStrike">
                <a:solidFill>
                  <a:srgbClr val="000000"/>
                </a:solidFill>
                <a:latin typeface="Calibri"/>
                <a:ea typeface="DejaVu Sans"/>
              </a:rPr>
              <a:t>Siempre se utiliza una suma de comprobación TCP para comprobar la integridad de nivel de bit del segmento TCP.</a:t>
            </a:r>
            <a:endParaRPr b="0" lang="es-MX" sz="2400" spc="-1" strike="noStrike">
              <a:latin typeface="Arial"/>
            </a:endParaRPr>
          </a:p>
          <a:p>
            <a:pPr>
              <a:lnSpc>
                <a:spcPct val="90000"/>
              </a:lnSpc>
            </a:pP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1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9"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Selector y SelectorKey</a:t>
            </a:r>
            <a:endParaRPr b="0" lang="es-MX" sz="4400" spc="-1" strike="noStrike">
              <a:latin typeface="Arial"/>
            </a:endParaRPr>
          </a:p>
        </p:txBody>
      </p:sp>
      <p:sp>
        <p:nvSpPr>
          <p:cNvPr id="670"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La información sobre las operaciones de E/S se registra en un conjunto de claves, que son instancias de la clase </a:t>
            </a:r>
            <a:r>
              <a:rPr b="0" i="1" lang="en-US" sz="2800" spc="-1" strike="noStrike">
                <a:solidFill>
                  <a:srgbClr val="000000"/>
                </a:solidFill>
                <a:latin typeface="Calibri"/>
                <a:ea typeface="DejaVu Sans"/>
              </a:rPr>
              <a:t>SelectorKey</a:t>
            </a:r>
            <a:r>
              <a:rPr b="0" lang="en-US" sz="2800" spc="-1" strike="noStrike">
                <a:solidFill>
                  <a:srgbClr val="000000"/>
                </a:solidFill>
                <a:latin typeface="Calibri"/>
                <a:ea typeface="DejaVu Sans"/>
              </a:rPr>
              <a:t> </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Cada clave almacena información sobre el canal que desencadena  la operación y el tipo de ella (lectura, escritura, conexión entrante, conexión aceptada)</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En la clase </a:t>
            </a:r>
            <a:r>
              <a:rPr b="0" i="1" lang="en-US" sz="2800" spc="-1" strike="noStrike">
                <a:solidFill>
                  <a:srgbClr val="000000"/>
                </a:solidFill>
                <a:latin typeface="Calibri"/>
                <a:ea typeface="DejaVu Sans"/>
              </a:rPr>
              <a:t>Selector</a:t>
            </a:r>
            <a:r>
              <a:rPr b="0" lang="en-US" sz="2800" spc="-1" strike="noStrike">
                <a:solidFill>
                  <a:srgbClr val="000000"/>
                </a:solidFill>
                <a:latin typeface="Calibri"/>
                <a:ea typeface="DejaVu Sans"/>
              </a:rPr>
              <a:t>, las instancias se crean con el método estático open()</a:t>
            </a: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1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1"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Método select()</a:t>
            </a:r>
            <a:endParaRPr b="0" lang="es-MX" sz="4400" spc="-1" strike="noStrike">
              <a:latin typeface="Arial"/>
            </a:endParaRPr>
          </a:p>
        </p:txBody>
      </p:sp>
      <p:sp>
        <p:nvSpPr>
          <p:cNvPr id="672"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El método </a:t>
            </a:r>
            <a:r>
              <a:rPr b="0" lang="en-US" sz="4400" spc="-1" strike="noStrike">
                <a:solidFill>
                  <a:srgbClr val="000000"/>
                </a:solidFill>
                <a:latin typeface="MoolBoran"/>
                <a:ea typeface="DejaVu Sans"/>
              </a:rPr>
              <a:t>select()</a:t>
            </a:r>
            <a:r>
              <a:rPr b="0" lang="en-US" sz="2800" spc="-1" strike="noStrike">
                <a:solidFill>
                  <a:srgbClr val="000000"/>
                </a:solidFill>
                <a:latin typeface="Calibri"/>
                <a:ea typeface="DejaVu Sans"/>
              </a:rPr>
              <a:t> bloquea el programa hasta que algún canal recibe datos</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Su origen proviene de una llamada al sistema operativo UNIX, aunque mucho menos engorroso que en C</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Con una sola llamada a </a:t>
            </a:r>
            <a:r>
              <a:rPr b="0" lang="en-US" sz="4400" spc="-1" strike="noStrike">
                <a:solidFill>
                  <a:srgbClr val="000000"/>
                </a:solidFill>
                <a:latin typeface="MoolBoran"/>
                <a:ea typeface="DejaVu Sans"/>
              </a:rPr>
              <a:t>select() </a:t>
            </a:r>
            <a:r>
              <a:rPr b="0" lang="en-US" sz="2800" spc="-1" strike="noStrike">
                <a:solidFill>
                  <a:srgbClr val="000000"/>
                </a:solidFill>
                <a:latin typeface="Calibri"/>
                <a:ea typeface="DejaVu Sans"/>
              </a:rPr>
              <a:t>se espera simultáneamente a todas las entradas de los clientes</a:t>
            </a: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1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3"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Ejemplo</a:t>
            </a:r>
            <a:endParaRPr b="0" lang="es-MX" sz="4400" spc="-1" strike="noStrike">
              <a:latin typeface="Arial"/>
            </a:endParaRPr>
          </a:p>
        </p:txBody>
      </p:sp>
      <p:sp>
        <p:nvSpPr>
          <p:cNvPr id="674"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000" spc="-1" strike="noStrike">
                <a:solidFill>
                  <a:srgbClr val="000000"/>
                </a:solidFill>
                <a:latin typeface="MoolBoran"/>
                <a:ea typeface="DejaVu Sans"/>
              </a:rPr>
              <a:t>//Se obtiene una dirección de socket</a:t>
            </a:r>
            <a:endParaRPr b="0" lang="es-MX" sz="2000" spc="-1" strike="noStrike">
              <a:latin typeface="Arial"/>
            </a:endParaRPr>
          </a:p>
          <a:p>
            <a:pPr>
              <a:lnSpc>
                <a:spcPct val="100000"/>
              </a:lnSpc>
            </a:pPr>
            <a:r>
              <a:rPr b="0" lang="en-US" sz="2000" spc="-1" strike="noStrike">
                <a:solidFill>
                  <a:srgbClr val="000000"/>
                </a:solidFill>
                <a:latin typeface="MoolBoran"/>
                <a:ea typeface="DejaVu Sans"/>
              </a:rPr>
              <a:t>InetSocketAddres dir = new InetSocketAddres(“localhost”,9000);</a:t>
            </a:r>
            <a:endParaRPr b="0" lang="es-MX" sz="2000" spc="-1" strike="noStrike">
              <a:latin typeface="Arial"/>
            </a:endParaRPr>
          </a:p>
          <a:p>
            <a:pPr>
              <a:lnSpc>
                <a:spcPct val="100000"/>
              </a:lnSpc>
            </a:pPr>
            <a:endParaRPr b="0" lang="es-MX" sz="2000" spc="-1" strike="noStrike">
              <a:latin typeface="Arial"/>
            </a:endParaRPr>
          </a:p>
          <a:p>
            <a:pPr>
              <a:lnSpc>
                <a:spcPct val="100000"/>
              </a:lnSpc>
            </a:pPr>
            <a:r>
              <a:rPr b="0" lang="en-US" sz="2000" spc="-1" strike="noStrike">
                <a:solidFill>
                  <a:srgbClr val="000000"/>
                </a:solidFill>
                <a:latin typeface="MoolBoran"/>
                <a:ea typeface="DejaVu Sans"/>
              </a:rPr>
              <a:t>//Se crea el canal</a:t>
            </a:r>
            <a:endParaRPr b="0" lang="es-MX" sz="2000" spc="-1" strike="noStrike">
              <a:latin typeface="Arial"/>
            </a:endParaRPr>
          </a:p>
          <a:p>
            <a:pPr>
              <a:lnSpc>
                <a:spcPct val="100000"/>
              </a:lnSpc>
            </a:pPr>
            <a:r>
              <a:rPr b="0" lang="en-US" sz="2000" spc="-1" strike="noStrike">
                <a:solidFill>
                  <a:srgbClr val="000000"/>
                </a:solidFill>
                <a:latin typeface="MoolBoran"/>
                <a:ea typeface="DejaVu Sans"/>
              </a:rPr>
              <a:t>ServerSocketChannel canalServer = ServerSocketChannel.open();</a:t>
            </a:r>
            <a:endParaRPr b="0" lang="es-MX" sz="2000" spc="-1" strike="noStrike">
              <a:latin typeface="Arial"/>
            </a:endParaRPr>
          </a:p>
          <a:p>
            <a:pPr>
              <a:lnSpc>
                <a:spcPct val="100000"/>
              </a:lnSpc>
            </a:pPr>
            <a:r>
              <a:rPr b="0" lang="en-US" sz="2000" spc="-1" strike="noStrike">
                <a:solidFill>
                  <a:srgbClr val="000000"/>
                </a:solidFill>
                <a:latin typeface="MoolBoran"/>
                <a:ea typeface="DejaVu Sans"/>
              </a:rPr>
              <a:t>canalServer.configureBlocking(false);</a:t>
            </a:r>
            <a:endParaRPr b="0" lang="es-MX" sz="2000" spc="-1" strike="noStrike">
              <a:latin typeface="Arial"/>
            </a:endParaRPr>
          </a:p>
          <a:p>
            <a:pPr>
              <a:lnSpc>
                <a:spcPct val="100000"/>
              </a:lnSpc>
            </a:pPr>
            <a:r>
              <a:rPr b="0" lang="en-US" sz="2000" spc="-1" strike="noStrike">
                <a:solidFill>
                  <a:srgbClr val="000000"/>
                </a:solidFill>
                <a:latin typeface="MoolBoran"/>
                <a:ea typeface="DejaVu Sans"/>
              </a:rPr>
              <a:t>canalServer.socket().bind(dir);</a:t>
            </a:r>
            <a:endParaRPr b="0" lang="es-MX" sz="2000" spc="-1" strike="noStrike">
              <a:latin typeface="Arial"/>
            </a:endParaRPr>
          </a:p>
          <a:p>
            <a:pPr>
              <a:lnSpc>
                <a:spcPct val="100000"/>
              </a:lnSpc>
            </a:pPr>
            <a:endParaRPr b="0" lang="es-MX" sz="2000" spc="-1" strike="noStrike">
              <a:latin typeface="Arial"/>
            </a:endParaRPr>
          </a:p>
          <a:p>
            <a:pPr>
              <a:lnSpc>
                <a:spcPct val="100000"/>
              </a:lnSpc>
            </a:pPr>
            <a:r>
              <a:rPr b="0" lang="en-US" sz="2000" spc="-1" strike="noStrike">
                <a:solidFill>
                  <a:srgbClr val="000000"/>
                </a:solidFill>
                <a:latin typeface="MoolBoran"/>
                <a:ea typeface="DejaVu Sans"/>
              </a:rPr>
              <a:t>//Se crea un objeto Selector</a:t>
            </a:r>
            <a:endParaRPr b="0" lang="es-MX" sz="2000" spc="-1" strike="noStrike">
              <a:latin typeface="Arial"/>
            </a:endParaRPr>
          </a:p>
          <a:p>
            <a:pPr>
              <a:lnSpc>
                <a:spcPct val="100000"/>
              </a:lnSpc>
            </a:pPr>
            <a:r>
              <a:rPr b="0" lang="en-US" sz="2000" spc="-1" strike="noStrike">
                <a:solidFill>
                  <a:srgbClr val="000000"/>
                </a:solidFill>
                <a:latin typeface="MoolBoran"/>
                <a:ea typeface="DejaVu Sans"/>
              </a:rPr>
              <a:t>Selector selector = Selector.open();</a:t>
            </a:r>
            <a:endParaRPr b="0" lang="es-MX" sz="2000" spc="-1" strike="noStrike">
              <a:latin typeface="Arial"/>
            </a:endParaRPr>
          </a:p>
          <a:p>
            <a:pPr>
              <a:lnSpc>
                <a:spcPct val="100000"/>
              </a:lnSpc>
            </a:pPr>
            <a:endParaRPr b="0" lang="es-MX" sz="2000" spc="-1" strike="noStrike">
              <a:latin typeface="Arial"/>
            </a:endParaRPr>
          </a:p>
          <a:p>
            <a:pPr>
              <a:lnSpc>
                <a:spcPct val="100000"/>
              </a:lnSpc>
            </a:pPr>
            <a:r>
              <a:rPr b="0" lang="en-US" sz="2000" spc="-1" strike="noStrike">
                <a:solidFill>
                  <a:srgbClr val="000000"/>
                </a:solidFill>
                <a:latin typeface="MoolBoran"/>
                <a:ea typeface="DejaVu Sans"/>
              </a:rPr>
              <a:t>//Se registra el canal con el selector para que esté al tanto de lo que ocurre</a:t>
            </a:r>
            <a:endParaRPr b="0" lang="es-MX" sz="2000" spc="-1" strike="noStrike">
              <a:latin typeface="Arial"/>
            </a:endParaRPr>
          </a:p>
          <a:p>
            <a:pPr>
              <a:lnSpc>
                <a:spcPct val="100000"/>
              </a:lnSpc>
            </a:pPr>
            <a:r>
              <a:rPr b="0" lang="en-US" sz="2000" spc="-1" strike="noStrike">
                <a:solidFill>
                  <a:srgbClr val="000000"/>
                </a:solidFill>
                <a:latin typeface="MoolBoran"/>
                <a:ea typeface="DejaVu Sans"/>
              </a:rPr>
              <a:t>canalServer.register(selector, SelectionKey.OP_CONNECT | SelectionKey.OP_READ </a:t>
            </a:r>
            <a:endParaRPr b="0" lang="es-MX" sz="2000" spc="-1" strike="noStrike">
              <a:latin typeface="Arial"/>
            </a:endParaRPr>
          </a:p>
          <a:p>
            <a:pPr>
              <a:lnSpc>
                <a:spcPct val="100000"/>
              </a:lnSpc>
            </a:pPr>
            <a:r>
              <a:rPr b="0" lang="en-US" sz="2000" spc="-1" strike="noStrike">
                <a:solidFill>
                  <a:srgbClr val="000000"/>
                </a:solidFill>
                <a:latin typeface="MoolBoran"/>
                <a:ea typeface="DejaVu Sans"/>
              </a:rPr>
              <a:t>	</a:t>
            </a:r>
            <a:r>
              <a:rPr b="0" lang="en-US" sz="2000" spc="-1" strike="noStrike">
                <a:solidFill>
                  <a:srgbClr val="000000"/>
                </a:solidFill>
                <a:latin typeface="MoolBoran"/>
                <a:ea typeface="DejaVu Sans"/>
              </a:rPr>
              <a:t>	</a:t>
            </a:r>
            <a:r>
              <a:rPr b="0" lang="en-US" sz="2000" spc="-1" strike="noStrike">
                <a:solidFill>
                  <a:srgbClr val="000000"/>
                </a:solidFill>
                <a:latin typeface="MoolBoran"/>
                <a:ea typeface="DejaVu Sans"/>
              </a:rPr>
              <a:t>|SelectionKey.OP_WRITE);</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1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5"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Selector</a:t>
            </a:r>
            <a:endParaRPr b="0" lang="es-MX" sz="4400" spc="-1" strike="noStrike">
              <a:latin typeface="Arial"/>
            </a:endParaRPr>
          </a:p>
        </p:txBody>
      </p:sp>
      <p:sp>
        <p:nvSpPr>
          <p:cNvPr id="676"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Para poder saber que suceso de E/S de los que estamos interesados ocurre, es necesario registrar el canal con un selector y especificar el tipo o tipos de sucesos de interés</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Una clase es seleccionable si puede registrarse con un selector</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Todos los canales que descienden  de la clase </a:t>
            </a:r>
            <a:r>
              <a:rPr b="0" i="1" lang="en-US" sz="2800" spc="-1" strike="noStrike">
                <a:solidFill>
                  <a:srgbClr val="000000"/>
                </a:solidFill>
                <a:latin typeface="Calibri"/>
                <a:ea typeface="DejaVu Sans"/>
              </a:rPr>
              <a:t>SelectableChanne</a:t>
            </a:r>
            <a:r>
              <a:rPr b="0" lang="en-US" sz="2800" spc="-1" strike="noStrike">
                <a:solidFill>
                  <a:srgbClr val="000000"/>
                </a:solidFill>
                <a:latin typeface="Calibri"/>
                <a:ea typeface="DejaVu Sans"/>
              </a:rPr>
              <a:t>l son seleccionables</a:t>
            </a: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1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7"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Sucesos de un selector</a:t>
            </a:r>
            <a:endParaRPr b="0" lang="es-MX" sz="4400" spc="-1" strike="noStrike">
              <a:latin typeface="Arial"/>
            </a:endParaRPr>
          </a:p>
        </p:txBody>
      </p:sp>
      <p:sp>
        <p:nvSpPr>
          <p:cNvPr id="678"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Los sucesos que se pueden registrar mediante un selector se especifican con las siguientes constantes enteras:</a:t>
            </a:r>
            <a:endParaRPr b="0" lang="es-MX" sz="2800" spc="-1" strike="noStrike">
              <a:latin typeface="Arial"/>
            </a:endParaRPr>
          </a:p>
          <a:p>
            <a:pPr lvl="1" marL="457200" indent="-215280">
              <a:lnSpc>
                <a:spcPct val="100000"/>
              </a:lnSpc>
              <a:buClr>
                <a:srgbClr val="000000"/>
              </a:buClr>
              <a:buFont typeface="Arial"/>
              <a:buChar char="•"/>
            </a:pPr>
            <a:r>
              <a:rPr b="0" lang="en-US" sz="2400" spc="-1" strike="noStrike">
                <a:solidFill>
                  <a:srgbClr val="000000"/>
                </a:solidFill>
                <a:latin typeface="Calibri"/>
                <a:ea typeface="DejaVu Sans"/>
              </a:rPr>
              <a:t>SelectionKey.OP_READ </a:t>
            </a:r>
            <a:endParaRPr b="0" lang="es-MX" sz="2400" spc="-1" strike="noStrike">
              <a:latin typeface="Arial"/>
            </a:endParaRPr>
          </a:p>
          <a:p>
            <a:pPr lvl="1" marL="457200" indent="-215280">
              <a:lnSpc>
                <a:spcPct val="100000"/>
              </a:lnSpc>
              <a:buClr>
                <a:srgbClr val="000000"/>
              </a:buClr>
              <a:buFont typeface="Arial"/>
              <a:buChar char="•"/>
            </a:pPr>
            <a:r>
              <a:rPr b="0" lang="en-US" sz="2400" spc="-1" strike="noStrike">
                <a:solidFill>
                  <a:srgbClr val="000000"/>
                </a:solidFill>
                <a:latin typeface="Calibri"/>
                <a:ea typeface="DejaVu Sans"/>
              </a:rPr>
              <a:t>SelectionKey.OP_WRITE</a:t>
            </a:r>
            <a:endParaRPr b="0" lang="es-MX" sz="2400" spc="-1" strike="noStrike">
              <a:latin typeface="Arial"/>
            </a:endParaRPr>
          </a:p>
          <a:p>
            <a:pPr lvl="1" marL="457200" indent="-215280">
              <a:lnSpc>
                <a:spcPct val="100000"/>
              </a:lnSpc>
              <a:buClr>
                <a:srgbClr val="000000"/>
              </a:buClr>
              <a:buFont typeface="Arial"/>
              <a:buChar char="•"/>
            </a:pPr>
            <a:r>
              <a:rPr b="0" lang="en-US" sz="2400" spc="-1" strike="noStrike">
                <a:solidFill>
                  <a:srgbClr val="000000"/>
                </a:solidFill>
                <a:latin typeface="Calibri"/>
                <a:ea typeface="DejaVu Sans"/>
              </a:rPr>
              <a:t>SelectionKey.OP_ACCEPT</a:t>
            </a:r>
            <a:endParaRPr b="0" lang="es-MX" sz="2400" spc="-1" strike="noStrike">
              <a:latin typeface="Arial"/>
            </a:endParaRPr>
          </a:p>
          <a:p>
            <a:pPr lvl="1" marL="457200" indent="-215280">
              <a:lnSpc>
                <a:spcPct val="100000"/>
              </a:lnSpc>
              <a:buClr>
                <a:srgbClr val="000000"/>
              </a:buClr>
              <a:buFont typeface="Arial"/>
              <a:buChar char="•"/>
            </a:pPr>
            <a:r>
              <a:rPr b="0" lang="en-US" sz="2400" spc="-1" strike="noStrike">
                <a:solidFill>
                  <a:srgbClr val="000000"/>
                </a:solidFill>
                <a:latin typeface="Calibri"/>
                <a:ea typeface="DejaVu Sans"/>
              </a:rPr>
              <a:t>SelectionKey.OP_CONNECT</a:t>
            </a:r>
            <a:endParaRPr b="0" lang="es-MX" sz="24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Distintos canales pueden registrarse para diversos sucesos</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De ahí que se diga que un conjunto de canales se multiplexa con un selector</a:t>
            </a: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1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9"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Multiplexación de canales</a:t>
            </a:r>
            <a:endParaRPr b="0" lang="es-MX" sz="4400" spc="-1" strike="noStrike">
              <a:latin typeface="Arial"/>
            </a:endParaRPr>
          </a:p>
        </p:txBody>
      </p:sp>
      <p:pic>
        <p:nvPicPr>
          <p:cNvPr id="680" name="Picture 2" descr=""/>
          <p:cNvPicPr/>
          <p:nvPr/>
        </p:nvPicPr>
        <p:blipFill>
          <a:blip r:embed="rId1"/>
          <a:stretch/>
        </p:blipFill>
        <p:spPr>
          <a:xfrm>
            <a:off x="2855520" y="1484640"/>
            <a:ext cx="6122880" cy="5018040"/>
          </a:xfrm>
          <a:prstGeom prst="rect">
            <a:avLst/>
          </a:prstGeom>
          <a:ln>
            <a:noFill/>
          </a:ln>
        </p:spPr>
      </p:pic>
    </p:spTree>
  </p:cSld>
  <mc:AlternateContent>
    <mc:Choice Requires="p14">
      <p:transition spd="slow" p14:dur="2000"/>
    </mc:Choice>
    <mc:Fallback>
      <p:transition spd="slow"/>
    </mc:Fallback>
  </mc:AlternateContent>
</p:sld>
</file>

<file path=ppt/slides/slide1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1"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Interfaz Iterator</a:t>
            </a:r>
            <a:endParaRPr b="0" lang="es-MX" sz="4400" spc="-1" strike="noStrike">
              <a:latin typeface="Arial"/>
            </a:endParaRPr>
          </a:p>
        </p:txBody>
      </p:sp>
      <p:sp>
        <p:nvSpPr>
          <p:cNvPr id="682"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La interfaz </a:t>
            </a:r>
            <a:r>
              <a:rPr b="0" i="1" lang="en-US" sz="2800" spc="-1" strike="noStrike">
                <a:solidFill>
                  <a:srgbClr val="000000"/>
                </a:solidFill>
                <a:latin typeface="Calibri"/>
                <a:ea typeface="DejaVu Sans"/>
              </a:rPr>
              <a:t>Iterator</a:t>
            </a:r>
            <a:r>
              <a:rPr b="0" lang="en-US" sz="2800" spc="-1" strike="noStrike">
                <a:solidFill>
                  <a:srgbClr val="000000"/>
                </a:solidFill>
                <a:latin typeface="Calibri"/>
                <a:ea typeface="DejaVu Sans"/>
              </a:rPr>
              <a:t> se encuentra en </a:t>
            </a:r>
            <a:r>
              <a:rPr b="0" lang="en-US" sz="4000" spc="-1" strike="noStrike">
                <a:solidFill>
                  <a:srgbClr val="000000"/>
                </a:solidFill>
                <a:latin typeface="MoolBoran"/>
                <a:ea typeface="DejaVu Sans"/>
              </a:rPr>
              <a:t>java.lang</a:t>
            </a:r>
            <a:endParaRPr b="0" lang="es-MX" sz="40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Implementar Iterable tan solo obliga a sobrescribir el método </a:t>
            </a:r>
            <a:r>
              <a:rPr b="0" lang="en-US" sz="4300" spc="-1" strike="noStrike">
                <a:solidFill>
                  <a:srgbClr val="000000"/>
                </a:solidFill>
                <a:latin typeface="MoolBoran"/>
                <a:ea typeface="DejaVu Sans"/>
              </a:rPr>
              <a:t>iterator()</a:t>
            </a:r>
            <a:endParaRPr b="0" lang="es-MX" sz="43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Iterator es un tipo abstracto definido por la interfaz </a:t>
            </a:r>
            <a:r>
              <a:rPr b="0" i="1" lang="en-US" sz="2800" spc="-1" strike="noStrike">
                <a:solidFill>
                  <a:srgbClr val="000000"/>
                </a:solidFill>
                <a:latin typeface="Calibri"/>
                <a:ea typeface="DejaVu Sans"/>
              </a:rPr>
              <a:t>List</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No puede ser instanciado porque carece de constructor </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Se puede definir un objeto si se instancia en una clase que implemente la interface</a:t>
            </a: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1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3"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Ejemplo</a:t>
            </a:r>
            <a:endParaRPr b="0" lang="es-MX" sz="4400" spc="-1" strike="noStrike">
              <a:latin typeface="Arial"/>
            </a:endParaRPr>
          </a:p>
        </p:txBody>
      </p:sp>
      <p:sp>
        <p:nvSpPr>
          <p:cNvPr id="684"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Erroneo:</a:t>
            </a:r>
            <a:endParaRPr b="0" lang="es-MX" sz="2800" spc="-1" strike="noStrike">
              <a:latin typeface="Arial"/>
            </a:endParaRPr>
          </a:p>
          <a:p>
            <a:pPr>
              <a:lnSpc>
                <a:spcPct val="100000"/>
              </a:lnSpc>
            </a:pPr>
            <a:r>
              <a:rPr b="0" lang="en-US" sz="2400" spc="-1" strike="noStrike">
                <a:solidFill>
                  <a:srgbClr val="000000"/>
                </a:solidFill>
                <a:latin typeface="MoolBoran"/>
                <a:ea typeface="DejaVu Sans"/>
              </a:rPr>
              <a:t>Iterator &lt;SelectionKey&gt; selecciones =  new Iterator &lt;SelectionKey&gt;();</a:t>
            </a:r>
            <a:endParaRPr b="0" lang="es-MX" sz="2400" spc="-1" strike="noStrike">
              <a:latin typeface="Arial"/>
            </a:endParaRPr>
          </a:p>
          <a:p>
            <a:pPr marL="216000" indent="-215280">
              <a:lnSpc>
                <a:spcPct val="100000"/>
              </a:lnSpc>
              <a:buClr>
                <a:srgbClr val="000000"/>
              </a:buClr>
              <a:buFont typeface="Arial"/>
              <a:buChar char="•"/>
            </a:pPr>
            <a:r>
              <a:rPr b="0" lang="en-US" sz="2800" spc="-1" strike="noStrike">
                <a:solidFill>
                  <a:srgbClr val="000000"/>
                </a:solidFill>
                <a:latin typeface="Calibri"/>
                <a:ea typeface="DejaVu Sans"/>
              </a:rPr>
              <a:t>Correcto:</a:t>
            </a:r>
            <a:endParaRPr b="0" lang="es-MX" sz="2800" spc="-1" strike="noStrike">
              <a:latin typeface="Arial"/>
            </a:endParaRPr>
          </a:p>
          <a:p>
            <a:pPr>
              <a:lnSpc>
                <a:spcPct val="100000"/>
              </a:lnSpc>
            </a:pPr>
            <a:r>
              <a:rPr b="0" lang="en-US" sz="2400" spc="-1" strike="noStrike">
                <a:solidFill>
                  <a:srgbClr val="000000"/>
                </a:solidFill>
                <a:latin typeface="Calibri"/>
                <a:ea typeface="DejaVu Sans"/>
              </a:rPr>
              <a:t> </a:t>
            </a:r>
            <a:r>
              <a:rPr b="0" lang="en-US" sz="2400" spc="-1" strike="noStrike">
                <a:solidFill>
                  <a:srgbClr val="000000"/>
                </a:solidFill>
                <a:latin typeface="MoolBoran"/>
                <a:ea typeface="DejaVu Sans"/>
              </a:rPr>
              <a:t>Iterator &lt;SelectionKey&gt;it =  selector.selectedKey().iterator();</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1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5" name="CustomShape 1"/>
          <p:cNvSpPr/>
          <p:nvPr/>
        </p:nvSpPr>
        <p:spPr>
          <a:xfrm>
            <a:off x="831960" y="1709640"/>
            <a:ext cx="10513800" cy="28508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6000" spc="-1" strike="noStrike">
                <a:solidFill>
                  <a:srgbClr val="000000"/>
                </a:solidFill>
                <a:latin typeface="Calibri Light"/>
                <a:ea typeface="DejaVu Sans"/>
              </a:rPr>
              <a:t>Sockets orientados a conexión no bloqueantes en C</a:t>
            </a:r>
            <a:endParaRPr b="0" lang="es-MX" sz="6000" spc="-1" strike="noStrike">
              <a:latin typeface="Arial"/>
            </a:endParaRPr>
          </a:p>
        </p:txBody>
      </p:sp>
      <p:sp>
        <p:nvSpPr>
          <p:cNvPr id="686" name="CustomShape 2"/>
          <p:cNvSpPr/>
          <p:nvPr/>
        </p:nvSpPr>
        <p:spPr>
          <a:xfrm>
            <a:off x="831960" y="4589640"/>
            <a:ext cx="10513800" cy="149832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7"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fcntl() y el polling</a:t>
            </a:r>
            <a:endParaRPr b="0" lang="es-MX" sz="4400" spc="-1" strike="noStrike">
              <a:latin typeface="Arial"/>
            </a:endParaRPr>
          </a:p>
        </p:txBody>
      </p:sp>
      <p:sp>
        <p:nvSpPr>
          <p:cNvPr id="688"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4000" spc="-1" strike="noStrike">
                <a:solidFill>
                  <a:srgbClr val="000000"/>
                </a:solidFill>
                <a:latin typeface="MoolBoran"/>
                <a:ea typeface="DejaVu Sans"/>
              </a:rPr>
              <a:t>fcntl() </a:t>
            </a:r>
            <a:r>
              <a:rPr b="0" lang="en-US" sz="2800" spc="-1" strike="noStrike">
                <a:solidFill>
                  <a:srgbClr val="000000"/>
                </a:solidFill>
                <a:latin typeface="Calibri"/>
                <a:ea typeface="DejaVu Sans"/>
              </a:rPr>
              <a:t>es una función  que permite realizar diferentes operaciones sobre descriptores</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El prototipo de la función es:</a:t>
            </a:r>
            <a:endParaRPr b="0" lang="es-MX" sz="2800" spc="-1" strike="noStrike">
              <a:latin typeface="Arial"/>
            </a:endParaRPr>
          </a:p>
          <a:p>
            <a:pPr>
              <a:lnSpc>
                <a:spcPct val="100000"/>
              </a:lnSpc>
            </a:pPr>
            <a:r>
              <a:rPr b="0" lang="en-US" sz="3600" spc="-1" strike="noStrike">
                <a:solidFill>
                  <a:srgbClr val="000000"/>
                </a:solidFill>
                <a:latin typeface="MoolBoran"/>
                <a:ea typeface="DejaVu Sans"/>
              </a:rPr>
              <a:t>#include &lt;fcntl.h&gt;</a:t>
            </a:r>
            <a:endParaRPr b="0" lang="es-MX" sz="3600" spc="-1" strike="noStrike">
              <a:latin typeface="Arial"/>
            </a:endParaRPr>
          </a:p>
          <a:p>
            <a:pPr>
              <a:lnSpc>
                <a:spcPct val="100000"/>
              </a:lnSpc>
            </a:pPr>
            <a:r>
              <a:rPr b="0" lang="en-US" sz="3600" spc="-1" strike="noStrike">
                <a:solidFill>
                  <a:srgbClr val="000000"/>
                </a:solidFill>
                <a:latin typeface="MoolBoran"/>
                <a:ea typeface="DejaVu Sans"/>
              </a:rPr>
              <a:t>int fcntl(int fd, int cmd, /*int arg*/)</a:t>
            </a:r>
            <a:endParaRPr b="0" lang="es-MX" sz="36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Características de TCP (3/5)</a:t>
            </a:r>
            <a:endParaRPr b="0" lang="es-MX" sz="4400" spc="-1" strike="noStrike">
              <a:latin typeface="Arial"/>
            </a:endParaRPr>
          </a:p>
        </p:txBody>
      </p:sp>
      <p:sp>
        <p:nvSpPr>
          <p:cNvPr id="297" name="CustomShape 2"/>
          <p:cNvSpPr/>
          <p:nvPr/>
        </p:nvSpPr>
        <p:spPr>
          <a:xfrm>
            <a:off x="1981080" y="1600200"/>
            <a:ext cx="8227800" cy="492336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Secuencia de bytes</a:t>
            </a:r>
            <a:endParaRPr b="0" lang="es-MX" sz="2800" spc="-1" strike="noStrike">
              <a:latin typeface="Arial"/>
            </a:endParaRPr>
          </a:p>
          <a:p>
            <a:pPr lvl="1" marL="457200" indent="-215280">
              <a:lnSpc>
                <a:spcPct val="90000"/>
              </a:lnSpc>
              <a:buClr>
                <a:srgbClr val="000000"/>
              </a:buClr>
              <a:buFont typeface="Arial"/>
              <a:buChar char="•"/>
            </a:pPr>
            <a:r>
              <a:rPr b="0" lang="en-US" sz="2400" spc="-1" strike="noStrike">
                <a:solidFill>
                  <a:srgbClr val="000000"/>
                </a:solidFill>
                <a:latin typeface="Calibri"/>
                <a:ea typeface="DejaVu Sans"/>
              </a:rPr>
              <a:t>TCP reconoce los datos enviados a través de los canales de entrada y salida como una secuencia continua de bytes.</a:t>
            </a:r>
            <a:endParaRPr b="0" lang="es-MX" sz="2400" spc="-1" strike="noStrike">
              <a:latin typeface="Arial"/>
            </a:endParaRPr>
          </a:p>
          <a:p>
            <a:pPr lvl="1" marL="457200" indent="-215280">
              <a:lnSpc>
                <a:spcPct val="90000"/>
              </a:lnSpc>
              <a:buClr>
                <a:srgbClr val="000000"/>
              </a:buClr>
              <a:buFont typeface="Arial"/>
              <a:buChar char="•"/>
            </a:pPr>
            <a:r>
              <a:rPr b="0" lang="en-US" sz="2400" spc="-1" strike="noStrike">
                <a:solidFill>
                  <a:srgbClr val="000000"/>
                </a:solidFill>
                <a:latin typeface="Calibri"/>
                <a:ea typeface="DejaVu Sans"/>
              </a:rPr>
              <a:t>El número de secuencia y el número de reconocimiento en cada encabezado TCP se define en límites de bytes.</a:t>
            </a:r>
            <a:endParaRPr b="0" lang="es-MX" sz="2400" spc="-1" strike="noStrike">
              <a:latin typeface="Arial"/>
            </a:endParaRPr>
          </a:p>
          <a:p>
            <a:pPr lvl="1" marL="457200" indent="-215280">
              <a:lnSpc>
                <a:spcPct val="90000"/>
              </a:lnSpc>
              <a:buClr>
                <a:srgbClr val="000000"/>
              </a:buClr>
              <a:buFont typeface="Arial"/>
              <a:buChar char="•"/>
            </a:pPr>
            <a:r>
              <a:rPr b="0" lang="en-US" sz="2400" spc="-1" strike="noStrike">
                <a:solidFill>
                  <a:srgbClr val="000000"/>
                </a:solidFill>
                <a:latin typeface="Calibri"/>
                <a:ea typeface="DejaVu Sans"/>
              </a:rPr>
              <a:t>TCP no reconoce límites de mensajes o registros en la secuencia de bytes.</a:t>
            </a:r>
            <a:endParaRPr b="0" lang="es-MX" sz="2400" spc="-1" strike="noStrike">
              <a:latin typeface="Arial"/>
            </a:endParaRPr>
          </a:p>
          <a:p>
            <a:pPr lvl="1" marL="457200" indent="-215280">
              <a:lnSpc>
                <a:spcPct val="90000"/>
              </a:lnSpc>
              <a:buClr>
                <a:srgbClr val="000000"/>
              </a:buClr>
              <a:buFont typeface="Arial"/>
              <a:buChar char="•"/>
            </a:pPr>
            <a:r>
              <a:rPr b="0" lang="en-US" sz="2400" spc="-1" strike="noStrike">
                <a:solidFill>
                  <a:srgbClr val="000000"/>
                </a:solidFill>
                <a:latin typeface="Calibri"/>
                <a:ea typeface="DejaVu Sans"/>
              </a:rPr>
              <a:t>El protocolo de la capa de Aplicación debe proporcionar el análisis correspondiente de la secuencia de bytes de entrada</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1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9"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fcntl() y el polling</a:t>
            </a:r>
            <a:endParaRPr b="0" lang="es-MX" sz="4400" spc="-1" strike="noStrike">
              <a:latin typeface="Arial"/>
            </a:endParaRPr>
          </a:p>
        </p:txBody>
      </p:sp>
      <p:sp>
        <p:nvSpPr>
          <p:cNvPr id="690"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Cada descriptor tiene asociado una serie de banderas que nos permite obtener información de dicho descriptor</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Para obtener el valor de las banderas se hace una llamada a </a:t>
            </a:r>
            <a:r>
              <a:rPr b="0" lang="en-US" sz="4000" spc="-1" strike="noStrike">
                <a:solidFill>
                  <a:srgbClr val="000000"/>
                </a:solidFill>
                <a:latin typeface="MoolBoran"/>
                <a:ea typeface="DejaVu Sans"/>
              </a:rPr>
              <a:t>fcntl()</a:t>
            </a:r>
            <a:r>
              <a:rPr b="0" lang="en-US" sz="4000" spc="-1" strike="noStrike">
                <a:solidFill>
                  <a:srgbClr val="000000"/>
                </a:solidFill>
                <a:latin typeface="Calibri"/>
                <a:ea typeface="DejaVu Sans"/>
              </a:rPr>
              <a:t> </a:t>
            </a:r>
            <a:r>
              <a:rPr b="0" lang="en-US" sz="2800" spc="-1" strike="noStrike">
                <a:solidFill>
                  <a:srgbClr val="000000"/>
                </a:solidFill>
                <a:latin typeface="Calibri"/>
                <a:ea typeface="DejaVu Sans"/>
              </a:rPr>
              <a:t>con el segundo parámetro con valor </a:t>
            </a:r>
            <a:r>
              <a:rPr b="0" lang="en-US" sz="4000" spc="-1" strike="noStrike">
                <a:solidFill>
                  <a:srgbClr val="000000"/>
                </a:solidFill>
                <a:latin typeface="MoolBoran"/>
                <a:ea typeface="DejaVu Sans"/>
              </a:rPr>
              <a:t>F_GETFL</a:t>
            </a:r>
            <a:endParaRPr b="0" lang="es-MX" sz="40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Si queremos modificar el valor de una bandera se pasa como segundo parámetro </a:t>
            </a:r>
            <a:r>
              <a:rPr b="0" lang="en-US" sz="4000" spc="-1" strike="noStrike">
                <a:solidFill>
                  <a:srgbClr val="000000"/>
                </a:solidFill>
                <a:latin typeface="MoolBoran"/>
                <a:ea typeface="DejaVu Sans"/>
              </a:rPr>
              <a:t>F_SETFL</a:t>
            </a:r>
            <a:endParaRPr b="0" lang="es-MX" sz="4000" spc="-1" strike="noStrike">
              <a:latin typeface="Arial"/>
            </a:endParaRPr>
          </a:p>
        </p:txBody>
      </p:sp>
    </p:spTree>
  </p:cSld>
  <mc:AlternateContent>
    <mc:Choice Requires="p14">
      <p:transition spd="slow" p14:dur="2000"/>
    </mc:Choice>
    <mc:Fallback>
      <p:transition spd="slow"/>
    </mc:Fallback>
  </mc:AlternateContent>
</p:sld>
</file>

<file path=ppt/slides/slide1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1"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fcntl() y el polling</a:t>
            </a:r>
            <a:endParaRPr b="0" lang="es-MX" sz="4400" spc="-1" strike="noStrike">
              <a:latin typeface="Arial"/>
            </a:endParaRPr>
          </a:p>
        </p:txBody>
      </p:sp>
      <p:sp>
        <p:nvSpPr>
          <p:cNvPr id="692"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Para hacer que un socket sea no bloqueante hay que activar la bandera </a:t>
            </a:r>
            <a:r>
              <a:rPr b="0" lang="en-US" sz="4000" spc="-1" strike="noStrike">
                <a:solidFill>
                  <a:srgbClr val="000000"/>
                </a:solidFill>
                <a:latin typeface="MoolBoran"/>
                <a:ea typeface="DejaVu Sans"/>
              </a:rPr>
              <a:t>O_NONBLOCK</a:t>
            </a:r>
            <a:endParaRPr b="0" lang="es-MX" sz="4000" spc="-1" strike="noStrike">
              <a:latin typeface="Arial"/>
            </a:endParaRPr>
          </a:p>
          <a:p>
            <a:pPr>
              <a:lnSpc>
                <a:spcPct val="100000"/>
              </a:lnSpc>
            </a:pPr>
            <a:r>
              <a:rPr b="0" lang="en-US" sz="2000" spc="-1" strike="noStrike">
                <a:solidFill>
                  <a:srgbClr val="000000"/>
                </a:solidFill>
                <a:latin typeface="MoolBoran"/>
                <a:ea typeface="DejaVu Sans"/>
              </a:rPr>
              <a:t>if(fcntl(sd, F_SETFL, O_NONBLOCK) &lt; 0)</a:t>
            </a:r>
            <a:endParaRPr b="0" lang="es-MX" sz="2000" spc="-1" strike="noStrike">
              <a:latin typeface="Arial"/>
            </a:endParaRPr>
          </a:p>
          <a:p>
            <a:pPr>
              <a:lnSpc>
                <a:spcPct val="100000"/>
              </a:lnSpc>
            </a:pPr>
            <a:r>
              <a:rPr b="0" lang="en-US" sz="2000" spc="-1" strike="noStrike">
                <a:solidFill>
                  <a:srgbClr val="000000"/>
                </a:solidFill>
                <a:latin typeface="MoolBoran"/>
                <a:ea typeface="DejaVu Sans"/>
              </a:rPr>
              <a:t>   </a:t>
            </a:r>
            <a:r>
              <a:rPr b="0" lang="en-US" sz="2000" spc="-1" strike="noStrike">
                <a:solidFill>
                  <a:srgbClr val="000000"/>
                </a:solidFill>
                <a:latin typeface="MoolBoran"/>
                <a:ea typeface="DejaVu Sans"/>
              </a:rPr>
              <a:t>perror(“fcntl: no se puede fijar operación no bloqueante”);</a:t>
            </a:r>
            <a:endParaRPr b="0" lang="es-MX" sz="2000" spc="-1" strike="noStrike">
              <a:latin typeface="Arial"/>
            </a:endParaRPr>
          </a:p>
          <a:p>
            <a:pPr marL="216000" indent="-215280">
              <a:lnSpc>
                <a:spcPct val="100000"/>
              </a:lnSpc>
              <a:buClr>
                <a:srgbClr val="000000"/>
              </a:buClr>
              <a:buFont typeface="Arial"/>
              <a:buChar char="•"/>
            </a:pPr>
            <a:r>
              <a:rPr b="0" lang="en-US" sz="2800" spc="-1" strike="noStrike">
                <a:solidFill>
                  <a:srgbClr val="000000"/>
                </a:solidFill>
                <a:latin typeface="Calibri"/>
                <a:ea typeface="DejaVu Sans"/>
              </a:rPr>
              <a:t>Ahora, cuando se realice una operación de lectura o escritura en un socket y no se pueda completar, la función regresará un valor de -1 y se asignara el valor de </a:t>
            </a:r>
            <a:r>
              <a:rPr b="0" lang="en-US" sz="4000" spc="-1" strike="noStrike">
                <a:solidFill>
                  <a:srgbClr val="000000"/>
                </a:solidFill>
                <a:latin typeface="MoolBoran"/>
                <a:ea typeface="DejaVu Sans"/>
              </a:rPr>
              <a:t>EWOULDBLOCK</a:t>
            </a:r>
            <a:r>
              <a:rPr b="0" lang="en-US" sz="2800" spc="-1" strike="noStrike">
                <a:solidFill>
                  <a:srgbClr val="000000"/>
                </a:solidFill>
                <a:latin typeface="Calibri"/>
                <a:ea typeface="DejaVu Sans"/>
              </a:rPr>
              <a:t> a la variable </a:t>
            </a:r>
            <a:r>
              <a:rPr b="0" i="1" lang="en-US" sz="2800" spc="-1" strike="noStrike">
                <a:solidFill>
                  <a:srgbClr val="000000"/>
                </a:solidFill>
                <a:latin typeface="Calibri"/>
                <a:ea typeface="DejaVu Sans"/>
              </a:rPr>
              <a:t>errno</a:t>
            </a: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1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3"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A sincronía usando señales</a:t>
            </a:r>
            <a:endParaRPr b="0" lang="es-MX" sz="4400" spc="-1" strike="noStrike">
              <a:latin typeface="Arial"/>
            </a:endParaRPr>
          </a:p>
        </p:txBody>
      </p:sp>
      <p:sp>
        <p:nvSpPr>
          <p:cNvPr id="694"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La señal </a:t>
            </a:r>
            <a:r>
              <a:rPr b="0" i="1" lang="en-US" sz="2800" spc="-1" strike="noStrike">
                <a:solidFill>
                  <a:srgbClr val="000000"/>
                </a:solidFill>
                <a:latin typeface="Calibri"/>
                <a:ea typeface="DejaVu Sans"/>
              </a:rPr>
              <a:t>SIGIO</a:t>
            </a:r>
            <a:r>
              <a:rPr b="0" lang="en-US" sz="2800" spc="-1" strike="noStrike">
                <a:solidFill>
                  <a:srgbClr val="000000"/>
                </a:solidFill>
                <a:latin typeface="Calibri"/>
                <a:ea typeface="DejaVu Sans"/>
              </a:rPr>
              <a:t> se genera cuando cambia el estado de un socket, por ejemplo:</a:t>
            </a:r>
            <a:endParaRPr b="0" lang="es-MX" sz="2800" spc="-1" strike="noStrike">
              <a:latin typeface="Arial"/>
            </a:endParaRPr>
          </a:p>
          <a:p>
            <a:pPr lvl="1" marL="457200" indent="-215280">
              <a:lnSpc>
                <a:spcPct val="100000"/>
              </a:lnSpc>
              <a:buClr>
                <a:srgbClr val="000000"/>
              </a:buClr>
              <a:buFont typeface="Arial"/>
              <a:buChar char="•"/>
            </a:pPr>
            <a:r>
              <a:rPr b="0" lang="en-US" sz="2400" spc="-1" strike="noStrike">
                <a:solidFill>
                  <a:srgbClr val="000000"/>
                </a:solidFill>
                <a:latin typeface="Calibri"/>
                <a:ea typeface="DejaVu Sans"/>
              </a:rPr>
              <a:t>Existen nuevos datos en el buffer o se ha liberado espacio</a:t>
            </a:r>
            <a:endParaRPr b="0" lang="es-MX" sz="2400" spc="-1" strike="noStrike">
              <a:latin typeface="Arial"/>
            </a:endParaRPr>
          </a:p>
          <a:p>
            <a:pPr lvl="1" marL="457200" indent="-215280">
              <a:lnSpc>
                <a:spcPct val="100000"/>
              </a:lnSpc>
              <a:buClr>
                <a:srgbClr val="000000"/>
              </a:buClr>
              <a:buFont typeface="Arial"/>
              <a:buChar char="•"/>
            </a:pPr>
            <a:r>
              <a:rPr b="0" lang="en-US" sz="2400" spc="-1" strike="noStrike">
                <a:solidFill>
                  <a:srgbClr val="000000"/>
                </a:solidFill>
                <a:latin typeface="Calibri"/>
                <a:ea typeface="DejaVu Sans"/>
              </a:rPr>
              <a:t>Hay nuevas solicitudes de conexión</a:t>
            </a:r>
            <a:endParaRPr b="0" lang="es-MX" sz="24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Para que el socket genere la señal SIGIO debemos de modificar la bandera </a:t>
            </a:r>
            <a:r>
              <a:rPr b="0" lang="en-US" sz="3800" spc="-1" strike="noStrike">
                <a:solidFill>
                  <a:srgbClr val="000000"/>
                </a:solidFill>
                <a:latin typeface="MoolBoran"/>
                <a:ea typeface="DejaVu Sans"/>
              </a:rPr>
              <a:t>O_ASYNC</a:t>
            </a:r>
            <a:endParaRPr b="0" lang="es-MX" sz="3800" spc="-1" strike="noStrike">
              <a:latin typeface="Arial"/>
            </a:endParaRPr>
          </a:p>
          <a:p>
            <a:pPr>
              <a:lnSpc>
                <a:spcPct val="100000"/>
              </a:lnSpc>
            </a:pPr>
            <a:r>
              <a:rPr b="0" lang="en-US" sz="2000" spc="-1" strike="noStrike">
                <a:solidFill>
                  <a:srgbClr val="000000"/>
                </a:solidFill>
                <a:latin typeface="MoolBoran"/>
                <a:ea typeface="DejaVu Sans"/>
              </a:rPr>
              <a:t>if(fcntl(sd, F_SETFL, O_ASYNC | O_NONBLOCK) &lt; 0)</a:t>
            </a:r>
            <a:endParaRPr b="0" lang="es-MX" sz="2000" spc="-1" strike="noStrike">
              <a:latin typeface="Arial"/>
            </a:endParaRPr>
          </a:p>
          <a:p>
            <a:pPr>
              <a:lnSpc>
                <a:spcPct val="100000"/>
              </a:lnSpc>
            </a:pPr>
            <a:r>
              <a:rPr b="0" lang="en-US" sz="2000" spc="-1" strike="noStrike">
                <a:solidFill>
                  <a:srgbClr val="000000"/>
                </a:solidFill>
                <a:latin typeface="MoolBoran"/>
                <a:ea typeface="DejaVu Sans"/>
              </a:rPr>
              <a:t>    </a:t>
            </a:r>
            <a:r>
              <a:rPr b="0" lang="en-US" sz="2000" spc="-1" strike="noStrike">
                <a:solidFill>
                  <a:srgbClr val="000000"/>
                </a:solidFill>
                <a:latin typeface="MoolBoran"/>
                <a:ea typeface="DejaVu Sans"/>
              </a:rPr>
              <a:t>perror(“Error en el fcntl”);</a:t>
            </a:r>
            <a:endParaRPr b="0" lang="es-MX" sz="2000" spc="-1" strike="noStrike">
              <a:latin typeface="Arial"/>
            </a:endParaRPr>
          </a:p>
          <a:p>
            <a:pPr marL="216000" indent="-215280">
              <a:lnSpc>
                <a:spcPct val="100000"/>
              </a:lnSpc>
              <a:buClr>
                <a:srgbClr val="000000"/>
              </a:buClr>
              <a:buFont typeface="Arial"/>
              <a:buChar char="•"/>
            </a:pPr>
            <a:r>
              <a:rPr b="0" lang="en-US" sz="2800" spc="-1" strike="noStrike">
                <a:solidFill>
                  <a:srgbClr val="000000"/>
                </a:solidFill>
                <a:latin typeface="Calibri"/>
                <a:ea typeface="DejaVu Sans"/>
              </a:rPr>
              <a:t>Los mecanismos asíncronos utilizan esta señal para saber cuando están listos los datos en un socket</a:t>
            </a: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1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5"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select()</a:t>
            </a:r>
            <a:endParaRPr b="0" lang="es-MX" sz="4400" spc="-1" strike="noStrike">
              <a:latin typeface="Arial"/>
            </a:endParaRPr>
          </a:p>
        </p:txBody>
      </p:sp>
      <p:sp>
        <p:nvSpPr>
          <p:cNvPr id="696"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Esta función te permite comprobar varios sockets al mismo tiempo</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Te da información sobre los sockets del tipo:</a:t>
            </a:r>
            <a:endParaRPr b="0" lang="es-MX" sz="2800" spc="-1" strike="noStrike">
              <a:latin typeface="Arial"/>
            </a:endParaRPr>
          </a:p>
          <a:p>
            <a:pPr lvl="1" marL="457200" indent="-215280">
              <a:lnSpc>
                <a:spcPct val="100000"/>
              </a:lnSpc>
              <a:buClr>
                <a:srgbClr val="000000"/>
              </a:buClr>
              <a:buFont typeface="Arial"/>
              <a:buChar char="•"/>
            </a:pPr>
            <a:r>
              <a:rPr b="0" lang="en-US" sz="2400" spc="-1" strike="noStrike">
                <a:solidFill>
                  <a:srgbClr val="000000"/>
                </a:solidFill>
                <a:latin typeface="Calibri"/>
                <a:ea typeface="DejaVu Sans"/>
              </a:rPr>
              <a:t>Listo para leer</a:t>
            </a:r>
            <a:endParaRPr b="0" lang="es-MX" sz="2400" spc="-1" strike="noStrike">
              <a:latin typeface="Arial"/>
            </a:endParaRPr>
          </a:p>
          <a:p>
            <a:pPr lvl="1" marL="457200" indent="-215280">
              <a:lnSpc>
                <a:spcPct val="100000"/>
              </a:lnSpc>
              <a:buClr>
                <a:srgbClr val="000000"/>
              </a:buClr>
              <a:buFont typeface="Arial"/>
              <a:buChar char="•"/>
            </a:pPr>
            <a:r>
              <a:rPr b="0" lang="en-US" sz="2400" spc="-1" strike="noStrike">
                <a:solidFill>
                  <a:srgbClr val="000000"/>
                </a:solidFill>
                <a:latin typeface="Calibri"/>
                <a:ea typeface="DejaVu Sans"/>
              </a:rPr>
              <a:t>Listo para escribir</a:t>
            </a:r>
            <a:endParaRPr b="0" lang="es-MX" sz="2400" spc="-1" strike="noStrike">
              <a:latin typeface="Arial"/>
            </a:endParaRPr>
          </a:p>
          <a:p>
            <a:pPr lvl="1" marL="457200" indent="-215280">
              <a:lnSpc>
                <a:spcPct val="100000"/>
              </a:lnSpc>
              <a:buClr>
                <a:srgbClr val="000000"/>
              </a:buClr>
              <a:buFont typeface="Arial"/>
              <a:buChar char="•"/>
            </a:pPr>
            <a:r>
              <a:rPr b="0" lang="en-US" sz="2400" spc="-1" strike="noStrike">
                <a:solidFill>
                  <a:srgbClr val="000000"/>
                </a:solidFill>
                <a:latin typeface="Calibri"/>
                <a:ea typeface="DejaVu Sans"/>
              </a:rPr>
              <a:t>A ocurrido una excepción</a:t>
            </a:r>
            <a:endParaRPr b="0" lang="es-MX" sz="24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La función comprueba conjuntos de descriptores de fichero</a:t>
            </a: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1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7"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Prototipo de select</a:t>
            </a:r>
            <a:endParaRPr b="0" lang="es-MX" sz="4400" spc="-1" strike="noStrike">
              <a:latin typeface="Arial"/>
            </a:endParaRPr>
          </a:p>
        </p:txBody>
      </p:sp>
      <p:sp>
        <p:nvSpPr>
          <p:cNvPr id="698"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Prototipo:</a:t>
            </a:r>
            <a:endParaRPr b="0" lang="es-MX" sz="2800" spc="-1" strike="noStrike">
              <a:latin typeface="Arial"/>
            </a:endParaRPr>
          </a:p>
          <a:p>
            <a:pPr>
              <a:lnSpc>
                <a:spcPct val="100000"/>
              </a:lnSpc>
            </a:pPr>
            <a:r>
              <a:rPr b="0" lang="en-US" sz="2000" spc="-1" strike="noStrike">
                <a:solidFill>
                  <a:srgbClr val="000000"/>
                </a:solidFill>
                <a:latin typeface="MoolBoran"/>
                <a:ea typeface="DejaVu Sans"/>
              </a:rPr>
              <a:t>#include &lt;sys/time.h&gt;</a:t>
            </a:r>
            <a:endParaRPr b="0" lang="es-MX" sz="2000" spc="-1" strike="noStrike">
              <a:latin typeface="Arial"/>
            </a:endParaRPr>
          </a:p>
          <a:p>
            <a:pPr>
              <a:lnSpc>
                <a:spcPct val="100000"/>
              </a:lnSpc>
            </a:pPr>
            <a:r>
              <a:rPr b="0" lang="en-US" sz="2000" spc="-1" strike="noStrike">
                <a:solidFill>
                  <a:srgbClr val="000000"/>
                </a:solidFill>
                <a:latin typeface="MoolBoran"/>
                <a:ea typeface="DejaVu Sans"/>
              </a:rPr>
              <a:t>#include &lt;sys/types.h&gt;</a:t>
            </a:r>
            <a:endParaRPr b="0" lang="es-MX" sz="2000" spc="-1" strike="noStrike">
              <a:latin typeface="Arial"/>
            </a:endParaRPr>
          </a:p>
          <a:p>
            <a:pPr>
              <a:lnSpc>
                <a:spcPct val="100000"/>
              </a:lnSpc>
            </a:pPr>
            <a:r>
              <a:rPr b="0" lang="en-US" sz="2000" spc="-1" strike="noStrike">
                <a:solidFill>
                  <a:srgbClr val="000000"/>
                </a:solidFill>
                <a:latin typeface="MoolBoran"/>
                <a:ea typeface="DejaVu Sans"/>
              </a:rPr>
              <a:t>#include &lt;unistd.h&gt;</a:t>
            </a:r>
            <a:endParaRPr b="0" lang="es-MX" sz="2000" spc="-1" strike="noStrike">
              <a:latin typeface="Arial"/>
            </a:endParaRPr>
          </a:p>
          <a:p>
            <a:pPr>
              <a:lnSpc>
                <a:spcPct val="100000"/>
              </a:lnSpc>
            </a:pPr>
            <a:r>
              <a:rPr b="0" lang="en-US" sz="2000" spc="-1" strike="noStrike">
                <a:solidFill>
                  <a:srgbClr val="000000"/>
                </a:solidFill>
                <a:latin typeface="MoolBoran"/>
                <a:ea typeface="DejaVu Sans"/>
              </a:rPr>
              <a:t>int select(int numfds, fd_set *readfds, fd_set *writefds, fd_set *exceptfds, struct timeval *timeout)</a:t>
            </a:r>
            <a:endParaRPr b="0" lang="es-MX" sz="20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Donde:</a:t>
            </a:r>
            <a:endParaRPr b="0" lang="es-MX" sz="2800" spc="-1" strike="noStrike">
              <a:latin typeface="Arial"/>
            </a:endParaRPr>
          </a:p>
          <a:p>
            <a:pPr lvl="2" marL="914400" indent="-215280">
              <a:lnSpc>
                <a:spcPct val="100000"/>
              </a:lnSpc>
              <a:buClr>
                <a:srgbClr val="000000"/>
              </a:buClr>
              <a:buFont typeface="Arial"/>
              <a:buChar char="•"/>
            </a:pPr>
            <a:r>
              <a:rPr b="0" i="1" lang="en-US" sz="2000" spc="-1" strike="noStrike">
                <a:solidFill>
                  <a:srgbClr val="000000"/>
                </a:solidFill>
                <a:latin typeface="Calibri"/>
                <a:ea typeface="DejaVu Sans"/>
              </a:rPr>
              <a:t>numfds</a:t>
            </a:r>
            <a:r>
              <a:rPr b="0" lang="en-US" sz="2000" spc="-1" strike="noStrike">
                <a:solidFill>
                  <a:srgbClr val="000000"/>
                </a:solidFill>
                <a:latin typeface="Calibri"/>
                <a:ea typeface="DejaVu Sans"/>
              </a:rPr>
              <a:t> debe de tener el mayor número de descriptor mas uno</a:t>
            </a:r>
            <a:endParaRPr b="0" lang="es-MX" sz="2000" spc="-1" strike="noStrike">
              <a:latin typeface="Arial"/>
            </a:endParaRPr>
          </a:p>
          <a:p>
            <a:pPr lvl="2" marL="914400" indent="-215280">
              <a:lnSpc>
                <a:spcPct val="100000"/>
              </a:lnSpc>
              <a:buClr>
                <a:srgbClr val="000000"/>
              </a:buClr>
              <a:buFont typeface="Arial"/>
              <a:buChar char="•"/>
            </a:pPr>
            <a:r>
              <a:rPr b="0" i="1" lang="en-US" sz="2000" spc="-1" strike="noStrike">
                <a:solidFill>
                  <a:srgbClr val="000000"/>
                </a:solidFill>
                <a:latin typeface="Calibri"/>
                <a:ea typeface="DejaVu Sans"/>
              </a:rPr>
              <a:t>readfds</a:t>
            </a:r>
            <a:r>
              <a:rPr b="0" lang="en-US" sz="2000" spc="-1" strike="noStrike">
                <a:solidFill>
                  <a:srgbClr val="000000"/>
                </a:solidFill>
                <a:latin typeface="Calibri"/>
                <a:ea typeface="DejaVu Sans"/>
              </a:rPr>
              <a:t> es el conjunto de descriptores de lectura</a:t>
            </a:r>
            <a:endParaRPr b="0" lang="es-MX" sz="2000" spc="-1" strike="noStrike">
              <a:latin typeface="Arial"/>
            </a:endParaRPr>
          </a:p>
          <a:p>
            <a:pPr lvl="2" marL="914400" indent="-215280">
              <a:lnSpc>
                <a:spcPct val="100000"/>
              </a:lnSpc>
              <a:buClr>
                <a:srgbClr val="000000"/>
              </a:buClr>
              <a:buFont typeface="Arial"/>
              <a:buChar char="•"/>
            </a:pPr>
            <a:r>
              <a:rPr b="0" i="1" lang="en-US" sz="2000" spc="-1" strike="noStrike">
                <a:solidFill>
                  <a:srgbClr val="000000"/>
                </a:solidFill>
                <a:latin typeface="Calibri"/>
                <a:ea typeface="DejaVu Sans"/>
              </a:rPr>
              <a:t>writefds</a:t>
            </a:r>
            <a:r>
              <a:rPr b="0" lang="en-US" sz="2000" spc="-1" strike="noStrike">
                <a:solidFill>
                  <a:srgbClr val="000000"/>
                </a:solidFill>
                <a:latin typeface="Calibri"/>
                <a:ea typeface="DejaVu Sans"/>
              </a:rPr>
              <a:t> es el conjunto de descriptores de escritura</a:t>
            </a:r>
            <a:endParaRPr b="0" lang="es-MX" sz="2000" spc="-1" strike="noStrike">
              <a:latin typeface="Arial"/>
            </a:endParaRPr>
          </a:p>
          <a:p>
            <a:pPr lvl="2" marL="914400" indent="-215280">
              <a:lnSpc>
                <a:spcPct val="100000"/>
              </a:lnSpc>
              <a:buClr>
                <a:srgbClr val="000000"/>
              </a:buClr>
              <a:buFont typeface="Arial"/>
              <a:buChar char="•"/>
            </a:pPr>
            <a:r>
              <a:rPr b="0" i="1" lang="en-US" sz="2000" spc="-1" strike="noStrike">
                <a:solidFill>
                  <a:srgbClr val="000000"/>
                </a:solidFill>
                <a:latin typeface="Calibri"/>
                <a:ea typeface="DejaVu Sans"/>
              </a:rPr>
              <a:t>exceptfds</a:t>
            </a:r>
            <a:r>
              <a:rPr b="0" lang="en-US" sz="2000" spc="-1" strike="noStrike">
                <a:solidFill>
                  <a:srgbClr val="000000"/>
                </a:solidFill>
                <a:latin typeface="Calibri"/>
                <a:ea typeface="DejaVu Sans"/>
              </a:rPr>
              <a:t> es el conjunto de descriptores de excepciones</a:t>
            </a:r>
            <a:endParaRPr b="0" lang="es-MX" sz="2000" spc="-1" strike="noStrike">
              <a:latin typeface="Arial"/>
            </a:endParaRPr>
          </a:p>
          <a:p>
            <a:pPr>
              <a:lnSpc>
                <a:spcPct val="100000"/>
              </a:lnSpc>
            </a:pP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1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9"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select()</a:t>
            </a:r>
            <a:endParaRPr b="0" lang="es-MX" sz="4400" spc="-1" strike="noStrike">
              <a:latin typeface="Arial"/>
            </a:endParaRPr>
          </a:p>
        </p:txBody>
      </p:sp>
      <p:sp>
        <p:nvSpPr>
          <p:cNvPr id="700"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Si se quiere saber si se puede leer desde un socket se agrega este al conjunto </a:t>
            </a:r>
            <a:r>
              <a:rPr b="0" i="1" lang="en-US" sz="2800" spc="-1" strike="noStrike">
                <a:solidFill>
                  <a:srgbClr val="000000"/>
                </a:solidFill>
                <a:latin typeface="Calibri"/>
                <a:ea typeface="DejaVu Sans"/>
              </a:rPr>
              <a:t>readfds</a:t>
            </a:r>
            <a:r>
              <a:rPr b="0" lang="en-US" sz="2800" spc="-1" strike="noStrike">
                <a:solidFill>
                  <a:srgbClr val="000000"/>
                </a:solidFill>
                <a:latin typeface="Calibri"/>
                <a:ea typeface="DejaVu Sans"/>
              </a:rPr>
              <a:t>, si se quiere saber si se escribió en un socket se agrega a </a:t>
            </a:r>
            <a:r>
              <a:rPr b="0" i="1" lang="en-US" sz="2800" spc="-1" strike="noStrike">
                <a:solidFill>
                  <a:srgbClr val="000000"/>
                </a:solidFill>
                <a:latin typeface="Calibri"/>
                <a:ea typeface="DejaVu Sans"/>
              </a:rPr>
              <a:t>writefds</a:t>
            </a:r>
            <a:r>
              <a:rPr b="0" lang="en-US" sz="2800" spc="-1" strike="noStrike">
                <a:solidFill>
                  <a:srgbClr val="000000"/>
                </a:solidFill>
                <a:latin typeface="Calibri"/>
                <a:ea typeface="DejaVu Sans"/>
              </a:rPr>
              <a:t> y de igual forma con las excepciones usando </a:t>
            </a:r>
            <a:r>
              <a:rPr b="0" i="1" lang="en-US" sz="2800" spc="-1" strike="noStrike">
                <a:solidFill>
                  <a:srgbClr val="000000"/>
                </a:solidFill>
                <a:latin typeface="Calibri"/>
                <a:ea typeface="DejaVu Sans"/>
              </a:rPr>
              <a:t>excepfds</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Para poder hacerlo se usan las siguientes macros:</a:t>
            </a:r>
            <a:endParaRPr b="0" lang="es-MX" sz="2800" spc="-1" strike="noStrike">
              <a:latin typeface="Arial"/>
            </a:endParaRPr>
          </a:p>
          <a:p>
            <a:pPr lvl="1" marL="457200" indent="-215280">
              <a:lnSpc>
                <a:spcPct val="100000"/>
              </a:lnSpc>
              <a:buClr>
                <a:srgbClr val="000000"/>
              </a:buClr>
              <a:buFont typeface="Arial"/>
              <a:buChar char="•"/>
            </a:pPr>
            <a:r>
              <a:rPr b="0" lang="en-US" sz="3800" spc="-1" strike="noStrike">
                <a:solidFill>
                  <a:srgbClr val="000000"/>
                </a:solidFill>
                <a:latin typeface="MoolBoran"/>
                <a:ea typeface="DejaVu Sans"/>
              </a:rPr>
              <a:t>FD_ZERO (fd_set *set)</a:t>
            </a:r>
            <a:r>
              <a:rPr b="0" lang="en-US" sz="2400" spc="-1" strike="noStrike">
                <a:solidFill>
                  <a:srgbClr val="000000"/>
                </a:solidFill>
                <a:latin typeface="Calibri"/>
                <a:ea typeface="DejaVu Sans"/>
              </a:rPr>
              <a:t>; borra un conjunto de descriptores</a:t>
            </a:r>
            <a:endParaRPr b="0" lang="es-MX" sz="2400" spc="-1" strike="noStrike">
              <a:latin typeface="Arial"/>
            </a:endParaRPr>
          </a:p>
          <a:p>
            <a:pPr lvl="1" marL="457200" indent="-215280">
              <a:lnSpc>
                <a:spcPct val="100000"/>
              </a:lnSpc>
              <a:buClr>
                <a:srgbClr val="000000"/>
              </a:buClr>
              <a:buFont typeface="Arial"/>
              <a:buChar char="•"/>
            </a:pPr>
            <a:r>
              <a:rPr b="0" lang="en-US" sz="3800" spc="-1" strike="noStrike">
                <a:solidFill>
                  <a:srgbClr val="000000"/>
                </a:solidFill>
                <a:latin typeface="MoolBoran"/>
                <a:ea typeface="DejaVu Sans"/>
              </a:rPr>
              <a:t>FD_SET(int fd, fd_set *set); </a:t>
            </a:r>
            <a:r>
              <a:rPr b="0" lang="en-US" sz="2400" spc="-1" strike="noStrike">
                <a:solidFill>
                  <a:srgbClr val="000000"/>
                </a:solidFill>
                <a:latin typeface="Calibri"/>
                <a:ea typeface="DejaVu Sans"/>
              </a:rPr>
              <a:t>agrega un descriptor a un conjunto</a:t>
            </a:r>
            <a:endParaRPr b="0" lang="es-MX" sz="2400" spc="-1" strike="noStrike">
              <a:latin typeface="Arial"/>
            </a:endParaRPr>
          </a:p>
          <a:p>
            <a:pPr lvl="1" marL="457200" indent="-215280">
              <a:lnSpc>
                <a:spcPct val="100000"/>
              </a:lnSpc>
              <a:buClr>
                <a:srgbClr val="000000"/>
              </a:buClr>
              <a:buFont typeface="Arial"/>
              <a:buChar char="•"/>
            </a:pPr>
            <a:r>
              <a:rPr b="0" lang="en-US" sz="3800" spc="-1" strike="noStrike">
                <a:solidFill>
                  <a:srgbClr val="000000"/>
                </a:solidFill>
                <a:latin typeface="MoolBoran"/>
                <a:ea typeface="DejaVu Sans"/>
              </a:rPr>
              <a:t>FD_CLR(int fd, fd_set *set); </a:t>
            </a:r>
            <a:r>
              <a:rPr b="0" lang="en-US" sz="2400" spc="-1" strike="noStrike">
                <a:solidFill>
                  <a:srgbClr val="000000"/>
                </a:solidFill>
                <a:latin typeface="Calibri"/>
                <a:ea typeface="DejaVu Sans"/>
              </a:rPr>
              <a:t>borra un descriptor de un conjunto</a:t>
            </a:r>
            <a:endParaRPr b="0" lang="es-MX" sz="2400" spc="-1" strike="noStrike">
              <a:latin typeface="Arial"/>
            </a:endParaRPr>
          </a:p>
          <a:p>
            <a:pPr lvl="1" marL="457200" indent="-215280">
              <a:lnSpc>
                <a:spcPct val="100000"/>
              </a:lnSpc>
              <a:buClr>
                <a:srgbClr val="000000"/>
              </a:buClr>
              <a:buFont typeface="Arial"/>
              <a:buChar char="•"/>
            </a:pPr>
            <a:r>
              <a:rPr b="0" lang="en-US" sz="4100" spc="-1" strike="noStrike">
                <a:solidFill>
                  <a:srgbClr val="000000"/>
                </a:solidFill>
                <a:latin typeface="MoolBoran"/>
                <a:ea typeface="DejaVu Sans"/>
              </a:rPr>
              <a:t>FD_ISSET(int fd, fd_set *set); </a:t>
            </a:r>
            <a:r>
              <a:rPr b="0" lang="en-US" sz="2400" spc="-1" strike="noStrike">
                <a:solidFill>
                  <a:srgbClr val="000000"/>
                </a:solidFill>
                <a:latin typeface="Calibri"/>
                <a:ea typeface="DejaVu Sans"/>
              </a:rPr>
              <a:t>pregunta si </a:t>
            </a:r>
            <a:r>
              <a:rPr b="0" i="1" lang="en-US" sz="2400" spc="-1" strike="noStrike">
                <a:solidFill>
                  <a:srgbClr val="000000"/>
                </a:solidFill>
                <a:latin typeface="Calibri"/>
                <a:ea typeface="DejaVu Sans"/>
              </a:rPr>
              <a:t>fd</a:t>
            </a:r>
            <a:r>
              <a:rPr b="0" lang="en-US" sz="2400" spc="-1" strike="noStrike">
                <a:solidFill>
                  <a:srgbClr val="000000"/>
                </a:solidFill>
                <a:latin typeface="Calibri"/>
                <a:ea typeface="DejaVu Sans"/>
              </a:rPr>
              <a:t> está en un conjunto</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1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1"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struct timeval</a:t>
            </a:r>
            <a:endParaRPr b="0" lang="es-MX" sz="4400" spc="-1" strike="noStrike">
              <a:latin typeface="Arial"/>
            </a:endParaRPr>
          </a:p>
        </p:txBody>
      </p:sp>
      <p:sp>
        <p:nvSpPr>
          <p:cNvPr id="702"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Es una estructura de tiempo que permite establecer un periodo máximo de espera</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La estructura tiene los campos:</a:t>
            </a:r>
            <a:endParaRPr b="0" lang="es-MX" sz="2800" spc="-1" strike="noStrike">
              <a:latin typeface="Arial"/>
            </a:endParaRPr>
          </a:p>
          <a:p>
            <a:pPr>
              <a:lnSpc>
                <a:spcPct val="100000"/>
              </a:lnSpc>
            </a:pPr>
            <a:r>
              <a:rPr b="0" lang="en-US" sz="2000" spc="-1" strike="noStrike">
                <a:solidFill>
                  <a:srgbClr val="000000"/>
                </a:solidFill>
                <a:latin typeface="MoolBoran"/>
                <a:ea typeface="DejaVu Sans"/>
              </a:rPr>
              <a:t>struct timeval {</a:t>
            </a:r>
            <a:endParaRPr b="0" lang="es-MX" sz="2000" spc="-1" strike="noStrike">
              <a:latin typeface="Arial"/>
            </a:endParaRPr>
          </a:p>
          <a:p>
            <a:pPr>
              <a:lnSpc>
                <a:spcPct val="100000"/>
              </a:lnSpc>
            </a:pPr>
            <a:r>
              <a:rPr b="0" lang="en-US" sz="2000" spc="-1" strike="noStrike">
                <a:solidFill>
                  <a:srgbClr val="000000"/>
                </a:solidFill>
                <a:latin typeface="MoolBoran"/>
                <a:ea typeface="DejaVu Sans"/>
              </a:rPr>
              <a:t>    </a:t>
            </a:r>
            <a:r>
              <a:rPr b="0" lang="en-US" sz="2000" spc="-1" strike="noStrike">
                <a:solidFill>
                  <a:srgbClr val="000000"/>
                </a:solidFill>
                <a:latin typeface="MoolBoran"/>
                <a:ea typeface="DejaVu Sans"/>
              </a:rPr>
              <a:t>int tv_sec;   // Número de segundos</a:t>
            </a:r>
            <a:endParaRPr b="0" lang="es-MX" sz="2000" spc="-1" strike="noStrike">
              <a:latin typeface="Arial"/>
            </a:endParaRPr>
          </a:p>
          <a:p>
            <a:pPr>
              <a:lnSpc>
                <a:spcPct val="100000"/>
              </a:lnSpc>
            </a:pPr>
            <a:r>
              <a:rPr b="0" lang="en-US" sz="2000" spc="-1" strike="noStrike">
                <a:solidFill>
                  <a:srgbClr val="000000"/>
                </a:solidFill>
                <a:latin typeface="MoolBoran"/>
                <a:ea typeface="DejaVu Sans"/>
              </a:rPr>
              <a:t>    </a:t>
            </a:r>
            <a:r>
              <a:rPr b="0" lang="en-US" sz="2000" spc="-1" strike="noStrike">
                <a:solidFill>
                  <a:srgbClr val="000000"/>
                </a:solidFill>
                <a:latin typeface="MoolBoran"/>
                <a:ea typeface="DejaVu Sans"/>
              </a:rPr>
              <a:t>int tv_usec;// Número de microsegundo</a:t>
            </a:r>
            <a:endParaRPr b="0" lang="es-MX" sz="2000" spc="-1" strike="noStrike">
              <a:latin typeface="Arial"/>
            </a:endParaRPr>
          </a:p>
          <a:p>
            <a:pPr>
              <a:lnSpc>
                <a:spcPct val="100000"/>
              </a:lnSpc>
            </a:pPr>
            <a:r>
              <a:rPr b="0" lang="en-US" sz="2000" spc="-1" strike="noStrike">
                <a:solidFill>
                  <a:srgbClr val="000000"/>
                </a:solidFill>
                <a:latin typeface="MoolBoran"/>
                <a:ea typeface="DejaVu Sans"/>
              </a:rPr>
              <a:t>}</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Características de TCP (4/5)</a:t>
            </a:r>
            <a:endParaRPr b="0" lang="es-MX" sz="4400" spc="-1" strike="noStrike">
              <a:latin typeface="Arial"/>
            </a:endParaRPr>
          </a:p>
        </p:txBody>
      </p:sp>
      <p:sp>
        <p:nvSpPr>
          <p:cNvPr id="299" name="CustomShape 2"/>
          <p:cNvSpPr/>
          <p:nvPr/>
        </p:nvSpPr>
        <p:spPr>
          <a:xfrm>
            <a:off x="1981080" y="1600200"/>
            <a:ext cx="8227800" cy="492336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Control de flujo del emisor y del receptor.</a:t>
            </a:r>
            <a:endParaRPr b="0" lang="es-MX" sz="2800" spc="-1" strike="noStrike">
              <a:latin typeface="Arial"/>
            </a:endParaRPr>
          </a:p>
          <a:p>
            <a:pPr lvl="1" marL="457200" indent="-215280">
              <a:lnSpc>
                <a:spcPct val="90000"/>
              </a:lnSpc>
              <a:buClr>
                <a:srgbClr val="000000"/>
              </a:buClr>
              <a:buFont typeface="Arial"/>
              <a:buChar char="•"/>
            </a:pPr>
            <a:r>
              <a:rPr b="0" lang="en-US" sz="2400" spc="-1" strike="noStrike">
                <a:solidFill>
                  <a:srgbClr val="000000"/>
                </a:solidFill>
                <a:latin typeface="Calibri"/>
                <a:ea typeface="DejaVu Sans"/>
              </a:rPr>
              <a:t>Para evitar el envío de demasiados datos a la vez y la saturación de la red IP.</a:t>
            </a:r>
            <a:endParaRPr b="0" lang="es-MX" sz="2400" spc="-1" strike="noStrike">
              <a:latin typeface="Arial"/>
            </a:endParaRPr>
          </a:p>
          <a:p>
            <a:pPr lvl="1" marL="457200" indent="-215280">
              <a:lnSpc>
                <a:spcPct val="90000"/>
              </a:lnSpc>
              <a:buClr>
                <a:srgbClr val="000000"/>
              </a:buClr>
              <a:buFont typeface="Arial"/>
              <a:buChar char="•"/>
            </a:pPr>
            <a:r>
              <a:rPr b="0" lang="en-US" sz="2400" spc="-1" strike="noStrike">
                <a:solidFill>
                  <a:srgbClr val="000000"/>
                </a:solidFill>
                <a:latin typeface="Calibri"/>
                <a:ea typeface="DejaVu Sans"/>
              </a:rPr>
              <a:t>TCP implementa control de flujo del emisor que, gradualmente, escala la cantidad de datos a la vez.</a:t>
            </a:r>
            <a:endParaRPr b="0" lang="es-MX" sz="2400" spc="-1" strike="noStrike">
              <a:latin typeface="Arial"/>
            </a:endParaRPr>
          </a:p>
          <a:p>
            <a:pPr lvl="1" marL="457200" indent="-215280">
              <a:lnSpc>
                <a:spcPct val="90000"/>
              </a:lnSpc>
              <a:buClr>
                <a:srgbClr val="000000"/>
              </a:buClr>
              <a:buFont typeface="Arial"/>
              <a:buChar char="•"/>
            </a:pPr>
            <a:r>
              <a:rPr b="0" lang="en-US" sz="2400" spc="-1" strike="noStrike">
                <a:solidFill>
                  <a:srgbClr val="000000"/>
                </a:solidFill>
                <a:latin typeface="Calibri"/>
                <a:ea typeface="DejaVu Sans"/>
              </a:rPr>
              <a:t>Para evitar que el emisor envíe datos que el receptor no puede almacenar en buffer.</a:t>
            </a:r>
            <a:endParaRPr b="0" lang="es-MX" sz="2400" spc="-1" strike="noStrike">
              <a:latin typeface="Arial"/>
            </a:endParaRPr>
          </a:p>
          <a:p>
            <a:pPr lvl="1" marL="457200" indent="-215280">
              <a:lnSpc>
                <a:spcPct val="90000"/>
              </a:lnSpc>
              <a:buClr>
                <a:srgbClr val="000000"/>
              </a:buClr>
              <a:buFont typeface="Arial"/>
              <a:buChar char="•"/>
            </a:pPr>
            <a:r>
              <a:rPr b="0" lang="en-US" sz="2400" spc="-1" strike="noStrike">
                <a:solidFill>
                  <a:srgbClr val="000000"/>
                </a:solidFill>
                <a:latin typeface="Calibri"/>
                <a:ea typeface="DejaVu Sans"/>
              </a:rPr>
              <a:t>TCP implementa control de flujo del receptor que indica la cantidad de espacio libre en el buffer del receptor.</a:t>
            </a:r>
            <a:endParaRPr b="0" lang="es-MX" sz="2400" spc="-1" strike="noStrike">
              <a:latin typeface="Arial"/>
            </a:endParaRPr>
          </a:p>
          <a:p>
            <a:pPr>
              <a:lnSpc>
                <a:spcPct val="90000"/>
              </a:lnSpc>
            </a:pP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Características de TCP (5/5)</a:t>
            </a:r>
            <a:endParaRPr b="0" lang="es-MX" sz="4400" spc="-1" strike="noStrike">
              <a:latin typeface="Arial"/>
            </a:endParaRPr>
          </a:p>
        </p:txBody>
      </p:sp>
      <p:sp>
        <p:nvSpPr>
          <p:cNvPr id="301" name="CustomShape 2"/>
          <p:cNvSpPr/>
          <p:nvPr/>
        </p:nvSpPr>
        <p:spPr>
          <a:xfrm>
            <a:off x="1981080" y="1600200"/>
            <a:ext cx="8289360" cy="2259000"/>
          </a:xfrm>
          <a:prstGeom prst="rect">
            <a:avLst/>
          </a:prstGeom>
          <a:noFill/>
          <a:ln>
            <a:noFill/>
          </a:ln>
        </p:spPr>
        <p:style>
          <a:lnRef idx="0"/>
          <a:fillRef idx="0"/>
          <a:effectRef idx="0"/>
          <a:fontRef idx="minor"/>
        </p:style>
        <p:txBody>
          <a:bodyPr lIns="90000" rIns="90000" tIns="45000" bIns="45000">
            <a:noAutofit/>
          </a:bodyPr>
          <a:p>
            <a:pPr lvl="1" marL="457200" indent="-215280">
              <a:lnSpc>
                <a:spcPct val="90000"/>
              </a:lnSpc>
              <a:buClr>
                <a:srgbClr val="000000"/>
              </a:buClr>
              <a:buFont typeface="Arial"/>
              <a:buChar char="•"/>
            </a:pPr>
            <a:r>
              <a:rPr b="0" lang="en-US" sz="2400" spc="-1" strike="noStrike">
                <a:solidFill>
                  <a:srgbClr val="000000"/>
                </a:solidFill>
                <a:latin typeface="Calibri"/>
                <a:ea typeface="DejaVu Sans"/>
              </a:rPr>
              <a:t>Entrega de uno a uno</a:t>
            </a:r>
            <a:endParaRPr b="0" lang="es-MX" sz="2400" spc="-1" strike="noStrike">
              <a:latin typeface="Arial"/>
            </a:endParaRPr>
          </a:p>
          <a:p>
            <a:pPr lvl="2" marL="914400" indent="-215280">
              <a:lnSpc>
                <a:spcPct val="90000"/>
              </a:lnSpc>
              <a:buClr>
                <a:srgbClr val="000000"/>
              </a:buClr>
              <a:buFont typeface="Arial"/>
              <a:buChar char="•"/>
            </a:pPr>
            <a:r>
              <a:rPr b="0" lang="en-US" sz="2000" spc="-1" strike="noStrike">
                <a:solidFill>
                  <a:srgbClr val="000000"/>
                </a:solidFill>
                <a:latin typeface="Calibri"/>
                <a:ea typeface="DejaVu Sans"/>
              </a:rPr>
              <a:t>Las conexiones de TCP son un circuito lógico punto a punto entre dos protocolos de la capa de Aplicación.</a:t>
            </a:r>
            <a:endParaRPr b="0" lang="es-MX" sz="2000" spc="-1" strike="noStrike">
              <a:latin typeface="Arial"/>
            </a:endParaRPr>
          </a:p>
          <a:p>
            <a:pPr lvl="2" marL="914400" indent="-215280">
              <a:lnSpc>
                <a:spcPct val="90000"/>
              </a:lnSpc>
              <a:buClr>
                <a:srgbClr val="000000"/>
              </a:buClr>
              <a:buFont typeface="Arial"/>
              <a:buChar char="•"/>
            </a:pPr>
            <a:r>
              <a:rPr b="0" lang="en-US" sz="2000" spc="-1" strike="noStrike">
                <a:solidFill>
                  <a:srgbClr val="000000"/>
                </a:solidFill>
                <a:latin typeface="Calibri"/>
                <a:ea typeface="DejaVu Sans"/>
              </a:rPr>
              <a:t>TCP no proporciona un servicio de uno a varios.</a:t>
            </a:r>
            <a:endParaRPr b="0" lang="es-MX" sz="2000" spc="-1" strike="noStrike">
              <a:latin typeface="Arial"/>
            </a:endParaRPr>
          </a:p>
          <a:p>
            <a:pPr>
              <a:lnSpc>
                <a:spcPct val="100000"/>
              </a:lnSpc>
            </a:pPr>
            <a:endParaRPr b="0" lang="es-MX" sz="2000" spc="-1" strike="noStrike">
              <a:latin typeface="Arial"/>
            </a:endParaRPr>
          </a:p>
        </p:txBody>
      </p:sp>
      <p:sp>
        <p:nvSpPr>
          <p:cNvPr id="302" name="CustomShape 3"/>
          <p:cNvSpPr/>
          <p:nvPr/>
        </p:nvSpPr>
        <p:spPr>
          <a:xfrm>
            <a:off x="2351520" y="4293000"/>
            <a:ext cx="7486920" cy="2191320"/>
          </a:xfrm>
          <a:prstGeom prst="rect">
            <a:avLst/>
          </a:prstGeom>
          <a:noFill/>
          <a:ln>
            <a:solidFill>
              <a:srgbClr val="1f497d"/>
            </a:solidFill>
          </a:ln>
        </p:spPr>
        <p:style>
          <a:lnRef idx="0"/>
          <a:fillRef idx="0"/>
          <a:effectRef idx="0"/>
          <a:fontRef idx="minor"/>
        </p:style>
        <p:txBody>
          <a:bodyPr lIns="90000" rIns="90000" tIns="45000" bIns="45000">
            <a:noAutofit/>
          </a:bodyPr>
          <a:p>
            <a:pPr>
              <a:lnSpc>
                <a:spcPct val="100000"/>
              </a:lnSpc>
            </a:pPr>
            <a:r>
              <a:rPr b="0" lang="en-US" sz="2400" spc="-1" strike="noStrike">
                <a:solidFill>
                  <a:srgbClr val="000000"/>
                </a:solidFill>
                <a:latin typeface="Calibri"/>
                <a:ea typeface="DejaVu Sans"/>
              </a:rPr>
              <a:t>Normalmente, TCP se utiliza cuando el protocolo de la capa de aplicación requiere un servicio de transferencia de datos confiable y el protocolo de aplicación no proporciona este tipo de servicio.</a:t>
            </a:r>
            <a:endParaRPr b="0" lang="es-MX" sz="2400" spc="-1" strike="noStrike">
              <a:latin typeface="Arial"/>
            </a:endParaRPr>
          </a:p>
          <a:p>
            <a:pPr>
              <a:lnSpc>
                <a:spcPct val="100000"/>
              </a:lnSpc>
            </a:pP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2246400" y="2906640"/>
            <a:ext cx="7770600" cy="3544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400" spc="-1" strike="noStrike">
                <a:solidFill>
                  <a:srgbClr val="8b8b8b"/>
                </a:solidFill>
                <a:latin typeface="Calibri"/>
                <a:ea typeface="DejaVu Sans"/>
              </a:rPr>
              <a:t>SYN = Sincronización</a:t>
            </a:r>
            <a:endParaRPr b="0" lang="es-MX" sz="2400" spc="-1" strike="noStrike">
              <a:latin typeface="Arial"/>
            </a:endParaRPr>
          </a:p>
          <a:p>
            <a:pPr>
              <a:lnSpc>
                <a:spcPct val="100000"/>
              </a:lnSpc>
            </a:pPr>
            <a:r>
              <a:rPr b="0" lang="en-US" sz="2400" spc="-1" strike="noStrike">
                <a:solidFill>
                  <a:srgbClr val="8b8b8b"/>
                </a:solidFill>
                <a:latin typeface="Calibri"/>
                <a:ea typeface="DejaVu Sans"/>
              </a:rPr>
              <a:t>FIN = Finalización</a:t>
            </a:r>
            <a:endParaRPr b="0" lang="es-MX" sz="2400" spc="-1" strike="noStrike">
              <a:latin typeface="Arial"/>
            </a:endParaRPr>
          </a:p>
          <a:p>
            <a:pPr>
              <a:lnSpc>
                <a:spcPct val="100000"/>
              </a:lnSpc>
            </a:pPr>
            <a:r>
              <a:rPr b="0" lang="en-US" sz="2400" spc="-1" strike="noStrike">
                <a:solidFill>
                  <a:srgbClr val="8b8b8b"/>
                </a:solidFill>
                <a:latin typeface="Calibri"/>
                <a:ea typeface="DejaVu Sans"/>
              </a:rPr>
              <a:t>RST = Reinicio</a:t>
            </a:r>
            <a:endParaRPr b="0" lang="es-MX" sz="2400" spc="-1" strike="noStrike">
              <a:latin typeface="Arial"/>
            </a:endParaRPr>
          </a:p>
          <a:p>
            <a:pPr>
              <a:lnSpc>
                <a:spcPct val="100000"/>
              </a:lnSpc>
            </a:pPr>
            <a:r>
              <a:rPr b="0" lang="en-US" sz="2400" spc="-1" strike="noStrike">
                <a:solidFill>
                  <a:srgbClr val="8b8b8b"/>
                </a:solidFill>
                <a:latin typeface="Calibri"/>
                <a:ea typeface="DejaVu Sans"/>
              </a:rPr>
              <a:t>PSH = Envío</a:t>
            </a:r>
            <a:endParaRPr b="0" lang="es-MX" sz="2400" spc="-1" strike="noStrike">
              <a:latin typeface="Arial"/>
            </a:endParaRPr>
          </a:p>
          <a:p>
            <a:pPr>
              <a:lnSpc>
                <a:spcPct val="100000"/>
              </a:lnSpc>
            </a:pPr>
            <a:r>
              <a:rPr b="0" lang="en-US" sz="2400" spc="-1" strike="noStrike">
                <a:solidFill>
                  <a:srgbClr val="8b8b8b"/>
                </a:solidFill>
                <a:latin typeface="Calibri"/>
                <a:ea typeface="DejaVu Sans"/>
              </a:rPr>
              <a:t>ACK = Acuse</a:t>
            </a:r>
            <a:endParaRPr b="0" lang="es-MX" sz="2400" spc="-1" strike="noStrike">
              <a:latin typeface="Arial"/>
            </a:endParaRPr>
          </a:p>
          <a:p>
            <a:pPr>
              <a:lnSpc>
                <a:spcPct val="100000"/>
              </a:lnSpc>
            </a:pPr>
            <a:r>
              <a:rPr b="0" lang="en-US" sz="2400" spc="-1" strike="noStrike">
                <a:solidFill>
                  <a:srgbClr val="8b8b8b"/>
                </a:solidFill>
                <a:latin typeface="Calibri"/>
                <a:ea typeface="DejaVu Sans"/>
              </a:rPr>
              <a:t>URG = Urgente</a:t>
            </a:r>
            <a:endParaRPr b="0" lang="es-MX" sz="2400" spc="-1" strike="noStrike">
              <a:latin typeface="Arial"/>
            </a:endParaRPr>
          </a:p>
          <a:p>
            <a:pPr>
              <a:lnSpc>
                <a:spcPct val="100000"/>
              </a:lnSpc>
            </a:pPr>
            <a:r>
              <a:rPr b="0" lang="en-US" sz="2400" spc="-1" strike="noStrike">
                <a:solidFill>
                  <a:srgbClr val="8b8b8b"/>
                </a:solidFill>
                <a:latin typeface="Calibri"/>
                <a:ea typeface="DejaVu Sans"/>
              </a:rPr>
              <a:t>ECE = Congestión Explícita Experimentada</a:t>
            </a:r>
            <a:endParaRPr b="0" lang="es-MX" sz="2400" spc="-1" strike="noStrike">
              <a:latin typeface="Arial"/>
            </a:endParaRPr>
          </a:p>
          <a:p>
            <a:pPr>
              <a:lnSpc>
                <a:spcPct val="100000"/>
              </a:lnSpc>
            </a:pPr>
            <a:r>
              <a:rPr b="0" lang="en-US" sz="2400" spc="-1" strike="noStrike">
                <a:solidFill>
                  <a:srgbClr val="8b8b8b"/>
                </a:solidFill>
                <a:latin typeface="Calibri"/>
                <a:ea typeface="DejaVu Sans"/>
              </a:rPr>
              <a:t>           </a:t>
            </a:r>
            <a:r>
              <a:rPr b="0" lang="en-US" sz="2400" spc="-1" strike="noStrike">
                <a:solidFill>
                  <a:srgbClr val="8b8b8b"/>
                </a:solidFill>
                <a:latin typeface="Calibri"/>
                <a:ea typeface="DejaVu Sans"/>
              </a:rPr>
              <a:t>(</a:t>
            </a:r>
            <a:r>
              <a:rPr b="0" i="1" lang="en-US" sz="2400" spc="-1" strike="noStrike">
                <a:solidFill>
                  <a:srgbClr val="8b8b8b"/>
                </a:solidFill>
                <a:latin typeface="Calibri"/>
                <a:ea typeface="DejaVu Sans"/>
              </a:rPr>
              <a:t>Explicit-Congestion-Notification-Echo</a:t>
            </a:r>
            <a:r>
              <a:rPr b="0" lang="en-US" sz="2400" spc="-1" strike="noStrike">
                <a:solidFill>
                  <a:srgbClr val="8b8b8b"/>
                </a:solidFill>
                <a:latin typeface="Calibri"/>
                <a:ea typeface="DejaVu Sans"/>
              </a:rPr>
              <a:t>)          //ACK</a:t>
            </a:r>
            <a:endParaRPr b="0" lang="es-MX" sz="2400" spc="-1" strike="noStrike">
              <a:latin typeface="Arial"/>
            </a:endParaRPr>
          </a:p>
          <a:p>
            <a:pPr>
              <a:lnSpc>
                <a:spcPct val="100000"/>
              </a:lnSpc>
            </a:pPr>
            <a:r>
              <a:rPr b="0" lang="en-US" sz="2400" spc="-1" strike="noStrike">
                <a:solidFill>
                  <a:srgbClr val="8b8b8b"/>
                </a:solidFill>
                <a:latin typeface="Calibri"/>
                <a:ea typeface="DejaVu Sans"/>
              </a:rPr>
              <a:t>CRW = Reducción de Ventana por Congestión      //Emisor</a:t>
            </a:r>
            <a:endParaRPr b="0" lang="es-MX" sz="2400" spc="-1" strike="noStrike">
              <a:latin typeface="Arial"/>
            </a:endParaRPr>
          </a:p>
        </p:txBody>
      </p:sp>
      <p:pic>
        <p:nvPicPr>
          <p:cNvPr id="304" name="Imagen 3" descr=""/>
          <p:cNvPicPr/>
          <p:nvPr/>
        </p:nvPicPr>
        <p:blipFill>
          <a:blip r:embed="rId1"/>
          <a:stretch/>
        </p:blipFill>
        <p:spPr>
          <a:xfrm>
            <a:off x="5057640" y="968400"/>
            <a:ext cx="6111000" cy="2674800"/>
          </a:xfrm>
          <a:prstGeom prst="rect">
            <a:avLst/>
          </a:prstGeom>
          <a:ln>
            <a:noFill/>
          </a:ln>
        </p:spPr>
      </p:pic>
      <p:sp>
        <p:nvSpPr>
          <p:cNvPr id="305" name="CustomShape 2"/>
          <p:cNvSpPr/>
          <p:nvPr/>
        </p:nvSpPr>
        <p:spPr>
          <a:xfrm>
            <a:off x="3953880" y="260640"/>
            <a:ext cx="4355640" cy="69840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en-US" sz="4000" spc="-1" strike="noStrike">
                <a:solidFill>
                  <a:srgbClr val="000000"/>
                </a:solidFill>
                <a:latin typeface="Calibri"/>
                <a:ea typeface="DejaVu Sans"/>
              </a:rPr>
              <a:t>Encabezado TCP</a:t>
            </a:r>
            <a:endParaRPr b="0" lang="es-MX" sz="4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831960" y="1709640"/>
            <a:ext cx="10513800" cy="28508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6000" spc="-1" strike="noStrike">
                <a:solidFill>
                  <a:srgbClr val="000000"/>
                </a:solidFill>
                <a:latin typeface="Calibri Light"/>
                <a:ea typeface="DejaVu Sans"/>
              </a:rPr>
              <a:t>Modelo cliente/servidor</a:t>
            </a:r>
            <a:endParaRPr b="0" lang="es-MX" sz="6000" spc="-1" strike="noStrike">
              <a:latin typeface="Arial"/>
            </a:endParaRPr>
          </a:p>
        </p:txBody>
      </p:sp>
      <p:sp>
        <p:nvSpPr>
          <p:cNvPr id="307" name="CustomShape 2"/>
          <p:cNvSpPr/>
          <p:nvPr/>
        </p:nvSpPr>
        <p:spPr>
          <a:xfrm>
            <a:off x="831960" y="4589640"/>
            <a:ext cx="10513800" cy="149832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831960" y="1709640"/>
            <a:ext cx="10513800" cy="28508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6000" spc="-1" strike="noStrike">
                <a:solidFill>
                  <a:srgbClr val="000000"/>
                </a:solidFill>
                <a:latin typeface="Calibri Light"/>
                <a:ea typeface="DejaVu Sans"/>
              </a:rPr>
              <a:t>Servicios definidos en la capa de transporte</a:t>
            </a:r>
            <a:endParaRPr b="0" lang="es-MX" sz="6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Modelo cliente-servidor</a:t>
            </a:r>
            <a:endParaRPr b="0" lang="es-MX" sz="4400" spc="-1" strike="noStrike">
              <a:latin typeface="Arial"/>
            </a:endParaRPr>
          </a:p>
        </p:txBody>
      </p:sp>
      <p:sp>
        <p:nvSpPr>
          <p:cNvPr id="309"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Los términos de cliente y servidor se refieren a los roles que realizan</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El cliente inicia la comunicación</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El servidor espera pasivamente y responde a la llamada del cliente.</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Juntos conforman la aplicación</a:t>
            </a: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Modelo cliente/servidor</a:t>
            </a:r>
            <a:endParaRPr b="0" lang="es-MX" sz="4400" spc="-1" strike="noStrike">
              <a:latin typeface="Arial"/>
            </a:endParaRPr>
          </a:p>
        </p:txBody>
      </p:sp>
      <p:pic>
        <p:nvPicPr>
          <p:cNvPr id="311" name="Picture 3" descr=""/>
          <p:cNvPicPr/>
          <p:nvPr/>
        </p:nvPicPr>
        <p:blipFill>
          <a:blip r:embed="rId1"/>
          <a:stretch/>
        </p:blipFill>
        <p:spPr>
          <a:xfrm>
            <a:off x="2135520" y="2709000"/>
            <a:ext cx="7975800" cy="243828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Funcionamiento del cliente</a:t>
            </a:r>
            <a:endParaRPr b="0" lang="es-MX" sz="4400" spc="-1" strike="noStrike">
              <a:latin typeface="Arial"/>
            </a:endParaRPr>
          </a:p>
        </p:txBody>
      </p:sp>
      <p:sp>
        <p:nvSpPr>
          <p:cNvPr id="313"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Crea un socket </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Establece la conexión con el servidor</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Se comunica enviando y recibiendo mensajes</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Cierra la conexión</a:t>
            </a: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Funcionamiento del servidor</a:t>
            </a:r>
            <a:endParaRPr b="0" lang="es-MX" sz="4400" spc="-1" strike="noStrike">
              <a:latin typeface="Arial"/>
            </a:endParaRPr>
          </a:p>
        </p:txBody>
      </p:sp>
      <p:sp>
        <p:nvSpPr>
          <p:cNvPr id="315"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Crea un socket y lo asocia a un puerto local determinado</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Espera hasta que alguien se conecte </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Repite de forma ininterrumpida:</a:t>
            </a:r>
            <a:endParaRPr b="0" lang="es-MX" sz="2800" spc="-1" strike="noStrike">
              <a:latin typeface="Arial"/>
            </a:endParaRPr>
          </a:p>
          <a:p>
            <a:pPr lvl="1" marL="457200" indent="-215280">
              <a:lnSpc>
                <a:spcPct val="100000"/>
              </a:lnSpc>
              <a:buClr>
                <a:srgbClr val="000000"/>
              </a:buClr>
              <a:buFont typeface="Arial"/>
              <a:buChar char="•"/>
            </a:pPr>
            <a:r>
              <a:rPr b="0" lang="en-US" sz="2400" spc="-1" strike="noStrike">
                <a:solidFill>
                  <a:srgbClr val="000000"/>
                </a:solidFill>
                <a:latin typeface="Calibri"/>
                <a:ea typeface="DejaVu Sans"/>
              </a:rPr>
              <a:t>Acepta cada nueva conexión al socket</a:t>
            </a:r>
            <a:endParaRPr b="0" lang="es-MX" sz="2400" spc="-1" strike="noStrike">
              <a:latin typeface="Arial"/>
            </a:endParaRPr>
          </a:p>
          <a:p>
            <a:pPr lvl="1" marL="457200" indent="-215280">
              <a:lnSpc>
                <a:spcPct val="100000"/>
              </a:lnSpc>
              <a:buClr>
                <a:srgbClr val="000000"/>
              </a:buClr>
              <a:buFont typeface="Arial"/>
              <a:buChar char="•"/>
            </a:pPr>
            <a:r>
              <a:rPr b="0" lang="en-US" sz="2400" spc="-1" strike="noStrike">
                <a:solidFill>
                  <a:srgbClr val="000000"/>
                </a:solidFill>
                <a:latin typeface="Calibri"/>
                <a:ea typeface="DejaVu Sans"/>
              </a:rPr>
              <a:t>Se comunica enviando y recibiendo mensajes con el cliente</a:t>
            </a:r>
            <a:endParaRPr b="0" lang="es-MX" sz="2400" spc="-1" strike="noStrike">
              <a:latin typeface="Arial"/>
            </a:endParaRPr>
          </a:p>
          <a:p>
            <a:pPr lvl="1" marL="457200" indent="-215280">
              <a:lnSpc>
                <a:spcPct val="100000"/>
              </a:lnSpc>
              <a:buClr>
                <a:srgbClr val="000000"/>
              </a:buClr>
              <a:buFont typeface="Arial"/>
              <a:buChar char="•"/>
            </a:pPr>
            <a:r>
              <a:rPr b="0" lang="en-US" sz="2400" spc="-1" strike="noStrike">
                <a:solidFill>
                  <a:srgbClr val="000000"/>
                </a:solidFill>
                <a:latin typeface="Calibri"/>
                <a:ea typeface="DejaVu Sans"/>
              </a:rPr>
              <a:t>Cierra la conexión con cada cliente</a:t>
            </a:r>
            <a:endParaRPr b="0" lang="es-MX" sz="2400" spc="-1" strike="noStrike">
              <a:latin typeface="Arial"/>
            </a:endParaRPr>
          </a:p>
          <a:p>
            <a:pPr>
              <a:lnSpc>
                <a:spcPct val="90000"/>
              </a:lnSpc>
            </a:pP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1981080" y="274680"/>
            <a:ext cx="3393000" cy="27925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Diagrama de flujo</a:t>
            </a:r>
            <a:endParaRPr b="0" lang="es-MX" sz="4400" spc="-1" strike="noStrike">
              <a:latin typeface="Arial"/>
            </a:endParaRPr>
          </a:p>
        </p:txBody>
      </p:sp>
      <p:pic>
        <p:nvPicPr>
          <p:cNvPr id="317" name="Imagen 4" descr=""/>
          <p:cNvPicPr/>
          <p:nvPr/>
        </p:nvPicPr>
        <p:blipFill>
          <a:blip r:embed="rId1"/>
          <a:stretch/>
        </p:blipFill>
        <p:spPr>
          <a:xfrm>
            <a:off x="5298480" y="487440"/>
            <a:ext cx="5324760" cy="598248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831960" y="1709640"/>
            <a:ext cx="10513800" cy="285084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0" lang="en-US" sz="6000" spc="-1" strike="noStrike">
                <a:solidFill>
                  <a:srgbClr val="000000"/>
                </a:solidFill>
                <a:latin typeface="Calibri Light"/>
                <a:ea typeface="DejaVu Sans"/>
              </a:rPr>
              <a:t>Conexiones en el dominio de internet</a:t>
            </a:r>
            <a:endParaRPr b="0" lang="es-MX" sz="60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¿Qué es un socket?</a:t>
            </a:r>
            <a:endParaRPr b="0" lang="es-MX" sz="4400" spc="-1" strike="noStrike">
              <a:latin typeface="Arial"/>
            </a:endParaRPr>
          </a:p>
        </p:txBody>
      </p:sp>
      <p:pic>
        <p:nvPicPr>
          <p:cNvPr id="320" name="Imagen 1" descr=""/>
          <p:cNvPicPr/>
          <p:nvPr/>
        </p:nvPicPr>
        <p:blipFill>
          <a:blip r:embed="rId1"/>
          <a:stretch/>
        </p:blipFill>
        <p:spPr>
          <a:xfrm>
            <a:off x="4013280" y="2121480"/>
            <a:ext cx="2810880" cy="278028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000000"/>
                </a:solidFill>
                <a:latin typeface="Calibri Light"/>
                <a:ea typeface="DejaVu Sans"/>
              </a:rPr>
              <a:t>Sockets</a:t>
            </a:r>
            <a:endParaRPr b="0" lang="es-MX" sz="4400" spc="-1" strike="noStrike">
              <a:latin typeface="Arial"/>
            </a:endParaRPr>
          </a:p>
          <a:p>
            <a:pPr>
              <a:lnSpc>
                <a:spcPct val="90000"/>
              </a:lnSpc>
            </a:pPr>
            <a:endParaRPr b="0" lang="es-MX" sz="4400" spc="-1" strike="noStrike">
              <a:latin typeface="Arial"/>
            </a:endParaRPr>
          </a:p>
        </p:txBody>
      </p:sp>
      <p:sp>
        <p:nvSpPr>
          <p:cNvPr id="322"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Un </a:t>
            </a:r>
            <a:r>
              <a:rPr b="0" i="1" lang="en-US" sz="2800" spc="-1" strike="noStrike">
                <a:solidFill>
                  <a:srgbClr val="000000"/>
                </a:solidFill>
                <a:latin typeface="Calibri"/>
                <a:ea typeface="DejaVu Sans"/>
              </a:rPr>
              <a:t>socket</a:t>
            </a:r>
            <a:r>
              <a:rPr b="0" lang="en-US" sz="2800" spc="-1" strike="noStrike">
                <a:solidFill>
                  <a:srgbClr val="000000"/>
                </a:solidFill>
                <a:latin typeface="Calibri"/>
                <a:ea typeface="DejaVu Sans"/>
              </a:rPr>
              <a:t> es una abstracción</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Representa un extremo en una comunicación bidireccional entre dos aplicaciones que se comunican a través de la red.</a:t>
            </a:r>
            <a:endParaRPr b="0" lang="es-MX" sz="2800" spc="-1" strike="noStrike">
              <a:latin typeface="Arial"/>
            </a:endParaRPr>
          </a:p>
          <a:p>
            <a:pPr>
              <a:lnSpc>
                <a:spcPct val="90000"/>
              </a:lnSpc>
            </a:pP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Sockets</a:t>
            </a:r>
            <a:endParaRPr b="0" lang="es-MX" sz="4400" spc="-1" strike="noStrike">
              <a:latin typeface="Arial"/>
            </a:endParaRPr>
          </a:p>
        </p:txBody>
      </p:sp>
      <p:sp>
        <p:nvSpPr>
          <p:cNvPr id="324"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Diferentes tipos de sockets corresponden a diferentes tipos de protocolos.</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Solo trabajaremos con sockets de TCP/IP</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Sockets de flujo representan el extremo de una conexión TCP</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Sockets de datagrama son un servicio de mejor esfuerzo para el envío individual de datos.</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Un socket TCP/IP se identifica con un número de puerto y una dirección IP</a:t>
            </a: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Sockets bloqueantes y no bloqueantes</a:t>
            </a:r>
            <a:endParaRPr b="0" lang="es-MX" sz="4400" spc="-1" strike="noStrike">
              <a:latin typeface="Arial"/>
            </a:endParaRPr>
          </a:p>
        </p:txBody>
      </p:sp>
      <p:sp>
        <p:nvSpPr>
          <p:cNvPr id="326"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No se trata de sockets diferentes realmente, son solo opciones para las formas en las que trabajan </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Los sockets bloqueantes son aquellos que se quedan esperando hasta que existe información para establecer una conexión, leer o escribir un mensaje</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Los sockets no bloqueantes interrogan si hay datos para procesar y en caso de que no se así, continúan con el código</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El socket no bloqueante se definen modificando sus opciones</a:t>
            </a: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Arquitectura TCP/IP (RFC 1180)</a:t>
            </a:r>
            <a:endParaRPr b="0" lang="es-MX" sz="4400" spc="-1" strike="noStrike">
              <a:latin typeface="Arial"/>
            </a:endParaRPr>
          </a:p>
        </p:txBody>
      </p:sp>
      <p:sp>
        <p:nvSpPr>
          <p:cNvPr id="238" name="CustomShape 2"/>
          <p:cNvSpPr/>
          <p:nvPr/>
        </p:nvSpPr>
        <p:spPr>
          <a:xfrm>
            <a:off x="1981080" y="1600200"/>
            <a:ext cx="8227800" cy="1050120"/>
          </a:xfrm>
          <a:prstGeom prst="roundRect">
            <a:avLst>
              <a:gd name="adj" fmla="val 10000"/>
            </a:avLst>
          </a:prstGeom>
          <a:solidFill>
            <a:srgbClr val="4f81bd"/>
          </a:solidFill>
          <a:ln w="25560">
            <a:solidFill>
              <a:srgbClr val="ffffff"/>
            </a:solidFill>
            <a:round/>
          </a:ln>
        </p:spPr>
        <p:style>
          <a:lnRef idx="0"/>
          <a:fillRef idx="0"/>
          <a:effectRef idx="0"/>
          <a:fontRef idx="minor"/>
        </p:style>
        <p:txBody>
          <a:bodyPr lIns="1830960" rIns="79920" tIns="79920" bIns="79920">
            <a:noAutofit/>
          </a:bodyPr>
          <a:p>
            <a:pPr>
              <a:lnSpc>
                <a:spcPct val="90000"/>
              </a:lnSpc>
            </a:pPr>
            <a:r>
              <a:rPr b="0" lang="en-US" sz="2100" spc="-1" strike="noStrike">
                <a:solidFill>
                  <a:srgbClr val="ffffff"/>
                </a:solidFill>
                <a:latin typeface="Calibri"/>
                <a:ea typeface="DejaVu Sans"/>
              </a:rPr>
              <a:t>Aplicación</a:t>
            </a:r>
            <a:endParaRPr b="0" lang="es-MX" sz="2100" spc="-1" strike="noStrike">
              <a:latin typeface="Arial"/>
            </a:endParaRPr>
          </a:p>
          <a:p>
            <a:pPr lvl="1" marL="457200" indent="-215280">
              <a:lnSpc>
                <a:spcPct val="90000"/>
              </a:lnSpc>
              <a:buClr>
                <a:srgbClr val="ffffff"/>
              </a:buClr>
              <a:buFont typeface="Symbol"/>
              <a:buChar char=""/>
            </a:pPr>
            <a:r>
              <a:rPr b="0" lang="en-US" sz="1600" spc="-1" strike="noStrike">
                <a:solidFill>
                  <a:srgbClr val="ffffff"/>
                </a:solidFill>
                <a:latin typeface="Calibri"/>
                <a:ea typeface="DejaVu Sans"/>
              </a:rPr>
              <a:t>HTTP, FTP, TFTP, etc.</a:t>
            </a:r>
            <a:endParaRPr b="0" lang="es-MX" sz="1600" spc="-1" strike="noStrike">
              <a:latin typeface="Arial"/>
            </a:endParaRPr>
          </a:p>
        </p:txBody>
      </p:sp>
      <p:sp>
        <p:nvSpPr>
          <p:cNvPr id="239" name="CustomShape 3"/>
          <p:cNvSpPr/>
          <p:nvPr/>
        </p:nvSpPr>
        <p:spPr>
          <a:xfrm>
            <a:off x="2086560" y="1705320"/>
            <a:ext cx="1644120" cy="839880"/>
          </a:xfrm>
          <a:prstGeom prst="roundRect">
            <a:avLst>
              <a:gd name="adj" fmla="val 10000"/>
            </a:avLst>
          </a:prstGeom>
          <a:blipFill rotWithShape="0">
            <a:blip r:embed="rId1"/>
            <a:stretch>
              <a:fillRect/>
            </a:stretch>
          </a:blipFill>
          <a:ln w="25560">
            <a:solidFill>
              <a:srgbClr val="ffffff"/>
            </a:solidFill>
            <a:round/>
          </a:ln>
        </p:spPr>
        <p:style>
          <a:lnRef idx="0"/>
          <a:fillRef idx="0"/>
          <a:effectRef idx="0"/>
          <a:fontRef idx="minor"/>
        </p:style>
      </p:sp>
      <p:sp>
        <p:nvSpPr>
          <p:cNvPr id="240" name="CustomShape 4"/>
          <p:cNvSpPr/>
          <p:nvPr/>
        </p:nvSpPr>
        <p:spPr>
          <a:xfrm>
            <a:off x="1981080" y="2757240"/>
            <a:ext cx="8227800" cy="1050120"/>
          </a:xfrm>
          <a:prstGeom prst="roundRect">
            <a:avLst>
              <a:gd name="adj" fmla="val 10000"/>
            </a:avLst>
          </a:prstGeom>
          <a:solidFill>
            <a:srgbClr val="4f81bd"/>
          </a:solidFill>
          <a:ln w="25560">
            <a:solidFill>
              <a:srgbClr val="ffffff"/>
            </a:solidFill>
            <a:round/>
          </a:ln>
        </p:spPr>
        <p:style>
          <a:lnRef idx="0"/>
          <a:fillRef idx="0"/>
          <a:effectRef idx="0"/>
          <a:fontRef idx="minor"/>
        </p:style>
        <p:txBody>
          <a:bodyPr lIns="1830960" rIns="79920" tIns="79920" bIns="79920">
            <a:noAutofit/>
          </a:bodyPr>
          <a:p>
            <a:pPr>
              <a:lnSpc>
                <a:spcPct val="90000"/>
              </a:lnSpc>
            </a:pPr>
            <a:r>
              <a:rPr b="0" lang="en-US" sz="2100" spc="-1" strike="noStrike">
                <a:solidFill>
                  <a:srgbClr val="ffffff"/>
                </a:solidFill>
                <a:latin typeface="Calibri"/>
                <a:ea typeface="DejaVu Sans"/>
              </a:rPr>
              <a:t>Transporte</a:t>
            </a:r>
            <a:endParaRPr b="0" lang="es-MX" sz="2100" spc="-1" strike="noStrike">
              <a:latin typeface="Arial"/>
            </a:endParaRPr>
          </a:p>
          <a:p>
            <a:pPr lvl="1" marL="457200" indent="-215280">
              <a:lnSpc>
                <a:spcPct val="90000"/>
              </a:lnSpc>
              <a:buClr>
                <a:srgbClr val="ffffff"/>
              </a:buClr>
              <a:buFont typeface="Symbol"/>
              <a:buChar char=""/>
            </a:pPr>
            <a:r>
              <a:rPr b="0" lang="en-US" sz="1600" spc="-1" strike="noStrike">
                <a:solidFill>
                  <a:srgbClr val="ffffff"/>
                </a:solidFill>
                <a:latin typeface="Calibri"/>
                <a:ea typeface="DejaVu Sans"/>
              </a:rPr>
              <a:t>TCP</a:t>
            </a:r>
            <a:endParaRPr b="0" lang="es-MX" sz="1600" spc="-1" strike="noStrike">
              <a:latin typeface="Arial"/>
            </a:endParaRPr>
          </a:p>
          <a:p>
            <a:pPr lvl="1" marL="457200" indent="-215280">
              <a:lnSpc>
                <a:spcPct val="90000"/>
              </a:lnSpc>
              <a:buClr>
                <a:srgbClr val="ffffff"/>
              </a:buClr>
              <a:buFont typeface="Symbol"/>
              <a:buChar char=""/>
            </a:pPr>
            <a:r>
              <a:rPr b="0" lang="en-US" sz="1600" spc="-1" strike="noStrike">
                <a:solidFill>
                  <a:srgbClr val="ffffff"/>
                </a:solidFill>
                <a:latin typeface="Calibri"/>
                <a:ea typeface="DejaVu Sans"/>
              </a:rPr>
              <a:t>UDP</a:t>
            </a:r>
            <a:endParaRPr b="0" lang="es-MX" sz="1600" spc="-1" strike="noStrike">
              <a:latin typeface="Arial"/>
            </a:endParaRPr>
          </a:p>
        </p:txBody>
      </p:sp>
      <p:sp>
        <p:nvSpPr>
          <p:cNvPr id="241" name="CustomShape 5"/>
          <p:cNvSpPr/>
          <p:nvPr/>
        </p:nvSpPr>
        <p:spPr>
          <a:xfrm>
            <a:off x="2315160" y="2849400"/>
            <a:ext cx="1186920" cy="865800"/>
          </a:xfrm>
          <a:prstGeom prst="roundRect">
            <a:avLst>
              <a:gd name="adj" fmla="val 10000"/>
            </a:avLst>
          </a:prstGeom>
          <a:blipFill rotWithShape="0">
            <a:blip r:embed="rId2"/>
            <a:stretch>
              <a:fillRect/>
            </a:stretch>
          </a:blipFill>
          <a:ln w="25560">
            <a:solidFill>
              <a:srgbClr val="ffffff"/>
            </a:solidFill>
            <a:round/>
          </a:ln>
        </p:spPr>
        <p:style>
          <a:lnRef idx="0"/>
          <a:fillRef idx="0"/>
          <a:effectRef idx="0"/>
          <a:fontRef idx="minor"/>
        </p:style>
      </p:sp>
      <p:sp>
        <p:nvSpPr>
          <p:cNvPr id="242" name="CustomShape 6"/>
          <p:cNvSpPr/>
          <p:nvPr/>
        </p:nvSpPr>
        <p:spPr>
          <a:xfrm>
            <a:off x="1981080" y="3914280"/>
            <a:ext cx="8227800" cy="1050120"/>
          </a:xfrm>
          <a:prstGeom prst="roundRect">
            <a:avLst>
              <a:gd name="adj" fmla="val 10000"/>
            </a:avLst>
          </a:prstGeom>
          <a:solidFill>
            <a:srgbClr val="4f81bd"/>
          </a:solidFill>
          <a:ln w="25560">
            <a:solidFill>
              <a:srgbClr val="ffffff"/>
            </a:solidFill>
            <a:round/>
          </a:ln>
        </p:spPr>
        <p:style>
          <a:lnRef idx="0"/>
          <a:fillRef idx="0"/>
          <a:effectRef idx="0"/>
          <a:fontRef idx="minor"/>
        </p:style>
        <p:txBody>
          <a:bodyPr lIns="1830960" rIns="79920" tIns="79920" bIns="79920">
            <a:noAutofit/>
          </a:bodyPr>
          <a:p>
            <a:pPr>
              <a:lnSpc>
                <a:spcPct val="90000"/>
              </a:lnSpc>
            </a:pPr>
            <a:r>
              <a:rPr b="0" lang="en-US" sz="2100" spc="-1" strike="noStrike">
                <a:solidFill>
                  <a:srgbClr val="ffffff"/>
                </a:solidFill>
                <a:latin typeface="Calibri"/>
                <a:ea typeface="DejaVu Sans"/>
              </a:rPr>
              <a:t>Internet</a:t>
            </a:r>
            <a:endParaRPr b="0" lang="es-MX" sz="2100" spc="-1" strike="noStrike">
              <a:latin typeface="Arial"/>
            </a:endParaRPr>
          </a:p>
          <a:p>
            <a:pPr lvl="1" marL="457200" indent="-215280">
              <a:lnSpc>
                <a:spcPct val="90000"/>
              </a:lnSpc>
              <a:buClr>
                <a:srgbClr val="ffffff"/>
              </a:buClr>
              <a:buFont typeface="Symbol"/>
              <a:buChar char=""/>
            </a:pPr>
            <a:r>
              <a:rPr b="0" lang="en-US" sz="1600" spc="-1" strike="noStrike">
                <a:solidFill>
                  <a:srgbClr val="ffffff"/>
                </a:solidFill>
                <a:latin typeface="Calibri"/>
                <a:ea typeface="DejaVu Sans"/>
              </a:rPr>
              <a:t>IP, ICMP, IGMP, ARP, etc.</a:t>
            </a:r>
            <a:endParaRPr b="0" lang="es-MX" sz="1600" spc="-1" strike="noStrike">
              <a:latin typeface="Arial"/>
            </a:endParaRPr>
          </a:p>
        </p:txBody>
      </p:sp>
      <p:sp>
        <p:nvSpPr>
          <p:cNvPr id="243" name="CustomShape 7"/>
          <p:cNvSpPr/>
          <p:nvPr/>
        </p:nvSpPr>
        <p:spPr>
          <a:xfrm>
            <a:off x="2086560" y="4019760"/>
            <a:ext cx="1644120" cy="839880"/>
          </a:xfrm>
          <a:prstGeom prst="roundRect">
            <a:avLst>
              <a:gd name="adj" fmla="val 10000"/>
            </a:avLst>
          </a:prstGeom>
          <a:blipFill rotWithShape="0">
            <a:blip r:embed="rId3"/>
            <a:stretch>
              <a:fillRect/>
            </a:stretch>
          </a:blipFill>
          <a:ln w="25560">
            <a:solidFill>
              <a:srgbClr val="ffffff"/>
            </a:solidFill>
            <a:round/>
          </a:ln>
        </p:spPr>
        <p:style>
          <a:lnRef idx="0"/>
          <a:fillRef idx="0"/>
          <a:effectRef idx="0"/>
          <a:fontRef idx="minor"/>
        </p:style>
      </p:sp>
      <p:sp>
        <p:nvSpPr>
          <p:cNvPr id="244" name="CustomShape 8"/>
          <p:cNvSpPr/>
          <p:nvPr/>
        </p:nvSpPr>
        <p:spPr>
          <a:xfrm>
            <a:off x="1981080" y="5071680"/>
            <a:ext cx="8227800" cy="1050120"/>
          </a:xfrm>
          <a:prstGeom prst="roundRect">
            <a:avLst>
              <a:gd name="adj" fmla="val 10000"/>
            </a:avLst>
          </a:prstGeom>
          <a:solidFill>
            <a:srgbClr val="4f81bd"/>
          </a:solidFill>
          <a:ln w="25560">
            <a:solidFill>
              <a:srgbClr val="ffffff"/>
            </a:solidFill>
            <a:round/>
          </a:ln>
        </p:spPr>
        <p:style>
          <a:lnRef idx="0"/>
          <a:fillRef idx="0"/>
          <a:effectRef idx="0"/>
          <a:fontRef idx="minor"/>
        </p:style>
        <p:txBody>
          <a:bodyPr lIns="1830960" rIns="79920" tIns="79920" bIns="79920">
            <a:noAutofit/>
          </a:bodyPr>
          <a:p>
            <a:pPr>
              <a:lnSpc>
                <a:spcPct val="90000"/>
              </a:lnSpc>
            </a:pPr>
            <a:r>
              <a:rPr b="0" lang="en-US" sz="2100" spc="-1" strike="noStrike">
                <a:solidFill>
                  <a:srgbClr val="ffffff"/>
                </a:solidFill>
                <a:latin typeface="Calibri"/>
                <a:ea typeface="DejaVu Sans"/>
              </a:rPr>
              <a:t>Acceso a la red</a:t>
            </a:r>
            <a:endParaRPr b="0" lang="es-MX" sz="2100" spc="-1" strike="noStrike">
              <a:latin typeface="Arial"/>
            </a:endParaRPr>
          </a:p>
          <a:p>
            <a:pPr lvl="1" marL="457200" indent="-215280">
              <a:lnSpc>
                <a:spcPct val="90000"/>
              </a:lnSpc>
              <a:buClr>
                <a:srgbClr val="ffffff"/>
              </a:buClr>
              <a:buFont typeface="Symbol"/>
              <a:buChar char=""/>
            </a:pPr>
            <a:r>
              <a:rPr b="0" lang="en-US" sz="1600" spc="-1" strike="noStrike">
                <a:solidFill>
                  <a:srgbClr val="ffffff"/>
                </a:solidFill>
                <a:latin typeface="Calibri"/>
                <a:ea typeface="DejaVu Sans"/>
              </a:rPr>
              <a:t>LLC</a:t>
            </a:r>
            <a:endParaRPr b="0" lang="es-MX" sz="1600" spc="-1" strike="noStrike">
              <a:latin typeface="Arial"/>
            </a:endParaRPr>
          </a:p>
          <a:p>
            <a:pPr lvl="1" marL="457200" indent="-215280">
              <a:lnSpc>
                <a:spcPct val="90000"/>
              </a:lnSpc>
              <a:buClr>
                <a:srgbClr val="ffffff"/>
              </a:buClr>
              <a:buFont typeface="Symbol"/>
              <a:buChar char=""/>
            </a:pPr>
            <a:r>
              <a:rPr b="0" lang="en-US" sz="1600" spc="-1" strike="noStrike">
                <a:solidFill>
                  <a:srgbClr val="ffffff"/>
                </a:solidFill>
                <a:latin typeface="Calibri"/>
                <a:ea typeface="DejaVu Sans"/>
              </a:rPr>
              <a:t>MAC</a:t>
            </a:r>
            <a:endParaRPr b="0" lang="es-MX" sz="1600" spc="-1" strike="noStrike">
              <a:latin typeface="Arial"/>
            </a:endParaRPr>
          </a:p>
        </p:txBody>
      </p:sp>
      <p:sp>
        <p:nvSpPr>
          <p:cNvPr id="245" name="CustomShape 9"/>
          <p:cNvSpPr/>
          <p:nvPr/>
        </p:nvSpPr>
        <p:spPr>
          <a:xfrm>
            <a:off x="2086560" y="5176800"/>
            <a:ext cx="1644120" cy="839880"/>
          </a:xfrm>
          <a:prstGeom prst="roundRect">
            <a:avLst>
              <a:gd name="adj" fmla="val 10000"/>
            </a:avLst>
          </a:prstGeom>
          <a:blipFill rotWithShape="0">
            <a:blip r:embed="rId4"/>
            <a:stretch>
              <a:fillRect/>
            </a:stretch>
          </a:blipFill>
          <a:ln w="25560">
            <a:solidFill>
              <a:srgbClr val="ffffff"/>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API de sockets</a:t>
            </a:r>
            <a:endParaRPr b="0" lang="es-MX" sz="4400" spc="-1" strike="noStrike">
              <a:latin typeface="Arial"/>
            </a:endParaRPr>
          </a:p>
        </p:txBody>
      </p:sp>
      <p:sp>
        <p:nvSpPr>
          <p:cNvPr id="328"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Interfaz de programación de aplicaciones</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Conjunto de subrutinas, funciones y procedimientos (o métodos) que ofrece cierta biblioteca para ser utilizado por otro software.</a:t>
            </a:r>
            <a:endParaRPr b="0" lang="es-MX" sz="2800" spc="-1" strike="noStrike">
              <a:latin typeface="Arial"/>
            </a:endParaRPr>
          </a:p>
          <a:p>
            <a:pPr>
              <a:lnSpc>
                <a:spcPct val="90000"/>
              </a:lnSpc>
            </a:pP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Sockets API</a:t>
            </a:r>
            <a:endParaRPr b="0" lang="es-MX" sz="4400" spc="-1" strike="noStrike">
              <a:latin typeface="Arial"/>
            </a:endParaRPr>
          </a:p>
        </p:txBody>
      </p:sp>
      <p:sp>
        <p:nvSpPr>
          <p:cNvPr id="330" name="CustomShape 2"/>
          <p:cNvSpPr/>
          <p:nvPr/>
        </p:nvSpPr>
        <p:spPr>
          <a:xfrm>
            <a:off x="1847520" y="5244120"/>
            <a:ext cx="1895760" cy="548640"/>
          </a:xfrm>
          <a:prstGeom prst="rect">
            <a:avLst/>
          </a:prstGeom>
          <a:noFill/>
          <a:ln w="19080">
            <a:solidFill>
              <a:srgbClr val="000000"/>
            </a:solidFill>
            <a:round/>
          </a:ln>
        </p:spPr>
        <p:style>
          <a:lnRef idx="0"/>
          <a:fillRef idx="0"/>
          <a:effectRef idx="0"/>
          <a:fontRef idx="minor"/>
        </p:style>
        <p:txBody>
          <a:bodyPr lIns="90000" rIns="90000" tIns="45000" bIns="45000" anchor="ctr">
            <a:noAutofit/>
          </a:bodyPr>
          <a:p>
            <a:pPr algn="ctr">
              <a:lnSpc>
                <a:spcPct val="100000"/>
              </a:lnSpc>
            </a:pPr>
            <a:r>
              <a:rPr b="1" lang="en-US" sz="1200" spc="-1" strike="noStrike">
                <a:solidFill>
                  <a:srgbClr val="000000"/>
                </a:solidFill>
                <a:latin typeface="Calibri"/>
                <a:ea typeface="DejaVu Sans"/>
              </a:rPr>
              <a:t>Enlace de Red</a:t>
            </a:r>
            <a:endParaRPr b="0" lang="es-MX" sz="1200" spc="-1" strike="noStrike">
              <a:latin typeface="Arial"/>
            </a:endParaRPr>
          </a:p>
        </p:txBody>
      </p:sp>
      <p:sp>
        <p:nvSpPr>
          <p:cNvPr id="331" name="CustomShape 3"/>
          <p:cNvSpPr/>
          <p:nvPr/>
        </p:nvSpPr>
        <p:spPr>
          <a:xfrm>
            <a:off x="1847520" y="4693680"/>
            <a:ext cx="1895760" cy="548640"/>
          </a:xfrm>
          <a:prstGeom prst="rect">
            <a:avLst/>
          </a:prstGeom>
          <a:noFill/>
          <a:ln w="19080">
            <a:solidFill>
              <a:srgbClr val="000000"/>
            </a:solidFill>
            <a:round/>
          </a:ln>
        </p:spPr>
        <p:style>
          <a:lnRef idx="0"/>
          <a:fillRef idx="0"/>
          <a:effectRef idx="0"/>
          <a:fontRef idx="minor"/>
        </p:style>
        <p:txBody>
          <a:bodyPr lIns="90000" rIns="90000" tIns="45000" bIns="45000" anchor="ctr">
            <a:noAutofit/>
          </a:bodyPr>
          <a:p>
            <a:pPr algn="ctr">
              <a:lnSpc>
                <a:spcPct val="100000"/>
              </a:lnSpc>
            </a:pPr>
            <a:r>
              <a:rPr b="1" lang="en-US" sz="1200" spc="-1" strike="noStrike">
                <a:solidFill>
                  <a:srgbClr val="000000"/>
                </a:solidFill>
                <a:latin typeface="Calibri"/>
                <a:ea typeface="DejaVu Sans"/>
              </a:rPr>
              <a:t>Internet</a:t>
            </a:r>
            <a:endParaRPr b="0" lang="es-MX" sz="1200" spc="-1" strike="noStrike">
              <a:latin typeface="Arial"/>
            </a:endParaRPr>
          </a:p>
        </p:txBody>
      </p:sp>
      <p:sp>
        <p:nvSpPr>
          <p:cNvPr id="332" name="CustomShape 4"/>
          <p:cNvSpPr/>
          <p:nvPr/>
        </p:nvSpPr>
        <p:spPr>
          <a:xfrm>
            <a:off x="1847520" y="4143240"/>
            <a:ext cx="1895760" cy="548640"/>
          </a:xfrm>
          <a:prstGeom prst="rect">
            <a:avLst/>
          </a:prstGeom>
          <a:noFill/>
          <a:ln w="19080">
            <a:solidFill>
              <a:srgbClr val="000000"/>
            </a:solidFill>
            <a:round/>
          </a:ln>
        </p:spPr>
        <p:style>
          <a:lnRef idx="0"/>
          <a:fillRef idx="0"/>
          <a:effectRef idx="0"/>
          <a:fontRef idx="minor"/>
        </p:style>
        <p:txBody>
          <a:bodyPr lIns="90000" rIns="90000" tIns="45000" bIns="45000" anchor="ctr">
            <a:noAutofit/>
          </a:bodyPr>
          <a:p>
            <a:pPr algn="ctr">
              <a:lnSpc>
                <a:spcPct val="100000"/>
              </a:lnSpc>
            </a:pPr>
            <a:r>
              <a:rPr b="1" lang="en-US" sz="1200" spc="-1" strike="noStrike">
                <a:solidFill>
                  <a:srgbClr val="000000"/>
                </a:solidFill>
                <a:latin typeface="Calibri"/>
                <a:ea typeface="DejaVu Sans"/>
              </a:rPr>
              <a:t>Transporte</a:t>
            </a:r>
            <a:endParaRPr b="0" lang="es-MX" sz="1200" spc="-1" strike="noStrike">
              <a:latin typeface="Arial"/>
            </a:endParaRPr>
          </a:p>
        </p:txBody>
      </p:sp>
      <p:sp>
        <p:nvSpPr>
          <p:cNvPr id="333" name="CustomShape 5"/>
          <p:cNvSpPr/>
          <p:nvPr/>
        </p:nvSpPr>
        <p:spPr>
          <a:xfrm>
            <a:off x="5695920" y="5244120"/>
            <a:ext cx="1895760" cy="548640"/>
          </a:xfrm>
          <a:prstGeom prst="rect">
            <a:avLst/>
          </a:prstGeom>
          <a:noFill/>
          <a:ln w="19080">
            <a:solidFill>
              <a:srgbClr val="000000"/>
            </a:solidFill>
            <a:round/>
          </a:ln>
        </p:spPr>
        <p:style>
          <a:lnRef idx="0"/>
          <a:fillRef idx="0"/>
          <a:effectRef idx="0"/>
          <a:fontRef idx="minor"/>
        </p:style>
        <p:txBody>
          <a:bodyPr lIns="90000" rIns="90000" tIns="45000" bIns="45000" anchor="ctr">
            <a:noAutofit/>
          </a:bodyPr>
          <a:p>
            <a:pPr algn="ctr">
              <a:lnSpc>
                <a:spcPct val="100000"/>
              </a:lnSpc>
            </a:pPr>
            <a:r>
              <a:rPr b="1" lang="en-US" sz="1200" spc="-1" strike="noStrike">
                <a:solidFill>
                  <a:srgbClr val="000000"/>
                </a:solidFill>
                <a:latin typeface="Calibri"/>
                <a:ea typeface="DejaVu Sans"/>
              </a:rPr>
              <a:t>Enlace de Red</a:t>
            </a:r>
            <a:endParaRPr b="0" lang="es-MX" sz="1200" spc="-1" strike="noStrike">
              <a:latin typeface="Arial"/>
            </a:endParaRPr>
          </a:p>
        </p:txBody>
      </p:sp>
      <p:sp>
        <p:nvSpPr>
          <p:cNvPr id="334" name="CustomShape 6"/>
          <p:cNvSpPr/>
          <p:nvPr/>
        </p:nvSpPr>
        <p:spPr>
          <a:xfrm>
            <a:off x="5695920" y="4693680"/>
            <a:ext cx="1895760" cy="548640"/>
          </a:xfrm>
          <a:prstGeom prst="rect">
            <a:avLst/>
          </a:prstGeom>
          <a:noFill/>
          <a:ln w="19080">
            <a:solidFill>
              <a:srgbClr val="000000"/>
            </a:solidFill>
            <a:round/>
          </a:ln>
        </p:spPr>
        <p:style>
          <a:lnRef idx="0"/>
          <a:fillRef idx="0"/>
          <a:effectRef idx="0"/>
          <a:fontRef idx="minor"/>
        </p:style>
        <p:txBody>
          <a:bodyPr lIns="90000" rIns="90000" tIns="45000" bIns="45000" anchor="ctr">
            <a:noAutofit/>
          </a:bodyPr>
          <a:p>
            <a:pPr algn="ctr">
              <a:lnSpc>
                <a:spcPct val="100000"/>
              </a:lnSpc>
            </a:pPr>
            <a:r>
              <a:rPr b="1" lang="en-US" sz="1200" spc="-1" strike="noStrike">
                <a:solidFill>
                  <a:srgbClr val="000000"/>
                </a:solidFill>
                <a:latin typeface="Calibri"/>
                <a:ea typeface="DejaVu Sans"/>
              </a:rPr>
              <a:t>Internet</a:t>
            </a:r>
            <a:endParaRPr b="0" lang="es-MX" sz="1200" spc="-1" strike="noStrike">
              <a:latin typeface="Arial"/>
            </a:endParaRPr>
          </a:p>
        </p:txBody>
      </p:sp>
      <p:sp>
        <p:nvSpPr>
          <p:cNvPr id="335" name="CustomShape 7"/>
          <p:cNvSpPr/>
          <p:nvPr/>
        </p:nvSpPr>
        <p:spPr>
          <a:xfrm>
            <a:off x="5695920" y="4143240"/>
            <a:ext cx="1895760" cy="548640"/>
          </a:xfrm>
          <a:prstGeom prst="rect">
            <a:avLst/>
          </a:prstGeom>
          <a:noFill/>
          <a:ln w="19080">
            <a:solidFill>
              <a:srgbClr val="000000"/>
            </a:solidFill>
            <a:round/>
          </a:ln>
        </p:spPr>
        <p:style>
          <a:lnRef idx="0"/>
          <a:fillRef idx="0"/>
          <a:effectRef idx="0"/>
          <a:fontRef idx="minor"/>
        </p:style>
        <p:txBody>
          <a:bodyPr lIns="90000" rIns="90000" tIns="45000" bIns="45000" anchor="ctr">
            <a:noAutofit/>
          </a:bodyPr>
          <a:p>
            <a:pPr algn="ctr">
              <a:lnSpc>
                <a:spcPct val="100000"/>
              </a:lnSpc>
            </a:pPr>
            <a:r>
              <a:rPr b="1" lang="en-US" sz="1200" spc="-1" strike="noStrike">
                <a:solidFill>
                  <a:srgbClr val="000000"/>
                </a:solidFill>
                <a:latin typeface="Calibri"/>
                <a:ea typeface="DejaVu Sans"/>
              </a:rPr>
              <a:t>Transporte</a:t>
            </a:r>
            <a:endParaRPr b="0" lang="es-MX" sz="1200" spc="-1" strike="noStrike">
              <a:latin typeface="Arial"/>
            </a:endParaRPr>
          </a:p>
        </p:txBody>
      </p:sp>
      <p:sp>
        <p:nvSpPr>
          <p:cNvPr id="336" name="CustomShape 8"/>
          <p:cNvSpPr/>
          <p:nvPr/>
        </p:nvSpPr>
        <p:spPr>
          <a:xfrm>
            <a:off x="1839600" y="2456280"/>
            <a:ext cx="1895760" cy="548640"/>
          </a:xfrm>
          <a:prstGeom prst="rect">
            <a:avLst/>
          </a:prstGeom>
          <a:noFill/>
          <a:ln w="19080">
            <a:solidFill>
              <a:srgbClr val="000000"/>
            </a:solidFill>
            <a:round/>
          </a:ln>
        </p:spPr>
        <p:style>
          <a:lnRef idx="0"/>
          <a:fillRef idx="0"/>
          <a:effectRef idx="0"/>
          <a:fontRef idx="minor"/>
        </p:style>
        <p:txBody>
          <a:bodyPr lIns="90000" rIns="90000" tIns="45000" bIns="45000" anchor="ctr">
            <a:noAutofit/>
          </a:bodyPr>
          <a:p>
            <a:pPr algn="ctr">
              <a:lnSpc>
                <a:spcPct val="100000"/>
              </a:lnSpc>
            </a:pPr>
            <a:r>
              <a:rPr b="1" lang="en-US" sz="1200" spc="-1" strike="noStrike">
                <a:solidFill>
                  <a:srgbClr val="000000"/>
                </a:solidFill>
                <a:latin typeface="Calibri"/>
                <a:ea typeface="DejaVu Sans"/>
              </a:rPr>
              <a:t>Aplicación Servidor</a:t>
            </a:r>
            <a:endParaRPr b="0" lang="es-MX" sz="1200" spc="-1" strike="noStrike">
              <a:latin typeface="Arial"/>
            </a:endParaRPr>
          </a:p>
        </p:txBody>
      </p:sp>
      <p:sp>
        <p:nvSpPr>
          <p:cNvPr id="337" name="CustomShape 9"/>
          <p:cNvSpPr/>
          <p:nvPr/>
        </p:nvSpPr>
        <p:spPr>
          <a:xfrm>
            <a:off x="5691960" y="2456280"/>
            <a:ext cx="1895760" cy="548640"/>
          </a:xfrm>
          <a:prstGeom prst="rect">
            <a:avLst/>
          </a:prstGeom>
          <a:noFill/>
          <a:ln w="19080">
            <a:solidFill>
              <a:srgbClr val="000000"/>
            </a:solidFill>
            <a:round/>
          </a:ln>
        </p:spPr>
        <p:style>
          <a:lnRef idx="0"/>
          <a:fillRef idx="0"/>
          <a:effectRef idx="0"/>
          <a:fontRef idx="minor"/>
        </p:style>
        <p:txBody>
          <a:bodyPr lIns="90000" rIns="90000" tIns="45000" bIns="45000" anchor="ctr">
            <a:noAutofit/>
          </a:bodyPr>
          <a:p>
            <a:pPr algn="ctr">
              <a:lnSpc>
                <a:spcPct val="100000"/>
              </a:lnSpc>
            </a:pPr>
            <a:r>
              <a:rPr b="1" lang="en-US" sz="1200" spc="-1" strike="noStrike">
                <a:solidFill>
                  <a:srgbClr val="000000"/>
                </a:solidFill>
                <a:latin typeface="Calibri"/>
                <a:ea typeface="DejaVu Sans"/>
              </a:rPr>
              <a:t>Aplicación Cliente</a:t>
            </a:r>
            <a:endParaRPr b="0" lang="es-MX" sz="1200" spc="-1" strike="noStrike">
              <a:latin typeface="Arial"/>
            </a:endParaRPr>
          </a:p>
        </p:txBody>
      </p:sp>
      <p:sp>
        <p:nvSpPr>
          <p:cNvPr id="338" name="CustomShape 10"/>
          <p:cNvSpPr/>
          <p:nvPr/>
        </p:nvSpPr>
        <p:spPr>
          <a:xfrm>
            <a:off x="2599200" y="3006720"/>
            <a:ext cx="306360" cy="1134720"/>
          </a:xfrm>
          <a:prstGeom prst="upDownArrow">
            <a:avLst>
              <a:gd name="adj1" fmla="val 50000"/>
              <a:gd name="adj2" fmla="val 50000"/>
            </a:avLst>
          </a:prstGeom>
          <a:noFill/>
          <a:ln w="25560">
            <a:solidFill>
              <a:srgbClr val="000000"/>
            </a:solidFill>
            <a:round/>
          </a:ln>
        </p:spPr>
        <p:style>
          <a:lnRef idx="0"/>
          <a:fillRef idx="0"/>
          <a:effectRef idx="0"/>
          <a:fontRef idx="minor"/>
        </p:style>
      </p:sp>
      <p:sp>
        <p:nvSpPr>
          <p:cNvPr id="339" name="CustomShape 11"/>
          <p:cNvSpPr/>
          <p:nvPr/>
        </p:nvSpPr>
        <p:spPr>
          <a:xfrm>
            <a:off x="6486480" y="2988720"/>
            <a:ext cx="306360" cy="1134720"/>
          </a:xfrm>
          <a:prstGeom prst="upDownArrow">
            <a:avLst>
              <a:gd name="adj1" fmla="val 50000"/>
              <a:gd name="adj2" fmla="val 50000"/>
            </a:avLst>
          </a:prstGeom>
          <a:noFill/>
          <a:ln w="25560">
            <a:solidFill>
              <a:srgbClr val="000000"/>
            </a:solidFill>
            <a:round/>
          </a:ln>
        </p:spPr>
        <p:style>
          <a:lnRef idx="0"/>
          <a:fillRef idx="0"/>
          <a:effectRef idx="0"/>
          <a:fontRef idx="minor"/>
        </p:style>
      </p:sp>
      <p:sp>
        <p:nvSpPr>
          <p:cNvPr id="340" name="CustomShape 12"/>
          <p:cNvSpPr/>
          <p:nvPr/>
        </p:nvSpPr>
        <p:spPr>
          <a:xfrm>
            <a:off x="6936480" y="3300480"/>
            <a:ext cx="1362240" cy="27144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1" lang="en-US" sz="1200" spc="-1" strike="noStrike">
                <a:solidFill>
                  <a:srgbClr val="000000"/>
                </a:solidFill>
                <a:latin typeface="Calibri"/>
                <a:ea typeface="DejaVu Sans"/>
              </a:rPr>
              <a:t>API de Socket</a:t>
            </a:r>
            <a:endParaRPr b="0" lang="es-MX" sz="1200" spc="-1" strike="noStrike">
              <a:latin typeface="Arial"/>
            </a:endParaRPr>
          </a:p>
        </p:txBody>
      </p:sp>
      <p:sp>
        <p:nvSpPr>
          <p:cNvPr id="341" name="CustomShape 13"/>
          <p:cNvSpPr/>
          <p:nvPr/>
        </p:nvSpPr>
        <p:spPr>
          <a:xfrm>
            <a:off x="2976840" y="3300480"/>
            <a:ext cx="1362240" cy="27144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1" lang="en-US" sz="1200" spc="-1" strike="noStrike">
                <a:solidFill>
                  <a:srgbClr val="000000"/>
                </a:solidFill>
                <a:latin typeface="Calibri"/>
                <a:ea typeface="DejaVu Sans"/>
              </a:rPr>
              <a:t>API de Socket</a:t>
            </a:r>
            <a:endParaRPr b="0" lang="es-MX" sz="1200" spc="-1" strike="noStrike">
              <a:latin typeface="Arial"/>
            </a:endParaRPr>
          </a:p>
        </p:txBody>
      </p:sp>
      <p:sp>
        <p:nvSpPr>
          <p:cNvPr id="342" name="CustomShape 14"/>
          <p:cNvSpPr/>
          <p:nvPr/>
        </p:nvSpPr>
        <p:spPr>
          <a:xfrm flipH="1" flipV="1">
            <a:off x="3903840" y="4707720"/>
            <a:ext cx="1575360" cy="720"/>
          </a:xfrm>
          <a:prstGeom prst="rect">
            <a:avLst/>
          </a:prstGeom>
          <a:noFill/>
          <a:ln w="19080">
            <a:solidFill>
              <a:srgbClr val="000000"/>
            </a:solidFill>
            <a:round/>
            <a:tailEnd len="med" type="triangle" w="med"/>
          </a:ln>
        </p:spPr>
        <p:style>
          <a:lnRef idx="0"/>
          <a:fillRef idx="0"/>
          <a:effectRef idx="0"/>
          <a:fontRef idx="minor"/>
        </p:style>
      </p:sp>
      <p:sp>
        <p:nvSpPr>
          <p:cNvPr id="343" name="CustomShape 15"/>
          <p:cNvSpPr/>
          <p:nvPr/>
        </p:nvSpPr>
        <p:spPr>
          <a:xfrm flipH="1" flipV="1" rot="10800000">
            <a:off x="5509080" y="4969080"/>
            <a:ext cx="1575360" cy="720"/>
          </a:xfrm>
          <a:prstGeom prst="rect">
            <a:avLst/>
          </a:prstGeom>
          <a:noFill/>
          <a:ln w="19080">
            <a:solidFill>
              <a:srgbClr val="000000"/>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831960" y="1709640"/>
            <a:ext cx="10513800" cy="285084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0" lang="en-US" sz="6000" spc="-1" strike="noStrike">
                <a:solidFill>
                  <a:srgbClr val="000000"/>
                </a:solidFill>
                <a:latin typeface="Calibri Light"/>
                <a:ea typeface="DejaVu Sans"/>
              </a:rPr>
              <a:t>Sockets orientados a conexión bloqueantes</a:t>
            </a:r>
            <a:endParaRPr b="0" lang="es-MX" sz="60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Socket de flujo bloqueantes</a:t>
            </a:r>
            <a:endParaRPr b="0" lang="es-MX" sz="4400" spc="-1" strike="noStrike">
              <a:latin typeface="Arial"/>
            </a:endParaRPr>
          </a:p>
        </p:txBody>
      </p:sp>
      <p:sp>
        <p:nvSpPr>
          <p:cNvPr id="346"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Es el tipo de socket que utiliza el protocolo TCP y por tanto tiene todas las características relacionadas</a:t>
            </a:r>
            <a:endParaRPr b="0" lang="es-MX" sz="2800" spc="-1" strike="noStrike">
              <a:latin typeface="Arial"/>
            </a:endParaRPr>
          </a:p>
          <a:p>
            <a:pPr>
              <a:lnSpc>
                <a:spcPct val="90000"/>
              </a:lnSpc>
            </a:pP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API java</a:t>
            </a:r>
            <a:endParaRPr b="0" lang="es-MX" sz="4400" spc="-1" strike="noStrike">
              <a:latin typeface="Arial"/>
            </a:endParaRPr>
          </a:p>
        </p:txBody>
      </p:sp>
      <p:sp>
        <p:nvSpPr>
          <p:cNvPr id="348" name="CustomShape 2"/>
          <p:cNvSpPr/>
          <p:nvPr/>
        </p:nvSpPr>
        <p:spPr>
          <a:xfrm>
            <a:off x="1981080" y="2637000"/>
            <a:ext cx="8227800" cy="3487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i="1" lang="en-US" sz="2800" spc="-1" strike="noStrike">
                <a:solidFill>
                  <a:srgbClr val="000000"/>
                </a:solidFill>
                <a:latin typeface="Calibri"/>
                <a:ea typeface="DejaVu Sans"/>
              </a:rPr>
              <a:t>https://docs.oracle.com/javase/8/docs/api</a:t>
            </a:r>
            <a:endParaRPr b="0" lang="es-MX" sz="2800" spc="-1" strike="noStrike">
              <a:latin typeface="Arial"/>
            </a:endParaRPr>
          </a:p>
          <a:p>
            <a:pPr>
              <a:lnSpc>
                <a:spcPct val="100000"/>
              </a:lnSpc>
            </a:pP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Clase Socket</a:t>
            </a:r>
            <a:endParaRPr b="0" lang="es-MX" sz="4400" spc="-1" strike="noStrike">
              <a:latin typeface="Arial"/>
            </a:endParaRPr>
          </a:p>
        </p:txBody>
      </p:sp>
      <p:sp>
        <p:nvSpPr>
          <p:cNvPr id="350"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Implementa un socket de flujo del lado del cliente</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Se le llama simplemente socket</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Se encuentra en el paquete </a:t>
            </a:r>
            <a:r>
              <a:rPr b="0" lang="en-US" sz="4200" spc="-1" strike="noStrike">
                <a:solidFill>
                  <a:srgbClr val="000000"/>
                </a:solidFill>
                <a:latin typeface="MoolBoran"/>
                <a:ea typeface="DejaVu Sans"/>
              </a:rPr>
              <a:t>java.net</a:t>
            </a:r>
            <a:endParaRPr b="0" lang="es-MX" sz="4200" spc="-1" strike="noStrike">
              <a:latin typeface="Arial"/>
            </a:endParaRPr>
          </a:p>
          <a:p>
            <a:pPr>
              <a:lnSpc>
                <a:spcPct val="90000"/>
              </a:lnSpc>
            </a:pPr>
            <a:endParaRPr b="0" lang="es-MX" sz="42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Constructores principales de Socket</a:t>
            </a:r>
            <a:endParaRPr b="0" lang="es-MX" sz="4400" spc="-1" strike="noStrike">
              <a:latin typeface="Arial"/>
            </a:endParaRPr>
          </a:p>
        </p:txBody>
      </p:sp>
      <p:sp>
        <p:nvSpPr>
          <p:cNvPr id="352"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4300" spc="-1" strike="noStrike">
                <a:solidFill>
                  <a:srgbClr val="000000"/>
                </a:solidFill>
                <a:latin typeface="MoolBoran"/>
                <a:ea typeface="DejaVu Sans"/>
              </a:rPr>
              <a:t>Socket();</a:t>
            </a:r>
            <a:r>
              <a:rPr b="0" lang="en-US" sz="2800" spc="-1" strike="noStrike">
                <a:solidFill>
                  <a:srgbClr val="000000"/>
                </a:solidFill>
                <a:latin typeface="Calibri"/>
                <a:ea typeface="DejaVu Sans"/>
              </a:rPr>
              <a:t> crea un socket de flujo desconectado</a:t>
            </a:r>
            <a:endParaRPr b="0" lang="es-MX" sz="2800" spc="-1" strike="noStrike">
              <a:latin typeface="Arial"/>
            </a:endParaRPr>
          </a:p>
          <a:p>
            <a:pPr marL="216000" indent="-215280">
              <a:lnSpc>
                <a:spcPct val="90000"/>
              </a:lnSpc>
              <a:buClr>
                <a:srgbClr val="000000"/>
              </a:buClr>
              <a:buFont typeface="Arial"/>
              <a:buChar char="•"/>
            </a:pPr>
            <a:r>
              <a:rPr b="0" lang="en-US" sz="4300" spc="-1" strike="noStrike">
                <a:solidFill>
                  <a:srgbClr val="000000"/>
                </a:solidFill>
                <a:latin typeface="MoolBoran"/>
                <a:ea typeface="DejaVu Sans"/>
              </a:rPr>
              <a:t>Socket(InetAddress address, int port); </a:t>
            </a:r>
            <a:r>
              <a:rPr b="0" lang="en-US" sz="2800" spc="-1" strike="noStrike">
                <a:solidFill>
                  <a:srgbClr val="000000"/>
                </a:solidFill>
                <a:latin typeface="Calibri"/>
                <a:ea typeface="DejaVu Sans"/>
              </a:rPr>
              <a:t>Crea un socket de flujo y lo conecta a un número de puerto en una IP definida</a:t>
            </a:r>
            <a:endParaRPr b="0" lang="es-MX" sz="2800" spc="-1" strike="noStrike">
              <a:latin typeface="Arial"/>
            </a:endParaRPr>
          </a:p>
          <a:p>
            <a:pPr marL="216000" indent="-215280">
              <a:lnSpc>
                <a:spcPct val="90000"/>
              </a:lnSpc>
              <a:buClr>
                <a:srgbClr val="000000"/>
              </a:buClr>
              <a:buFont typeface="Arial"/>
              <a:buChar char="•"/>
            </a:pPr>
            <a:r>
              <a:rPr b="0" lang="en-US" sz="4300" spc="-1" strike="noStrike">
                <a:solidFill>
                  <a:srgbClr val="000000"/>
                </a:solidFill>
                <a:latin typeface="MoolBoran"/>
                <a:ea typeface="DejaVu Sans"/>
              </a:rPr>
              <a:t>Socket(InetAddress address, int port, InetAddress localAddress, int localPort); </a:t>
            </a:r>
            <a:r>
              <a:rPr b="0" lang="en-US" sz="2800" spc="-1" strike="noStrike">
                <a:solidFill>
                  <a:srgbClr val="000000"/>
                </a:solidFill>
                <a:latin typeface="Calibri"/>
                <a:ea typeface="DejaVu Sans"/>
              </a:rPr>
              <a:t>Crea un socket de flujo, ligado a una dirección y puerto local y lo conecta a un número de puerto en una IP definida remota</a:t>
            </a: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Métodos principales de Socket</a:t>
            </a:r>
            <a:endParaRPr b="0" lang="es-MX" sz="4400" spc="-1" strike="noStrike">
              <a:latin typeface="Arial"/>
            </a:endParaRPr>
          </a:p>
        </p:txBody>
      </p:sp>
      <p:sp>
        <p:nvSpPr>
          <p:cNvPr id="354"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4000" spc="-1" strike="noStrike">
                <a:solidFill>
                  <a:srgbClr val="000000"/>
                </a:solidFill>
                <a:latin typeface="MoolBoran"/>
                <a:ea typeface="DejaVu Sans"/>
              </a:rPr>
              <a:t>bind(SocketAddress bindport); </a:t>
            </a:r>
            <a:r>
              <a:rPr b="0" lang="en-US" sz="2800" spc="-1" strike="noStrike">
                <a:solidFill>
                  <a:srgbClr val="000000"/>
                </a:solidFill>
                <a:latin typeface="Calibri"/>
                <a:ea typeface="DejaVu Sans"/>
              </a:rPr>
              <a:t>vincula al socket con algún puerto local.</a:t>
            </a:r>
            <a:endParaRPr b="0" lang="es-MX" sz="2800" spc="-1" strike="noStrike">
              <a:latin typeface="Arial"/>
            </a:endParaRPr>
          </a:p>
          <a:p>
            <a:pPr marL="216000" indent="-215280">
              <a:lnSpc>
                <a:spcPct val="90000"/>
              </a:lnSpc>
              <a:buClr>
                <a:srgbClr val="000000"/>
              </a:buClr>
              <a:buFont typeface="Arial"/>
              <a:buChar char="•"/>
            </a:pPr>
            <a:r>
              <a:rPr b="0" lang="en-US" sz="4000" spc="-1" strike="noStrike">
                <a:solidFill>
                  <a:srgbClr val="000000"/>
                </a:solidFill>
                <a:latin typeface="MoolBoran"/>
                <a:ea typeface="DejaVu Sans"/>
              </a:rPr>
              <a:t>close(); </a:t>
            </a:r>
            <a:r>
              <a:rPr b="0" lang="en-US" sz="2800" spc="-1" strike="noStrike">
                <a:solidFill>
                  <a:srgbClr val="000000"/>
                </a:solidFill>
                <a:latin typeface="Calibri"/>
                <a:ea typeface="DejaVu Sans"/>
              </a:rPr>
              <a:t>Cierra el socket.</a:t>
            </a:r>
            <a:endParaRPr b="0" lang="es-MX" sz="2800" spc="-1" strike="noStrike">
              <a:latin typeface="Arial"/>
            </a:endParaRPr>
          </a:p>
          <a:p>
            <a:pPr marL="216000" indent="-215280">
              <a:lnSpc>
                <a:spcPct val="90000"/>
              </a:lnSpc>
              <a:buClr>
                <a:srgbClr val="000000"/>
              </a:buClr>
              <a:buFont typeface="Arial"/>
              <a:buChar char="•"/>
            </a:pPr>
            <a:r>
              <a:rPr b="0" lang="en-US" sz="4300" spc="-1" strike="noStrike">
                <a:solidFill>
                  <a:srgbClr val="000000"/>
                </a:solidFill>
                <a:latin typeface="MoolBoran"/>
                <a:ea typeface="DejaVu Sans"/>
              </a:rPr>
              <a:t>connect(SocketAddress dst); </a:t>
            </a:r>
            <a:r>
              <a:rPr b="0" lang="en-US" sz="2800" spc="-1" strike="noStrike">
                <a:solidFill>
                  <a:srgbClr val="000000"/>
                </a:solidFill>
                <a:latin typeface="Calibri"/>
                <a:ea typeface="DejaVu Sans"/>
              </a:rPr>
              <a:t>conecta al socket con el servidor</a:t>
            </a:r>
            <a:endParaRPr b="0" lang="es-MX" sz="2800" spc="-1" strike="noStrike">
              <a:latin typeface="Arial"/>
            </a:endParaRPr>
          </a:p>
          <a:p>
            <a:pPr marL="216000" indent="-215280">
              <a:lnSpc>
                <a:spcPct val="90000"/>
              </a:lnSpc>
              <a:buClr>
                <a:srgbClr val="000000"/>
              </a:buClr>
              <a:buFont typeface="Arial"/>
              <a:buChar char="•"/>
            </a:pPr>
            <a:r>
              <a:rPr b="0" lang="en-US" sz="4300" spc="-1" strike="noStrike">
                <a:solidFill>
                  <a:srgbClr val="000000"/>
                </a:solidFill>
                <a:latin typeface="MoolBoran"/>
                <a:ea typeface="DejaVu Sans"/>
              </a:rPr>
              <a:t>connect(SocketAddress dst, int t); </a:t>
            </a:r>
            <a:r>
              <a:rPr b="0" lang="en-US" sz="2800" spc="-1" strike="noStrike">
                <a:solidFill>
                  <a:srgbClr val="000000"/>
                </a:solidFill>
                <a:latin typeface="Calibri"/>
                <a:ea typeface="DejaVu Sans"/>
              </a:rPr>
              <a:t>conecta al socket con el servidor definiendo un tiempo máximo para la conexión</a:t>
            </a: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Clase ServerSocket</a:t>
            </a:r>
            <a:endParaRPr b="0" lang="es-MX" sz="4400" spc="-1" strike="noStrike">
              <a:latin typeface="Arial"/>
            </a:endParaRPr>
          </a:p>
        </p:txBody>
      </p:sp>
      <p:sp>
        <p:nvSpPr>
          <p:cNvPr id="356"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Implementa un socket de servidor de flujo</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Una instancia de esta clase espera por solicitudes de conexión en la red </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Se encuentra en el paquete </a:t>
            </a:r>
            <a:r>
              <a:rPr b="0" lang="en-US" sz="4000" spc="-1" strike="noStrike">
                <a:solidFill>
                  <a:srgbClr val="000000"/>
                </a:solidFill>
                <a:latin typeface="MoolBoran"/>
                <a:ea typeface="DejaVu Sans"/>
              </a:rPr>
              <a:t>java.net</a:t>
            </a:r>
            <a:endParaRPr b="0" lang="es-MX" sz="4000" spc="-1" strike="noStrike">
              <a:latin typeface="Arial"/>
            </a:endParaRPr>
          </a:p>
          <a:p>
            <a:pPr>
              <a:lnSpc>
                <a:spcPct val="90000"/>
              </a:lnSpc>
            </a:pPr>
            <a:endParaRPr b="0" lang="es-MX" sz="4000" spc="-1" strike="noStrike">
              <a:latin typeface="Arial"/>
            </a:endParaRPr>
          </a:p>
          <a:p>
            <a:pPr>
              <a:lnSpc>
                <a:spcPct val="90000"/>
              </a:lnSpc>
            </a:pPr>
            <a:endParaRPr b="0" lang="es-MX" sz="4000" spc="-1" strike="noStrike">
              <a:latin typeface="Arial"/>
            </a:endParaRPr>
          </a:p>
          <a:p>
            <a:pPr>
              <a:lnSpc>
                <a:spcPct val="90000"/>
              </a:lnSpc>
            </a:pPr>
            <a:endParaRPr b="0" lang="es-MX" sz="40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Constructores  principales de ServerSocket()</a:t>
            </a:r>
            <a:endParaRPr b="0" lang="es-MX" sz="4400" spc="-1" strike="noStrike">
              <a:latin typeface="Arial"/>
            </a:endParaRPr>
          </a:p>
        </p:txBody>
      </p:sp>
      <p:sp>
        <p:nvSpPr>
          <p:cNvPr id="358"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4300" spc="-1" strike="noStrike">
                <a:solidFill>
                  <a:srgbClr val="000000"/>
                </a:solidFill>
                <a:latin typeface="MoolBoran"/>
                <a:ea typeface="DejaVu Sans"/>
              </a:rPr>
              <a:t>ServerSocket(); </a:t>
            </a:r>
            <a:r>
              <a:rPr b="0" lang="en-US" sz="3500" spc="-1" strike="noStrike">
                <a:solidFill>
                  <a:srgbClr val="000000"/>
                </a:solidFill>
                <a:latin typeface="Calibri"/>
                <a:ea typeface="DejaVu Sans"/>
              </a:rPr>
              <a:t>crea un socket de servidor.</a:t>
            </a:r>
            <a:endParaRPr b="0" lang="es-MX" sz="3500" spc="-1" strike="noStrike">
              <a:latin typeface="Arial"/>
            </a:endParaRPr>
          </a:p>
          <a:p>
            <a:pPr marL="216000" indent="-215280">
              <a:lnSpc>
                <a:spcPct val="90000"/>
              </a:lnSpc>
              <a:buClr>
                <a:srgbClr val="000000"/>
              </a:buClr>
              <a:buFont typeface="Arial"/>
              <a:buChar char="•"/>
            </a:pPr>
            <a:r>
              <a:rPr b="0" lang="en-US" sz="4300" spc="-1" strike="noStrike">
                <a:solidFill>
                  <a:srgbClr val="000000"/>
                </a:solidFill>
                <a:latin typeface="MoolBoran"/>
                <a:ea typeface="DejaVu Sans"/>
              </a:rPr>
              <a:t>ServerSocket(int pto); </a:t>
            </a:r>
            <a:r>
              <a:rPr b="0" lang="en-US" sz="3500" spc="-1" strike="noStrike">
                <a:solidFill>
                  <a:srgbClr val="000000"/>
                </a:solidFill>
                <a:latin typeface="Calibri"/>
                <a:ea typeface="DejaVu Sans"/>
              </a:rPr>
              <a:t>crea un socket  de servidor asociado a un puerto.</a:t>
            </a:r>
            <a:endParaRPr b="0" lang="es-MX" sz="3500" spc="-1" strike="noStrike">
              <a:latin typeface="Arial"/>
            </a:endParaRPr>
          </a:p>
          <a:p>
            <a:pPr marL="216000" indent="-215280">
              <a:lnSpc>
                <a:spcPct val="90000"/>
              </a:lnSpc>
              <a:buClr>
                <a:srgbClr val="000000"/>
              </a:buClr>
              <a:buFont typeface="Arial"/>
              <a:buChar char="•"/>
            </a:pPr>
            <a:r>
              <a:rPr b="0" lang="en-US" sz="4300" spc="-1" strike="noStrike">
                <a:solidFill>
                  <a:srgbClr val="000000"/>
                </a:solidFill>
                <a:latin typeface="MoolBoran"/>
                <a:ea typeface="DejaVu Sans"/>
              </a:rPr>
              <a:t>ServerSocket(int pto, int backlog); </a:t>
            </a:r>
            <a:r>
              <a:rPr b="0" lang="en-US" sz="3500" spc="-1" strike="noStrike">
                <a:solidFill>
                  <a:srgbClr val="000000"/>
                </a:solidFill>
                <a:latin typeface="Calibri"/>
                <a:ea typeface="DejaVu Sans"/>
              </a:rPr>
              <a:t>crea un socket  de servidor ligado a un puerto con una cola de conexiones específica.</a:t>
            </a:r>
            <a:endParaRPr b="0" lang="es-MX" sz="3500" spc="-1" strike="noStrike">
              <a:latin typeface="Arial"/>
            </a:endParaRPr>
          </a:p>
          <a:p>
            <a:pPr marL="216000" indent="-215280">
              <a:lnSpc>
                <a:spcPct val="90000"/>
              </a:lnSpc>
              <a:buClr>
                <a:srgbClr val="000000"/>
              </a:buClr>
              <a:buFont typeface="Arial"/>
              <a:buChar char="•"/>
            </a:pPr>
            <a:r>
              <a:rPr b="0" lang="en-US" sz="4700" spc="-1" strike="noStrike">
                <a:solidFill>
                  <a:srgbClr val="000000"/>
                </a:solidFill>
                <a:latin typeface="MoolBoran"/>
                <a:ea typeface="DejaVu Sans"/>
              </a:rPr>
              <a:t>ServerSocket(int pto, int backlog, InetAddress dir_local); </a:t>
            </a:r>
            <a:r>
              <a:rPr b="0" lang="en-US" sz="3500" spc="-1" strike="noStrike">
                <a:solidFill>
                  <a:srgbClr val="000000"/>
                </a:solidFill>
                <a:latin typeface="Calibri"/>
                <a:ea typeface="DejaVu Sans"/>
              </a:rPr>
              <a:t>crea un socket de servidor ligado a un puerto con una cola de conexiones específica y una dirección IP local.</a:t>
            </a:r>
            <a:endParaRPr b="0" lang="es-MX" sz="35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TCP y UDP  (RFC 1180)</a:t>
            </a:r>
            <a:endParaRPr b="0" lang="es-MX" sz="4400" spc="-1" strike="noStrike">
              <a:latin typeface="Arial"/>
            </a:endParaRPr>
          </a:p>
        </p:txBody>
      </p:sp>
      <p:sp>
        <p:nvSpPr>
          <p:cNvPr id="247" name="CustomShape 2"/>
          <p:cNvSpPr/>
          <p:nvPr/>
        </p:nvSpPr>
        <p:spPr>
          <a:xfrm>
            <a:off x="365760" y="1820160"/>
            <a:ext cx="616680" cy="329040"/>
          </a:xfrm>
          <a:prstGeom prst="rect">
            <a:avLst/>
          </a:prstGeom>
          <a:noFill/>
          <a:ln w="19080">
            <a:solidFill>
              <a:srgbClr val="000000"/>
            </a:solidFill>
            <a:round/>
          </a:ln>
        </p:spPr>
        <p:style>
          <a:lnRef idx="0"/>
          <a:fillRef idx="0"/>
          <a:effectRef idx="0"/>
          <a:fontRef idx="minor"/>
        </p:style>
        <p:txBody>
          <a:bodyPr lIns="90000" rIns="90000" tIns="45000" bIns="45000" anchor="ctr">
            <a:noAutofit/>
          </a:bodyPr>
          <a:p>
            <a:pPr algn="ctr">
              <a:lnSpc>
                <a:spcPct val="100000"/>
              </a:lnSpc>
            </a:pPr>
            <a:r>
              <a:rPr b="1" lang="en-US" sz="1000" spc="-1" strike="noStrike">
                <a:solidFill>
                  <a:srgbClr val="000000"/>
                </a:solidFill>
                <a:latin typeface="Calibri"/>
                <a:ea typeface="DejaVu Sans"/>
              </a:rPr>
              <a:t>FTP</a:t>
            </a:r>
            <a:endParaRPr b="0" lang="es-MX" sz="1000" spc="-1" strike="noStrike">
              <a:latin typeface="Arial"/>
            </a:endParaRPr>
          </a:p>
        </p:txBody>
      </p:sp>
      <p:sp>
        <p:nvSpPr>
          <p:cNvPr id="248" name="CustomShape 3"/>
          <p:cNvSpPr/>
          <p:nvPr/>
        </p:nvSpPr>
        <p:spPr>
          <a:xfrm>
            <a:off x="1066680" y="1820160"/>
            <a:ext cx="681840" cy="329040"/>
          </a:xfrm>
          <a:prstGeom prst="rect">
            <a:avLst/>
          </a:prstGeom>
          <a:noFill/>
          <a:ln w="19080">
            <a:solidFill>
              <a:srgbClr val="000000"/>
            </a:solidFill>
            <a:round/>
          </a:ln>
        </p:spPr>
        <p:style>
          <a:lnRef idx="0"/>
          <a:fillRef idx="0"/>
          <a:effectRef idx="0"/>
          <a:fontRef idx="minor"/>
        </p:style>
        <p:txBody>
          <a:bodyPr lIns="90000" rIns="90000" tIns="45000" bIns="45000" anchor="ctr">
            <a:noAutofit/>
          </a:bodyPr>
          <a:p>
            <a:pPr algn="ctr">
              <a:lnSpc>
                <a:spcPct val="100000"/>
              </a:lnSpc>
            </a:pPr>
            <a:r>
              <a:rPr b="1" lang="en-US" sz="1000" spc="-1" strike="noStrike">
                <a:solidFill>
                  <a:srgbClr val="000000"/>
                </a:solidFill>
                <a:latin typeface="Calibri"/>
                <a:ea typeface="DejaVu Sans"/>
              </a:rPr>
              <a:t>HTTP</a:t>
            </a:r>
            <a:endParaRPr b="0" lang="es-MX" sz="1000" spc="-1" strike="noStrike">
              <a:latin typeface="Arial"/>
            </a:endParaRPr>
          </a:p>
        </p:txBody>
      </p:sp>
      <p:sp>
        <p:nvSpPr>
          <p:cNvPr id="249" name="CustomShape 4"/>
          <p:cNvSpPr/>
          <p:nvPr/>
        </p:nvSpPr>
        <p:spPr>
          <a:xfrm>
            <a:off x="1833120" y="1820160"/>
            <a:ext cx="734040" cy="329040"/>
          </a:xfrm>
          <a:prstGeom prst="rect">
            <a:avLst/>
          </a:prstGeom>
          <a:noFill/>
          <a:ln w="19080">
            <a:solidFill>
              <a:srgbClr val="000000"/>
            </a:solidFill>
            <a:round/>
          </a:ln>
        </p:spPr>
        <p:style>
          <a:lnRef idx="0"/>
          <a:fillRef idx="0"/>
          <a:effectRef idx="0"/>
          <a:fontRef idx="minor"/>
        </p:style>
        <p:txBody>
          <a:bodyPr lIns="90000" rIns="90000" tIns="45000" bIns="45000" anchor="ctr">
            <a:noAutofit/>
          </a:bodyPr>
          <a:p>
            <a:pPr algn="ctr">
              <a:lnSpc>
                <a:spcPct val="100000"/>
              </a:lnSpc>
            </a:pPr>
            <a:r>
              <a:rPr b="1" lang="en-US" sz="1000" spc="-1" strike="noStrike">
                <a:solidFill>
                  <a:srgbClr val="000000"/>
                </a:solidFill>
                <a:latin typeface="Calibri"/>
                <a:ea typeface="DejaVu Sans"/>
              </a:rPr>
              <a:t>SMTP</a:t>
            </a:r>
            <a:endParaRPr b="0" lang="es-MX" sz="1000" spc="-1" strike="noStrike">
              <a:latin typeface="Arial"/>
            </a:endParaRPr>
          </a:p>
        </p:txBody>
      </p:sp>
      <p:sp>
        <p:nvSpPr>
          <p:cNvPr id="250" name="CustomShape 5"/>
          <p:cNvSpPr/>
          <p:nvPr/>
        </p:nvSpPr>
        <p:spPr>
          <a:xfrm>
            <a:off x="2682360" y="1820160"/>
            <a:ext cx="681840" cy="329040"/>
          </a:xfrm>
          <a:prstGeom prst="rect">
            <a:avLst/>
          </a:prstGeom>
          <a:noFill/>
          <a:ln w="19080">
            <a:solidFill>
              <a:srgbClr val="000000"/>
            </a:solidFill>
            <a:round/>
          </a:ln>
        </p:spPr>
        <p:style>
          <a:lnRef idx="0"/>
          <a:fillRef idx="0"/>
          <a:effectRef idx="0"/>
          <a:fontRef idx="minor"/>
        </p:style>
        <p:txBody>
          <a:bodyPr lIns="90000" rIns="90000" tIns="45000" bIns="45000" anchor="ctr">
            <a:noAutofit/>
          </a:bodyPr>
          <a:p>
            <a:pPr algn="ctr">
              <a:lnSpc>
                <a:spcPct val="100000"/>
              </a:lnSpc>
            </a:pPr>
            <a:r>
              <a:rPr b="1" lang="en-US" sz="1000" spc="-1" strike="noStrike">
                <a:solidFill>
                  <a:srgbClr val="000000"/>
                </a:solidFill>
                <a:latin typeface="Calibri"/>
                <a:ea typeface="DejaVu Sans"/>
              </a:rPr>
              <a:t>TELNET</a:t>
            </a:r>
            <a:endParaRPr b="0" lang="es-MX" sz="1000" spc="-1" strike="noStrike">
              <a:latin typeface="Arial"/>
            </a:endParaRPr>
          </a:p>
        </p:txBody>
      </p:sp>
      <p:sp>
        <p:nvSpPr>
          <p:cNvPr id="251" name="CustomShape 6"/>
          <p:cNvSpPr/>
          <p:nvPr/>
        </p:nvSpPr>
        <p:spPr>
          <a:xfrm>
            <a:off x="3474720" y="1820160"/>
            <a:ext cx="681840" cy="329040"/>
          </a:xfrm>
          <a:prstGeom prst="rect">
            <a:avLst/>
          </a:prstGeom>
          <a:noFill/>
          <a:ln w="19080">
            <a:solidFill>
              <a:srgbClr val="000000"/>
            </a:solidFill>
            <a:round/>
          </a:ln>
        </p:spPr>
        <p:style>
          <a:lnRef idx="0"/>
          <a:fillRef idx="0"/>
          <a:effectRef idx="0"/>
          <a:fontRef idx="minor"/>
        </p:style>
        <p:txBody>
          <a:bodyPr lIns="90000" rIns="90000" tIns="45000" bIns="45000" anchor="ctr">
            <a:noAutofit/>
          </a:bodyPr>
          <a:p>
            <a:pPr algn="ctr">
              <a:lnSpc>
                <a:spcPct val="100000"/>
              </a:lnSpc>
            </a:pPr>
            <a:r>
              <a:rPr b="1" lang="en-US" sz="1000" spc="-1" strike="noStrike">
                <a:solidFill>
                  <a:srgbClr val="000000"/>
                </a:solidFill>
                <a:latin typeface="Calibri"/>
                <a:ea typeface="DejaVu Sans"/>
              </a:rPr>
              <a:t>RCP</a:t>
            </a:r>
            <a:endParaRPr b="0" lang="es-MX" sz="1000" spc="-1" strike="noStrike">
              <a:latin typeface="Arial"/>
            </a:endParaRPr>
          </a:p>
        </p:txBody>
      </p:sp>
      <p:sp>
        <p:nvSpPr>
          <p:cNvPr id="252" name="CustomShape 7"/>
          <p:cNvSpPr/>
          <p:nvPr/>
        </p:nvSpPr>
        <p:spPr>
          <a:xfrm>
            <a:off x="4262760" y="1820160"/>
            <a:ext cx="681840" cy="329040"/>
          </a:xfrm>
          <a:prstGeom prst="rect">
            <a:avLst/>
          </a:prstGeom>
          <a:noFill/>
          <a:ln w="19080">
            <a:solidFill>
              <a:srgbClr val="000000"/>
            </a:solidFill>
            <a:round/>
          </a:ln>
        </p:spPr>
        <p:style>
          <a:lnRef idx="0"/>
          <a:fillRef idx="0"/>
          <a:effectRef idx="0"/>
          <a:fontRef idx="minor"/>
        </p:style>
        <p:txBody>
          <a:bodyPr lIns="90000" rIns="90000" tIns="45000" bIns="45000" anchor="ctr">
            <a:noAutofit/>
          </a:bodyPr>
          <a:p>
            <a:pPr algn="ctr">
              <a:lnSpc>
                <a:spcPct val="100000"/>
              </a:lnSpc>
            </a:pPr>
            <a:r>
              <a:rPr b="1" lang="en-US" sz="1000" spc="-1" strike="noStrike">
                <a:solidFill>
                  <a:srgbClr val="000000"/>
                </a:solidFill>
                <a:latin typeface="Calibri"/>
                <a:ea typeface="DejaVu Sans"/>
              </a:rPr>
              <a:t>SNMP</a:t>
            </a:r>
            <a:endParaRPr b="0" lang="es-MX" sz="1000" spc="-1" strike="noStrike">
              <a:latin typeface="Arial"/>
            </a:endParaRPr>
          </a:p>
        </p:txBody>
      </p:sp>
      <p:sp>
        <p:nvSpPr>
          <p:cNvPr id="253" name="CustomShape 8"/>
          <p:cNvSpPr/>
          <p:nvPr/>
        </p:nvSpPr>
        <p:spPr>
          <a:xfrm>
            <a:off x="5050800" y="1820160"/>
            <a:ext cx="681840" cy="329040"/>
          </a:xfrm>
          <a:prstGeom prst="rect">
            <a:avLst/>
          </a:prstGeom>
          <a:noFill/>
          <a:ln w="19080">
            <a:solidFill>
              <a:srgbClr val="000000"/>
            </a:solidFill>
            <a:round/>
          </a:ln>
        </p:spPr>
        <p:style>
          <a:lnRef idx="0"/>
          <a:fillRef idx="0"/>
          <a:effectRef idx="0"/>
          <a:fontRef idx="minor"/>
        </p:style>
        <p:txBody>
          <a:bodyPr lIns="90000" rIns="90000" tIns="45000" bIns="45000" anchor="ctr">
            <a:noAutofit/>
          </a:bodyPr>
          <a:p>
            <a:pPr algn="ctr">
              <a:lnSpc>
                <a:spcPct val="100000"/>
              </a:lnSpc>
            </a:pPr>
            <a:r>
              <a:rPr b="1" lang="en-US" sz="1000" spc="-1" strike="noStrike">
                <a:solidFill>
                  <a:srgbClr val="000000"/>
                </a:solidFill>
                <a:latin typeface="Calibri"/>
                <a:ea typeface="DejaVu Sans"/>
              </a:rPr>
              <a:t>NFS</a:t>
            </a:r>
            <a:endParaRPr b="0" lang="es-MX" sz="1000" spc="-1" strike="noStrike">
              <a:latin typeface="Arial"/>
            </a:endParaRPr>
          </a:p>
        </p:txBody>
      </p:sp>
      <p:sp>
        <p:nvSpPr>
          <p:cNvPr id="254" name="CustomShape 9"/>
          <p:cNvSpPr/>
          <p:nvPr/>
        </p:nvSpPr>
        <p:spPr>
          <a:xfrm>
            <a:off x="365760" y="2703960"/>
            <a:ext cx="3790800" cy="329040"/>
          </a:xfrm>
          <a:prstGeom prst="rect">
            <a:avLst/>
          </a:prstGeom>
          <a:noFill/>
          <a:ln w="19080">
            <a:solidFill>
              <a:srgbClr val="000000"/>
            </a:solidFill>
            <a:round/>
          </a:ln>
        </p:spPr>
        <p:style>
          <a:lnRef idx="0"/>
          <a:fillRef idx="0"/>
          <a:effectRef idx="0"/>
          <a:fontRef idx="minor"/>
        </p:style>
        <p:txBody>
          <a:bodyPr lIns="90000" rIns="90000" tIns="45000" bIns="45000" anchor="ctr">
            <a:noAutofit/>
          </a:bodyPr>
          <a:p>
            <a:pPr algn="ctr">
              <a:lnSpc>
                <a:spcPct val="100000"/>
              </a:lnSpc>
            </a:pPr>
            <a:r>
              <a:rPr b="1" lang="en-US" sz="1000" spc="-1" strike="noStrike">
                <a:solidFill>
                  <a:srgbClr val="000000"/>
                </a:solidFill>
                <a:latin typeface="Calibri"/>
                <a:ea typeface="DejaVu Sans"/>
              </a:rPr>
              <a:t>TCP</a:t>
            </a:r>
            <a:endParaRPr b="0" lang="es-MX" sz="1000" spc="-1" strike="noStrike">
              <a:latin typeface="Arial"/>
            </a:endParaRPr>
          </a:p>
        </p:txBody>
      </p:sp>
      <p:sp>
        <p:nvSpPr>
          <p:cNvPr id="255" name="CustomShape 10"/>
          <p:cNvSpPr/>
          <p:nvPr/>
        </p:nvSpPr>
        <p:spPr>
          <a:xfrm>
            <a:off x="4262760" y="2701080"/>
            <a:ext cx="2249280" cy="329040"/>
          </a:xfrm>
          <a:prstGeom prst="rect">
            <a:avLst/>
          </a:prstGeom>
          <a:noFill/>
          <a:ln w="19080">
            <a:solidFill>
              <a:srgbClr val="000000"/>
            </a:solidFill>
            <a:round/>
          </a:ln>
        </p:spPr>
        <p:style>
          <a:lnRef idx="0"/>
          <a:fillRef idx="0"/>
          <a:effectRef idx="0"/>
          <a:fontRef idx="minor"/>
        </p:style>
        <p:txBody>
          <a:bodyPr lIns="90000" rIns="90000" tIns="45000" bIns="45000" anchor="ctr">
            <a:noAutofit/>
          </a:bodyPr>
          <a:p>
            <a:pPr algn="ctr">
              <a:lnSpc>
                <a:spcPct val="100000"/>
              </a:lnSpc>
            </a:pPr>
            <a:r>
              <a:rPr b="1" lang="en-US" sz="1000" spc="-1" strike="noStrike">
                <a:solidFill>
                  <a:srgbClr val="000000"/>
                </a:solidFill>
                <a:latin typeface="Calibri"/>
                <a:ea typeface="DejaVu Sans"/>
              </a:rPr>
              <a:t>UDP</a:t>
            </a:r>
            <a:endParaRPr b="0" lang="es-MX" sz="1000" spc="-1" strike="noStrike">
              <a:latin typeface="Arial"/>
            </a:endParaRPr>
          </a:p>
        </p:txBody>
      </p:sp>
      <p:sp>
        <p:nvSpPr>
          <p:cNvPr id="256" name="CustomShape 11"/>
          <p:cNvSpPr/>
          <p:nvPr/>
        </p:nvSpPr>
        <p:spPr>
          <a:xfrm>
            <a:off x="365760" y="4023360"/>
            <a:ext cx="9037800" cy="329040"/>
          </a:xfrm>
          <a:prstGeom prst="rect">
            <a:avLst/>
          </a:prstGeom>
          <a:noFill/>
          <a:ln w="19080">
            <a:solidFill>
              <a:srgbClr val="000000"/>
            </a:solidFill>
            <a:round/>
          </a:ln>
        </p:spPr>
        <p:style>
          <a:lnRef idx="0"/>
          <a:fillRef idx="0"/>
          <a:effectRef idx="0"/>
          <a:fontRef idx="minor"/>
        </p:style>
        <p:txBody>
          <a:bodyPr lIns="90000" rIns="90000" tIns="45000" bIns="45000" anchor="ctr">
            <a:noAutofit/>
          </a:bodyPr>
          <a:p>
            <a:pPr algn="ctr">
              <a:lnSpc>
                <a:spcPct val="100000"/>
              </a:lnSpc>
            </a:pPr>
            <a:r>
              <a:rPr b="1" lang="en-US" sz="1000" spc="-1" strike="noStrike">
                <a:solidFill>
                  <a:srgbClr val="000000"/>
                </a:solidFill>
                <a:latin typeface="Calibri"/>
                <a:ea typeface="DejaVu Sans"/>
              </a:rPr>
              <a:t>IP</a:t>
            </a:r>
            <a:endParaRPr b="0" lang="es-MX" sz="1000" spc="-1" strike="noStrike">
              <a:latin typeface="Arial"/>
            </a:endParaRPr>
          </a:p>
        </p:txBody>
      </p:sp>
      <p:sp>
        <p:nvSpPr>
          <p:cNvPr id="257" name="Line 12"/>
          <p:cNvSpPr/>
          <p:nvPr/>
        </p:nvSpPr>
        <p:spPr>
          <a:xfrm flipH="1">
            <a:off x="670320" y="2151000"/>
            <a:ext cx="4320" cy="549720"/>
          </a:xfrm>
          <a:prstGeom prst="line">
            <a:avLst/>
          </a:prstGeom>
          <a:ln w="19080">
            <a:solidFill>
              <a:srgbClr val="000000"/>
            </a:solidFill>
            <a:round/>
          </a:ln>
        </p:spPr>
        <p:style>
          <a:lnRef idx="0"/>
          <a:fillRef idx="0"/>
          <a:effectRef idx="0"/>
          <a:fontRef idx="minor"/>
        </p:style>
      </p:sp>
      <p:sp>
        <p:nvSpPr>
          <p:cNvPr id="258" name="Line 13"/>
          <p:cNvSpPr/>
          <p:nvPr/>
        </p:nvSpPr>
        <p:spPr>
          <a:xfrm flipH="1">
            <a:off x="1423800" y="2155320"/>
            <a:ext cx="4320" cy="549720"/>
          </a:xfrm>
          <a:prstGeom prst="line">
            <a:avLst/>
          </a:prstGeom>
          <a:ln w="19080">
            <a:solidFill>
              <a:srgbClr val="000000"/>
            </a:solidFill>
            <a:round/>
          </a:ln>
        </p:spPr>
        <p:style>
          <a:lnRef idx="0"/>
          <a:fillRef idx="0"/>
          <a:effectRef idx="0"/>
          <a:fontRef idx="minor"/>
        </p:style>
      </p:sp>
      <p:sp>
        <p:nvSpPr>
          <p:cNvPr id="259" name="Line 14"/>
          <p:cNvSpPr/>
          <p:nvPr/>
        </p:nvSpPr>
        <p:spPr>
          <a:xfrm flipH="1">
            <a:off x="2181240" y="2146320"/>
            <a:ext cx="4320" cy="550080"/>
          </a:xfrm>
          <a:prstGeom prst="line">
            <a:avLst/>
          </a:prstGeom>
          <a:ln w="19080">
            <a:solidFill>
              <a:srgbClr val="000000"/>
            </a:solidFill>
            <a:round/>
          </a:ln>
        </p:spPr>
        <p:style>
          <a:lnRef idx="0"/>
          <a:fillRef idx="0"/>
          <a:effectRef idx="0"/>
          <a:fontRef idx="minor"/>
        </p:style>
      </p:sp>
      <p:sp>
        <p:nvSpPr>
          <p:cNvPr id="260" name="Line 15"/>
          <p:cNvSpPr/>
          <p:nvPr/>
        </p:nvSpPr>
        <p:spPr>
          <a:xfrm flipH="1">
            <a:off x="3017160" y="2146320"/>
            <a:ext cx="4680" cy="550080"/>
          </a:xfrm>
          <a:prstGeom prst="line">
            <a:avLst/>
          </a:prstGeom>
          <a:ln w="19080">
            <a:solidFill>
              <a:srgbClr val="000000"/>
            </a:solidFill>
            <a:round/>
          </a:ln>
        </p:spPr>
        <p:style>
          <a:lnRef idx="0"/>
          <a:fillRef idx="0"/>
          <a:effectRef idx="0"/>
          <a:fontRef idx="minor"/>
        </p:style>
      </p:sp>
      <p:sp>
        <p:nvSpPr>
          <p:cNvPr id="261" name="Line 16"/>
          <p:cNvSpPr/>
          <p:nvPr/>
        </p:nvSpPr>
        <p:spPr>
          <a:xfrm flipH="1">
            <a:off x="3792240" y="2155320"/>
            <a:ext cx="4680" cy="549720"/>
          </a:xfrm>
          <a:prstGeom prst="line">
            <a:avLst/>
          </a:prstGeom>
          <a:ln w="19080">
            <a:solidFill>
              <a:srgbClr val="000000"/>
            </a:solidFill>
            <a:round/>
          </a:ln>
        </p:spPr>
        <p:style>
          <a:lnRef idx="0"/>
          <a:fillRef idx="0"/>
          <a:effectRef idx="0"/>
          <a:fontRef idx="minor"/>
        </p:style>
      </p:sp>
      <p:sp>
        <p:nvSpPr>
          <p:cNvPr id="262" name="Line 17"/>
          <p:cNvSpPr/>
          <p:nvPr/>
        </p:nvSpPr>
        <p:spPr>
          <a:xfrm flipH="1">
            <a:off x="4619880" y="2146320"/>
            <a:ext cx="4320" cy="550080"/>
          </a:xfrm>
          <a:prstGeom prst="line">
            <a:avLst/>
          </a:prstGeom>
          <a:ln w="19080">
            <a:solidFill>
              <a:srgbClr val="000000"/>
            </a:solidFill>
            <a:round/>
          </a:ln>
        </p:spPr>
        <p:style>
          <a:lnRef idx="0"/>
          <a:fillRef idx="0"/>
          <a:effectRef idx="0"/>
          <a:fontRef idx="minor"/>
        </p:style>
      </p:sp>
      <p:sp>
        <p:nvSpPr>
          <p:cNvPr id="263" name="Line 18"/>
          <p:cNvSpPr/>
          <p:nvPr/>
        </p:nvSpPr>
        <p:spPr>
          <a:xfrm flipH="1">
            <a:off x="5368680" y="2155320"/>
            <a:ext cx="4320" cy="549720"/>
          </a:xfrm>
          <a:prstGeom prst="line">
            <a:avLst/>
          </a:prstGeom>
          <a:ln w="19080">
            <a:solidFill>
              <a:srgbClr val="000000"/>
            </a:solidFill>
            <a:round/>
          </a:ln>
        </p:spPr>
        <p:style>
          <a:lnRef idx="0"/>
          <a:fillRef idx="0"/>
          <a:effectRef idx="0"/>
          <a:fontRef idx="minor"/>
        </p:style>
      </p:sp>
      <p:sp>
        <p:nvSpPr>
          <p:cNvPr id="264" name="CustomShape 19"/>
          <p:cNvSpPr/>
          <p:nvPr/>
        </p:nvSpPr>
        <p:spPr>
          <a:xfrm>
            <a:off x="5830200" y="1824480"/>
            <a:ext cx="681840" cy="329040"/>
          </a:xfrm>
          <a:prstGeom prst="rect">
            <a:avLst/>
          </a:prstGeom>
          <a:noFill/>
          <a:ln w="19080">
            <a:solidFill>
              <a:srgbClr val="000000"/>
            </a:solidFill>
            <a:round/>
          </a:ln>
        </p:spPr>
        <p:style>
          <a:lnRef idx="0"/>
          <a:fillRef idx="0"/>
          <a:effectRef idx="0"/>
          <a:fontRef idx="minor"/>
        </p:style>
        <p:txBody>
          <a:bodyPr lIns="90000" rIns="90000" tIns="45000" bIns="45000" anchor="ctr">
            <a:noAutofit/>
          </a:bodyPr>
          <a:p>
            <a:pPr algn="ctr">
              <a:lnSpc>
                <a:spcPct val="100000"/>
              </a:lnSpc>
            </a:pPr>
            <a:r>
              <a:rPr b="1" lang="en-US" sz="1000" spc="-1" strike="noStrike">
                <a:solidFill>
                  <a:srgbClr val="000000"/>
                </a:solidFill>
                <a:latin typeface="Calibri"/>
                <a:ea typeface="DejaVu Sans"/>
              </a:rPr>
              <a:t>TFTP</a:t>
            </a:r>
            <a:endParaRPr b="0" lang="es-MX" sz="1000" spc="-1" strike="noStrike">
              <a:latin typeface="Arial"/>
            </a:endParaRPr>
          </a:p>
        </p:txBody>
      </p:sp>
      <p:sp>
        <p:nvSpPr>
          <p:cNvPr id="265" name="Line 20"/>
          <p:cNvSpPr/>
          <p:nvPr/>
        </p:nvSpPr>
        <p:spPr>
          <a:xfrm flipH="1">
            <a:off x="6174360" y="2151000"/>
            <a:ext cx="4320" cy="549720"/>
          </a:xfrm>
          <a:prstGeom prst="line">
            <a:avLst/>
          </a:prstGeom>
          <a:ln w="19080">
            <a:solidFill>
              <a:srgbClr val="000000"/>
            </a:solidFill>
            <a:round/>
          </a:ln>
        </p:spPr>
        <p:style>
          <a:lnRef idx="0"/>
          <a:fillRef idx="0"/>
          <a:effectRef idx="0"/>
          <a:fontRef idx="minor"/>
        </p:style>
      </p:sp>
      <p:sp>
        <p:nvSpPr>
          <p:cNvPr id="266" name="Line 21"/>
          <p:cNvSpPr/>
          <p:nvPr/>
        </p:nvSpPr>
        <p:spPr>
          <a:xfrm>
            <a:off x="2248920" y="3031560"/>
            <a:ext cx="4320" cy="981000"/>
          </a:xfrm>
          <a:prstGeom prst="line">
            <a:avLst/>
          </a:prstGeom>
          <a:ln w="19080">
            <a:solidFill>
              <a:srgbClr val="000000"/>
            </a:solidFill>
            <a:round/>
          </a:ln>
        </p:spPr>
        <p:style>
          <a:lnRef idx="0"/>
          <a:fillRef idx="0"/>
          <a:effectRef idx="0"/>
          <a:fontRef idx="minor"/>
        </p:style>
      </p:sp>
      <p:sp>
        <p:nvSpPr>
          <p:cNvPr id="267" name="Line 22"/>
          <p:cNvSpPr/>
          <p:nvPr/>
        </p:nvSpPr>
        <p:spPr>
          <a:xfrm>
            <a:off x="5275080" y="3038400"/>
            <a:ext cx="4320" cy="981000"/>
          </a:xfrm>
          <a:prstGeom prst="line">
            <a:avLst/>
          </a:prstGeom>
          <a:ln w="19080">
            <a:solidFill>
              <a:srgbClr val="000000"/>
            </a:solidFill>
            <a:round/>
          </a:ln>
        </p:spPr>
        <p:style>
          <a:lnRef idx="0"/>
          <a:fillRef idx="0"/>
          <a:effectRef idx="0"/>
          <a:fontRef idx="minor"/>
        </p:style>
      </p:sp>
      <p:sp>
        <p:nvSpPr>
          <p:cNvPr id="268" name="CustomShape 23"/>
          <p:cNvSpPr/>
          <p:nvPr/>
        </p:nvSpPr>
        <p:spPr>
          <a:xfrm>
            <a:off x="5930640" y="3198240"/>
            <a:ext cx="681840" cy="329040"/>
          </a:xfrm>
          <a:prstGeom prst="rect">
            <a:avLst/>
          </a:prstGeom>
          <a:noFill/>
          <a:ln w="19080">
            <a:solidFill>
              <a:srgbClr val="000000"/>
            </a:solidFill>
            <a:round/>
          </a:ln>
        </p:spPr>
        <p:style>
          <a:lnRef idx="0"/>
          <a:fillRef idx="0"/>
          <a:effectRef idx="0"/>
          <a:fontRef idx="minor"/>
        </p:style>
        <p:txBody>
          <a:bodyPr lIns="90000" rIns="90000" tIns="45000" bIns="45000" anchor="ctr">
            <a:noAutofit/>
          </a:bodyPr>
          <a:p>
            <a:pPr algn="ctr">
              <a:lnSpc>
                <a:spcPct val="100000"/>
              </a:lnSpc>
            </a:pPr>
            <a:r>
              <a:rPr b="1" lang="en-US" sz="1000" spc="-1" strike="noStrike">
                <a:solidFill>
                  <a:srgbClr val="000000"/>
                </a:solidFill>
                <a:latin typeface="Calibri"/>
                <a:ea typeface="DejaVu Sans"/>
              </a:rPr>
              <a:t>ICMP</a:t>
            </a:r>
            <a:endParaRPr b="0" lang="es-MX" sz="1000" spc="-1" strike="noStrike">
              <a:latin typeface="Arial"/>
            </a:endParaRPr>
          </a:p>
        </p:txBody>
      </p:sp>
      <p:sp>
        <p:nvSpPr>
          <p:cNvPr id="269" name="CustomShape 24"/>
          <p:cNvSpPr/>
          <p:nvPr/>
        </p:nvSpPr>
        <p:spPr>
          <a:xfrm>
            <a:off x="6658920" y="3197880"/>
            <a:ext cx="681840" cy="329040"/>
          </a:xfrm>
          <a:prstGeom prst="rect">
            <a:avLst/>
          </a:prstGeom>
          <a:noFill/>
          <a:ln w="19080">
            <a:solidFill>
              <a:srgbClr val="000000"/>
            </a:solidFill>
            <a:round/>
          </a:ln>
        </p:spPr>
        <p:style>
          <a:lnRef idx="0"/>
          <a:fillRef idx="0"/>
          <a:effectRef idx="0"/>
          <a:fontRef idx="minor"/>
        </p:style>
        <p:txBody>
          <a:bodyPr lIns="90000" rIns="90000" tIns="45000" bIns="45000" anchor="ctr">
            <a:noAutofit/>
          </a:bodyPr>
          <a:p>
            <a:pPr algn="ctr">
              <a:lnSpc>
                <a:spcPct val="100000"/>
              </a:lnSpc>
            </a:pPr>
            <a:r>
              <a:rPr b="1" lang="en-US" sz="1000" spc="-1" strike="noStrike">
                <a:solidFill>
                  <a:srgbClr val="000000"/>
                </a:solidFill>
                <a:latin typeface="Calibri"/>
                <a:ea typeface="DejaVu Sans"/>
              </a:rPr>
              <a:t>OSPF</a:t>
            </a:r>
            <a:endParaRPr b="0" lang="es-MX" sz="1000" spc="-1" strike="noStrike">
              <a:latin typeface="Arial"/>
            </a:endParaRPr>
          </a:p>
        </p:txBody>
      </p:sp>
      <p:sp>
        <p:nvSpPr>
          <p:cNvPr id="270" name="CustomShape 25"/>
          <p:cNvSpPr/>
          <p:nvPr/>
        </p:nvSpPr>
        <p:spPr>
          <a:xfrm>
            <a:off x="7404480" y="3196800"/>
            <a:ext cx="681840" cy="329040"/>
          </a:xfrm>
          <a:prstGeom prst="rect">
            <a:avLst/>
          </a:prstGeom>
          <a:noFill/>
          <a:ln w="19080">
            <a:solidFill>
              <a:srgbClr val="000000"/>
            </a:solidFill>
            <a:round/>
          </a:ln>
        </p:spPr>
        <p:style>
          <a:lnRef idx="0"/>
          <a:fillRef idx="0"/>
          <a:effectRef idx="0"/>
          <a:fontRef idx="minor"/>
        </p:style>
        <p:txBody>
          <a:bodyPr lIns="90000" rIns="90000" tIns="45000" bIns="45000" anchor="ctr">
            <a:noAutofit/>
          </a:bodyPr>
          <a:p>
            <a:pPr algn="ctr">
              <a:lnSpc>
                <a:spcPct val="100000"/>
              </a:lnSpc>
            </a:pPr>
            <a:r>
              <a:rPr b="1" lang="en-US" sz="1000" spc="-1" strike="noStrike">
                <a:solidFill>
                  <a:srgbClr val="000000"/>
                </a:solidFill>
                <a:latin typeface="Calibri"/>
                <a:ea typeface="DejaVu Sans"/>
              </a:rPr>
              <a:t>RSVP</a:t>
            </a:r>
            <a:endParaRPr b="0" lang="es-MX" sz="1000" spc="-1" strike="noStrike">
              <a:latin typeface="Arial"/>
            </a:endParaRPr>
          </a:p>
        </p:txBody>
      </p:sp>
      <p:sp>
        <p:nvSpPr>
          <p:cNvPr id="271" name="CustomShape 26"/>
          <p:cNvSpPr/>
          <p:nvPr/>
        </p:nvSpPr>
        <p:spPr>
          <a:xfrm>
            <a:off x="8150040" y="3191400"/>
            <a:ext cx="681840" cy="329040"/>
          </a:xfrm>
          <a:prstGeom prst="rect">
            <a:avLst/>
          </a:prstGeom>
          <a:noFill/>
          <a:ln w="19080">
            <a:solidFill>
              <a:srgbClr val="000000"/>
            </a:solidFill>
            <a:round/>
          </a:ln>
        </p:spPr>
        <p:style>
          <a:lnRef idx="0"/>
          <a:fillRef idx="0"/>
          <a:effectRef idx="0"/>
          <a:fontRef idx="minor"/>
        </p:style>
        <p:txBody>
          <a:bodyPr lIns="90000" rIns="90000" tIns="45000" bIns="45000" anchor="ctr">
            <a:noAutofit/>
          </a:bodyPr>
          <a:p>
            <a:pPr algn="ctr">
              <a:lnSpc>
                <a:spcPct val="100000"/>
              </a:lnSpc>
            </a:pPr>
            <a:r>
              <a:rPr b="1" lang="en-US" sz="1000" spc="-1" strike="noStrike">
                <a:solidFill>
                  <a:srgbClr val="000000"/>
                </a:solidFill>
                <a:latin typeface="Calibri"/>
                <a:ea typeface="DejaVu Sans"/>
              </a:rPr>
              <a:t>IGMP</a:t>
            </a:r>
            <a:endParaRPr b="0" lang="es-MX" sz="1000" spc="-1" strike="noStrike">
              <a:latin typeface="Arial"/>
            </a:endParaRPr>
          </a:p>
        </p:txBody>
      </p:sp>
      <p:sp>
        <p:nvSpPr>
          <p:cNvPr id="272" name="Line 27"/>
          <p:cNvSpPr/>
          <p:nvPr/>
        </p:nvSpPr>
        <p:spPr>
          <a:xfrm>
            <a:off x="6272280" y="3539520"/>
            <a:ext cx="360" cy="488160"/>
          </a:xfrm>
          <a:prstGeom prst="line">
            <a:avLst/>
          </a:prstGeom>
          <a:ln w="19080">
            <a:solidFill>
              <a:srgbClr val="000000"/>
            </a:solidFill>
            <a:round/>
          </a:ln>
        </p:spPr>
        <p:style>
          <a:lnRef idx="0"/>
          <a:fillRef idx="0"/>
          <a:effectRef idx="0"/>
          <a:fontRef idx="minor"/>
        </p:style>
      </p:sp>
      <p:sp>
        <p:nvSpPr>
          <p:cNvPr id="273" name="Line 28"/>
          <p:cNvSpPr/>
          <p:nvPr/>
        </p:nvSpPr>
        <p:spPr>
          <a:xfrm>
            <a:off x="6998040" y="3531600"/>
            <a:ext cx="360" cy="487800"/>
          </a:xfrm>
          <a:prstGeom prst="line">
            <a:avLst/>
          </a:prstGeom>
          <a:ln w="19080">
            <a:solidFill>
              <a:srgbClr val="000000"/>
            </a:solidFill>
            <a:round/>
          </a:ln>
        </p:spPr>
        <p:style>
          <a:lnRef idx="0"/>
          <a:fillRef idx="0"/>
          <a:effectRef idx="0"/>
          <a:fontRef idx="minor"/>
        </p:style>
      </p:sp>
      <p:sp>
        <p:nvSpPr>
          <p:cNvPr id="274" name="Line 29"/>
          <p:cNvSpPr/>
          <p:nvPr/>
        </p:nvSpPr>
        <p:spPr>
          <a:xfrm>
            <a:off x="7722000" y="3539520"/>
            <a:ext cx="360" cy="488160"/>
          </a:xfrm>
          <a:prstGeom prst="line">
            <a:avLst/>
          </a:prstGeom>
          <a:ln w="19080">
            <a:solidFill>
              <a:srgbClr val="000000"/>
            </a:solidFill>
            <a:round/>
          </a:ln>
        </p:spPr>
        <p:style>
          <a:lnRef idx="0"/>
          <a:fillRef idx="0"/>
          <a:effectRef idx="0"/>
          <a:fontRef idx="minor"/>
        </p:style>
      </p:sp>
      <p:sp>
        <p:nvSpPr>
          <p:cNvPr id="275" name="Line 30"/>
          <p:cNvSpPr/>
          <p:nvPr/>
        </p:nvSpPr>
        <p:spPr>
          <a:xfrm>
            <a:off x="8472240" y="3522240"/>
            <a:ext cx="360" cy="487800"/>
          </a:xfrm>
          <a:prstGeom prst="line">
            <a:avLst/>
          </a:prstGeom>
          <a:ln w="19080">
            <a:solidFill>
              <a:srgbClr val="0000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Métodos principales de ServerSocket</a:t>
            </a:r>
            <a:endParaRPr b="0" lang="es-MX" sz="4400" spc="-1" strike="noStrike">
              <a:latin typeface="Arial"/>
            </a:endParaRPr>
          </a:p>
        </p:txBody>
      </p:sp>
      <p:sp>
        <p:nvSpPr>
          <p:cNvPr id="360"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4000" spc="-1" strike="noStrike">
                <a:solidFill>
                  <a:srgbClr val="000000"/>
                </a:solidFill>
                <a:latin typeface="MoolBoran"/>
                <a:ea typeface="DejaVu Sans"/>
              </a:rPr>
              <a:t>accept(); </a:t>
            </a:r>
            <a:r>
              <a:rPr b="0" lang="en-US" sz="2800" spc="-1" strike="noStrike">
                <a:solidFill>
                  <a:srgbClr val="000000"/>
                </a:solidFill>
                <a:latin typeface="Calibri"/>
                <a:ea typeface="DejaVu Sans"/>
              </a:rPr>
              <a:t>acepta una conexión a través de la red.</a:t>
            </a:r>
            <a:endParaRPr b="0" lang="es-MX" sz="2800" spc="-1" strike="noStrike">
              <a:latin typeface="Arial"/>
            </a:endParaRPr>
          </a:p>
          <a:p>
            <a:pPr marL="216000" indent="-215280">
              <a:lnSpc>
                <a:spcPct val="90000"/>
              </a:lnSpc>
              <a:buClr>
                <a:srgbClr val="000000"/>
              </a:buClr>
              <a:buFont typeface="Arial"/>
              <a:buChar char="•"/>
            </a:pPr>
            <a:r>
              <a:rPr b="0" lang="en-US" sz="4000" spc="-1" strike="noStrike">
                <a:solidFill>
                  <a:srgbClr val="000000"/>
                </a:solidFill>
                <a:latin typeface="MoolBoran"/>
                <a:ea typeface="DejaVu Sans"/>
              </a:rPr>
              <a:t>bind(SocketAddress local); </a:t>
            </a:r>
            <a:r>
              <a:rPr b="0" lang="en-US" sz="2800" spc="-1" strike="noStrike">
                <a:solidFill>
                  <a:srgbClr val="000000"/>
                </a:solidFill>
                <a:latin typeface="Calibri"/>
                <a:ea typeface="DejaVu Sans"/>
              </a:rPr>
              <a:t>vincula al </a:t>
            </a:r>
            <a:r>
              <a:rPr b="0" lang="en-US" sz="4000" spc="-1" strike="noStrike">
                <a:solidFill>
                  <a:srgbClr val="000000"/>
                </a:solidFill>
                <a:latin typeface="MoolBoran"/>
                <a:ea typeface="DejaVu Sans"/>
              </a:rPr>
              <a:t>ServerSocket</a:t>
            </a:r>
            <a:r>
              <a:rPr b="0" lang="en-US" sz="2800" spc="-1" strike="noStrike">
                <a:solidFill>
                  <a:srgbClr val="000000"/>
                </a:solidFill>
                <a:latin typeface="Calibri"/>
                <a:ea typeface="DejaVu Sans"/>
              </a:rPr>
              <a:t> con una dirección IP y número de puerto específico.</a:t>
            </a:r>
            <a:endParaRPr b="0" lang="es-MX" sz="2800" spc="-1" strike="noStrike">
              <a:latin typeface="Arial"/>
            </a:endParaRPr>
          </a:p>
          <a:p>
            <a:pPr marL="216000" indent="-215280">
              <a:lnSpc>
                <a:spcPct val="90000"/>
              </a:lnSpc>
              <a:buClr>
                <a:srgbClr val="000000"/>
              </a:buClr>
              <a:buFont typeface="Arial"/>
              <a:buChar char="•"/>
            </a:pPr>
            <a:r>
              <a:rPr b="0" lang="en-US" sz="4000" spc="-1" strike="noStrike">
                <a:solidFill>
                  <a:srgbClr val="000000"/>
                </a:solidFill>
                <a:latin typeface="MoolBoran"/>
                <a:ea typeface="DejaVu Sans"/>
              </a:rPr>
              <a:t>close();</a:t>
            </a:r>
            <a:r>
              <a:rPr b="0" lang="en-US" sz="2800" spc="-1" strike="noStrike">
                <a:solidFill>
                  <a:srgbClr val="000000"/>
                </a:solidFill>
                <a:latin typeface="Calibri"/>
                <a:ea typeface="DejaVu Sans"/>
              </a:rPr>
              <a:t> Cierra el socket.</a:t>
            </a:r>
            <a:endParaRPr b="0" lang="es-MX" sz="2800" spc="-1" strike="noStrike">
              <a:latin typeface="Arial"/>
            </a:endParaRPr>
          </a:p>
          <a:p>
            <a:pPr>
              <a:lnSpc>
                <a:spcPct val="90000"/>
              </a:lnSpc>
            </a:pP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ServerSocket() y Bind()</a:t>
            </a:r>
            <a:endParaRPr b="0" lang="es-MX" sz="4400" spc="-1" strike="noStrike">
              <a:latin typeface="Arial"/>
            </a:endParaRPr>
          </a:p>
        </p:txBody>
      </p:sp>
      <p:sp>
        <p:nvSpPr>
          <p:cNvPr id="362"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4000" spc="-1" strike="noStrike">
                <a:solidFill>
                  <a:srgbClr val="000000"/>
                </a:solidFill>
                <a:latin typeface="MoolBoran"/>
                <a:ea typeface="DejaVu Sans"/>
              </a:rPr>
              <a:t>ServerSocket s = new ServerSocket();</a:t>
            </a:r>
            <a:endParaRPr b="0" lang="es-MX" sz="4000" spc="-1" strike="noStrike">
              <a:latin typeface="Arial"/>
            </a:endParaRPr>
          </a:p>
          <a:p>
            <a:pPr>
              <a:lnSpc>
                <a:spcPct val="100000"/>
              </a:lnSpc>
            </a:pPr>
            <a:r>
              <a:rPr b="0" lang="en-US" sz="4000" spc="-1" strike="noStrike">
                <a:solidFill>
                  <a:srgbClr val="000000"/>
                </a:solidFill>
                <a:latin typeface="MoolBoran"/>
                <a:ea typeface="DejaVu Sans"/>
              </a:rPr>
              <a:t>InetSocketAddress dir = new InetSocketAddres(1234);</a:t>
            </a:r>
            <a:endParaRPr b="0" lang="es-MX" sz="4000" spc="-1" strike="noStrike">
              <a:latin typeface="Arial"/>
            </a:endParaRPr>
          </a:p>
          <a:p>
            <a:pPr>
              <a:lnSpc>
                <a:spcPct val="100000"/>
              </a:lnSpc>
            </a:pPr>
            <a:r>
              <a:rPr b="0" lang="en-US" sz="4000" spc="-1" strike="noStrike">
                <a:solidFill>
                  <a:srgbClr val="000000"/>
                </a:solidFill>
                <a:latin typeface="MoolBoran"/>
                <a:ea typeface="DejaVu Sans"/>
              </a:rPr>
              <a:t>s.bind(dir);</a:t>
            </a:r>
            <a:endParaRPr b="0" lang="es-MX" sz="4000" spc="-1" strike="noStrike">
              <a:latin typeface="Arial"/>
            </a:endParaRPr>
          </a:p>
          <a:p>
            <a:pPr>
              <a:lnSpc>
                <a:spcPct val="100000"/>
              </a:lnSpc>
            </a:pPr>
            <a:r>
              <a:rPr b="0" lang="en-US" sz="4000" spc="-1" strike="noStrike">
                <a:solidFill>
                  <a:srgbClr val="000000"/>
                </a:solidFill>
                <a:latin typeface="Calibri"/>
                <a:ea typeface="DejaVu Sans"/>
              </a:rPr>
              <a:t>ó</a:t>
            </a:r>
            <a:endParaRPr b="0" lang="es-MX" sz="4000" spc="-1" strike="noStrike">
              <a:latin typeface="Arial"/>
            </a:endParaRPr>
          </a:p>
          <a:p>
            <a:pPr>
              <a:lnSpc>
                <a:spcPct val="100000"/>
              </a:lnSpc>
            </a:pPr>
            <a:r>
              <a:rPr b="0" lang="en-US" sz="4000" spc="-1" strike="noStrike">
                <a:solidFill>
                  <a:srgbClr val="000000"/>
                </a:solidFill>
                <a:latin typeface="MoolBoran"/>
                <a:ea typeface="DejaVu Sans"/>
              </a:rPr>
              <a:t>ServerSocket s = new ServerSocket(1234);</a:t>
            </a:r>
            <a:endParaRPr b="0" lang="es-MX" sz="4000" spc="-1" strike="noStrike">
              <a:latin typeface="Arial"/>
            </a:endParaRPr>
          </a:p>
          <a:p>
            <a:pPr>
              <a:lnSpc>
                <a:spcPct val="100000"/>
              </a:lnSpc>
            </a:pPr>
            <a:endParaRPr b="0" lang="es-MX" sz="40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CustomShape 1"/>
          <p:cNvSpPr/>
          <p:nvPr/>
        </p:nvSpPr>
        <p:spPr>
          <a:xfrm>
            <a:off x="1991520" y="53640"/>
            <a:ext cx="8227800" cy="11412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Flujos en java</a:t>
            </a:r>
            <a:endParaRPr b="0" lang="es-MX" sz="44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Flujos en java</a:t>
            </a:r>
            <a:endParaRPr b="0" lang="es-MX" sz="4400" spc="-1" strike="noStrike">
              <a:latin typeface="Arial"/>
            </a:endParaRPr>
          </a:p>
        </p:txBody>
      </p:sp>
      <p:sp>
        <p:nvSpPr>
          <p:cNvPr id="365"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Paquete </a:t>
            </a:r>
            <a:r>
              <a:rPr b="0" lang="en-US" sz="4000" spc="-1" strike="noStrike">
                <a:solidFill>
                  <a:srgbClr val="000000"/>
                </a:solidFill>
                <a:latin typeface="MoolBoran"/>
                <a:ea typeface="DejaVu Sans"/>
              </a:rPr>
              <a:t>java.io</a:t>
            </a:r>
            <a:endParaRPr b="0" lang="es-MX" sz="4000" spc="-1" strike="noStrike">
              <a:latin typeface="Arial"/>
            </a:endParaRPr>
          </a:p>
          <a:p>
            <a:pPr>
              <a:lnSpc>
                <a:spcPct val="90000"/>
              </a:lnSpc>
            </a:pPr>
            <a:endParaRPr b="0" lang="es-MX" sz="4000" spc="-1" strike="noStrike">
              <a:latin typeface="Arial"/>
            </a:endParaRPr>
          </a:p>
          <a:p>
            <a:pPr>
              <a:lnSpc>
                <a:spcPct val="90000"/>
              </a:lnSpc>
            </a:pPr>
            <a:endParaRPr b="0" lang="es-MX" sz="4000" spc="-1" strike="noStrike">
              <a:latin typeface="Arial"/>
            </a:endParaRPr>
          </a:p>
          <a:p>
            <a:pPr>
              <a:lnSpc>
                <a:spcPct val="90000"/>
              </a:lnSpc>
            </a:pPr>
            <a:endParaRPr b="0" lang="es-MX" sz="40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Flujos orientados a byte / orientados a carácter</a:t>
            </a:r>
            <a:endParaRPr b="0" lang="es-MX" sz="2800" spc="-1" strike="noStrike">
              <a:latin typeface="Arial"/>
            </a:endParaRPr>
          </a:p>
        </p:txBody>
      </p:sp>
      <p:pic>
        <p:nvPicPr>
          <p:cNvPr id="366" name="Imagen 3" descr=""/>
          <p:cNvPicPr/>
          <p:nvPr/>
        </p:nvPicPr>
        <p:blipFill>
          <a:blip r:embed="rId1"/>
          <a:stretch/>
        </p:blipFill>
        <p:spPr>
          <a:xfrm>
            <a:off x="2090880" y="2377080"/>
            <a:ext cx="6179760" cy="741240"/>
          </a:xfrm>
          <a:prstGeom prst="rect">
            <a:avLst/>
          </a:prstGeom>
          <a:ln>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Flujos orientados a byte</a:t>
            </a:r>
            <a:endParaRPr b="0" lang="es-MX" sz="4400" spc="-1" strike="noStrike">
              <a:latin typeface="Arial"/>
            </a:endParaRPr>
          </a:p>
        </p:txBody>
      </p:sp>
      <p:sp>
        <p:nvSpPr>
          <p:cNvPr id="368"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Byte (8bits)</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Más primitivos y portables</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Los demás flujos lo usan</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Flujo de bajo nivel</a:t>
            </a:r>
            <a:endParaRPr b="0" lang="es-MX" sz="2800" spc="-1" strike="noStrike">
              <a:latin typeface="Arial"/>
            </a:endParaRPr>
          </a:p>
          <a:p>
            <a:pPr marL="216000" indent="-215280">
              <a:lnSpc>
                <a:spcPct val="90000"/>
              </a:lnSpc>
              <a:buClr>
                <a:srgbClr val="000000"/>
              </a:buClr>
              <a:buFont typeface="Arial"/>
              <a:buChar char="•"/>
            </a:pPr>
            <a:r>
              <a:rPr b="0" lang="en-US" sz="4000" spc="-1" strike="noStrike">
                <a:solidFill>
                  <a:srgbClr val="000000"/>
                </a:solidFill>
                <a:latin typeface="MoolBoran"/>
                <a:ea typeface="DejaVu Sans"/>
              </a:rPr>
              <a:t>InputStream</a:t>
            </a:r>
            <a:r>
              <a:rPr b="0" lang="en-US" sz="2800" spc="-1" strike="noStrike">
                <a:solidFill>
                  <a:srgbClr val="000000"/>
                </a:solidFill>
                <a:latin typeface="Calibri"/>
                <a:ea typeface="DejaVu Sans"/>
              </a:rPr>
              <a:t> y </a:t>
            </a:r>
            <a:r>
              <a:rPr b="0" lang="en-US" sz="4000" spc="-1" strike="noStrike">
                <a:solidFill>
                  <a:srgbClr val="000000"/>
                </a:solidFill>
                <a:latin typeface="MoolBoran"/>
                <a:ea typeface="DejaVu Sans"/>
              </a:rPr>
              <a:t>OutputStream</a:t>
            </a:r>
            <a:endParaRPr b="0" lang="es-MX" sz="4000" spc="-1" strike="noStrike">
              <a:latin typeface="Arial"/>
            </a:endParaRPr>
          </a:p>
          <a:p>
            <a:pPr>
              <a:lnSpc>
                <a:spcPct val="90000"/>
              </a:lnSpc>
            </a:pPr>
            <a:endParaRPr b="0" lang="es-MX" sz="40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Flujos orientados a carácter</a:t>
            </a:r>
            <a:endParaRPr b="0" lang="es-MX" sz="4400" spc="-1" strike="noStrike">
              <a:latin typeface="Arial"/>
            </a:endParaRPr>
          </a:p>
        </p:txBody>
      </p:sp>
      <p:sp>
        <p:nvSpPr>
          <p:cNvPr id="370"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char (16 bits)</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Codificación unicode</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Ideal para texto plano</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Reader y Writer</a:t>
            </a:r>
            <a:endParaRPr b="0" lang="es-MX" sz="2800" spc="-1" strike="noStrike">
              <a:latin typeface="Arial"/>
            </a:endParaRPr>
          </a:p>
          <a:p>
            <a:pPr>
              <a:lnSpc>
                <a:spcPct val="90000"/>
              </a:lnSpc>
            </a:pP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71" name="Picture 2" descr=""/>
          <p:cNvPicPr/>
          <p:nvPr/>
        </p:nvPicPr>
        <p:blipFill>
          <a:blip r:embed="rId1"/>
          <a:stretch/>
        </p:blipFill>
        <p:spPr>
          <a:xfrm>
            <a:off x="4007880" y="176400"/>
            <a:ext cx="6262920" cy="6460920"/>
          </a:xfrm>
          <a:prstGeom prst="rect">
            <a:avLst/>
          </a:prstGeom>
          <a:ln>
            <a:noFill/>
          </a:ln>
        </p:spPr>
      </p:pic>
      <p:sp>
        <p:nvSpPr>
          <p:cNvPr id="372" name="CustomShape 1"/>
          <p:cNvSpPr/>
          <p:nvPr/>
        </p:nvSpPr>
        <p:spPr>
          <a:xfrm>
            <a:off x="1523880" y="1917000"/>
            <a:ext cx="3969000" cy="26485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Diagrama de clases principales</a:t>
            </a:r>
            <a:endParaRPr b="0" lang="es-MX" sz="44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Lectura y escritura</a:t>
            </a:r>
            <a:endParaRPr b="0" lang="es-MX" sz="4400" spc="-1" strike="noStrike">
              <a:latin typeface="Arial"/>
            </a:endParaRPr>
          </a:p>
        </p:txBody>
      </p:sp>
      <p:sp>
        <p:nvSpPr>
          <p:cNvPr id="374"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Abrir</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Leer o escribir</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Cerrar</a:t>
            </a:r>
            <a:endParaRPr b="0" lang="es-MX" sz="2800" spc="-1" strike="noStrike">
              <a:latin typeface="Arial"/>
            </a:endParaRPr>
          </a:p>
          <a:p>
            <a:pPr>
              <a:lnSpc>
                <a:spcPct val="100000"/>
              </a:lnSpc>
            </a:pPr>
            <a:endParaRPr b="0" lang="es-MX" sz="2800" spc="-1" strike="noStrike">
              <a:latin typeface="Arial"/>
            </a:endParaRPr>
          </a:p>
          <a:p>
            <a:pPr>
              <a:lnSpc>
                <a:spcPct val="100000"/>
              </a:lnSpc>
            </a:pPr>
            <a:endParaRPr b="0" lang="es-MX" sz="2800" spc="-1" strike="noStrike">
              <a:latin typeface="Arial"/>
            </a:endParaRPr>
          </a:p>
          <a:p>
            <a:pPr>
              <a:lnSpc>
                <a:spcPct val="100000"/>
              </a:lnSpc>
            </a:pP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Lectura, InputStream</a:t>
            </a:r>
            <a:endParaRPr b="0" lang="es-MX" sz="4400" spc="-1" strike="noStrike">
              <a:latin typeface="Arial"/>
            </a:endParaRPr>
          </a:p>
        </p:txBody>
      </p:sp>
      <p:sp>
        <p:nvSpPr>
          <p:cNvPr id="376"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4000" spc="-1" strike="noStrike">
                <a:solidFill>
                  <a:srgbClr val="000000"/>
                </a:solidFill>
                <a:latin typeface="MoolBoran"/>
                <a:ea typeface="DejaVu Sans"/>
              </a:rPr>
              <a:t>int read();</a:t>
            </a:r>
            <a:r>
              <a:rPr b="0" lang="en-US" sz="2800" spc="-1" strike="noStrike">
                <a:solidFill>
                  <a:srgbClr val="000000"/>
                </a:solidFill>
                <a:latin typeface="Calibri"/>
                <a:ea typeface="DejaVu Sans"/>
              </a:rPr>
              <a:t> Lee el próximo byte del flujo representado en un entero. Devuelve -1 si no quedan más datos que leer.  </a:t>
            </a:r>
            <a:endParaRPr b="0" lang="es-MX" sz="2800" spc="-1" strike="noStrike">
              <a:latin typeface="Arial"/>
            </a:endParaRPr>
          </a:p>
          <a:p>
            <a:pPr marL="216000" indent="-215280">
              <a:lnSpc>
                <a:spcPct val="90000"/>
              </a:lnSpc>
              <a:buClr>
                <a:srgbClr val="000000"/>
              </a:buClr>
              <a:buFont typeface="Arial"/>
              <a:buChar char="•"/>
            </a:pPr>
            <a:r>
              <a:rPr b="0" lang="en-US" sz="4000" spc="-1" strike="noStrike">
                <a:solidFill>
                  <a:srgbClr val="000000"/>
                </a:solidFill>
                <a:latin typeface="MoolBoran"/>
                <a:ea typeface="DejaVu Sans"/>
              </a:rPr>
              <a:t>int read(byte[] b); </a:t>
            </a:r>
            <a:r>
              <a:rPr b="0" lang="en-US" sz="2800" spc="-1" strike="noStrike">
                <a:solidFill>
                  <a:srgbClr val="000000"/>
                </a:solidFill>
                <a:latin typeface="Calibri"/>
                <a:ea typeface="DejaVu Sans"/>
              </a:rPr>
              <a:t>Lee un arreglo de bytes del flujo.  </a:t>
            </a:r>
            <a:endParaRPr b="0" lang="es-MX" sz="2800" spc="-1" strike="noStrike">
              <a:latin typeface="Arial"/>
            </a:endParaRPr>
          </a:p>
          <a:p>
            <a:pPr marL="216000" indent="-215280">
              <a:lnSpc>
                <a:spcPct val="90000"/>
              </a:lnSpc>
              <a:buClr>
                <a:srgbClr val="000000"/>
              </a:buClr>
              <a:buFont typeface="Arial"/>
              <a:buChar char="•"/>
            </a:pPr>
            <a:r>
              <a:rPr b="0" lang="en-US" sz="4000" spc="-1" strike="noStrike">
                <a:solidFill>
                  <a:srgbClr val="000000"/>
                </a:solidFill>
                <a:latin typeface="MoolBoran"/>
                <a:ea typeface="DejaVu Sans"/>
              </a:rPr>
              <a:t>int read(byte[] b, int off, int tam)</a:t>
            </a:r>
            <a:r>
              <a:rPr b="0" lang="en-US" sz="2800" spc="-1" strike="noStrike">
                <a:solidFill>
                  <a:srgbClr val="000000"/>
                </a:solidFill>
                <a:latin typeface="Calibri"/>
                <a:ea typeface="DejaVu Sans"/>
              </a:rPr>
              <a:t>; Lee un arreglo de bytes del flujo, desde y hasta la posición indicada</a:t>
            </a: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Lectura, Reader</a:t>
            </a:r>
            <a:endParaRPr b="0" lang="es-MX" sz="4400" spc="-1" strike="noStrike">
              <a:latin typeface="Arial"/>
            </a:endParaRPr>
          </a:p>
        </p:txBody>
      </p:sp>
      <p:sp>
        <p:nvSpPr>
          <p:cNvPr id="378"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int</a:t>
            </a:r>
            <a:r>
              <a:rPr b="1" lang="en-US" sz="2800" spc="-1" strike="noStrike">
                <a:solidFill>
                  <a:srgbClr val="000000"/>
                </a:solidFill>
                <a:latin typeface="Calibri"/>
                <a:ea typeface="DejaVu Sans"/>
              </a:rPr>
              <a:t> read() – </a:t>
            </a:r>
            <a:r>
              <a:rPr b="0" lang="en-US" sz="2800" spc="-1" strike="noStrike">
                <a:solidFill>
                  <a:srgbClr val="000000"/>
                </a:solidFill>
                <a:latin typeface="Calibri"/>
                <a:ea typeface="DejaVu Sans"/>
              </a:rPr>
              <a:t>Lee el próximo carácter del flujo representado en un entero. Devuelve -1 si no quedan ms datos que leer.</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int</a:t>
            </a:r>
            <a:r>
              <a:rPr b="1" lang="en-US" sz="2800" spc="-1" strike="noStrike">
                <a:solidFill>
                  <a:srgbClr val="000000"/>
                </a:solidFill>
                <a:latin typeface="Calibri"/>
                <a:ea typeface="DejaVu Sans"/>
              </a:rPr>
              <a:t> read(</a:t>
            </a:r>
            <a:r>
              <a:rPr b="0" i="1" lang="en-US" sz="2800" spc="-1" strike="noStrike">
                <a:solidFill>
                  <a:srgbClr val="000000"/>
                </a:solidFill>
                <a:latin typeface="Calibri"/>
                <a:ea typeface="DejaVu Sans"/>
              </a:rPr>
              <a:t>char[] cbuf</a:t>
            </a:r>
            <a:r>
              <a:rPr b="1" lang="en-US" sz="2800" spc="-1" strike="noStrike">
                <a:solidFill>
                  <a:srgbClr val="000000"/>
                </a:solidFill>
                <a:latin typeface="Calibri"/>
                <a:ea typeface="DejaVu Sans"/>
              </a:rPr>
              <a:t>) – </a:t>
            </a:r>
            <a:r>
              <a:rPr b="0" lang="en-US" sz="2800" spc="-1" strike="noStrike">
                <a:solidFill>
                  <a:srgbClr val="000000"/>
                </a:solidFill>
                <a:latin typeface="Calibri"/>
                <a:ea typeface="DejaVu Sans"/>
              </a:rPr>
              <a:t>Lee un arreglo de caracteres del flujo.</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int </a:t>
            </a:r>
            <a:r>
              <a:rPr b="1" lang="en-US" sz="2800" spc="-1" strike="noStrike">
                <a:solidFill>
                  <a:srgbClr val="000000"/>
                </a:solidFill>
                <a:latin typeface="Calibri"/>
                <a:ea typeface="DejaVu Sans"/>
              </a:rPr>
              <a:t>read(</a:t>
            </a:r>
            <a:r>
              <a:rPr b="0" i="1" lang="en-US" sz="2800" spc="-1" strike="noStrike">
                <a:solidFill>
                  <a:srgbClr val="000000"/>
                </a:solidFill>
                <a:latin typeface="Calibri"/>
                <a:ea typeface="DejaVu Sans"/>
              </a:rPr>
              <a:t>char[] cbuf, int off, int len</a:t>
            </a:r>
            <a:r>
              <a:rPr b="1" lang="en-US" sz="2800" spc="-1" strike="noStrike">
                <a:solidFill>
                  <a:srgbClr val="000000"/>
                </a:solidFill>
                <a:latin typeface="Calibri"/>
                <a:ea typeface="DejaVu Sans"/>
              </a:rPr>
              <a:t>) – </a:t>
            </a:r>
            <a:r>
              <a:rPr b="0" lang="en-US" sz="2800" spc="-1" strike="noStrike">
                <a:solidFill>
                  <a:srgbClr val="000000"/>
                </a:solidFill>
                <a:latin typeface="Calibri"/>
                <a:ea typeface="DejaVu Sans"/>
              </a:rPr>
              <a:t>Lee un arreglo de caracteres del flujo, desde y hasta la posición indicada.</a:t>
            </a: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UDP (Datagramas)</a:t>
            </a:r>
            <a:endParaRPr b="0" lang="es-MX" sz="4400" spc="-1" strike="noStrike">
              <a:latin typeface="Arial"/>
            </a:endParaRPr>
          </a:p>
        </p:txBody>
      </p:sp>
      <p:sp>
        <p:nvSpPr>
          <p:cNvPr id="277"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i="1" lang="en-US" sz="2800" spc="-1" strike="noStrike">
                <a:solidFill>
                  <a:srgbClr val="000000"/>
                </a:solidFill>
                <a:latin typeface="Calibri"/>
                <a:ea typeface="DejaVu Sans"/>
              </a:rPr>
              <a:t>UDP</a:t>
            </a:r>
            <a:r>
              <a:rPr b="0" lang="en-US" sz="2800" spc="-1" strike="noStrike">
                <a:solidFill>
                  <a:srgbClr val="000000"/>
                </a:solidFill>
                <a:latin typeface="Calibri"/>
                <a:ea typeface="DejaVu Sans"/>
              </a:rPr>
              <a:t> (RFC 768)es un protocolo que ofrece servicio de transporte de datagramas no orientado a conexión.</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Proporciona un modo de pasar la parte del mensaje de UDP al protocolo de la capa de aplicación (multiplexación).</a:t>
            </a:r>
            <a:endParaRPr b="0" lang="es-MX" sz="2800" spc="-1" strike="noStrike">
              <a:latin typeface="Arial"/>
            </a:endParaRPr>
          </a:p>
          <a:p>
            <a:pPr>
              <a:lnSpc>
                <a:spcPct val="100000"/>
              </a:lnSpc>
            </a:pP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Escritura, OutputStream</a:t>
            </a:r>
            <a:endParaRPr b="0" lang="es-MX" sz="4400" spc="-1" strike="noStrike">
              <a:latin typeface="Arial"/>
            </a:endParaRPr>
          </a:p>
        </p:txBody>
      </p:sp>
      <p:sp>
        <p:nvSpPr>
          <p:cNvPr id="380"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4000" spc="-1" strike="noStrike">
                <a:solidFill>
                  <a:srgbClr val="000000"/>
                </a:solidFill>
                <a:latin typeface="MoolBoran"/>
                <a:ea typeface="DejaVu Sans"/>
              </a:rPr>
              <a:t>void write(int b);</a:t>
            </a:r>
            <a:r>
              <a:rPr b="1"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Escribe un solo byte en el flujo.</a:t>
            </a:r>
            <a:endParaRPr b="0" lang="es-MX" sz="2800" spc="-1" strike="noStrike">
              <a:latin typeface="Arial"/>
            </a:endParaRPr>
          </a:p>
          <a:p>
            <a:pPr marL="216000" indent="-215280">
              <a:lnSpc>
                <a:spcPct val="90000"/>
              </a:lnSpc>
              <a:buClr>
                <a:srgbClr val="000000"/>
              </a:buClr>
              <a:buFont typeface="Arial"/>
              <a:buChar char="•"/>
            </a:pPr>
            <a:r>
              <a:rPr b="0" lang="en-US" sz="4000" spc="-1" strike="noStrike">
                <a:solidFill>
                  <a:srgbClr val="000000"/>
                </a:solidFill>
                <a:latin typeface="MoolBoran"/>
                <a:ea typeface="DejaVu Sans"/>
              </a:rPr>
              <a:t>void write(byte[] b);</a:t>
            </a:r>
            <a:r>
              <a:rPr b="1"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Escribe un arreglo de bytes en el flujo.</a:t>
            </a:r>
            <a:endParaRPr b="0" lang="es-MX" sz="2800" spc="-1" strike="noStrike">
              <a:latin typeface="Arial"/>
            </a:endParaRPr>
          </a:p>
          <a:p>
            <a:pPr marL="216000" indent="-215280">
              <a:lnSpc>
                <a:spcPct val="90000"/>
              </a:lnSpc>
              <a:buClr>
                <a:srgbClr val="000000"/>
              </a:buClr>
              <a:buFont typeface="Arial"/>
              <a:buChar char="•"/>
            </a:pPr>
            <a:r>
              <a:rPr b="0" lang="en-US" sz="4000" spc="-1" strike="noStrike">
                <a:solidFill>
                  <a:srgbClr val="000000"/>
                </a:solidFill>
                <a:latin typeface="MoolBoran"/>
                <a:ea typeface="DejaVu Sans"/>
              </a:rPr>
              <a:t>void write(byte[] b, int off, int len);</a:t>
            </a:r>
            <a:r>
              <a:rPr b="1"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Escribe una porción de un arreglo de bytes en el flujo.</a:t>
            </a:r>
            <a:endParaRPr b="0" lang="es-MX" sz="2800" spc="-1" strike="noStrike">
              <a:latin typeface="Arial"/>
            </a:endParaRPr>
          </a:p>
          <a:p>
            <a:pPr>
              <a:lnSpc>
                <a:spcPct val="90000"/>
              </a:lnSpc>
            </a:pP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Escritura, Writer</a:t>
            </a:r>
            <a:endParaRPr b="0" lang="es-MX" sz="4400" spc="-1" strike="noStrike">
              <a:latin typeface="Arial"/>
            </a:endParaRPr>
          </a:p>
        </p:txBody>
      </p:sp>
      <p:sp>
        <p:nvSpPr>
          <p:cNvPr id="382"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4000" spc="-1" strike="noStrike">
                <a:solidFill>
                  <a:srgbClr val="000000"/>
                </a:solidFill>
                <a:latin typeface="MoolBoran"/>
                <a:ea typeface="DejaVu Sans"/>
              </a:rPr>
              <a:t>void write(int c);</a:t>
            </a:r>
            <a:r>
              <a:rPr b="1"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Escribe un solo carácter en el flujo.</a:t>
            </a:r>
            <a:endParaRPr b="0" lang="es-MX" sz="2800" spc="-1" strike="noStrike">
              <a:latin typeface="Arial"/>
            </a:endParaRPr>
          </a:p>
          <a:p>
            <a:pPr marL="216000" indent="-215280">
              <a:lnSpc>
                <a:spcPct val="90000"/>
              </a:lnSpc>
              <a:buClr>
                <a:srgbClr val="000000"/>
              </a:buClr>
              <a:buFont typeface="Arial"/>
              <a:buChar char="•"/>
            </a:pPr>
            <a:r>
              <a:rPr b="0" lang="en-US" sz="4000" spc="-1" strike="noStrike">
                <a:solidFill>
                  <a:srgbClr val="000000"/>
                </a:solidFill>
                <a:latin typeface="MoolBoran"/>
                <a:ea typeface="DejaVu Sans"/>
              </a:rPr>
              <a:t>void write(char[] cbuf);</a:t>
            </a:r>
            <a:r>
              <a:rPr b="1"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Escribe un arreglo de caracteres en el flujo.</a:t>
            </a:r>
            <a:endParaRPr b="0" lang="es-MX" sz="2800" spc="-1" strike="noStrike">
              <a:latin typeface="Arial"/>
            </a:endParaRPr>
          </a:p>
          <a:p>
            <a:pPr marL="216000" indent="-215280">
              <a:lnSpc>
                <a:spcPct val="90000"/>
              </a:lnSpc>
              <a:buClr>
                <a:srgbClr val="000000"/>
              </a:buClr>
              <a:buFont typeface="Arial"/>
              <a:buChar char="•"/>
            </a:pPr>
            <a:r>
              <a:rPr b="0" lang="en-US" sz="4000" spc="-1" strike="noStrike">
                <a:solidFill>
                  <a:srgbClr val="000000"/>
                </a:solidFill>
                <a:latin typeface="MoolBoran"/>
                <a:ea typeface="DejaVu Sans"/>
              </a:rPr>
              <a:t>void write(char[] cbuf, int off, int len);</a:t>
            </a:r>
            <a:r>
              <a:rPr b="1"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Escribe una porción de un arreglo de caracteres en el flujo</a:t>
            </a:r>
            <a:endParaRPr b="0" lang="es-MX" sz="2800" spc="-1" strike="noStrike">
              <a:latin typeface="Arial"/>
            </a:endParaRPr>
          </a:p>
          <a:p>
            <a:pPr>
              <a:lnSpc>
                <a:spcPct val="100000"/>
              </a:lnSpc>
            </a:pP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Entrada y salida estándar</a:t>
            </a:r>
            <a:endParaRPr b="0" lang="es-MX" sz="4400" spc="-1" strike="noStrike">
              <a:latin typeface="Arial"/>
            </a:endParaRPr>
          </a:p>
        </p:txBody>
      </p:sp>
      <p:sp>
        <p:nvSpPr>
          <p:cNvPr id="384"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Clase </a:t>
            </a:r>
            <a:r>
              <a:rPr b="0" lang="en-US" sz="4300" spc="-1" strike="noStrike">
                <a:solidFill>
                  <a:srgbClr val="000000"/>
                </a:solidFill>
                <a:latin typeface="MoolBoran"/>
                <a:ea typeface="DejaVu Sans"/>
              </a:rPr>
              <a:t>System</a:t>
            </a:r>
            <a:r>
              <a:rPr b="0" lang="en-US" sz="2800" spc="-1" strike="noStrike">
                <a:solidFill>
                  <a:srgbClr val="000000"/>
                </a:solidFill>
                <a:latin typeface="Calibri"/>
                <a:ea typeface="DejaVu Sans"/>
              </a:rPr>
              <a:t> dentro de </a:t>
            </a:r>
            <a:r>
              <a:rPr b="0" lang="en-US" sz="4300" spc="-1" strike="noStrike">
                <a:solidFill>
                  <a:srgbClr val="000000"/>
                </a:solidFill>
                <a:latin typeface="MoolBoran"/>
                <a:ea typeface="DejaVu Sans"/>
              </a:rPr>
              <a:t>java.lang</a:t>
            </a:r>
            <a:endParaRPr b="0" lang="es-MX" sz="4300" spc="-1" strike="noStrike">
              <a:latin typeface="Arial"/>
            </a:endParaRPr>
          </a:p>
          <a:p>
            <a:pPr marL="216000" indent="-215280">
              <a:lnSpc>
                <a:spcPct val="90000"/>
              </a:lnSpc>
              <a:buClr>
                <a:srgbClr val="000000"/>
              </a:buClr>
              <a:buFont typeface="Arial"/>
              <a:buChar char="•"/>
            </a:pPr>
            <a:r>
              <a:rPr b="0" lang="en-US" sz="4300" spc="-1" strike="noStrike">
                <a:solidFill>
                  <a:srgbClr val="000000"/>
                </a:solidFill>
                <a:latin typeface="MoolBoran"/>
                <a:ea typeface="DejaVu Sans"/>
              </a:rPr>
              <a:t>InputStream in (InputStream); </a:t>
            </a:r>
            <a:r>
              <a:rPr b="0" lang="en-US" sz="2800" spc="-1" strike="noStrike">
                <a:solidFill>
                  <a:srgbClr val="000000"/>
                </a:solidFill>
                <a:latin typeface="Calibri"/>
                <a:ea typeface="DejaVu Sans"/>
              </a:rPr>
              <a:t>Flujo de entrada estándar. Típicamente corresponde al teclado.</a:t>
            </a:r>
            <a:endParaRPr b="0" lang="es-MX" sz="2800" spc="-1" strike="noStrike">
              <a:latin typeface="Arial"/>
            </a:endParaRPr>
          </a:p>
          <a:p>
            <a:pPr marL="216000" indent="-215280">
              <a:lnSpc>
                <a:spcPct val="90000"/>
              </a:lnSpc>
              <a:buClr>
                <a:srgbClr val="000000"/>
              </a:buClr>
              <a:buFont typeface="Arial"/>
              <a:buChar char="•"/>
            </a:pPr>
            <a:r>
              <a:rPr b="0" lang="en-US" sz="4300" spc="-1" strike="noStrike">
                <a:solidFill>
                  <a:srgbClr val="000000"/>
                </a:solidFill>
                <a:latin typeface="MoolBoran"/>
                <a:ea typeface="DejaVu Sans"/>
              </a:rPr>
              <a:t>PrintStream out (OutputStream);</a:t>
            </a:r>
            <a:r>
              <a:rPr b="1"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Flujo de salida estándar. Típicamente corresponde a la pantalla.</a:t>
            </a:r>
            <a:endParaRPr b="0" lang="es-MX" sz="2800" spc="-1" strike="noStrike">
              <a:latin typeface="Arial"/>
            </a:endParaRPr>
          </a:p>
          <a:p>
            <a:pPr marL="216000" indent="-215280">
              <a:lnSpc>
                <a:spcPct val="90000"/>
              </a:lnSpc>
              <a:buClr>
                <a:srgbClr val="000000"/>
              </a:buClr>
              <a:buFont typeface="Arial"/>
              <a:buChar char="•"/>
            </a:pPr>
            <a:r>
              <a:rPr b="0" lang="en-US" sz="4300" spc="-1" strike="noStrike">
                <a:solidFill>
                  <a:srgbClr val="000000"/>
                </a:solidFill>
                <a:latin typeface="MoolBoran"/>
                <a:ea typeface="DejaVu Sans"/>
              </a:rPr>
              <a:t>PrintStream err (OutputStream); </a:t>
            </a:r>
            <a:r>
              <a:rPr b="0" lang="en-US" sz="2800" spc="-1" strike="noStrike">
                <a:solidFill>
                  <a:srgbClr val="000000"/>
                </a:solidFill>
                <a:latin typeface="Calibri"/>
                <a:ea typeface="DejaVu Sans"/>
              </a:rPr>
              <a:t>Flujo de salida estándar de errores. Típicamente corresponde a la pantalla.</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Pueden ser redirigidos</a:t>
            </a: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Ejemplo</a:t>
            </a:r>
            <a:endParaRPr b="0" lang="es-MX" sz="4400" spc="-1" strike="noStrike">
              <a:latin typeface="Arial"/>
            </a:endParaRPr>
          </a:p>
        </p:txBody>
      </p:sp>
      <p:sp>
        <p:nvSpPr>
          <p:cNvPr id="386"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Realizar una aplicación con una arquitectura cliente/servidor en java con sockets bloqueantes</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El cliente se conecta con el servidor y recibe un mensaje</a:t>
            </a: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8398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Programa de eco</a:t>
            </a:r>
            <a:endParaRPr b="0" lang="es-MX" sz="4400" spc="-1" strike="noStrike">
              <a:latin typeface="Arial"/>
            </a:endParaRPr>
          </a:p>
        </p:txBody>
      </p:sp>
      <p:sp>
        <p:nvSpPr>
          <p:cNvPr id="388" name="CustomShape 2"/>
          <p:cNvSpPr/>
          <p:nvPr/>
        </p:nvSpPr>
        <p:spPr>
          <a:xfrm>
            <a:off x="839880" y="1681200"/>
            <a:ext cx="5155920" cy="82224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2400" spc="-1" strike="noStrike">
                <a:solidFill>
                  <a:srgbClr val="000000"/>
                </a:solidFill>
                <a:latin typeface="Calibri"/>
                <a:ea typeface="DejaVu Sans"/>
              </a:rPr>
              <a:t>Cliente</a:t>
            </a:r>
            <a:endParaRPr b="0" lang="es-MX" sz="2400" spc="-1" strike="noStrike">
              <a:latin typeface="Arial"/>
            </a:endParaRPr>
          </a:p>
        </p:txBody>
      </p:sp>
      <p:sp>
        <p:nvSpPr>
          <p:cNvPr id="389" name="CustomShape 3"/>
          <p:cNvSpPr/>
          <p:nvPr/>
        </p:nvSpPr>
        <p:spPr>
          <a:xfrm>
            <a:off x="6172200" y="1681200"/>
            <a:ext cx="5181480" cy="82224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2400" spc="-1" strike="noStrike">
                <a:solidFill>
                  <a:srgbClr val="000000"/>
                </a:solidFill>
                <a:latin typeface="Calibri"/>
                <a:ea typeface="DejaVu Sans"/>
              </a:rPr>
              <a:t>Servidor</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Ejemplo 2: envío de archivos</a:t>
            </a:r>
            <a:endParaRPr b="0" lang="es-MX" sz="4400" spc="-1" strike="noStrike">
              <a:latin typeface="Arial"/>
            </a:endParaRPr>
          </a:p>
        </p:txBody>
      </p:sp>
      <p:sp>
        <p:nvSpPr>
          <p:cNvPr id="391"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Crear una aplicación para el envío de un archivo desde el cliente al servidor</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Se usará un socket orientado a conexión bloqueante</a:t>
            </a: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Los archivos podrán ser de texto o binarios</a:t>
            </a: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Tarea</a:t>
            </a:r>
            <a:endParaRPr b="0" lang="es-MX" sz="4400" spc="-1" strike="noStrike">
              <a:latin typeface="Arial"/>
            </a:endParaRPr>
          </a:p>
        </p:txBody>
      </p:sp>
      <p:sp>
        <p:nvSpPr>
          <p:cNvPr id="393"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Modificar el archivo anterior para que permita el envío de múltiples archivos</a:t>
            </a: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CustomShape 1"/>
          <p:cNvSpPr/>
          <p:nvPr/>
        </p:nvSpPr>
        <p:spPr>
          <a:xfrm>
            <a:off x="1523880" y="1122480"/>
            <a:ext cx="9142200" cy="238572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0" lang="en-US" sz="6000" spc="-1" strike="noStrike">
                <a:solidFill>
                  <a:srgbClr val="000000"/>
                </a:solidFill>
                <a:latin typeface="Calibri Light"/>
                <a:ea typeface="DejaVu Sans"/>
              </a:rPr>
              <a:t>Sockets en C</a:t>
            </a:r>
            <a:endParaRPr b="0" lang="es-MX" sz="6000" spc="-1" strike="noStrike">
              <a:latin typeface="Arial"/>
            </a:endParaRPr>
          </a:p>
        </p:txBody>
      </p:sp>
      <p:sp>
        <p:nvSpPr>
          <p:cNvPr id="395" name="CustomShape 2"/>
          <p:cNvSpPr/>
          <p:nvPr/>
        </p:nvSpPr>
        <p:spPr>
          <a:xfrm>
            <a:off x="1523880" y="3602160"/>
            <a:ext cx="9142200" cy="16538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US" sz="2400" spc="-1" strike="noStrike">
                <a:solidFill>
                  <a:srgbClr val="000000"/>
                </a:solidFill>
                <a:latin typeface="Calibri"/>
                <a:ea typeface="DejaVu Sans"/>
              </a:rPr>
              <a:t>Sockets bloqueantes</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Bibliotecas más utilizadas</a:t>
            </a:r>
            <a:endParaRPr b="0" lang="es-MX" sz="4400" spc="-1" strike="noStrike">
              <a:latin typeface="Arial"/>
            </a:endParaRPr>
          </a:p>
        </p:txBody>
      </p:sp>
      <p:sp>
        <p:nvSpPr>
          <p:cNvPr id="397"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&lt;sys/types.h&gt;: </a:t>
            </a:r>
            <a:r>
              <a:rPr b="0" lang="en-US" sz="1600" spc="-1" strike="noStrike">
                <a:solidFill>
                  <a:srgbClr val="000000"/>
                </a:solidFill>
                <a:latin typeface="Calibri"/>
                <a:ea typeface="DejaVu Sans"/>
              </a:rPr>
              <a:t>tipos de datos utilizados(pthread_attr_t, size_t, socklen_t, etc.)</a:t>
            </a:r>
            <a:endParaRPr b="0" lang="es-MX" sz="16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&lt;sys/socket.h&gt;</a:t>
            </a:r>
            <a:r>
              <a:rPr b="0" lang="en-US" sz="1600" spc="-1" strike="noStrike">
                <a:solidFill>
                  <a:srgbClr val="000000"/>
                </a:solidFill>
                <a:latin typeface="Calibri"/>
                <a:ea typeface="DejaVu Sans"/>
              </a:rPr>
              <a:t>: macros: SOCK_STREAM, SOCK_DGRAM,SOL_SOCKET,etc. Prototipos: socket(), bind(), send(), recv, accept, etc.</a:t>
            </a:r>
            <a:endParaRPr b="0" lang="es-MX" sz="16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&lt;stdlib.h&gt;</a:t>
            </a:r>
            <a:r>
              <a:rPr b="0" lang="en-US" sz="1600" spc="-1" strike="noStrike">
                <a:solidFill>
                  <a:srgbClr val="000000"/>
                </a:solidFill>
                <a:latin typeface="Calibri"/>
                <a:ea typeface="DejaVu Sans"/>
              </a:rPr>
              <a:t>: prototipos: atoi(), malloc(), exit()</a:t>
            </a:r>
            <a:endParaRPr b="0" lang="es-MX" sz="16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&lt;stdio.h&gt;</a:t>
            </a:r>
            <a:r>
              <a:rPr b="0" lang="en-US" sz="1600" spc="-1" strike="noStrike">
                <a:solidFill>
                  <a:srgbClr val="000000"/>
                </a:solidFill>
                <a:latin typeface="Calibri"/>
                <a:ea typeface="DejaVu Sans"/>
              </a:rPr>
              <a:t>: prototipos: fopen(), fdopen(), fflush(),scanf(),printf(),etc.</a:t>
            </a:r>
            <a:endParaRPr b="0" lang="es-MX" sz="16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&lt;netdb.h&gt;</a:t>
            </a:r>
            <a:r>
              <a:rPr b="0" lang="en-US" sz="1600" spc="-1" strike="noStrike">
                <a:solidFill>
                  <a:srgbClr val="000000"/>
                </a:solidFill>
                <a:latin typeface="Calibri"/>
                <a:ea typeface="DejaVu Sans"/>
              </a:rPr>
              <a:t>: prototipos: freeaddrinfo(), getaddrinfo(), getnameinfo(), etc.</a:t>
            </a:r>
            <a:endParaRPr b="0" lang="es-MX" sz="1600" spc="-1" strike="noStrike">
              <a:latin typeface="Arial"/>
            </a:endParaRPr>
          </a:p>
          <a:p>
            <a:pPr>
              <a:lnSpc>
                <a:spcPct val="90000"/>
              </a:lnSpc>
            </a:pPr>
            <a:endParaRPr b="0" lang="es-MX" sz="1600" spc="-1" strike="noStrike">
              <a:latin typeface="Arial"/>
            </a:endParaRPr>
          </a:p>
          <a:p>
            <a:pPr>
              <a:lnSpc>
                <a:spcPct val="90000"/>
              </a:lnSpc>
            </a:pPr>
            <a:endParaRPr b="0" lang="es-MX" sz="16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000000"/>
                </a:solidFill>
                <a:latin typeface="Calibri Light"/>
                <a:ea typeface="DejaVu Sans"/>
              </a:rPr>
              <a:t>Estructura sockaddr_in  //&lt;netinet/in.h&gt;</a:t>
            </a:r>
            <a:endParaRPr b="0" lang="es-MX" sz="3600" spc="-1" strike="noStrike">
              <a:latin typeface="Arial"/>
            </a:endParaRPr>
          </a:p>
        </p:txBody>
      </p:sp>
      <p:sp>
        <p:nvSpPr>
          <p:cNvPr id="399" name="CustomShape 2"/>
          <p:cNvSpPr/>
          <p:nvPr/>
        </p:nvSpPr>
        <p:spPr>
          <a:xfrm>
            <a:off x="1981080" y="1344240"/>
            <a:ext cx="7209360" cy="39772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800" spc="-1" strike="noStrike">
                <a:solidFill>
                  <a:srgbClr val="000000"/>
                </a:solidFill>
                <a:latin typeface="Arial Unicode MS"/>
                <a:ea typeface="DejaVu Sans"/>
              </a:rPr>
              <a:t>struct sockaddr_in {</a:t>
            </a:r>
            <a:endParaRPr b="0" lang="es-MX" sz="1800" spc="-1" strike="noStrike">
              <a:latin typeface="Arial"/>
            </a:endParaRPr>
          </a:p>
          <a:p>
            <a:pPr>
              <a:lnSpc>
                <a:spcPct val="100000"/>
              </a:lnSpc>
            </a:pPr>
            <a:r>
              <a:rPr b="0" lang="en-US" sz="1800" spc="-1" strike="noStrike">
                <a:solidFill>
                  <a:srgbClr val="000000"/>
                </a:solidFill>
                <a:latin typeface="Arial Unicode MS"/>
                <a:ea typeface="DejaVu Sans"/>
              </a:rPr>
              <a:t> </a:t>
            </a:r>
            <a:r>
              <a:rPr b="0" lang="en-US" sz="1800" spc="-1" strike="noStrike">
                <a:solidFill>
                  <a:srgbClr val="000000"/>
                </a:solidFill>
                <a:latin typeface="Arial Unicode MS"/>
                <a:ea typeface="DejaVu Sans"/>
              </a:rPr>
              <a:t>short sin_family; //  AF_INET (IPv4), AF_UNIX, AF_LOCAL, etc.</a:t>
            </a:r>
            <a:endParaRPr b="0" lang="es-MX" sz="1800" spc="-1" strike="noStrike">
              <a:latin typeface="Arial"/>
            </a:endParaRPr>
          </a:p>
          <a:p>
            <a:pPr>
              <a:lnSpc>
                <a:spcPct val="100000"/>
              </a:lnSpc>
            </a:pPr>
            <a:r>
              <a:rPr b="0" lang="en-US" sz="1800" spc="-1" strike="noStrike">
                <a:solidFill>
                  <a:srgbClr val="000000"/>
                </a:solidFill>
                <a:latin typeface="Arial Unicode MS"/>
                <a:ea typeface="DejaVu Sans"/>
              </a:rPr>
              <a:t> </a:t>
            </a:r>
            <a:r>
              <a:rPr b="0" lang="en-US" sz="1800" spc="-1" strike="noStrike">
                <a:solidFill>
                  <a:srgbClr val="000000"/>
                </a:solidFill>
                <a:latin typeface="Arial Unicode MS"/>
                <a:ea typeface="DejaVu Sans"/>
              </a:rPr>
              <a:t>unsigned short sin_port; // ej. htons(2000)</a:t>
            </a:r>
            <a:endParaRPr b="0" lang="es-MX" sz="1800" spc="-1" strike="noStrike">
              <a:latin typeface="Arial"/>
            </a:endParaRPr>
          </a:p>
          <a:p>
            <a:pPr>
              <a:lnSpc>
                <a:spcPct val="100000"/>
              </a:lnSpc>
            </a:pPr>
            <a:r>
              <a:rPr b="0" lang="en-US" sz="1800" spc="-1" strike="noStrike">
                <a:solidFill>
                  <a:srgbClr val="000000"/>
                </a:solidFill>
                <a:latin typeface="Arial Unicode MS"/>
                <a:ea typeface="DejaVu Sans"/>
              </a:rPr>
              <a:t> </a:t>
            </a:r>
            <a:r>
              <a:rPr b="0" lang="en-US" sz="1800" spc="-1" strike="noStrike">
                <a:solidFill>
                  <a:srgbClr val="000000"/>
                </a:solidFill>
                <a:latin typeface="Arial Unicode MS"/>
                <a:ea typeface="DejaVu Sans"/>
              </a:rPr>
              <a:t>struct in_addr sin_addr; // ver estructura in_addr</a:t>
            </a:r>
            <a:endParaRPr b="0" lang="es-MX" sz="1800" spc="-1" strike="noStrike">
              <a:latin typeface="Arial"/>
            </a:endParaRPr>
          </a:p>
          <a:p>
            <a:pPr>
              <a:lnSpc>
                <a:spcPct val="100000"/>
              </a:lnSpc>
            </a:pPr>
            <a:r>
              <a:rPr b="0" lang="en-US" sz="1800" spc="-1" strike="noStrike">
                <a:solidFill>
                  <a:srgbClr val="000000"/>
                </a:solidFill>
                <a:latin typeface="Arial Unicode MS"/>
                <a:ea typeface="DejaVu Sans"/>
              </a:rPr>
              <a:t> </a:t>
            </a:r>
            <a:r>
              <a:rPr b="0" lang="en-US" sz="1800" spc="-1" strike="noStrike">
                <a:solidFill>
                  <a:srgbClr val="000000"/>
                </a:solidFill>
                <a:latin typeface="Arial Unicode MS"/>
                <a:ea typeface="DejaVu Sans"/>
              </a:rPr>
              <a:t>char sin_zero[8]; // poner en cero’s</a:t>
            </a:r>
            <a:endParaRPr b="0" lang="es-MX" sz="1800" spc="-1" strike="noStrike">
              <a:latin typeface="Arial"/>
            </a:endParaRPr>
          </a:p>
          <a:p>
            <a:pPr>
              <a:lnSpc>
                <a:spcPct val="100000"/>
              </a:lnSpc>
            </a:pPr>
            <a:r>
              <a:rPr b="0" lang="en-US" sz="1800" spc="-1" strike="noStrike">
                <a:solidFill>
                  <a:srgbClr val="000000"/>
                </a:solidFill>
                <a:latin typeface="Arial Unicode MS"/>
                <a:ea typeface="DejaVu Sans"/>
              </a:rPr>
              <a:t> </a:t>
            </a:r>
            <a:r>
              <a:rPr b="0" lang="en-US" sz="1800" spc="-1" strike="noStrike">
                <a:solidFill>
                  <a:srgbClr val="000000"/>
                </a:solidFill>
                <a:latin typeface="Arial Unicode MS"/>
                <a:ea typeface="DejaVu Sans"/>
              </a:rPr>
              <a:t>};</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n-US" sz="1800" spc="-1" strike="noStrike">
                <a:solidFill>
                  <a:srgbClr val="000000"/>
                </a:solidFill>
                <a:latin typeface="Arial Unicode MS"/>
                <a:ea typeface="DejaVu Sans"/>
              </a:rPr>
              <a:t> </a:t>
            </a:r>
            <a:r>
              <a:rPr b="0" lang="en-US" sz="1800" spc="-1" strike="noStrike">
                <a:solidFill>
                  <a:srgbClr val="000000"/>
                </a:solidFill>
                <a:latin typeface="Arial Unicode MS"/>
                <a:ea typeface="DejaVu Sans"/>
              </a:rPr>
              <a:t>struct in_addr {</a:t>
            </a:r>
            <a:endParaRPr b="0" lang="es-MX" sz="1800" spc="-1" strike="noStrike">
              <a:latin typeface="Arial"/>
            </a:endParaRPr>
          </a:p>
          <a:p>
            <a:pPr>
              <a:lnSpc>
                <a:spcPct val="100000"/>
              </a:lnSpc>
            </a:pPr>
            <a:r>
              <a:rPr b="0" lang="en-US" sz="1800" spc="-1" strike="noStrike">
                <a:solidFill>
                  <a:srgbClr val="000000"/>
                </a:solidFill>
                <a:latin typeface="Arial Unicode MS"/>
                <a:ea typeface="DejaVu Sans"/>
              </a:rPr>
              <a:t> </a:t>
            </a:r>
            <a:r>
              <a:rPr b="0" lang="en-US" sz="1800" spc="-1" strike="noStrike">
                <a:solidFill>
                  <a:srgbClr val="000000"/>
                </a:solidFill>
                <a:latin typeface="Arial Unicode MS"/>
                <a:ea typeface="DejaVu Sans"/>
              </a:rPr>
              <a:t>unsigned long s_addr; // load with inet_aton()</a:t>
            </a:r>
            <a:endParaRPr b="0" lang="es-MX" sz="1800" spc="-1" strike="noStrike">
              <a:latin typeface="Arial"/>
            </a:endParaRPr>
          </a:p>
          <a:p>
            <a:pPr>
              <a:lnSpc>
                <a:spcPct val="100000"/>
              </a:lnSpc>
            </a:pPr>
            <a:r>
              <a:rPr b="0" lang="en-US" sz="1800" spc="-1" strike="noStrike">
                <a:solidFill>
                  <a:srgbClr val="000000"/>
                </a:solidFill>
                <a:latin typeface="Arial Unicode MS"/>
                <a:ea typeface="DejaVu Sans"/>
              </a:rPr>
              <a:t> </a:t>
            </a:r>
            <a:r>
              <a:rPr b="0" lang="en-US" sz="1800" spc="-1" strike="noStrike">
                <a:solidFill>
                  <a:srgbClr val="000000"/>
                </a:solidFill>
                <a:latin typeface="Arial Unicode MS"/>
                <a:ea typeface="DejaVu Sans"/>
              </a:rPr>
              <a:t>};</a:t>
            </a:r>
            <a:r>
              <a:rPr b="0" lang="en-US" sz="1800" spc="-1" strike="noStrike">
                <a:solidFill>
                  <a:srgbClr val="000000"/>
                </a:solidFill>
                <a:latin typeface="Calibri"/>
                <a:ea typeface="DejaVu Sans"/>
              </a:rPr>
              <a:t> </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Características de UDP (1/2)</a:t>
            </a:r>
            <a:endParaRPr b="0" lang="es-MX" sz="4400" spc="-1" strike="noStrike">
              <a:latin typeface="Arial"/>
            </a:endParaRPr>
          </a:p>
        </p:txBody>
      </p:sp>
      <p:sp>
        <p:nvSpPr>
          <p:cNvPr id="279"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No orientados a conexión</a:t>
            </a:r>
            <a:endParaRPr b="0" lang="es-MX" sz="2800" spc="-1" strike="noStrike">
              <a:latin typeface="Arial"/>
            </a:endParaRPr>
          </a:p>
          <a:p>
            <a:pPr lvl="1" marL="457200" indent="-215280">
              <a:lnSpc>
                <a:spcPct val="100000"/>
              </a:lnSpc>
              <a:buClr>
                <a:srgbClr val="000000"/>
              </a:buClr>
              <a:buFont typeface="Arial"/>
              <a:buChar char="•"/>
            </a:pPr>
            <a:r>
              <a:rPr b="0" lang="en-US" sz="2400" spc="-1" strike="noStrike">
                <a:solidFill>
                  <a:srgbClr val="000000"/>
                </a:solidFill>
                <a:latin typeface="Calibri"/>
                <a:ea typeface="DejaVu Sans"/>
              </a:rPr>
              <a:t>Los mensajes de UDP se envían sin la negociación del establecimiento de conexión de TCP (handshake)</a:t>
            </a:r>
            <a:endParaRPr b="0" lang="es-MX" sz="24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No</a:t>
            </a:r>
            <a:r>
              <a:rPr b="1"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fiable</a:t>
            </a:r>
            <a:endParaRPr b="0" lang="es-MX" sz="2800" spc="-1" strike="noStrike">
              <a:latin typeface="Arial"/>
            </a:endParaRPr>
          </a:p>
          <a:p>
            <a:pPr lvl="1" marL="457200" indent="-215280">
              <a:lnSpc>
                <a:spcPct val="100000"/>
              </a:lnSpc>
              <a:buClr>
                <a:srgbClr val="000000"/>
              </a:buClr>
              <a:buFont typeface="Arial"/>
              <a:buChar char="•"/>
            </a:pPr>
            <a:r>
              <a:rPr b="0" lang="en-US" sz="2400" spc="-1" strike="noStrike">
                <a:solidFill>
                  <a:srgbClr val="000000"/>
                </a:solidFill>
                <a:latin typeface="Calibri"/>
                <a:ea typeface="DejaVu Sans"/>
              </a:rPr>
              <a:t>Los mensajes de UDP se envían como datagramas sin secuencia y sin reconocimiento. </a:t>
            </a:r>
            <a:endParaRPr b="0" lang="es-MX" sz="2400" spc="-1" strike="noStrike">
              <a:latin typeface="Arial"/>
            </a:endParaRPr>
          </a:p>
          <a:p>
            <a:pPr lvl="1" marL="457200" indent="-215280">
              <a:lnSpc>
                <a:spcPct val="100000"/>
              </a:lnSpc>
              <a:buClr>
                <a:srgbClr val="000000"/>
              </a:buClr>
              <a:buFont typeface="Arial"/>
              <a:buChar char="•"/>
            </a:pPr>
            <a:r>
              <a:rPr b="0" lang="en-US" sz="2400" spc="-1" strike="noStrike">
                <a:solidFill>
                  <a:srgbClr val="000000"/>
                </a:solidFill>
                <a:latin typeface="Calibri"/>
                <a:ea typeface="DejaVu Sans"/>
              </a:rPr>
              <a:t>El protocolo de aplicación que utiliza los servicios de UDP debe recuperarse de la perdida de mensajes.</a:t>
            </a:r>
            <a:endParaRPr b="0" lang="es-MX" sz="2400" spc="-1" strike="noStrike">
              <a:latin typeface="Arial"/>
            </a:endParaRPr>
          </a:p>
          <a:p>
            <a:pPr lvl="1" marL="457200" indent="-215280">
              <a:lnSpc>
                <a:spcPct val="100000"/>
              </a:lnSpc>
              <a:buClr>
                <a:srgbClr val="000000"/>
              </a:buClr>
              <a:buFont typeface="Arial"/>
              <a:buChar char="•"/>
            </a:pPr>
            <a:r>
              <a:rPr b="0" lang="en-US" sz="2400" spc="-1" strike="noStrike">
                <a:solidFill>
                  <a:srgbClr val="000000"/>
                </a:solidFill>
                <a:latin typeface="Calibri"/>
                <a:ea typeface="DejaVu Sans"/>
              </a:rPr>
              <a:t>Los protocolos típicos de nivel de aplicación que utilizan los servicios de UDP, proporcionan sus propios servicios de fiabilidad o retransmiten periódicamente los mensajes de UDP o tras un periodo de tiempo preestablecido.</a:t>
            </a:r>
            <a:endParaRPr b="0" lang="es-MX" sz="2400" spc="-1" strike="noStrike">
              <a:latin typeface="Arial"/>
            </a:endParaRPr>
          </a:p>
          <a:p>
            <a:pPr>
              <a:lnSpc>
                <a:spcPct val="90000"/>
              </a:lnSpc>
            </a:pP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CustomShape 1"/>
          <p:cNvSpPr/>
          <p:nvPr/>
        </p:nvSpPr>
        <p:spPr>
          <a:xfrm>
            <a:off x="609480" y="336960"/>
            <a:ext cx="10971360" cy="1144080"/>
          </a:xfrm>
          <a:prstGeom prst="rect">
            <a:avLst/>
          </a:prstGeom>
          <a:noFill/>
          <a:ln>
            <a:noFill/>
          </a:ln>
        </p:spPr>
        <p:style>
          <a:lnRef idx="0"/>
          <a:fillRef idx="0"/>
          <a:effectRef idx="0"/>
          <a:fontRef idx="minor"/>
        </p:style>
        <p:txBody>
          <a:bodyPr lIns="0" rIns="0" tIns="0" bIns="0" anchor="ctr">
            <a:noAutofit/>
          </a:bodyPr>
          <a:p>
            <a:pPr>
              <a:lnSpc>
                <a:spcPct val="90000"/>
              </a:lnSpc>
            </a:pPr>
            <a:r>
              <a:rPr b="0" lang="es-MX" sz="4400" spc="-1" strike="noStrike">
                <a:solidFill>
                  <a:srgbClr val="000000"/>
                </a:solidFill>
                <a:latin typeface="Arial"/>
                <a:ea typeface="DejaVu Sans"/>
              </a:rPr>
              <a:t>ej</a:t>
            </a:r>
            <a:endParaRPr b="0" lang="es-MX" sz="4400" spc="-1" strike="noStrike">
              <a:latin typeface="Arial"/>
            </a:endParaRPr>
          </a:p>
        </p:txBody>
      </p:sp>
      <p:sp>
        <p:nvSpPr>
          <p:cNvPr id="401" name="CustomShape 2"/>
          <p:cNvSpPr/>
          <p:nvPr/>
        </p:nvSpPr>
        <p:spPr>
          <a:xfrm>
            <a:off x="1868040" y="900000"/>
            <a:ext cx="10108800" cy="57294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s-MX" sz="1800" spc="-1" strike="noStrike">
                <a:solidFill>
                  <a:srgbClr val="000000"/>
                </a:solidFill>
                <a:latin typeface="Arial Unicode MS"/>
                <a:ea typeface="DejaVu Sans"/>
              </a:rPr>
              <a:t>Int v=1;</a:t>
            </a:r>
            <a:endParaRPr b="0" lang="es-MX" sz="1800" spc="-1" strike="noStrike">
              <a:latin typeface="Arial"/>
            </a:endParaRPr>
          </a:p>
          <a:p>
            <a:pPr>
              <a:lnSpc>
                <a:spcPct val="100000"/>
              </a:lnSpc>
            </a:pPr>
            <a:r>
              <a:rPr b="0" lang="es-MX" sz="1800" spc="-1" strike="noStrike">
                <a:solidFill>
                  <a:srgbClr val="000000"/>
                </a:solidFill>
                <a:latin typeface="Arial Unicode MS"/>
                <a:ea typeface="DejaVu Sans"/>
              </a:rPr>
              <a:t>struct sockaddr_in sdir,cdir;</a:t>
            </a:r>
            <a:endParaRPr b="0" lang="es-MX" sz="1800" spc="-1" strike="noStrike">
              <a:latin typeface="Arial"/>
            </a:endParaRPr>
          </a:p>
          <a:p>
            <a:pPr>
              <a:lnSpc>
                <a:spcPct val="100000"/>
              </a:lnSpc>
            </a:pPr>
            <a:r>
              <a:rPr b="0" lang="es-MX" sz="1800" spc="-1" strike="noStrike">
                <a:solidFill>
                  <a:srgbClr val="000000"/>
                </a:solidFill>
                <a:latin typeface="Arial Unicode MS"/>
                <a:ea typeface="DejaVu Sans"/>
              </a:rPr>
              <a:t>ctam= sizeof(cdir); sd = socket(AF_INET,SOCK_STREAM,0);</a:t>
            </a:r>
            <a:endParaRPr b="0" lang="es-MX" sz="1800" spc="-1" strike="noStrike">
              <a:latin typeface="Arial"/>
            </a:endParaRPr>
          </a:p>
          <a:p>
            <a:pPr>
              <a:lnSpc>
                <a:spcPct val="100000"/>
              </a:lnSpc>
            </a:pPr>
            <a:r>
              <a:rPr b="0" lang="es-MX" sz="1800" spc="-1" strike="noStrike">
                <a:solidFill>
                  <a:srgbClr val="000000"/>
                </a:solidFill>
                <a:latin typeface="Arial Unicode MS"/>
                <a:ea typeface="DejaVu Sans"/>
              </a:rPr>
              <a:t> </a:t>
            </a:r>
            <a:r>
              <a:rPr b="0" lang="es-MX" sz="1800" spc="-1" strike="noStrike">
                <a:solidFill>
                  <a:srgbClr val="000000"/>
                </a:solidFill>
                <a:latin typeface="Arial Unicode MS"/>
                <a:ea typeface="DejaVu Sans"/>
              </a:rPr>
              <a:t>if(sd&lt;0) error("Error al intentar crear al socket\n"); </a:t>
            </a:r>
            <a:endParaRPr b="0" lang="es-MX" sz="1800" spc="-1" strike="noStrike">
              <a:latin typeface="Arial"/>
            </a:endParaRPr>
          </a:p>
          <a:p>
            <a:pPr>
              <a:lnSpc>
                <a:spcPct val="100000"/>
              </a:lnSpc>
            </a:pPr>
            <a:r>
              <a:rPr b="0" lang="es-MX" sz="1800" spc="-1" strike="noStrike">
                <a:solidFill>
                  <a:srgbClr val="000000"/>
                </a:solidFill>
                <a:latin typeface="Arial Unicode MS"/>
                <a:ea typeface="DejaVu Sans"/>
              </a:rPr>
              <a:t>int op = setsockopt(sd,SOL_SOCKET,SO_REUSEADDR,&amp;v,sizeof(v));</a:t>
            </a:r>
            <a:endParaRPr b="0" lang="es-MX" sz="1800" spc="-1" strike="noStrike">
              <a:latin typeface="Arial"/>
            </a:endParaRPr>
          </a:p>
          <a:p>
            <a:pPr>
              <a:lnSpc>
                <a:spcPct val="100000"/>
              </a:lnSpc>
            </a:pPr>
            <a:r>
              <a:rPr b="0" lang="es-MX" sz="1800" spc="-1" strike="noStrike">
                <a:solidFill>
                  <a:srgbClr val="000000"/>
                </a:solidFill>
                <a:latin typeface="Arial Unicode MS"/>
                <a:ea typeface="DejaVu Sans"/>
              </a:rPr>
              <a:t>bzero((char *)&amp;sdir, sizeof(sdir)); </a:t>
            </a:r>
            <a:endParaRPr b="0" lang="es-MX" sz="1800" spc="-1" strike="noStrike">
              <a:latin typeface="Arial"/>
            </a:endParaRPr>
          </a:p>
          <a:p>
            <a:pPr>
              <a:lnSpc>
                <a:spcPct val="100000"/>
              </a:lnSpc>
            </a:pPr>
            <a:r>
              <a:rPr b="0" lang="es-MX" sz="1800" spc="-1" strike="noStrike">
                <a:solidFill>
                  <a:srgbClr val="000000"/>
                </a:solidFill>
                <a:latin typeface="Arial Unicode MS"/>
                <a:ea typeface="DejaVu Sans"/>
              </a:rPr>
              <a:t>sdir.sin_family= AF_INET; </a:t>
            </a:r>
            <a:endParaRPr b="0" lang="es-MX" sz="1800" spc="-1" strike="noStrike">
              <a:latin typeface="Arial"/>
            </a:endParaRPr>
          </a:p>
          <a:p>
            <a:pPr>
              <a:lnSpc>
                <a:spcPct val="100000"/>
              </a:lnSpc>
            </a:pPr>
            <a:r>
              <a:rPr b="0" lang="es-MX" sz="1800" spc="-1" strike="noStrike">
                <a:solidFill>
                  <a:srgbClr val="000000"/>
                </a:solidFill>
                <a:latin typeface="Arial Unicode MS"/>
                <a:ea typeface="DejaVu Sans"/>
              </a:rPr>
              <a:t>sdir.sin_port=htons(pto); </a:t>
            </a:r>
            <a:endParaRPr b="0" lang="es-MX" sz="1800" spc="-1" strike="noStrike">
              <a:latin typeface="Arial"/>
            </a:endParaRPr>
          </a:p>
          <a:p>
            <a:pPr>
              <a:lnSpc>
                <a:spcPct val="100000"/>
              </a:lnSpc>
            </a:pPr>
            <a:r>
              <a:rPr b="0" lang="es-MX" sz="1800" spc="-1" strike="noStrike">
                <a:solidFill>
                  <a:srgbClr val="000000"/>
                </a:solidFill>
                <a:latin typeface="Arial Unicode MS"/>
                <a:ea typeface="DejaVu Sans"/>
              </a:rPr>
              <a:t>sdir.sin_addr.s_addr= htonl(INADDR_ANY); //inet_addr(“148.200.1.2”);     &lt;netinet/in.h&gt;</a:t>
            </a:r>
            <a:endParaRPr b="0" lang="es-MX" sz="1800" spc="-1" strike="noStrike">
              <a:latin typeface="Arial"/>
            </a:endParaRPr>
          </a:p>
          <a:p>
            <a:pPr>
              <a:lnSpc>
                <a:spcPct val="100000"/>
              </a:lnSpc>
            </a:pPr>
            <a:r>
              <a:rPr b="0" lang="es-MX" sz="1800" spc="-1" strike="noStrike">
                <a:solidFill>
                  <a:srgbClr val="000000"/>
                </a:solidFill>
                <a:latin typeface="Arial Unicode MS"/>
                <a:ea typeface="DejaVu Sans"/>
              </a:rPr>
              <a:t>if(bind(sd,(struct sockaddr *)&amp;sdir,sizeof(sdir))&lt;0) </a:t>
            </a:r>
            <a:endParaRPr b="0" lang="es-MX" sz="1800" spc="-1" strike="noStrike">
              <a:latin typeface="Arial"/>
            </a:endParaRPr>
          </a:p>
          <a:p>
            <a:pPr>
              <a:lnSpc>
                <a:spcPct val="100000"/>
              </a:lnSpc>
            </a:pPr>
            <a:r>
              <a:rPr b="0" lang="es-MX" sz="1800" spc="-1" strike="noStrike">
                <a:solidFill>
                  <a:srgbClr val="000000"/>
                </a:solidFill>
                <a:latin typeface="Arial Unicode MS"/>
                <a:ea typeface="DejaVu Sans"/>
              </a:rPr>
              <a:t>   </a:t>
            </a:r>
            <a:r>
              <a:rPr b="0" lang="es-MX" sz="1800" spc="-1" strike="noStrike">
                <a:solidFill>
                  <a:srgbClr val="000000"/>
                </a:solidFill>
                <a:latin typeface="Arial Unicode MS"/>
                <a:ea typeface="DejaVu Sans"/>
              </a:rPr>
              <a:t>error("El puerto ya esta en uso\n"); </a:t>
            </a:r>
            <a:endParaRPr b="0" lang="es-MX" sz="1800" spc="-1" strike="noStrike">
              <a:latin typeface="Arial"/>
            </a:endParaRPr>
          </a:p>
          <a:p>
            <a:pPr>
              <a:lnSpc>
                <a:spcPct val="100000"/>
              </a:lnSpc>
            </a:pPr>
            <a:r>
              <a:rPr b="0" lang="es-MX" sz="1800" spc="-1" strike="noStrike">
                <a:solidFill>
                  <a:srgbClr val="000000"/>
                </a:solidFill>
                <a:latin typeface="Arial Unicode MS"/>
                <a:ea typeface="DejaVu Sans"/>
              </a:rPr>
              <a:t>listen(sd,5); </a:t>
            </a:r>
            <a:endParaRPr b="0" lang="es-MX" sz="1800" spc="-1" strike="noStrike">
              <a:latin typeface="Arial"/>
            </a:endParaRPr>
          </a:p>
          <a:p>
            <a:pPr>
              <a:lnSpc>
                <a:spcPct val="100000"/>
              </a:lnSpc>
            </a:pPr>
            <a:r>
              <a:rPr b="0" lang="es-MX" sz="1800" spc="-1" strike="noStrike">
                <a:solidFill>
                  <a:srgbClr val="000000"/>
                </a:solidFill>
                <a:latin typeface="Arial Unicode MS"/>
                <a:ea typeface="DejaVu Sans"/>
              </a:rPr>
              <a:t>printf("Servidor listo.. Esperando clientes \n"); </a:t>
            </a:r>
            <a:endParaRPr b="0" lang="es-MX" sz="1800" spc="-1" strike="noStrike">
              <a:latin typeface="Arial"/>
            </a:endParaRPr>
          </a:p>
          <a:p>
            <a:pPr>
              <a:lnSpc>
                <a:spcPct val="100000"/>
              </a:lnSpc>
            </a:pPr>
            <a:r>
              <a:rPr b="0" lang="es-MX" sz="1800" spc="-1" strike="noStrike">
                <a:solidFill>
                  <a:srgbClr val="000000"/>
                </a:solidFill>
                <a:latin typeface="Arial Unicode MS"/>
                <a:ea typeface="DejaVu Sans"/>
              </a:rPr>
              <a:t>for(;;){ </a:t>
            </a:r>
            <a:endParaRPr b="0" lang="es-MX" sz="1800" spc="-1" strike="noStrike">
              <a:latin typeface="Arial"/>
            </a:endParaRPr>
          </a:p>
          <a:p>
            <a:pPr>
              <a:lnSpc>
                <a:spcPct val="100000"/>
              </a:lnSpc>
            </a:pPr>
            <a:r>
              <a:rPr b="0" lang="es-MX" sz="1800" spc="-1" strike="noStrike">
                <a:solidFill>
                  <a:srgbClr val="000000"/>
                </a:solidFill>
                <a:latin typeface="Arial Unicode MS"/>
                <a:ea typeface="DejaVu Sans"/>
              </a:rPr>
              <a:t>   </a:t>
            </a:r>
            <a:r>
              <a:rPr b="0" lang="es-MX" sz="1800" spc="-1" strike="noStrike">
                <a:solidFill>
                  <a:srgbClr val="000000"/>
                </a:solidFill>
                <a:latin typeface="Arial Unicode MS"/>
                <a:ea typeface="DejaVu Sans"/>
              </a:rPr>
              <a:t>cd=accept(sd,(struct sockaddr *)&amp;cdir,&amp;ctam);</a:t>
            </a:r>
            <a:r>
              <a:rPr b="0" lang="es-MX" sz="1800" spc="-1" strike="noStrike">
                <a:solidFill>
                  <a:srgbClr val="000000"/>
                </a:solidFill>
                <a:latin typeface="Arial"/>
                <a:ea typeface="DejaVu Sans"/>
              </a:rPr>
              <a:t> </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close(cd);</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800" spc="-1" strike="noStrike">
                <a:solidFill>
                  <a:srgbClr val="000000"/>
                </a:solidFill>
                <a:latin typeface="Arial"/>
                <a:ea typeface="DejaVu Sans"/>
              </a:rPr>
              <a:t> </a:t>
            </a:r>
            <a:endParaRPr b="0" lang="es-MX" sz="800" spc="-1" strike="noStrike">
              <a:latin typeface="Arial"/>
            </a:endParaRPr>
          </a:p>
        </p:txBody>
      </p:sp>
      <p:sp>
        <p:nvSpPr>
          <p:cNvPr id="402" name="CustomShape 3"/>
          <p:cNvSpPr/>
          <p:nvPr/>
        </p:nvSpPr>
        <p:spPr>
          <a:xfrm>
            <a:off x="1080" y="121680"/>
            <a:ext cx="209520" cy="212040"/>
          </a:xfrm>
          <a:prstGeom prst="rect">
            <a:avLst/>
          </a:prstGeom>
          <a:noFill/>
          <a:ln>
            <a:noFill/>
          </a:ln>
        </p:spPr>
        <p:style>
          <a:lnRef idx="0"/>
          <a:fillRef idx="0"/>
          <a:effectRef idx="0"/>
          <a:fontRef idx="minor"/>
        </p:style>
        <p:txBody>
          <a:bodyPr wrap="none" lIns="90000" rIns="90000" tIns="45000" bIns="45000" anchor="ctr">
            <a:spAutoFit/>
          </a:bodyPr>
          <a:p>
            <a:pPr>
              <a:lnSpc>
                <a:spcPct val="100000"/>
              </a:lnSpc>
            </a:pPr>
            <a:r>
              <a:rPr b="0" lang="es-MX" sz="800" spc="-1" strike="noStrike">
                <a:solidFill>
                  <a:srgbClr val="000000"/>
                </a:solidFill>
                <a:latin typeface="Arial"/>
                <a:ea typeface="DejaVu Sans"/>
              </a:rPr>
              <a:t> </a:t>
            </a:r>
            <a:endParaRPr b="0" lang="es-MX" sz="8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Estructura addrinfo //&lt;netdb.h&gt;</a:t>
            </a:r>
            <a:endParaRPr b="0" lang="es-MX" sz="4400" spc="-1" strike="noStrike">
              <a:latin typeface="Arial"/>
            </a:endParaRPr>
          </a:p>
        </p:txBody>
      </p:sp>
      <p:sp>
        <p:nvSpPr>
          <p:cNvPr id="404" name="CustomShape 2"/>
          <p:cNvSpPr/>
          <p:nvPr/>
        </p:nvSpPr>
        <p:spPr>
          <a:xfrm>
            <a:off x="1442520" y="1812600"/>
            <a:ext cx="8900280" cy="413676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1600" spc="-1" strike="noStrike">
                <a:solidFill>
                  <a:srgbClr val="444444"/>
                </a:solidFill>
                <a:latin typeface="Courier New"/>
                <a:ea typeface="DejaVu Sans"/>
              </a:rPr>
              <a:t>struct addrinfo {</a:t>
            </a:r>
            <a:endParaRPr b="0" lang="es-MX" sz="1600" spc="-1" strike="noStrike">
              <a:latin typeface="Arial"/>
            </a:endParaRPr>
          </a:p>
          <a:p>
            <a:pPr>
              <a:lnSpc>
                <a:spcPct val="100000"/>
              </a:lnSpc>
            </a:pPr>
            <a:r>
              <a:rPr b="1" lang="en-US" sz="1600" spc="-1" strike="noStrike">
                <a:solidFill>
                  <a:srgbClr val="444444"/>
                </a:solidFill>
                <a:latin typeface="Courier New"/>
                <a:ea typeface="DejaVu Sans"/>
              </a:rPr>
              <a:t> </a:t>
            </a:r>
            <a:r>
              <a:rPr b="1" lang="en-US" sz="1600" spc="-1" strike="noStrike">
                <a:solidFill>
                  <a:srgbClr val="444444"/>
                </a:solidFill>
                <a:latin typeface="Courier New"/>
                <a:ea typeface="DejaVu Sans"/>
              </a:rPr>
              <a:t>int ai_flags;      // AI_PASSIVE, AI_CANONNNAME, AI_NUMERIC_HOST,etc.</a:t>
            </a:r>
            <a:endParaRPr b="0" lang="es-MX" sz="1600" spc="-1" strike="noStrike">
              <a:latin typeface="Arial"/>
            </a:endParaRPr>
          </a:p>
          <a:p>
            <a:pPr>
              <a:lnSpc>
                <a:spcPct val="100000"/>
              </a:lnSpc>
            </a:pPr>
            <a:r>
              <a:rPr b="1" lang="en-US" sz="1600" spc="-1" strike="noStrike">
                <a:solidFill>
                  <a:srgbClr val="444444"/>
                </a:solidFill>
                <a:latin typeface="Courier New"/>
                <a:ea typeface="DejaVu Sans"/>
              </a:rPr>
              <a:t> </a:t>
            </a:r>
            <a:r>
              <a:rPr b="1" lang="en-US" sz="1600" spc="-1" strike="noStrike">
                <a:solidFill>
                  <a:srgbClr val="444444"/>
                </a:solidFill>
                <a:latin typeface="Courier New"/>
                <a:ea typeface="DejaVu Sans"/>
              </a:rPr>
              <a:t>int ai_family;     // AF_INET,AF_INET6,AF_UNSPEC,AF_BTH, AF_IRDA,etc.</a:t>
            </a:r>
            <a:endParaRPr b="0" lang="es-MX" sz="1600" spc="-1" strike="noStrike">
              <a:latin typeface="Arial"/>
            </a:endParaRPr>
          </a:p>
          <a:p>
            <a:pPr>
              <a:lnSpc>
                <a:spcPct val="100000"/>
              </a:lnSpc>
            </a:pPr>
            <a:r>
              <a:rPr b="1" lang="en-US" sz="1600" spc="-1" strike="noStrike">
                <a:solidFill>
                  <a:srgbClr val="444444"/>
                </a:solidFill>
                <a:latin typeface="Courier New"/>
                <a:ea typeface="DejaVu Sans"/>
              </a:rPr>
              <a:t> </a:t>
            </a:r>
            <a:r>
              <a:rPr b="1" lang="en-US" sz="1600" spc="-1" strike="noStrike">
                <a:solidFill>
                  <a:srgbClr val="444444"/>
                </a:solidFill>
                <a:latin typeface="Courier New"/>
                <a:ea typeface="DejaVu Sans"/>
              </a:rPr>
              <a:t>int ai_socktype;   // SOCK_STREAM, SOCK_DGRAM, SOCK_RAW, SOCK_RDM</a:t>
            </a:r>
            <a:endParaRPr b="0" lang="es-MX" sz="1600" spc="-1" strike="noStrike">
              <a:latin typeface="Arial"/>
            </a:endParaRPr>
          </a:p>
          <a:p>
            <a:pPr>
              <a:lnSpc>
                <a:spcPct val="100000"/>
              </a:lnSpc>
            </a:pPr>
            <a:r>
              <a:rPr b="1" lang="en-US" sz="1600" spc="-1" strike="noStrike">
                <a:solidFill>
                  <a:srgbClr val="444444"/>
                </a:solidFill>
                <a:latin typeface="Courier New"/>
                <a:ea typeface="DejaVu Sans"/>
              </a:rPr>
              <a:t> </a:t>
            </a:r>
            <a:r>
              <a:rPr b="1" lang="en-US" sz="1600" spc="-1" strike="noStrike">
                <a:solidFill>
                  <a:srgbClr val="444444"/>
                </a:solidFill>
                <a:latin typeface="Courier New"/>
                <a:ea typeface="DejaVu Sans"/>
              </a:rPr>
              <a:t>int ai_protocol;   // 0, IPPROTO_TCP,IPPROTO_UDP</a:t>
            </a:r>
            <a:endParaRPr b="0" lang="es-MX" sz="1600" spc="-1" strike="noStrike">
              <a:latin typeface="Arial"/>
            </a:endParaRPr>
          </a:p>
          <a:p>
            <a:pPr>
              <a:lnSpc>
                <a:spcPct val="100000"/>
              </a:lnSpc>
            </a:pPr>
            <a:r>
              <a:rPr b="1" lang="en-US" sz="1600" spc="-1" strike="noStrike">
                <a:solidFill>
                  <a:srgbClr val="444444"/>
                </a:solidFill>
                <a:latin typeface="Courier New"/>
                <a:ea typeface="DejaVu Sans"/>
              </a:rPr>
              <a:t> </a:t>
            </a:r>
            <a:r>
              <a:rPr b="1" lang="en-US" sz="1600" spc="-1" strike="noStrike">
                <a:solidFill>
                  <a:srgbClr val="444444"/>
                </a:solidFill>
                <a:latin typeface="Courier New"/>
                <a:ea typeface="DejaVu Sans"/>
              </a:rPr>
              <a:t>socklen_t ai_addrlen;  // sizeof(ai_addr)</a:t>
            </a:r>
            <a:endParaRPr b="0" lang="es-MX" sz="1600" spc="-1" strike="noStrike">
              <a:latin typeface="Arial"/>
            </a:endParaRPr>
          </a:p>
          <a:p>
            <a:pPr>
              <a:lnSpc>
                <a:spcPct val="100000"/>
              </a:lnSpc>
            </a:pPr>
            <a:r>
              <a:rPr b="1" lang="en-US" sz="1600" spc="-1" strike="noStrike">
                <a:solidFill>
                  <a:srgbClr val="444444"/>
                </a:solidFill>
                <a:latin typeface="Courier New"/>
                <a:ea typeface="DejaVu Sans"/>
              </a:rPr>
              <a:t> </a:t>
            </a:r>
            <a:r>
              <a:rPr b="1" lang="en-US" sz="1600" spc="-1" strike="noStrike">
                <a:solidFill>
                  <a:srgbClr val="444444"/>
                </a:solidFill>
                <a:latin typeface="Courier New"/>
                <a:ea typeface="DejaVu Sans"/>
              </a:rPr>
              <a:t>struct sockaddr *ai_addr;  //struct sockaddr_in/sockarrd_in6</a:t>
            </a:r>
            <a:endParaRPr b="0" lang="es-MX" sz="1600" spc="-1" strike="noStrike">
              <a:latin typeface="Arial"/>
            </a:endParaRPr>
          </a:p>
          <a:p>
            <a:pPr>
              <a:lnSpc>
                <a:spcPct val="100000"/>
              </a:lnSpc>
            </a:pPr>
            <a:r>
              <a:rPr b="1" lang="en-US" sz="1600" spc="-1" strike="noStrike">
                <a:solidFill>
                  <a:srgbClr val="444444"/>
                </a:solidFill>
                <a:latin typeface="Courier New"/>
                <a:ea typeface="DejaVu Sans"/>
              </a:rPr>
              <a:t> </a:t>
            </a:r>
            <a:r>
              <a:rPr b="1" lang="en-US" sz="1600" spc="-1" strike="noStrike">
                <a:solidFill>
                  <a:srgbClr val="444444"/>
                </a:solidFill>
                <a:latin typeface="Courier New"/>
                <a:ea typeface="DejaVu Sans"/>
              </a:rPr>
              <a:t>char *ai_canonname;    // nombre canónico</a:t>
            </a:r>
            <a:endParaRPr b="0" lang="es-MX" sz="1600" spc="-1" strike="noStrike">
              <a:latin typeface="Arial"/>
            </a:endParaRPr>
          </a:p>
          <a:p>
            <a:pPr>
              <a:lnSpc>
                <a:spcPct val="100000"/>
              </a:lnSpc>
            </a:pPr>
            <a:r>
              <a:rPr b="1" lang="en-US" sz="1600" spc="-1" strike="noStrike">
                <a:solidFill>
                  <a:srgbClr val="444444"/>
                </a:solidFill>
                <a:latin typeface="Courier New"/>
                <a:ea typeface="DejaVu Sans"/>
              </a:rPr>
              <a:t> </a:t>
            </a:r>
            <a:r>
              <a:rPr b="1" lang="en-US" sz="1600" spc="-1" strike="noStrike">
                <a:solidFill>
                  <a:srgbClr val="444444"/>
                </a:solidFill>
                <a:latin typeface="Courier New"/>
                <a:ea typeface="DejaVu Sans"/>
              </a:rPr>
              <a:t>struct addrinfo *ai_next;  // sig. Nodo de lista ligada</a:t>
            </a:r>
            <a:endParaRPr b="0" lang="es-MX" sz="1600" spc="-1" strike="noStrike">
              <a:latin typeface="Arial"/>
            </a:endParaRPr>
          </a:p>
          <a:p>
            <a:pPr>
              <a:lnSpc>
                <a:spcPct val="100000"/>
              </a:lnSpc>
            </a:pPr>
            <a:r>
              <a:rPr b="1" lang="en-US" sz="1600" spc="-1" strike="noStrike">
                <a:solidFill>
                  <a:srgbClr val="444444"/>
                </a:solidFill>
                <a:latin typeface="Courier New"/>
                <a:ea typeface="DejaVu Sans"/>
              </a:rPr>
              <a:t> </a:t>
            </a:r>
            <a:r>
              <a:rPr b="1" lang="en-US" sz="1600" spc="-1" strike="noStrike">
                <a:solidFill>
                  <a:srgbClr val="444444"/>
                </a:solidFill>
                <a:latin typeface="Courier New"/>
                <a:ea typeface="DejaVu Sans"/>
              </a:rPr>
              <a:t>};</a:t>
            </a:r>
            <a:r>
              <a:rPr b="1" lang="en-US" sz="1600" spc="-1" strike="noStrike">
                <a:solidFill>
                  <a:srgbClr val="000000"/>
                </a:solidFill>
                <a:latin typeface="Calibri"/>
                <a:ea typeface="DejaVu Sans"/>
              </a:rPr>
              <a:t> </a:t>
            </a: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r>
              <a:rPr b="1" lang="en-US" sz="1600" spc="-1" strike="noStrike">
                <a:solidFill>
                  <a:srgbClr val="000000"/>
                </a:solidFill>
                <a:latin typeface="Calibri"/>
                <a:ea typeface="DejaVu Sans"/>
              </a:rPr>
              <a:t>Nota: ai_flags=PASSIVE &amp;&amp; nodo=NULL (en func. getaddrinfo( ) ) para hacer bind( )</a:t>
            </a: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CustomShape 1"/>
          <p:cNvSpPr/>
          <p:nvPr/>
        </p:nvSpPr>
        <p:spPr>
          <a:xfrm>
            <a:off x="1523880" y="260640"/>
            <a:ext cx="5265000" cy="11412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000000"/>
                </a:solidFill>
                <a:latin typeface="Calibri Light"/>
                <a:ea typeface="DejaVu Sans"/>
              </a:rPr>
              <a:t>Función getaddrinfo()</a:t>
            </a:r>
            <a:endParaRPr b="0" lang="es-MX" sz="3600" spc="-1" strike="noStrike">
              <a:latin typeface="Arial"/>
            </a:endParaRPr>
          </a:p>
        </p:txBody>
      </p:sp>
      <p:sp>
        <p:nvSpPr>
          <p:cNvPr id="406" name="CustomShape 2"/>
          <p:cNvSpPr/>
          <p:nvPr/>
        </p:nvSpPr>
        <p:spPr>
          <a:xfrm>
            <a:off x="1551240" y="1628640"/>
            <a:ext cx="8227800" cy="4524120"/>
          </a:xfrm>
          <a:prstGeom prst="rect">
            <a:avLst/>
          </a:prstGeom>
          <a:noFill/>
          <a:ln>
            <a:noFill/>
          </a:ln>
        </p:spPr>
        <p:style>
          <a:lnRef idx="0"/>
          <a:fillRef idx="0"/>
          <a:effectRef idx="0"/>
          <a:fontRef idx="minor"/>
        </p:style>
        <p:txBody>
          <a:bodyPr lIns="90000" rIns="90000" tIns="45000" bIns="45000">
            <a:noAutofit/>
          </a:bodyPr>
          <a:p>
            <a:pPr>
              <a:lnSpc>
                <a:spcPct val="90000"/>
              </a:lnSpc>
            </a:pPr>
            <a:endParaRPr b="0" lang="es-MX" sz="1800" spc="-1" strike="noStrike">
              <a:latin typeface="Arial"/>
            </a:endParaRPr>
          </a:p>
          <a:p>
            <a:pPr>
              <a:lnSpc>
                <a:spcPct val="90000"/>
              </a:lnSpc>
            </a:pPr>
            <a:endParaRPr b="0" lang="es-MX" sz="1800" spc="-1" strike="noStrike">
              <a:latin typeface="Arial"/>
            </a:endParaRPr>
          </a:p>
          <a:p>
            <a:pPr>
              <a:lnSpc>
                <a:spcPct val="90000"/>
              </a:lnSpc>
            </a:pPr>
            <a:endParaRPr b="0" lang="es-MX" sz="1800" spc="-1" strike="noStrike">
              <a:latin typeface="Arial"/>
            </a:endParaRPr>
          </a:p>
          <a:p>
            <a:pPr>
              <a:lnSpc>
                <a:spcPct val="90000"/>
              </a:lnSpc>
            </a:pPr>
            <a:endParaRPr b="0" lang="es-MX" sz="1800" spc="-1" strike="noStrike">
              <a:latin typeface="Arial"/>
            </a:endParaRPr>
          </a:p>
          <a:p>
            <a:pPr>
              <a:lnSpc>
                <a:spcPct val="90000"/>
              </a:lnSpc>
            </a:pPr>
            <a:endParaRPr b="0" lang="es-MX" sz="1800" spc="-1" strike="noStrike">
              <a:latin typeface="Arial"/>
            </a:endParaRPr>
          </a:p>
          <a:p>
            <a:pPr marL="216000" indent="-215280">
              <a:lnSpc>
                <a:spcPct val="90000"/>
              </a:lnSpc>
              <a:buClr>
                <a:srgbClr val="000000"/>
              </a:buClr>
              <a:buFont typeface="Arial"/>
              <a:buChar char="•"/>
            </a:pPr>
            <a:r>
              <a:rPr b="0" lang="en-US" sz="2200" spc="-1" strike="noStrike">
                <a:solidFill>
                  <a:srgbClr val="000000"/>
                </a:solidFill>
                <a:latin typeface="Calibri"/>
                <a:ea typeface="DejaVu Sans"/>
              </a:rPr>
              <a:t> </a:t>
            </a:r>
            <a:endParaRPr b="0" lang="es-MX" sz="2200" spc="-1" strike="noStrike">
              <a:latin typeface="Arial"/>
            </a:endParaRPr>
          </a:p>
          <a:p>
            <a:pPr>
              <a:lnSpc>
                <a:spcPct val="90000"/>
              </a:lnSpc>
            </a:pPr>
            <a:endParaRPr b="0" lang="es-MX" sz="2200" spc="-1" strike="noStrike">
              <a:latin typeface="Arial"/>
            </a:endParaRPr>
          </a:p>
          <a:p>
            <a:pPr>
              <a:lnSpc>
                <a:spcPct val="90000"/>
              </a:lnSpc>
            </a:pPr>
            <a:endParaRPr b="0" lang="es-MX" sz="2200" spc="-1" strike="noStrike">
              <a:latin typeface="Arial"/>
            </a:endParaRPr>
          </a:p>
          <a:p>
            <a:pPr>
              <a:lnSpc>
                <a:spcPct val="90000"/>
              </a:lnSpc>
            </a:pPr>
            <a:endParaRPr b="0" lang="es-MX" sz="2200" spc="-1" strike="noStrike">
              <a:latin typeface="Arial"/>
            </a:endParaRPr>
          </a:p>
          <a:p>
            <a:pPr>
              <a:lnSpc>
                <a:spcPct val="90000"/>
              </a:lnSpc>
            </a:pPr>
            <a:endParaRPr b="0" lang="es-MX" sz="2200" spc="-1" strike="noStrike">
              <a:latin typeface="Arial"/>
            </a:endParaRPr>
          </a:p>
          <a:p>
            <a:pPr>
              <a:lnSpc>
                <a:spcPct val="90000"/>
              </a:lnSpc>
            </a:pPr>
            <a:endParaRPr b="0" lang="es-MX" sz="2200" spc="-1" strike="noStrike">
              <a:latin typeface="Arial"/>
            </a:endParaRPr>
          </a:p>
          <a:p>
            <a:pPr marL="216000" indent="-215280">
              <a:lnSpc>
                <a:spcPct val="90000"/>
              </a:lnSpc>
              <a:buClr>
                <a:srgbClr val="000000"/>
              </a:buClr>
              <a:buFont typeface="Arial"/>
              <a:buChar char="•"/>
            </a:pPr>
            <a:r>
              <a:rPr b="0" lang="en-US" sz="2200" spc="-1" strike="noStrike">
                <a:solidFill>
                  <a:srgbClr val="000000"/>
                </a:solidFill>
                <a:latin typeface="Calibri"/>
                <a:ea typeface="DejaVu Sans"/>
              </a:rPr>
              <a:t>Valor devuelto</a:t>
            </a:r>
            <a:endParaRPr b="0" lang="es-MX" sz="2200" spc="-1" strike="noStrike">
              <a:latin typeface="Arial"/>
            </a:endParaRPr>
          </a:p>
          <a:p>
            <a:pPr>
              <a:lnSpc>
                <a:spcPct val="90000"/>
              </a:lnSpc>
            </a:pPr>
            <a:endParaRPr b="0" lang="es-MX" sz="2200" spc="-1" strike="noStrike">
              <a:latin typeface="Arial"/>
            </a:endParaRPr>
          </a:p>
          <a:p>
            <a:pPr>
              <a:lnSpc>
                <a:spcPct val="90000"/>
              </a:lnSpc>
            </a:pPr>
            <a:endParaRPr b="0" lang="es-MX" sz="2200" spc="-1" strike="noStrike">
              <a:latin typeface="Arial"/>
            </a:endParaRPr>
          </a:p>
        </p:txBody>
      </p:sp>
      <p:sp>
        <p:nvSpPr>
          <p:cNvPr id="407" name="CustomShape 3"/>
          <p:cNvSpPr/>
          <p:nvPr/>
        </p:nvSpPr>
        <p:spPr>
          <a:xfrm>
            <a:off x="6960240" y="540000"/>
            <a:ext cx="3249000" cy="911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Calibri"/>
                <a:ea typeface="DejaVu Sans"/>
              </a:rPr>
              <a:t>//&lt;sys/types.h&gt;, &lt;sys/socket.h&gt;,</a:t>
            </a:r>
            <a:endParaRPr b="0" lang="es-MX" sz="1800" spc="-1" strike="noStrike">
              <a:latin typeface="Arial"/>
            </a:endParaRPr>
          </a:p>
          <a:p>
            <a:pPr>
              <a:lnSpc>
                <a:spcPct val="100000"/>
              </a:lnSpc>
            </a:pPr>
            <a:r>
              <a:rPr b="0" lang="en-US" sz="1800" spc="-1" strike="noStrike">
                <a:solidFill>
                  <a:srgbClr val="000000"/>
                </a:solidFill>
                <a:latin typeface="Calibri"/>
                <a:ea typeface="DejaVu Sans"/>
              </a:rPr>
              <a:t>//&lt;netdb.h&gt;</a:t>
            </a:r>
            <a:endParaRPr b="0" lang="es-MX" sz="1800" spc="-1" strike="noStrike">
              <a:latin typeface="Arial"/>
            </a:endParaRPr>
          </a:p>
        </p:txBody>
      </p:sp>
      <p:sp>
        <p:nvSpPr>
          <p:cNvPr id="408" name="CustomShape 4"/>
          <p:cNvSpPr/>
          <p:nvPr/>
        </p:nvSpPr>
        <p:spPr>
          <a:xfrm>
            <a:off x="1656000" y="1728000"/>
            <a:ext cx="8530560" cy="13060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1400" spc="-1" strike="noStrike">
                <a:solidFill>
                  <a:srgbClr val="444444"/>
                </a:solidFill>
                <a:latin typeface="Courier New"/>
                <a:ea typeface="DejaVu Sans"/>
              </a:rPr>
              <a:t>int getaddrinfo(const char *</a:t>
            </a:r>
            <a:r>
              <a:rPr b="0" i="1" lang="en-US" sz="1400" spc="-1" strike="noStrike">
                <a:solidFill>
                  <a:srgbClr val="444444"/>
                </a:solidFill>
                <a:latin typeface="Courier New"/>
                <a:ea typeface="DejaVu Sans"/>
              </a:rPr>
              <a:t>nodo</a:t>
            </a:r>
            <a:r>
              <a:rPr b="1" lang="en-US" sz="1400" spc="-1" strike="noStrike">
                <a:solidFill>
                  <a:srgbClr val="444444"/>
                </a:solidFill>
                <a:latin typeface="Courier New"/>
                <a:ea typeface="DejaVu Sans"/>
              </a:rPr>
              <a:t>,  </a:t>
            </a:r>
            <a:r>
              <a:rPr b="1" lang="en-US" sz="1400" spc="-1" strike="noStrike">
                <a:solidFill>
                  <a:srgbClr val="ff0000"/>
                </a:solidFill>
                <a:latin typeface="Courier New"/>
                <a:ea typeface="DejaVu Sans"/>
              </a:rPr>
              <a:t>//ej. </a:t>
            </a:r>
            <a:r>
              <a:rPr b="1" lang="en-US" sz="1400" spc="-1" strike="noStrike" u="sng">
                <a:solidFill>
                  <a:srgbClr val="0000ff"/>
                </a:solidFill>
                <a:uFillTx/>
                <a:latin typeface="Courier New"/>
                <a:ea typeface="DejaVu Sans"/>
              </a:rPr>
              <a:t>“www.pc1.net</a:t>
            </a:r>
            <a:r>
              <a:rPr b="1" lang="en-US" sz="1400" spc="-1" strike="noStrike">
                <a:solidFill>
                  <a:srgbClr val="ff0000"/>
                </a:solidFill>
                <a:latin typeface="Courier New"/>
                <a:ea typeface="DejaVu Sans"/>
              </a:rPr>
              <a:t>” ó “127.0.0.1”</a:t>
            </a:r>
            <a:endParaRPr b="0" lang="es-MX" sz="1400" spc="-1" strike="noStrike">
              <a:latin typeface="Arial"/>
            </a:endParaRPr>
          </a:p>
          <a:p>
            <a:pPr>
              <a:lnSpc>
                <a:spcPct val="100000"/>
              </a:lnSpc>
            </a:pPr>
            <a:r>
              <a:rPr b="1" lang="en-US" sz="1400" spc="-1" strike="noStrike">
                <a:solidFill>
                  <a:srgbClr val="444444"/>
                </a:solidFill>
                <a:latin typeface="Courier New"/>
                <a:ea typeface="DejaVu Sans"/>
              </a:rPr>
              <a:t>   </a:t>
            </a:r>
            <a:r>
              <a:rPr b="1" lang="en-US" sz="1400" spc="-1" strike="noStrike">
                <a:solidFill>
                  <a:srgbClr val="444444"/>
                </a:solidFill>
                <a:latin typeface="Courier New"/>
                <a:ea typeface="DejaVu Sans"/>
              </a:rPr>
              <a:t>const char *</a:t>
            </a:r>
            <a:r>
              <a:rPr b="0" i="1" lang="en-US" sz="1400" spc="-1" strike="noStrike">
                <a:solidFill>
                  <a:srgbClr val="444444"/>
                </a:solidFill>
                <a:latin typeface="Courier New"/>
                <a:ea typeface="DejaVu Sans"/>
              </a:rPr>
              <a:t>servicio</a:t>
            </a:r>
            <a:r>
              <a:rPr b="1" lang="en-US" sz="1400" spc="-1" strike="noStrike">
                <a:solidFill>
                  <a:srgbClr val="444444"/>
                </a:solidFill>
                <a:latin typeface="Courier New"/>
                <a:ea typeface="DejaVu Sans"/>
              </a:rPr>
              <a:t>,   </a:t>
            </a:r>
            <a:r>
              <a:rPr b="1" lang="en-US" sz="1400" spc="-1" strike="noStrike">
                <a:solidFill>
                  <a:srgbClr val="ff0000"/>
                </a:solidFill>
                <a:latin typeface="Courier New"/>
                <a:ea typeface="DejaVu Sans"/>
              </a:rPr>
              <a:t>//ej. “FTP”, ó “21”</a:t>
            </a:r>
            <a:endParaRPr b="0" lang="es-MX" sz="1400" spc="-1" strike="noStrike">
              <a:latin typeface="Arial"/>
            </a:endParaRPr>
          </a:p>
          <a:p>
            <a:pPr>
              <a:lnSpc>
                <a:spcPct val="100000"/>
              </a:lnSpc>
            </a:pPr>
            <a:r>
              <a:rPr b="1" lang="en-US" sz="1400" spc="-1" strike="noStrike">
                <a:solidFill>
                  <a:srgbClr val="444444"/>
                </a:solidFill>
                <a:latin typeface="Courier New"/>
                <a:ea typeface="DejaVu Sans"/>
              </a:rPr>
              <a:t>   </a:t>
            </a:r>
            <a:r>
              <a:rPr b="1" lang="en-US" sz="1400" spc="-1" strike="noStrike">
                <a:solidFill>
                  <a:srgbClr val="444444"/>
                </a:solidFill>
                <a:latin typeface="Courier New"/>
                <a:ea typeface="DejaVu Sans"/>
              </a:rPr>
              <a:t>const struct addrinfo *</a:t>
            </a:r>
            <a:r>
              <a:rPr b="0" i="1" lang="en-US" sz="1400" spc="-1" strike="noStrike">
                <a:solidFill>
                  <a:srgbClr val="444444"/>
                </a:solidFill>
                <a:latin typeface="Courier New"/>
                <a:ea typeface="DejaVu Sans"/>
              </a:rPr>
              <a:t>i</a:t>
            </a:r>
            <a:r>
              <a:rPr b="1" lang="en-US" sz="1400" spc="-1" strike="noStrike">
                <a:solidFill>
                  <a:srgbClr val="444444"/>
                </a:solidFill>
                <a:latin typeface="Courier New"/>
                <a:ea typeface="DejaVu Sans"/>
              </a:rPr>
              <a:t>, </a:t>
            </a:r>
            <a:r>
              <a:rPr b="1" lang="en-US" sz="1400" spc="-1" strike="noStrike">
                <a:solidFill>
                  <a:srgbClr val="ff0000"/>
                </a:solidFill>
                <a:latin typeface="Courier New"/>
                <a:ea typeface="DejaVu Sans"/>
              </a:rPr>
              <a:t>// apunta a estructura con info importante</a:t>
            </a:r>
            <a:endParaRPr b="0" lang="es-MX" sz="1400" spc="-1" strike="noStrike">
              <a:latin typeface="Arial"/>
            </a:endParaRPr>
          </a:p>
          <a:p>
            <a:pPr>
              <a:lnSpc>
                <a:spcPct val="100000"/>
              </a:lnSpc>
            </a:pPr>
            <a:r>
              <a:rPr b="1" lang="en-US" sz="1400" spc="-1" strike="noStrike">
                <a:solidFill>
                  <a:srgbClr val="444444"/>
                </a:solidFill>
                <a:latin typeface="Courier New"/>
                <a:ea typeface="DejaVu Sans"/>
              </a:rPr>
              <a:t>   </a:t>
            </a:r>
            <a:r>
              <a:rPr b="1" lang="en-US" sz="1400" spc="-1" strike="noStrike">
                <a:solidFill>
                  <a:srgbClr val="444444"/>
                </a:solidFill>
                <a:latin typeface="Courier New"/>
                <a:ea typeface="DejaVu Sans"/>
              </a:rPr>
              <a:t>struct addrinfo **</a:t>
            </a:r>
            <a:r>
              <a:rPr b="0" i="1" lang="en-US" sz="1400" spc="-1" strike="noStrike">
                <a:solidFill>
                  <a:srgbClr val="444444"/>
                </a:solidFill>
                <a:latin typeface="Courier New"/>
                <a:ea typeface="DejaVu Sans"/>
              </a:rPr>
              <a:t>res</a:t>
            </a:r>
            <a:r>
              <a:rPr b="1" lang="en-US" sz="1400" spc="-1" strike="noStrike">
                <a:solidFill>
                  <a:srgbClr val="444444"/>
                </a:solidFill>
                <a:latin typeface="Courier New"/>
                <a:ea typeface="DejaVu Sans"/>
              </a:rPr>
              <a:t>);</a:t>
            </a:r>
            <a:r>
              <a:rPr b="0" lang="en-US" sz="1400" spc="-1" strike="noStrike">
                <a:solidFill>
                  <a:srgbClr val="000000"/>
                </a:solidFill>
                <a:latin typeface="Calibri"/>
                <a:ea typeface="DejaVu Sans"/>
              </a:rPr>
              <a:t>  </a:t>
            </a:r>
            <a:r>
              <a:rPr b="0" lang="en-US" sz="1400" spc="-1" strike="noStrike">
                <a:solidFill>
                  <a:srgbClr val="ff0000"/>
                </a:solidFill>
                <a:latin typeface="Calibri"/>
                <a:ea typeface="DejaVu Sans"/>
              </a:rPr>
              <a:t>//apuntador a lista ligada con el resultado de la </a:t>
            </a:r>
            <a:r>
              <a:rPr b="0" lang="en-US" sz="1600" spc="-1" strike="noStrike">
                <a:solidFill>
                  <a:srgbClr val="ff0000"/>
                </a:solidFill>
                <a:latin typeface="Calibri"/>
                <a:ea typeface="DejaVu Sans"/>
              </a:rPr>
              <a:t>consulta</a:t>
            </a:r>
            <a:endParaRPr b="0" lang="es-MX" sz="1600" spc="-1" strike="noStrike">
              <a:latin typeface="Arial"/>
            </a:endParaRPr>
          </a:p>
        </p:txBody>
      </p:sp>
      <p:sp>
        <p:nvSpPr>
          <p:cNvPr id="409" name="CustomShape 5"/>
          <p:cNvSpPr/>
          <p:nvPr/>
        </p:nvSpPr>
        <p:spPr>
          <a:xfrm>
            <a:off x="3960000" y="3705120"/>
            <a:ext cx="260280" cy="2485440"/>
          </a:xfrm>
          <a:prstGeom prst="leftBrace">
            <a:avLst>
              <a:gd name="adj1" fmla="val 8333"/>
              <a:gd name="adj2" fmla="val 50000"/>
            </a:avLst>
          </a:prstGeom>
          <a:noFill/>
          <a:ln w="9360">
            <a:solidFill>
              <a:srgbClr val="4a7ebb"/>
            </a:solidFill>
            <a:round/>
          </a:ln>
        </p:spPr>
        <p:style>
          <a:lnRef idx="0"/>
          <a:fillRef idx="0"/>
          <a:effectRef idx="0"/>
          <a:fontRef idx="minor"/>
        </p:style>
      </p:sp>
      <p:sp>
        <p:nvSpPr>
          <p:cNvPr id="410" name="CustomShape 6"/>
          <p:cNvSpPr/>
          <p:nvPr/>
        </p:nvSpPr>
        <p:spPr>
          <a:xfrm>
            <a:off x="4193280" y="3705120"/>
            <a:ext cx="6602760" cy="26456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400" spc="-1" strike="noStrike">
                <a:solidFill>
                  <a:srgbClr val="000000"/>
                </a:solidFill>
                <a:latin typeface="Calibri"/>
                <a:ea typeface="DejaVu Sans"/>
              </a:rPr>
              <a:t>0 = éxito</a:t>
            </a:r>
            <a:endParaRPr b="0" lang="es-MX" sz="1400" spc="-1" strike="noStrike">
              <a:latin typeface="Arial"/>
            </a:endParaRPr>
          </a:p>
          <a:p>
            <a:pPr>
              <a:lnSpc>
                <a:spcPct val="100000"/>
              </a:lnSpc>
            </a:pPr>
            <a:r>
              <a:rPr b="1" lang="en-US" sz="1400" spc="-1" strike="noStrike">
                <a:solidFill>
                  <a:srgbClr val="000000"/>
                </a:solidFill>
                <a:latin typeface="Calibri"/>
                <a:ea typeface="DejaVu Sans"/>
              </a:rPr>
              <a:t>EAI_ADDRFAMILY= El host no tiene una dirección IP en la familia de direcciones</a:t>
            </a:r>
            <a:endParaRPr b="0" lang="es-MX" sz="1400" spc="-1" strike="noStrike">
              <a:latin typeface="Arial"/>
            </a:endParaRPr>
          </a:p>
          <a:p>
            <a:pPr>
              <a:lnSpc>
                <a:spcPct val="100000"/>
              </a:lnSpc>
            </a:pPr>
            <a:r>
              <a:rPr b="1" lang="en-US" sz="1400" spc="-1" strike="noStrike">
                <a:solidFill>
                  <a:srgbClr val="000000"/>
                </a:solidFill>
                <a:latin typeface="Calibri"/>
                <a:ea typeface="DejaVu Sans"/>
              </a:rPr>
              <a:t>EAI_AGAIN= El nombre de host devolvió una falla temporal (reintentar)</a:t>
            </a:r>
            <a:endParaRPr b="0" lang="es-MX" sz="1400" spc="-1" strike="noStrike">
              <a:latin typeface="Arial"/>
            </a:endParaRPr>
          </a:p>
          <a:p>
            <a:pPr>
              <a:lnSpc>
                <a:spcPct val="100000"/>
              </a:lnSpc>
            </a:pPr>
            <a:r>
              <a:rPr b="1" lang="en-US" sz="1400" spc="-1" strike="noStrike">
                <a:solidFill>
                  <a:srgbClr val="000000"/>
                </a:solidFill>
                <a:latin typeface="Calibri"/>
                <a:ea typeface="DejaVu Sans"/>
              </a:rPr>
              <a:t>EAI_BADFLAGS=</a:t>
            </a:r>
            <a:r>
              <a:rPr b="0" i="1" lang="en-US" sz="1400" spc="-1" strike="noStrike">
                <a:solidFill>
                  <a:srgbClr val="000000"/>
                </a:solidFill>
                <a:latin typeface="Calibri"/>
                <a:ea typeface="DejaVu Sans"/>
              </a:rPr>
              <a:t>i.ai_flags contiene una bandera inválida/está habilitada la bandera AI_CANNONNAME y el nombre es NULL</a:t>
            </a:r>
            <a:endParaRPr b="0" lang="es-MX" sz="1400" spc="-1" strike="noStrike">
              <a:latin typeface="Arial"/>
            </a:endParaRPr>
          </a:p>
          <a:p>
            <a:pPr>
              <a:lnSpc>
                <a:spcPct val="100000"/>
              </a:lnSpc>
            </a:pPr>
            <a:r>
              <a:rPr b="1" lang="en-US" sz="1400" spc="-1" strike="noStrike">
                <a:solidFill>
                  <a:srgbClr val="000000"/>
                </a:solidFill>
                <a:latin typeface="Calibri"/>
                <a:ea typeface="DejaVu Sans"/>
              </a:rPr>
              <a:t>EAI_FAIL= Falla permanente</a:t>
            </a:r>
            <a:endParaRPr b="0" lang="es-MX" sz="1400" spc="-1" strike="noStrike">
              <a:latin typeface="Arial"/>
            </a:endParaRPr>
          </a:p>
          <a:p>
            <a:pPr>
              <a:lnSpc>
                <a:spcPct val="100000"/>
              </a:lnSpc>
            </a:pPr>
            <a:r>
              <a:rPr b="1" lang="en-US" sz="1400" spc="-1" strike="noStrike">
                <a:solidFill>
                  <a:srgbClr val="000000"/>
                </a:solidFill>
                <a:latin typeface="Calibri"/>
                <a:ea typeface="DejaVu Sans"/>
              </a:rPr>
              <a:t>EAI_FAMILY= familia de direcciones no soportada </a:t>
            </a:r>
            <a:endParaRPr b="0" lang="es-MX" sz="1400" spc="-1" strike="noStrike">
              <a:latin typeface="Arial"/>
            </a:endParaRPr>
          </a:p>
          <a:p>
            <a:pPr>
              <a:lnSpc>
                <a:spcPct val="100000"/>
              </a:lnSpc>
            </a:pPr>
            <a:r>
              <a:rPr b="1" lang="en-US" sz="1400" spc="-1" strike="noStrike">
                <a:solidFill>
                  <a:srgbClr val="000000"/>
                </a:solidFill>
                <a:latin typeface="Calibri"/>
                <a:ea typeface="DejaVu Sans"/>
              </a:rPr>
              <a:t>EAI_NONAME=Nodo o servicio desconocidos, o ambos son NULL, o están puestas las banderas AI_NUMERICSERV o AI_NUMERICHOST y uno/ambos de ellos no es numérico</a:t>
            </a:r>
            <a:endParaRPr b="0" lang="es-MX" sz="14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Ejemplo 1  //para un servidor</a:t>
            </a:r>
            <a:endParaRPr b="0" lang="es-MX" sz="4400" spc="-1" strike="noStrike">
              <a:latin typeface="Arial"/>
            </a:endParaRPr>
          </a:p>
        </p:txBody>
      </p:sp>
      <p:sp>
        <p:nvSpPr>
          <p:cNvPr id="412" name="CustomShape 2"/>
          <p:cNvSpPr/>
          <p:nvPr/>
        </p:nvSpPr>
        <p:spPr>
          <a:xfrm>
            <a:off x="1974600" y="1647000"/>
            <a:ext cx="8556840" cy="32544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1600" spc="-1" strike="noStrike">
                <a:solidFill>
                  <a:srgbClr val="444444"/>
                </a:solidFill>
                <a:latin typeface="Courier New"/>
                <a:ea typeface="DejaVu Sans"/>
              </a:rPr>
              <a:t>int r;</a:t>
            </a:r>
            <a:endParaRPr b="0" lang="es-MX" sz="1600" spc="-1" strike="noStrike">
              <a:latin typeface="Arial"/>
            </a:endParaRPr>
          </a:p>
          <a:p>
            <a:pPr>
              <a:lnSpc>
                <a:spcPct val="100000"/>
              </a:lnSpc>
            </a:pPr>
            <a:r>
              <a:rPr b="1" lang="en-US" sz="1600" spc="-1" strike="noStrike">
                <a:solidFill>
                  <a:srgbClr val="444444"/>
                </a:solidFill>
                <a:latin typeface="Courier New"/>
                <a:ea typeface="DejaVu Sans"/>
              </a:rPr>
              <a:t>struct addrinfo i, *lista;</a:t>
            </a:r>
            <a:endParaRPr b="0" lang="es-MX" sz="1600" spc="-1" strike="noStrike">
              <a:latin typeface="Arial"/>
            </a:endParaRPr>
          </a:p>
          <a:p>
            <a:pPr>
              <a:lnSpc>
                <a:spcPct val="100000"/>
              </a:lnSpc>
            </a:pPr>
            <a:r>
              <a:rPr b="0" lang="en-US" sz="1600" spc="-1" strike="noStrike">
                <a:solidFill>
                  <a:srgbClr val="000000"/>
                </a:solidFill>
                <a:latin typeface="Arial"/>
                <a:ea typeface="DejaVu Sans"/>
              </a:rPr>
              <a:t>memset(&amp;i,0,sizeof(i));</a:t>
            </a:r>
            <a:endParaRPr b="0" lang="es-MX" sz="1600" spc="-1" strike="noStrike">
              <a:latin typeface="Arial"/>
            </a:endParaRPr>
          </a:p>
          <a:p>
            <a:pPr>
              <a:lnSpc>
                <a:spcPct val="100000"/>
              </a:lnSpc>
            </a:pPr>
            <a:r>
              <a:rPr b="0" lang="en-US" sz="1600" spc="-1" strike="noStrike">
                <a:solidFill>
                  <a:srgbClr val="000000"/>
                </a:solidFill>
                <a:latin typeface="Arial"/>
                <a:ea typeface="DejaVu Sans"/>
              </a:rPr>
              <a:t>i.ai_family = AF_INET6;  // IPv4 ó IPv6</a:t>
            </a:r>
            <a:endParaRPr b="0" lang="es-MX" sz="1600" spc="-1" strike="noStrike">
              <a:latin typeface="Arial"/>
            </a:endParaRPr>
          </a:p>
          <a:p>
            <a:pPr>
              <a:lnSpc>
                <a:spcPct val="100000"/>
              </a:lnSpc>
            </a:pPr>
            <a:r>
              <a:rPr b="0" lang="en-US" sz="1600" spc="-1" strike="noStrike">
                <a:solidFill>
                  <a:srgbClr val="000000"/>
                </a:solidFill>
                <a:latin typeface="Arial"/>
                <a:ea typeface="DejaVu Sans"/>
              </a:rPr>
              <a:t>i.ai_socktype = SOCK_STREAM;</a:t>
            </a:r>
            <a:endParaRPr b="0" lang="es-MX" sz="1600" spc="-1" strike="noStrike">
              <a:latin typeface="Arial"/>
            </a:endParaRPr>
          </a:p>
          <a:p>
            <a:pPr>
              <a:lnSpc>
                <a:spcPct val="100000"/>
              </a:lnSpc>
            </a:pPr>
            <a:r>
              <a:rPr b="0" lang="en-US" sz="1600" spc="-1" strike="noStrike">
                <a:solidFill>
                  <a:srgbClr val="000000"/>
                </a:solidFill>
                <a:latin typeface="Arial"/>
                <a:ea typeface="DejaVu Sans"/>
              </a:rPr>
              <a:t>i.ai_flags = AI_PASSIVE;  //solo para el servidor o cuando se use bind</a:t>
            </a:r>
            <a:endParaRPr b="0" lang="es-MX" sz="1600" spc="-1" strike="noStrike">
              <a:latin typeface="Arial"/>
            </a:endParaRPr>
          </a:p>
          <a:p>
            <a:pPr>
              <a:lnSpc>
                <a:spcPct val="100000"/>
              </a:lnSpc>
            </a:pPr>
            <a:r>
              <a:rPr b="0" lang="en-US" sz="1600" spc="-1" strike="noStrike">
                <a:solidFill>
                  <a:srgbClr val="000000"/>
                </a:solidFill>
                <a:latin typeface="Arial"/>
                <a:ea typeface="DejaVu Sans"/>
              </a:rPr>
              <a:t>if((r=getaddrinfo(NULL,”5678”, &amp;i,&amp;lista))!=0){</a:t>
            </a:r>
            <a:endParaRPr b="0" lang="es-MX" sz="1600" spc="-1" strike="noStrike">
              <a:latin typeface="Arial"/>
            </a:endParaRPr>
          </a:p>
          <a:p>
            <a:pPr>
              <a:lnSpc>
                <a:spcPct val="10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fprintf(stderr,”error:%s\n”,gai_strerror(r));</a:t>
            </a:r>
            <a:endParaRPr b="0" lang="es-MX" sz="1600" spc="-1" strike="noStrike">
              <a:latin typeface="Arial"/>
            </a:endParaRPr>
          </a:p>
          <a:p>
            <a:pPr>
              <a:lnSpc>
                <a:spcPct val="10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exit(1);</a:t>
            </a:r>
            <a:endParaRPr b="0" lang="es-MX" sz="1600" spc="-1" strike="noStrike">
              <a:latin typeface="Arial"/>
            </a:endParaRPr>
          </a:p>
          <a:p>
            <a:pPr>
              <a:lnSpc>
                <a:spcPct val="100000"/>
              </a:lnSpc>
            </a:pPr>
            <a:r>
              <a:rPr b="0" lang="en-US" sz="1600" spc="-1" strike="noStrike">
                <a:solidFill>
                  <a:srgbClr val="000000"/>
                </a:solidFill>
                <a:latin typeface="Arial"/>
                <a:ea typeface="DejaVu Sans"/>
              </a:rPr>
              <a:t>}</a:t>
            </a:r>
            <a:endParaRPr b="0" lang="es-MX" sz="1600" spc="-1" strike="noStrike">
              <a:latin typeface="Arial"/>
            </a:endParaRPr>
          </a:p>
          <a:p>
            <a:pPr>
              <a:lnSpc>
                <a:spcPct val="100000"/>
              </a:lnSpc>
            </a:pPr>
            <a:r>
              <a:rPr b="0" lang="en-US" sz="1600" spc="-1" strike="noStrike">
                <a:solidFill>
                  <a:srgbClr val="000000"/>
                </a:solidFill>
                <a:latin typeface="Arial"/>
                <a:ea typeface="DejaVu Sans"/>
              </a:rPr>
              <a:t>// se crea el socket y cuando ya no se necesite la lista se elimina </a:t>
            </a:r>
            <a:endParaRPr b="0" lang="es-MX" sz="1600" spc="-1" strike="noStrike">
              <a:latin typeface="Arial"/>
            </a:endParaRPr>
          </a:p>
          <a:p>
            <a:pPr>
              <a:lnSpc>
                <a:spcPct val="100000"/>
              </a:lnSpc>
            </a:pPr>
            <a:r>
              <a:rPr b="0" lang="en-US" sz="1600" spc="-1" strike="noStrike">
                <a:solidFill>
                  <a:srgbClr val="000000"/>
                </a:solidFill>
                <a:latin typeface="Arial"/>
                <a:ea typeface="DejaVu Sans"/>
              </a:rPr>
              <a:t>freeaddrinfo(lista);</a:t>
            </a:r>
            <a:endParaRPr b="0" lang="es-MX" sz="1600" spc="-1" strike="noStrike">
              <a:latin typeface="Arial"/>
            </a:endParaRPr>
          </a:p>
          <a:p>
            <a:pPr>
              <a:lnSpc>
                <a:spcPct val="100000"/>
              </a:lnSpc>
            </a:pPr>
            <a:endParaRPr b="0" lang="es-MX" sz="16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Ejemplo2  //para un cliente</a:t>
            </a:r>
            <a:endParaRPr b="0" lang="es-MX" sz="4400" spc="-1" strike="noStrike">
              <a:latin typeface="Arial"/>
            </a:endParaRPr>
          </a:p>
        </p:txBody>
      </p:sp>
      <p:sp>
        <p:nvSpPr>
          <p:cNvPr id="414" name="CustomShape 2"/>
          <p:cNvSpPr/>
          <p:nvPr/>
        </p:nvSpPr>
        <p:spPr>
          <a:xfrm>
            <a:off x="1974600" y="1768680"/>
            <a:ext cx="8556840" cy="30110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1600" spc="-1" strike="noStrike">
                <a:solidFill>
                  <a:srgbClr val="444444"/>
                </a:solidFill>
                <a:latin typeface="Courier New"/>
                <a:ea typeface="DejaVu Sans"/>
              </a:rPr>
              <a:t>int r;</a:t>
            </a:r>
            <a:endParaRPr b="0" lang="es-MX" sz="1600" spc="-1" strike="noStrike">
              <a:latin typeface="Arial"/>
            </a:endParaRPr>
          </a:p>
          <a:p>
            <a:pPr>
              <a:lnSpc>
                <a:spcPct val="100000"/>
              </a:lnSpc>
            </a:pPr>
            <a:r>
              <a:rPr b="1" lang="en-US" sz="1600" spc="-1" strike="noStrike">
                <a:solidFill>
                  <a:srgbClr val="444444"/>
                </a:solidFill>
                <a:latin typeface="Courier New"/>
                <a:ea typeface="DejaVu Sans"/>
              </a:rPr>
              <a:t>struct addrinfo i, *lista;</a:t>
            </a:r>
            <a:endParaRPr b="0" lang="es-MX" sz="1600" spc="-1" strike="noStrike">
              <a:latin typeface="Arial"/>
            </a:endParaRPr>
          </a:p>
          <a:p>
            <a:pPr>
              <a:lnSpc>
                <a:spcPct val="100000"/>
              </a:lnSpc>
            </a:pPr>
            <a:r>
              <a:rPr b="0" lang="en-US" sz="1600" spc="-1" strike="noStrike">
                <a:solidFill>
                  <a:srgbClr val="000000"/>
                </a:solidFill>
                <a:latin typeface="Arial"/>
                <a:ea typeface="DejaVu Sans"/>
              </a:rPr>
              <a:t>memset(&amp;i,0,sizeof(i));</a:t>
            </a:r>
            <a:endParaRPr b="0" lang="es-MX" sz="1600" spc="-1" strike="noStrike">
              <a:latin typeface="Arial"/>
            </a:endParaRPr>
          </a:p>
          <a:p>
            <a:pPr>
              <a:lnSpc>
                <a:spcPct val="100000"/>
              </a:lnSpc>
            </a:pPr>
            <a:r>
              <a:rPr b="0" lang="en-US" sz="1600" spc="-1" strike="noStrike">
                <a:solidFill>
                  <a:srgbClr val="000000"/>
                </a:solidFill>
                <a:latin typeface="Arial"/>
                <a:ea typeface="DejaVu Sans"/>
              </a:rPr>
              <a:t>i.ai_family = AF_UNSPEC;  // IPv4 ó IPv6</a:t>
            </a:r>
            <a:endParaRPr b="0" lang="es-MX" sz="1600" spc="-1" strike="noStrike">
              <a:latin typeface="Arial"/>
            </a:endParaRPr>
          </a:p>
          <a:p>
            <a:pPr>
              <a:lnSpc>
                <a:spcPct val="100000"/>
              </a:lnSpc>
            </a:pPr>
            <a:r>
              <a:rPr b="0" lang="en-US" sz="1600" spc="-1" strike="noStrike">
                <a:solidFill>
                  <a:srgbClr val="000000"/>
                </a:solidFill>
                <a:latin typeface="Arial"/>
                <a:ea typeface="DejaVu Sans"/>
              </a:rPr>
              <a:t>i.ai_socktype = SOCK_STREAM;</a:t>
            </a:r>
            <a:endParaRPr b="0" lang="es-MX" sz="1600" spc="-1" strike="noStrike">
              <a:latin typeface="Arial"/>
            </a:endParaRPr>
          </a:p>
          <a:p>
            <a:pPr>
              <a:lnSpc>
                <a:spcPct val="100000"/>
              </a:lnSpc>
            </a:pPr>
            <a:r>
              <a:rPr b="0" lang="en-US" sz="1600" spc="-1" strike="noStrike">
                <a:solidFill>
                  <a:srgbClr val="000000"/>
                </a:solidFill>
                <a:latin typeface="Arial"/>
                <a:ea typeface="DejaVu Sans"/>
              </a:rPr>
              <a:t>if((r=getaddrinfo(“200.1.2.3”,”5678”, &amp;i,&amp;lista))!=0){</a:t>
            </a:r>
            <a:endParaRPr b="0" lang="es-MX" sz="1600" spc="-1" strike="noStrike">
              <a:latin typeface="Arial"/>
            </a:endParaRPr>
          </a:p>
          <a:p>
            <a:pPr>
              <a:lnSpc>
                <a:spcPct val="10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fprintf(stderr,”error:%s\n”,gai_strerror(r));</a:t>
            </a:r>
            <a:endParaRPr b="0" lang="es-MX" sz="1600" spc="-1" strike="noStrike">
              <a:latin typeface="Arial"/>
            </a:endParaRPr>
          </a:p>
          <a:p>
            <a:pPr>
              <a:lnSpc>
                <a:spcPct val="10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exit(1);</a:t>
            </a:r>
            <a:endParaRPr b="0" lang="es-MX" sz="1600" spc="-1" strike="noStrike">
              <a:latin typeface="Arial"/>
            </a:endParaRPr>
          </a:p>
          <a:p>
            <a:pPr>
              <a:lnSpc>
                <a:spcPct val="100000"/>
              </a:lnSpc>
            </a:pPr>
            <a:r>
              <a:rPr b="0" lang="en-US" sz="1600" spc="-1" strike="noStrike">
                <a:solidFill>
                  <a:srgbClr val="000000"/>
                </a:solidFill>
                <a:latin typeface="Arial"/>
                <a:ea typeface="DejaVu Sans"/>
              </a:rPr>
              <a:t>}</a:t>
            </a:r>
            <a:endParaRPr b="0" lang="es-MX" sz="1600" spc="-1" strike="noStrike">
              <a:latin typeface="Arial"/>
            </a:endParaRPr>
          </a:p>
          <a:p>
            <a:pPr>
              <a:lnSpc>
                <a:spcPct val="100000"/>
              </a:lnSpc>
            </a:pPr>
            <a:r>
              <a:rPr b="0" lang="en-US" sz="1600" spc="-1" strike="noStrike">
                <a:solidFill>
                  <a:srgbClr val="000000"/>
                </a:solidFill>
                <a:latin typeface="Arial"/>
                <a:ea typeface="DejaVu Sans"/>
              </a:rPr>
              <a:t>// se crea el socket y cuando ya no se necesite la lista se elimina </a:t>
            </a:r>
            <a:endParaRPr b="0" lang="es-MX" sz="1600" spc="-1" strike="noStrike">
              <a:latin typeface="Arial"/>
            </a:endParaRPr>
          </a:p>
          <a:p>
            <a:pPr>
              <a:lnSpc>
                <a:spcPct val="100000"/>
              </a:lnSpc>
            </a:pPr>
            <a:r>
              <a:rPr b="0" lang="en-US" sz="1600" spc="-1" strike="noStrike">
                <a:solidFill>
                  <a:srgbClr val="000000"/>
                </a:solidFill>
                <a:latin typeface="Arial"/>
                <a:ea typeface="DejaVu Sans"/>
              </a:rPr>
              <a:t>freeaddrinfo(lista);</a:t>
            </a:r>
            <a:endParaRPr b="0" lang="es-MX" sz="1600" spc="-1" strike="noStrike">
              <a:latin typeface="Arial"/>
            </a:endParaRPr>
          </a:p>
          <a:p>
            <a:pPr>
              <a:lnSpc>
                <a:spcPct val="100000"/>
              </a:lnSpc>
            </a:pPr>
            <a:endParaRPr b="0" lang="es-MX" sz="1600" spc="-1" strike="noStrike">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CustomShape 1"/>
          <p:cNvSpPr/>
          <p:nvPr/>
        </p:nvSpPr>
        <p:spPr>
          <a:xfrm>
            <a:off x="1919520" y="0"/>
            <a:ext cx="8227800" cy="11412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000000"/>
                </a:solidFill>
                <a:latin typeface="Calibri Light"/>
                <a:ea typeface="DejaVu Sans"/>
              </a:rPr>
              <a:t>Función socket() //&lt;sys/socket.h&gt;</a:t>
            </a:r>
            <a:endParaRPr b="0" lang="es-MX" sz="3600" spc="-1" strike="noStrike">
              <a:latin typeface="Arial"/>
            </a:endParaRPr>
          </a:p>
        </p:txBody>
      </p:sp>
      <p:sp>
        <p:nvSpPr>
          <p:cNvPr id="416" name="CustomShape 2"/>
          <p:cNvSpPr/>
          <p:nvPr/>
        </p:nvSpPr>
        <p:spPr>
          <a:xfrm>
            <a:off x="2135520" y="1263960"/>
            <a:ext cx="8227800" cy="67500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int socket(int dominio, int tipo, int protocolo) </a:t>
            </a:r>
            <a:endParaRPr b="0" lang="es-MX" sz="2800" spc="-1" strike="noStrike">
              <a:latin typeface="Arial"/>
            </a:endParaRPr>
          </a:p>
        </p:txBody>
      </p:sp>
      <p:sp>
        <p:nvSpPr>
          <p:cNvPr id="417" name="CustomShape 3"/>
          <p:cNvSpPr/>
          <p:nvPr/>
        </p:nvSpPr>
        <p:spPr>
          <a:xfrm>
            <a:off x="2711520" y="2258280"/>
            <a:ext cx="7342920" cy="36061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100" spc="-1" strike="noStrike">
                <a:solidFill>
                  <a:srgbClr val="000000"/>
                </a:solidFill>
                <a:latin typeface="Arial Unicode MS"/>
                <a:ea typeface="DejaVu Sans"/>
              </a:rPr>
              <a:t>int sd; </a:t>
            </a:r>
            <a:endParaRPr b="0" lang="es-MX" sz="1100" spc="-1" strike="noStrike">
              <a:latin typeface="Arial"/>
            </a:endParaRPr>
          </a:p>
          <a:p>
            <a:pPr>
              <a:lnSpc>
                <a:spcPct val="100000"/>
              </a:lnSpc>
            </a:pPr>
            <a:r>
              <a:rPr b="0" lang="en-US" sz="1100" spc="-1" strike="noStrike">
                <a:solidFill>
                  <a:srgbClr val="000000"/>
                </a:solidFill>
                <a:latin typeface="Arial Unicode MS"/>
                <a:ea typeface="DejaVu Sans"/>
              </a:rPr>
              <a:t>struct addrinfo i, *r, *p; </a:t>
            </a:r>
            <a:endParaRPr b="0" lang="es-MX" sz="1100" spc="-1" strike="noStrike">
              <a:latin typeface="Arial"/>
            </a:endParaRPr>
          </a:p>
          <a:p>
            <a:pPr>
              <a:lnSpc>
                <a:spcPct val="100000"/>
              </a:lnSpc>
            </a:pPr>
            <a:r>
              <a:rPr b="0" lang="en-US" sz="1100" spc="-1" strike="noStrike">
                <a:solidFill>
                  <a:srgbClr val="000000"/>
                </a:solidFill>
                <a:latin typeface="Arial Unicode MS"/>
                <a:ea typeface="DejaVu Sans"/>
              </a:rPr>
              <a:t>memset(&amp;i, 0, sizeof (i)); //indicio </a:t>
            </a:r>
            <a:endParaRPr b="0" lang="es-MX" sz="1100" spc="-1" strike="noStrike">
              <a:latin typeface="Arial"/>
            </a:endParaRPr>
          </a:p>
          <a:p>
            <a:pPr>
              <a:lnSpc>
                <a:spcPct val="100000"/>
              </a:lnSpc>
            </a:pPr>
            <a:r>
              <a:rPr b="0" lang="en-US" sz="1100" spc="-1" strike="noStrike">
                <a:solidFill>
                  <a:srgbClr val="000000"/>
                </a:solidFill>
                <a:latin typeface="Arial Unicode MS"/>
                <a:ea typeface="DejaVu Sans"/>
              </a:rPr>
              <a:t>i.ai_family = AF_INET6; /* Permite IPv4 or IPv6 */ </a:t>
            </a:r>
            <a:endParaRPr b="0" lang="es-MX" sz="1100" spc="-1" strike="noStrike">
              <a:latin typeface="Arial"/>
            </a:endParaRPr>
          </a:p>
          <a:p>
            <a:pPr>
              <a:lnSpc>
                <a:spcPct val="100000"/>
              </a:lnSpc>
            </a:pPr>
            <a:r>
              <a:rPr b="0" lang="en-US" sz="1100" spc="-1" strike="noStrike">
                <a:solidFill>
                  <a:srgbClr val="000000"/>
                </a:solidFill>
                <a:latin typeface="Arial Unicode MS"/>
                <a:ea typeface="DejaVu Sans"/>
              </a:rPr>
              <a:t>i.ai_socktype = SOCK_STREAM; </a:t>
            </a:r>
            <a:endParaRPr b="0" lang="es-MX" sz="1100" spc="-1" strike="noStrike">
              <a:latin typeface="Arial"/>
            </a:endParaRPr>
          </a:p>
          <a:p>
            <a:pPr>
              <a:lnSpc>
                <a:spcPct val="100000"/>
              </a:lnSpc>
            </a:pPr>
            <a:r>
              <a:rPr b="0" lang="en-US" sz="1100" spc="-1" strike="noStrike">
                <a:solidFill>
                  <a:srgbClr val="000000"/>
                </a:solidFill>
                <a:latin typeface="Arial Unicode MS"/>
                <a:ea typeface="DejaVu Sans"/>
              </a:rPr>
              <a:t>i.ai_flags = AI_PASSIVE; // utilizado para hacer el bind</a:t>
            </a:r>
            <a:endParaRPr b="0" lang="es-MX" sz="1100" spc="-1" strike="noStrike">
              <a:latin typeface="Arial"/>
            </a:endParaRPr>
          </a:p>
          <a:p>
            <a:pPr>
              <a:lnSpc>
                <a:spcPct val="100000"/>
              </a:lnSpc>
            </a:pPr>
            <a:r>
              <a:rPr b="0" lang="en-US" sz="1100" spc="-1" strike="noStrike">
                <a:solidFill>
                  <a:srgbClr val="000000"/>
                </a:solidFill>
                <a:latin typeface="Arial Unicode MS"/>
                <a:ea typeface="DejaVu Sans"/>
              </a:rPr>
              <a:t>i.ai_protocol = 0; /* Any protocol */ </a:t>
            </a:r>
            <a:endParaRPr b="0" lang="es-MX" sz="1100" spc="-1" strike="noStrike">
              <a:latin typeface="Arial"/>
            </a:endParaRPr>
          </a:p>
          <a:p>
            <a:pPr>
              <a:lnSpc>
                <a:spcPct val="100000"/>
              </a:lnSpc>
            </a:pPr>
            <a:r>
              <a:rPr b="0" lang="en-US" sz="1100" spc="-1" strike="noStrike">
                <a:solidFill>
                  <a:srgbClr val="000000"/>
                </a:solidFill>
                <a:latin typeface="Arial Unicode MS"/>
                <a:ea typeface="DejaVu Sans"/>
              </a:rPr>
              <a:t>i.ai_canonname = NULL; </a:t>
            </a:r>
            <a:endParaRPr b="0" lang="es-MX" sz="1100" spc="-1" strike="noStrike">
              <a:latin typeface="Arial"/>
            </a:endParaRPr>
          </a:p>
          <a:p>
            <a:pPr>
              <a:lnSpc>
                <a:spcPct val="100000"/>
              </a:lnSpc>
            </a:pPr>
            <a:r>
              <a:rPr b="0" lang="en-US" sz="1100" spc="-1" strike="noStrike">
                <a:solidFill>
                  <a:srgbClr val="000000"/>
                </a:solidFill>
                <a:latin typeface="Arial Unicode MS"/>
                <a:ea typeface="DejaVu Sans"/>
              </a:rPr>
              <a:t>i.ai_addr = NULL; </a:t>
            </a:r>
            <a:endParaRPr b="0" lang="es-MX" sz="1100" spc="-1" strike="noStrike">
              <a:latin typeface="Arial"/>
            </a:endParaRPr>
          </a:p>
          <a:p>
            <a:pPr>
              <a:lnSpc>
                <a:spcPct val="100000"/>
              </a:lnSpc>
            </a:pPr>
            <a:r>
              <a:rPr b="0" lang="en-US" sz="1100" spc="-1" strike="noStrike">
                <a:solidFill>
                  <a:srgbClr val="000000"/>
                </a:solidFill>
                <a:latin typeface="Arial Unicode MS"/>
                <a:ea typeface="DejaVu Sans"/>
              </a:rPr>
              <a:t>i.ai_next = NULL; </a:t>
            </a:r>
            <a:endParaRPr b="0" lang="es-MX" sz="1100" spc="-1" strike="noStrike">
              <a:latin typeface="Arial"/>
            </a:endParaRPr>
          </a:p>
          <a:p>
            <a:pPr>
              <a:lnSpc>
                <a:spcPct val="100000"/>
              </a:lnSpc>
            </a:pPr>
            <a:r>
              <a:rPr b="0" lang="en-US" sz="1100" spc="-1" strike="noStrike">
                <a:solidFill>
                  <a:srgbClr val="000000"/>
                </a:solidFill>
                <a:latin typeface="Arial Unicode MS"/>
                <a:ea typeface="DejaVu Sans"/>
              </a:rPr>
              <a:t>if ((rv = getaddrinfo(NULL, pto, &amp;i, &amp;r)) != 0) {</a:t>
            </a:r>
            <a:endParaRPr b="0" lang="es-MX" sz="1100" spc="-1" strike="noStrike">
              <a:latin typeface="Arial"/>
            </a:endParaRPr>
          </a:p>
          <a:p>
            <a:pPr>
              <a:lnSpc>
                <a:spcPct val="100000"/>
              </a:lnSpc>
            </a:pPr>
            <a:r>
              <a:rPr b="0" lang="en-US" sz="1100" spc="-1" strike="noStrike">
                <a:solidFill>
                  <a:srgbClr val="000000"/>
                </a:solidFill>
                <a:latin typeface="Arial Unicode MS"/>
                <a:ea typeface="DejaVu Sans"/>
              </a:rPr>
              <a:t>    </a:t>
            </a:r>
            <a:r>
              <a:rPr b="0" lang="en-US" sz="1100" spc="-1" strike="noStrike">
                <a:solidFill>
                  <a:srgbClr val="000000"/>
                </a:solidFill>
                <a:latin typeface="Arial Unicode MS"/>
                <a:ea typeface="DejaVu Sans"/>
              </a:rPr>
              <a:t>fprintf(stderr, "getaddrinfo: %s\n", gai_strerror(rv));</a:t>
            </a:r>
            <a:endParaRPr b="0" lang="es-MX" sz="1100" spc="-1" strike="noStrike">
              <a:latin typeface="Arial"/>
            </a:endParaRPr>
          </a:p>
          <a:p>
            <a:pPr>
              <a:lnSpc>
                <a:spcPct val="100000"/>
              </a:lnSpc>
            </a:pPr>
            <a:r>
              <a:rPr b="0" lang="en-US" sz="1100" spc="-1" strike="noStrike">
                <a:solidFill>
                  <a:srgbClr val="000000"/>
                </a:solidFill>
                <a:latin typeface="Arial Unicode MS"/>
                <a:ea typeface="DejaVu Sans"/>
              </a:rPr>
              <a:t>    </a:t>
            </a:r>
            <a:r>
              <a:rPr b="0" lang="en-US" sz="1100" spc="-1" strike="noStrike">
                <a:solidFill>
                  <a:srgbClr val="000000"/>
                </a:solidFill>
                <a:latin typeface="Arial Unicode MS"/>
                <a:ea typeface="DejaVu Sans"/>
              </a:rPr>
              <a:t>return 1; </a:t>
            </a:r>
            <a:endParaRPr b="0" lang="es-MX" sz="1100" spc="-1" strike="noStrike">
              <a:latin typeface="Arial"/>
            </a:endParaRPr>
          </a:p>
          <a:p>
            <a:pPr>
              <a:lnSpc>
                <a:spcPct val="100000"/>
              </a:lnSpc>
            </a:pPr>
            <a:r>
              <a:rPr b="0" lang="en-US" sz="1100" spc="-1" strike="noStrike">
                <a:solidFill>
                  <a:srgbClr val="000000"/>
                </a:solidFill>
                <a:latin typeface="Arial Unicode MS"/>
                <a:ea typeface="DejaVu Sans"/>
              </a:rPr>
              <a:t>}//if</a:t>
            </a:r>
            <a:endParaRPr b="0" lang="es-MX" sz="1100" spc="-1" strike="noStrike">
              <a:latin typeface="Arial"/>
            </a:endParaRPr>
          </a:p>
          <a:p>
            <a:pPr>
              <a:lnSpc>
                <a:spcPct val="100000"/>
              </a:lnSpc>
            </a:pPr>
            <a:r>
              <a:rPr b="0" lang="en-US" sz="1100" spc="-1" strike="noStrike">
                <a:solidFill>
                  <a:srgbClr val="000000"/>
                </a:solidFill>
                <a:latin typeface="Arial Unicode MS"/>
                <a:ea typeface="DejaVu Sans"/>
              </a:rPr>
              <a:t> </a:t>
            </a:r>
            <a:r>
              <a:rPr b="0" lang="en-US" sz="1100" spc="-1" strike="noStrike">
                <a:solidFill>
                  <a:srgbClr val="000000"/>
                </a:solidFill>
                <a:latin typeface="Arial Unicode MS"/>
                <a:ea typeface="DejaVu Sans"/>
              </a:rPr>
              <a:t>for(p = r; p != NULL; p = p-&gt;ai_next) { </a:t>
            </a:r>
            <a:endParaRPr b="0" lang="es-MX" sz="1100" spc="-1" strike="noStrike">
              <a:latin typeface="Arial"/>
            </a:endParaRPr>
          </a:p>
          <a:p>
            <a:pPr>
              <a:lnSpc>
                <a:spcPct val="100000"/>
              </a:lnSpc>
            </a:pPr>
            <a:r>
              <a:rPr b="0" lang="en-US" sz="1100" spc="-1" strike="noStrike">
                <a:solidFill>
                  <a:srgbClr val="000000"/>
                </a:solidFill>
                <a:latin typeface="Arial Unicode MS"/>
                <a:ea typeface="DejaVu Sans"/>
              </a:rPr>
              <a:t>    </a:t>
            </a:r>
            <a:r>
              <a:rPr b="0" lang="en-US" sz="1100" spc="-1" strike="noStrike">
                <a:solidFill>
                  <a:srgbClr val="000000"/>
                </a:solidFill>
                <a:latin typeface="Arial Unicode MS"/>
                <a:ea typeface="DejaVu Sans"/>
              </a:rPr>
              <a:t>if </a:t>
            </a:r>
            <a:r>
              <a:rPr b="1" lang="en-US" sz="1100" spc="-1" strike="noStrike">
                <a:solidFill>
                  <a:srgbClr val="000000"/>
                </a:solidFill>
                <a:latin typeface="Arial Unicode MS"/>
                <a:ea typeface="DejaVu Sans"/>
              </a:rPr>
              <a:t>((sd = socket(p-&gt;ai_family, p-&gt;ai_socktype,p-&gt;ai_protocol)</a:t>
            </a:r>
            <a:r>
              <a:rPr b="0" lang="en-US" sz="1100" spc="-1" strike="noStrike">
                <a:solidFill>
                  <a:srgbClr val="000000"/>
                </a:solidFill>
                <a:latin typeface="Arial Unicode MS"/>
                <a:ea typeface="DejaVu Sans"/>
              </a:rPr>
              <a:t>)</a:t>
            </a:r>
            <a:r>
              <a:rPr b="1" lang="en-US" sz="1100" spc="-1" strike="noStrike">
                <a:solidFill>
                  <a:srgbClr val="000000"/>
                </a:solidFill>
                <a:latin typeface="Arial Unicode MS"/>
                <a:ea typeface="DejaVu Sans"/>
              </a:rPr>
              <a:t> </a:t>
            </a:r>
            <a:r>
              <a:rPr b="0" lang="en-US" sz="1100" spc="-1" strike="noStrike">
                <a:solidFill>
                  <a:srgbClr val="000000"/>
                </a:solidFill>
                <a:latin typeface="Arial Unicode MS"/>
                <a:ea typeface="DejaVu Sans"/>
              </a:rPr>
              <a:t>== -1) { </a:t>
            </a:r>
            <a:endParaRPr b="0" lang="es-MX" sz="1100" spc="-1" strike="noStrike">
              <a:latin typeface="Arial"/>
            </a:endParaRPr>
          </a:p>
          <a:p>
            <a:pPr>
              <a:lnSpc>
                <a:spcPct val="100000"/>
              </a:lnSpc>
            </a:pPr>
            <a:r>
              <a:rPr b="0" lang="en-US" sz="1100" spc="-1" strike="noStrike">
                <a:solidFill>
                  <a:srgbClr val="000000"/>
                </a:solidFill>
                <a:latin typeface="Arial Unicode MS"/>
                <a:ea typeface="DejaVu Sans"/>
              </a:rPr>
              <a:t>         </a:t>
            </a:r>
            <a:r>
              <a:rPr b="0" lang="en-US" sz="1100" spc="-1" strike="noStrike">
                <a:solidFill>
                  <a:srgbClr val="000000"/>
                </a:solidFill>
                <a:latin typeface="Arial Unicode MS"/>
                <a:ea typeface="DejaVu Sans"/>
              </a:rPr>
              <a:t>perror("server: socket");</a:t>
            </a:r>
            <a:endParaRPr b="0" lang="es-MX" sz="1100" spc="-1" strike="noStrike">
              <a:latin typeface="Arial"/>
            </a:endParaRPr>
          </a:p>
          <a:p>
            <a:pPr>
              <a:lnSpc>
                <a:spcPct val="100000"/>
              </a:lnSpc>
            </a:pPr>
            <a:r>
              <a:rPr b="0" lang="en-US" sz="1100" spc="-1" strike="noStrike">
                <a:solidFill>
                  <a:srgbClr val="000000"/>
                </a:solidFill>
                <a:latin typeface="Arial Unicode MS"/>
                <a:ea typeface="DejaVu Sans"/>
              </a:rPr>
              <a:t>         </a:t>
            </a:r>
            <a:r>
              <a:rPr b="0" lang="en-US" sz="1100" spc="-1" strike="noStrike">
                <a:solidFill>
                  <a:srgbClr val="000000"/>
                </a:solidFill>
                <a:latin typeface="Arial Unicode MS"/>
                <a:ea typeface="DejaVu Sans"/>
              </a:rPr>
              <a:t>continue;</a:t>
            </a:r>
            <a:endParaRPr b="0" lang="es-MX" sz="1100" spc="-1" strike="noStrike">
              <a:latin typeface="Arial"/>
            </a:endParaRPr>
          </a:p>
          <a:p>
            <a:pPr>
              <a:lnSpc>
                <a:spcPct val="100000"/>
              </a:lnSpc>
            </a:pPr>
            <a:r>
              <a:rPr b="0" lang="en-US" sz="1100" spc="-1" strike="noStrike">
                <a:solidFill>
                  <a:srgbClr val="000000"/>
                </a:solidFill>
                <a:latin typeface="Arial Unicode MS"/>
                <a:ea typeface="DejaVu Sans"/>
              </a:rPr>
              <a:t>     </a:t>
            </a:r>
            <a:r>
              <a:rPr b="0" lang="en-US" sz="1100" spc="-1" strike="noStrike">
                <a:solidFill>
                  <a:srgbClr val="000000"/>
                </a:solidFill>
                <a:latin typeface="Arial Unicode MS"/>
                <a:ea typeface="DejaVu Sans"/>
              </a:rPr>
              <a:t>}//if</a:t>
            </a:r>
            <a:endParaRPr b="0" lang="es-MX" sz="1100" spc="-1" strike="noStrike">
              <a:latin typeface="Arial"/>
            </a:endParaRPr>
          </a:p>
          <a:p>
            <a:pPr>
              <a:lnSpc>
                <a:spcPct val="100000"/>
              </a:lnSpc>
            </a:pPr>
            <a:r>
              <a:rPr b="0" lang="en-US" sz="1100" spc="-1" strike="noStrike">
                <a:solidFill>
                  <a:srgbClr val="000000"/>
                </a:solidFill>
                <a:latin typeface="Arial Unicode MS"/>
                <a:ea typeface="DejaVu Sans"/>
              </a:rPr>
              <a:t>   </a:t>
            </a:r>
            <a:r>
              <a:rPr b="0" lang="en-US" sz="1100" spc="-1" strike="noStrike">
                <a:solidFill>
                  <a:srgbClr val="000000"/>
                </a:solidFill>
                <a:latin typeface="Arial Unicode MS"/>
                <a:ea typeface="DejaVu Sans"/>
              </a:rPr>
              <a:t>break;</a:t>
            </a:r>
            <a:endParaRPr b="0" lang="es-MX" sz="1100" spc="-1" strike="noStrike">
              <a:latin typeface="Arial"/>
            </a:endParaRPr>
          </a:p>
          <a:p>
            <a:pPr>
              <a:lnSpc>
                <a:spcPct val="100000"/>
              </a:lnSpc>
            </a:pPr>
            <a:r>
              <a:rPr b="0" lang="en-US" sz="1100" spc="-1" strike="noStrike">
                <a:solidFill>
                  <a:srgbClr val="000000"/>
                </a:solidFill>
                <a:latin typeface="Arial Unicode MS"/>
                <a:ea typeface="DejaVu Sans"/>
              </a:rPr>
              <a:t>}//for</a:t>
            </a:r>
            <a:r>
              <a:rPr b="0" lang="en-US" sz="1100" spc="-1" strike="noStrike">
                <a:solidFill>
                  <a:srgbClr val="000000"/>
                </a:solidFill>
                <a:latin typeface="Calibri"/>
                <a:ea typeface="DejaVu Sans"/>
              </a:rPr>
              <a:t> </a:t>
            </a:r>
            <a:endParaRPr b="0" lang="es-MX" sz="1100" spc="-1" strike="noStrike">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Familia de direcciones (1/2)</a:t>
            </a:r>
            <a:endParaRPr b="0" lang="es-MX" sz="4400" spc="-1" strike="noStrike">
              <a:latin typeface="Arial"/>
            </a:endParaRPr>
          </a:p>
        </p:txBody>
      </p:sp>
      <p:graphicFrame>
        <p:nvGraphicFramePr>
          <p:cNvPr id="419" name="Table 2"/>
          <p:cNvGraphicFramePr/>
          <p:nvPr/>
        </p:nvGraphicFramePr>
        <p:xfrm>
          <a:off x="1981080" y="1600200"/>
          <a:ext cx="8228880" cy="4819680"/>
        </p:xfrm>
        <a:graphic>
          <a:graphicData uri="http://schemas.openxmlformats.org/drawingml/2006/table">
            <a:tbl>
              <a:tblPr/>
              <a:tblGrid>
                <a:gridCol w="2026440"/>
                <a:gridCol w="6202800"/>
              </a:tblGrid>
              <a:tr h="370800">
                <a:tc>
                  <a:txBody>
                    <a:bodyPr>
                      <a:noAutofit/>
                    </a:bodyPr>
                    <a:p>
                      <a:pPr>
                        <a:lnSpc>
                          <a:spcPct val="100000"/>
                        </a:lnSpc>
                      </a:pPr>
                      <a:r>
                        <a:rPr b="1" lang="en-US" sz="1800" spc="-1" strike="noStrike">
                          <a:solidFill>
                            <a:srgbClr val="ffffff"/>
                          </a:solidFill>
                          <a:latin typeface="Calibri"/>
                          <a:ea typeface="DejaVu Sans"/>
                        </a:rPr>
                        <a:t>Familia</a:t>
                      </a:r>
                      <a:endParaRPr b="0" lang="es-MX" sz="1800" spc="-1" strike="noStrike">
                        <a:latin typeface="Arial"/>
                      </a:endParaRPr>
                    </a:p>
                  </a:txBody>
                  <a:tcPr marL="91440" marR="91440">
                    <a:noFill/>
                  </a:tcPr>
                </a:tc>
                <a:tc>
                  <a:txBody>
                    <a:bodyPr>
                      <a:noAutofit/>
                    </a:bodyPr>
                    <a:p>
                      <a:pPr>
                        <a:lnSpc>
                          <a:spcPct val="100000"/>
                        </a:lnSpc>
                      </a:pPr>
                      <a:r>
                        <a:rPr b="1" lang="en-US" sz="1800" spc="-1" strike="noStrike">
                          <a:solidFill>
                            <a:srgbClr val="ffffff"/>
                          </a:solidFill>
                          <a:latin typeface="Calibri"/>
                          <a:ea typeface="DejaVu Sans"/>
                        </a:rPr>
                        <a:t>Descripción</a:t>
                      </a:r>
                      <a:endParaRPr b="0" lang="es-MX" sz="1800" spc="-1" strike="noStrike">
                        <a:latin typeface="Arial"/>
                      </a:endParaRPr>
                    </a:p>
                  </a:txBody>
                  <a:tcPr marL="91440" marR="91440">
                    <a:noFill/>
                  </a:tcPr>
                </a:tc>
              </a:tr>
              <a:tr h="370800">
                <a:tc>
                  <a:txBody>
                    <a:bodyPr>
                      <a:noAutofit/>
                    </a:bodyPr>
                    <a:p>
                      <a:pPr>
                        <a:lnSpc>
                          <a:spcPct val="100000"/>
                        </a:lnSpc>
                      </a:pPr>
                      <a:r>
                        <a:rPr b="0" lang="en-US" sz="1800" spc="-1" strike="noStrike">
                          <a:solidFill>
                            <a:srgbClr val="000000"/>
                          </a:solidFill>
                          <a:latin typeface="Calibri"/>
                          <a:ea typeface="DejaVu Sans"/>
                        </a:rPr>
                        <a:t>AF_LOCAL</a:t>
                      </a:r>
                      <a:endParaRPr b="0" lang="es-MX" sz="1800" spc="-1" strike="noStrike">
                        <a:latin typeface="Arial"/>
                      </a:endParaRPr>
                    </a:p>
                  </a:txBody>
                  <a:tcPr marL="91440" marR="91440">
                    <a:noFill/>
                  </a:tcPr>
                </a:tc>
                <a:tc>
                  <a:txBody>
                    <a:bodyPr>
                      <a:noAutofit/>
                    </a:bodyPr>
                    <a:p>
                      <a:pPr>
                        <a:lnSpc>
                          <a:spcPct val="100000"/>
                        </a:lnSpc>
                      </a:pPr>
                      <a:r>
                        <a:rPr b="0" lang="en-US" sz="1800" spc="-1" strike="noStrike">
                          <a:solidFill>
                            <a:srgbClr val="000000"/>
                          </a:solidFill>
                          <a:latin typeface="Calibri"/>
                          <a:ea typeface="DejaVu Sans"/>
                        </a:rPr>
                        <a:t>Es otro nombre para AF_UNIX</a:t>
                      </a:r>
                      <a:endParaRPr b="0" lang="es-MX" sz="1800" spc="-1" strike="noStrike">
                        <a:latin typeface="Arial"/>
                      </a:endParaRPr>
                    </a:p>
                  </a:txBody>
                  <a:tcPr marL="91440" marR="91440">
                    <a:noFill/>
                  </a:tcPr>
                </a:tc>
              </a:tr>
              <a:tr h="370800">
                <a:tc>
                  <a:txBody>
                    <a:bodyPr>
                      <a:noAutofit/>
                    </a:bodyPr>
                    <a:p>
                      <a:pPr>
                        <a:lnSpc>
                          <a:spcPct val="100000"/>
                        </a:lnSpc>
                      </a:pPr>
                      <a:r>
                        <a:rPr b="0" lang="en-US" sz="1800" spc="-1" strike="noStrike">
                          <a:solidFill>
                            <a:srgbClr val="000000"/>
                          </a:solidFill>
                          <a:latin typeface="Calibri"/>
                          <a:ea typeface="DejaVu Sans"/>
                        </a:rPr>
                        <a:t>AF_INET</a:t>
                      </a:r>
                      <a:endParaRPr b="0" lang="es-MX" sz="1800" spc="-1" strike="noStrike">
                        <a:latin typeface="Arial"/>
                      </a:endParaRPr>
                    </a:p>
                  </a:txBody>
                  <a:tcPr marL="91440" marR="91440">
                    <a:noFill/>
                  </a:tcPr>
                </a:tc>
                <a:tc>
                  <a:txBody>
                    <a:bodyPr>
                      <a:noAutofit/>
                    </a:bodyPr>
                    <a:p>
                      <a:pPr>
                        <a:lnSpc>
                          <a:spcPct val="100000"/>
                        </a:lnSpc>
                      </a:pPr>
                      <a:r>
                        <a:rPr b="0" lang="en-US" sz="1800" spc="-1" strike="noStrike">
                          <a:solidFill>
                            <a:srgbClr val="000000"/>
                          </a:solidFill>
                          <a:latin typeface="Calibri"/>
                          <a:ea typeface="DejaVu Sans"/>
                        </a:rPr>
                        <a:t>Protocolo internet DARPA (TCP/IP)</a:t>
                      </a:r>
                      <a:endParaRPr b="0" lang="es-MX" sz="1800" spc="-1" strike="noStrike">
                        <a:latin typeface="Arial"/>
                      </a:endParaRPr>
                    </a:p>
                  </a:txBody>
                  <a:tcPr marL="91440" marR="91440">
                    <a:noFill/>
                  </a:tcPr>
                </a:tc>
              </a:tr>
              <a:tr h="370800">
                <a:tc>
                  <a:txBody>
                    <a:bodyPr>
                      <a:noAutofit/>
                    </a:bodyPr>
                    <a:p>
                      <a:pPr>
                        <a:lnSpc>
                          <a:spcPct val="100000"/>
                        </a:lnSpc>
                      </a:pPr>
                      <a:r>
                        <a:rPr b="0" lang="en-US" sz="1800" spc="-1" strike="noStrike">
                          <a:solidFill>
                            <a:srgbClr val="000000"/>
                          </a:solidFill>
                          <a:latin typeface="Calibri"/>
                          <a:ea typeface="DejaVu Sans"/>
                        </a:rPr>
                        <a:t>AF_INET6</a:t>
                      </a:r>
                      <a:endParaRPr b="0" lang="es-MX" sz="1800" spc="-1" strike="noStrike">
                        <a:latin typeface="Arial"/>
                      </a:endParaRPr>
                    </a:p>
                  </a:txBody>
                  <a:tcPr marL="91440" marR="91440">
                    <a:noFill/>
                  </a:tcPr>
                </a:tc>
                <a:tc>
                  <a:txBody>
                    <a:bodyPr>
                      <a:noAutofit/>
                    </a:bodyPr>
                    <a:p>
                      <a:pPr>
                        <a:lnSpc>
                          <a:spcPct val="100000"/>
                        </a:lnSpc>
                      </a:pPr>
                      <a:r>
                        <a:rPr b="0" lang="en-US" sz="1800" spc="-1" strike="noStrike">
                          <a:solidFill>
                            <a:srgbClr val="000000"/>
                          </a:solidFill>
                          <a:latin typeface="Calibri"/>
                          <a:ea typeface="DejaVu Sans"/>
                        </a:rPr>
                        <a:t>Protocolo internet versión 6</a:t>
                      </a:r>
                      <a:endParaRPr b="0" lang="es-MX" sz="1800" spc="-1" strike="noStrike">
                        <a:latin typeface="Arial"/>
                      </a:endParaRPr>
                    </a:p>
                  </a:txBody>
                  <a:tcPr marL="91440" marR="91440">
                    <a:noFill/>
                  </a:tcPr>
                </a:tc>
              </a:tr>
              <a:tr h="370800">
                <a:tc>
                  <a:txBody>
                    <a:bodyPr>
                      <a:noAutofit/>
                    </a:bodyPr>
                    <a:p>
                      <a:pPr>
                        <a:lnSpc>
                          <a:spcPct val="100000"/>
                        </a:lnSpc>
                      </a:pPr>
                      <a:r>
                        <a:rPr b="0" lang="en-US" sz="1800" spc="-1" strike="noStrike">
                          <a:solidFill>
                            <a:srgbClr val="000000"/>
                          </a:solidFill>
                          <a:latin typeface="Calibri"/>
                          <a:ea typeface="DejaVu Sans"/>
                        </a:rPr>
                        <a:t>AF_PUP</a:t>
                      </a:r>
                      <a:endParaRPr b="0" lang="es-MX" sz="1800" spc="-1" strike="noStrike">
                        <a:latin typeface="Arial"/>
                      </a:endParaRPr>
                    </a:p>
                  </a:txBody>
                  <a:tcPr marL="91440" marR="91440">
                    <a:noFill/>
                  </a:tcPr>
                </a:tc>
                <a:tc>
                  <a:txBody>
                    <a:bodyPr>
                      <a:noAutofit/>
                    </a:bodyPr>
                    <a:p>
                      <a:pPr>
                        <a:lnSpc>
                          <a:spcPct val="100000"/>
                        </a:lnSpc>
                      </a:pPr>
                      <a:r>
                        <a:rPr b="0" lang="en-US" sz="1800" spc="-1" strike="noStrike">
                          <a:solidFill>
                            <a:srgbClr val="000000"/>
                          </a:solidFill>
                          <a:latin typeface="Calibri"/>
                          <a:ea typeface="DejaVu Sans"/>
                        </a:rPr>
                        <a:t>Antigua red Xerox</a:t>
                      </a:r>
                      <a:endParaRPr b="0" lang="es-MX" sz="1800" spc="-1" strike="noStrike">
                        <a:latin typeface="Arial"/>
                      </a:endParaRPr>
                    </a:p>
                  </a:txBody>
                  <a:tcPr marL="91440" marR="91440">
                    <a:noFill/>
                  </a:tcPr>
                </a:tc>
              </a:tr>
              <a:tr h="370800">
                <a:tc>
                  <a:txBody>
                    <a:bodyPr>
                      <a:noAutofit/>
                    </a:bodyPr>
                    <a:p>
                      <a:pPr>
                        <a:lnSpc>
                          <a:spcPct val="100000"/>
                        </a:lnSpc>
                      </a:pPr>
                      <a:r>
                        <a:rPr b="0" lang="en-US" sz="1800" spc="-1" strike="noStrike">
                          <a:solidFill>
                            <a:srgbClr val="000000"/>
                          </a:solidFill>
                          <a:latin typeface="Calibri"/>
                          <a:ea typeface="DejaVu Sans"/>
                        </a:rPr>
                        <a:t>AF_CHAOS</a:t>
                      </a:r>
                      <a:endParaRPr b="0" lang="es-MX" sz="1800" spc="-1" strike="noStrike">
                        <a:latin typeface="Arial"/>
                      </a:endParaRPr>
                    </a:p>
                  </a:txBody>
                  <a:tcPr marL="91440" marR="91440">
                    <a:noFill/>
                  </a:tcPr>
                </a:tc>
                <a:tc>
                  <a:txBody>
                    <a:bodyPr>
                      <a:noAutofit/>
                    </a:bodyPr>
                    <a:p>
                      <a:pPr>
                        <a:lnSpc>
                          <a:spcPct val="100000"/>
                        </a:lnSpc>
                      </a:pPr>
                      <a:r>
                        <a:rPr b="0" lang="en-US" sz="1800" spc="-1" strike="noStrike">
                          <a:solidFill>
                            <a:srgbClr val="000000"/>
                          </a:solidFill>
                          <a:latin typeface="Calibri"/>
                          <a:ea typeface="DejaVu Sans"/>
                        </a:rPr>
                        <a:t>Red Chaos del MIT</a:t>
                      </a:r>
                      <a:endParaRPr b="0" lang="es-MX" sz="1800" spc="-1" strike="noStrike">
                        <a:latin typeface="Arial"/>
                      </a:endParaRPr>
                    </a:p>
                  </a:txBody>
                  <a:tcPr marL="91440" marR="91440">
                    <a:noFill/>
                  </a:tcPr>
                </a:tc>
              </a:tr>
              <a:tr h="370800">
                <a:tc>
                  <a:txBody>
                    <a:bodyPr>
                      <a:noAutofit/>
                    </a:bodyPr>
                    <a:p>
                      <a:pPr>
                        <a:lnSpc>
                          <a:spcPct val="100000"/>
                        </a:lnSpc>
                      </a:pPr>
                      <a:r>
                        <a:rPr b="0" lang="en-US" sz="1800" spc="-1" strike="noStrike">
                          <a:solidFill>
                            <a:srgbClr val="000000"/>
                          </a:solidFill>
                          <a:latin typeface="Calibri"/>
                          <a:ea typeface="DejaVu Sans"/>
                        </a:rPr>
                        <a:t>AF_NS</a:t>
                      </a:r>
                      <a:endParaRPr b="0" lang="es-MX" sz="1800" spc="-1" strike="noStrike">
                        <a:latin typeface="Arial"/>
                      </a:endParaRPr>
                    </a:p>
                  </a:txBody>
                  <a:tcPr marL="91440" marR="91440">
                    <a:noFill/>
                  </a:tcPr>
                </a:tc>
                <a:tc>
                  <a:txBody>
                    <a:bodyPr>
                      <a:noAutofit/>
                    </a:bodyPr>
                    <a:p>
                      <a:pPr>
                        <a:lnSpc>
                          <a:spcPct val="100000"/>
                        </a:lnSpc>
                      </a:pPr>
                      <a:r>
                        <a:rPr b="0" lang="en-US" sz="1800" spc="-1" strike="noStrike">
                          <a:solidFill>
                            <a:srgbClr val="000000"/>
                          </a:solidFill>
                          <a:latin typeface="Calibri"/>
                          <a:ea typeface="DejaVu Sans"/>
                        </a:rPr>
                        <a:t>Arquitectura Xerox Network System</a:t>
                      </a:r>
                      <a:endParaRPr b="0" lang="es-MX" sz="1800" spc="-1" strike="noStrike">
                        <a:latin typeface="Arial"/>
                      </a:endParaRPr>
                    </a:p>
                  </a:txBody>
                  <a:tcPr marL="91440" marR="91440">
                    <a:noFill/>
                  </a:tcPr>
                </a:tc>
              </a:tr>
              <a:tr h="370800">
                <a:tc>
                  <a:txBody>
                    <a:bodyPr>
                      <a:noAutofit/>
                    </a:bodyPr>
                    <a:p>
                      <a:pPr>
                        <a:lnSpc>
                          <a:spcPct val="100000"/>
                        </a:lnSpc>
                      </a:pPr>
                      <a:r>
                        <a:rPr b="0" lang="en-US" sz="1800" spc="-1" strike="noStrike">
                          <a:solidFill>
                            <a:srgbClr val="000000"/>
                          </a:solidFill>
                          <a:latin typeface="Calibri"/>
                          <a:ea typeface="DejaVu Sans"/>
                        </a:rPr>
                        <a:t>AF_ISO</a:t>
                      </a:r>
                      <a:endParaRPr b="0" lang="es-MX" sz="1800" spc="-1" strike="noStrike">
                        <a:latin typeface="Arial"/>
                      </a:endParaRPr>
                    </a:p>
                  </a:txBody>
                  <a:tcPr marL="91440" marR="91440">
                    <a:noFill/>
                  </a:tcPr>
                </a:tc>
                <a:tc>
                  <a:txBody>
                    <a:bodyPr>
                      <a:noAutofit/>
                    </a:bodyPr>
                    <a:p>
                      <a:pPr>
                        <a:lnSpc>
                          <a:spcPct val="100000"/>
                        </a:lnSpc>
                      </a:pPr>
                      <a:r>
                        <a:rPr b="0" lang="en-US" sz="1800" spc="-1" strike="noStrike">
                          <a:solidFill>
                            <a:srgbClr val="000000"/>
                          </a:solidFill>
                          <a:latin typeface="Calibri"/>
                          <a:ea typeface="DejaVu Sans"/>
                        </a:rPr>
                        <a:t>Protocolos OSI</a:t>
                      </a:r>
                      <a:endParaRPr b="0" lang="es-MX" sz="1800" spc="-1" strike="noStrike">
                        <a:latin typeface="Arial"/>
                      </a:endParaRPr>
                    </a:p>
                  </a:txBody>
                  <a:tcPr marL="91440" marR="91440">
                    <a:noFill/>
                  </a:tcPr>
                </a:tc>
              </a:tr>
              <a:tr h="370800">
                <a:tc>
                  <a:txBody>
                    <a:bodyPr>
                      <a:noAutofit/>
                    </a:bodyPr>
                    <a:p>
                      <a:pPr>
                        <a:lnSpc>
                          <a:spcPct val="100000"/>
                        </a:lnSpc>
                      </a:pPr>
                      <a:r>
                        <a:rPr b="0" lang="en-US" sz="1800" spc="-1" strike="noStrike">
                          <a:solidFill>
                            <a:srgbClr val="000000"/>
                          </a:solidFill>
                          <a:latin typeface="Calibri"/>
                          <a:ea typeface="DejaVu Sans"/>
                        </a:rPr>
                        <a:t>AF_ECMA</a:t>
                      </a:r>
                      <a:endParaRPr b="0" lang="es-MX" sz="1800" spc="-1" strike="noStrike">
                        <a:latin typeface="Arial"/>
                      </a:endParaRPr>
                    </a:p>
                  </a:txBody>
                  <a:tcPr marL="91440" marR="91440">
                    <a:noFill/>
                  </a:tcPr>
                </a:tc>
                <a:tc>
                  <a:txBody>
                    <a:bodyPr>
                      <a:noAutofit/>
                    </a:bodyPr>
                    <a:p>
                      <a:pPr>
                        <a:lnSpc>
                          <a:spcPct val="100000"/>
                        </a:lnSpc>
                      </a:pPr>
                      <a:r>
                        <a:rPr b="0" lang="en-US" sz="1800" spc="-1" strike="noStrike">
                          <a:solidFill>
                            <a:srgbClr val="000000"/>
                          </a:solidFill>
                          <a:latin typeface="Calibri"/>
                          <a:ea typeface="DejaVu Sans"/>
                        </a:rPr>
                        <a:t>Red European Computer Manufactures</a:t>
                      </a:r>
                      <a:endParaRPr b="0" lang="es-MX" sz="1800" spc="-1" strike="noStrike">
                        <a:latin typeface="Arial"/>
                      </a:endParaRPr>
                    </a:p>
                  </a:txBody>
                  <a:tcPr marL="91440" marR="91440">
                    <a:noFill/>
                  </a:tcPr>
                </a:tc>
              </a:tr>
              <a:tr h="370800">
                <a:tc>
                  <a:txBody>
                    <a:bodyPr>
                      <a:noAutofit/>
                    </a:bodyPr>
                    <a:p>
                      <a:pPr>
                        <a:lnSpc>
                          <a:spcPct val="100000"/>
                        </a:lnSpc>
                      </a:pPr>
                      <a:r>
                        <a:rPr b="0" lang="en-US" sz="1800" spc="-1" strike="noStrike">
                          <a:solidFill>
                            <a:srgbClr val="000000"/>
                          </a:solidFill>
                          <a:latin typeface="Calibri"/>
                          <a:ea typeface="DejaVu Sans"/>
                        </a:rPr>
                        <a:t>AF_DATAKIT</a:t>
                      </a:r>
                      <a:endParaRPr b="0" lang="es-MX" sz="1800" spc="-1" strike="noStrike">
                        <a:latin typeface="Arial"/>
                      </a:endParaRPr>
                    </a:p>
                  </a:txBody>
                  <a:tcPr marL="91440" marR="91440">
                    <a:noFill/>
                  </a:tcPr>
                </a:tc>
                <a:tc>
                  <a:txBody>
                    <a:bodyPr>
                      <a:noAutofit/>
                    </a:bodyPr>
                    <a:p>
                      <a:pPr>
                        <a:lnSpc>
                          <a:spcPct val="100000"/>
                        </a:lnSpc>
                      </a:pPr>
                      <a:r>
                        <a:rPr b="0" lang="en-US" sz="1800" spc="-1" strike="noStrike">
                          <a:solidFill>
                            <a:srgbClr val="000000"/>
                          </a:solidFill>
                          <a:latin typeface="Calibri"/>
                          <a:ea typeface="DejaVu Sans"/>
                        </a:rPr>
                        <a:t>Red Datakit de AT&amp;T</a:t>
                      </a:r>
                      <a:endParaRPr b="0" lang="es-MX" sz="1800" spc="-1" strike="noStrike">
                        <a:latin typeface="Arial"/>
                      </a:endParaRPr>
                    </a:p>
                  </a:txBody>
                  <a:tcPr marL="91440" marR="91440">
                    <a:noFill/>
                  </a:tcPr>
                </a:tc>
              </a:tr>
              <a:tr h="370800">
                <a:tc>
                  <a:txBody>
                    <a:bodyPr>
                      <a:noAutofit/>
                    </a:bodyPr>
                    <a:p>
                      <a:pPr>
                        <a:lnSpc>
                          <a:spcPct val="100000"/>
                        </a:lnSpc>
                      </a:pPr>
                      <a:r>
                        <a:rPr b="0" lang="en-US" sz="1800" spc="-1" strike="noStrike">
                          <a:solidFill>
                            <a:srgbClr val="000000"/>
                          </a:solidFill>
                          <a:latin typeface="Calibri"/>
                          <a:ea typeface="DejaVu Sans"/>
                        </a:rPr>
                        <a:t>AF_CCITT</a:t>
                      </a:r>
                      <a:endParaRPr b="0" lang="es-MX" sz="1800" spc="-1" strike="noStrike">
                        <a:latin typeface="Arial"/>
                      </a:endParaRPr>
                    </a:p>
                  </a:txBody>
                  <a:tcPr marL="91440" marR="91440">
                    <a:noFill/>
                  </a:tcPr>
                </a:tc>
                <a:tc>
                  <a:txBody>
                    <a:bodyPr>
                      <a:noAutofit/>
                    </a:bodyPr>
                    <a:p>
                      <a:pPr>
                        <a:lnSpc>
                          <a:spcPct val="100000"/>
                        </a:lnSpc>
                      </a:pPr>
                      <a:r>
                        <a:rPr b="0" lang="en-US" sz="1800" spc="-1" strike="noStrike">
                          <a:solidFill>
                            <a:srgbClr val="000000"/>
                          </a:solidFill>
                          <a:latin typeface="Calibri"/>
                          <a:ea typeface="DejaVu Sans"/>
                        </a:rPr>
                        <a:t>Protocolos del CCITT, por ejemplo X.25</a:t>
                      </a:r>
                      <a:endParaRPr b="0" lang="es-MX" sz="1800" spc="-1" strike="noStrike">
                        <a:latin typeface="Arial"/>
                      </a:endParaRPr>
                    </a:p>
                  </a:txBody>
                  <a:tcPr marL="91440" marR="91440">
                    <a:noFill/>
                  </a:tcPr>
                </a:tc>
              </a:tr>
              <a:tr h="370800">
                <a:tc>
                  <a:txBody>
                    <a:bodyPr>
                      <a:noAutofit/>
                    </a:bodyPr>
                    <a:p>
                      <a:pPr>
                        <a:lnSpc>
                          <a:spcPct val="100000"/>
                        </a:lnSpc>
                      </a:pPr>
                      <a:r>
                        <a:rPr b="0" lang="en-US" sz="1800" spc="-1" strike="noStrike">
                          <a:solidFill>
                            <a:srgbClr val="000000"/>
                          </a:solidFill>
                          <a:latin typeface="Calibri"/>
                          <a:ea typeface="DejaVu Sans"/>
                        </a:rPr>
                        <a:t>AF_SNA</a:t>
                      </a:r>
                      <a:endParaRPr b="0" lang="es-MX" sz="1800" spc="-1" strike="noStrike">
                        <a:latin typeface="Arial"/>
                      </a:endParaRPr>
                    </a:p>
                  </a:txBody>
                  <a:tcPr marL="91440" marR="91440">
                    <a:noFill/>
                  </a:tcPr>
                </a:tc>
                <a:tc>
                  <a:txBody>
                    <a:bodyPr>
                      <a:noAutofit/>
                    </a:bodyPr>
                    <a:p>
                      <a:pPr>
                        <a:lnSpc>
                          <a:spcPct val="100000"/>
                        </a:lnSpc>
                      </a:pPr>
                      <a:r>
                        <a:rPr b="0" lang="en-US" sz="1800" spc="-1" strike="noStrike">
                          <a:solidFill>
                            <a:srgbClr val="000000"/>
                          </a:solidFill>
                          <a:latin typeface="Calibri"/>
                          <a:ea typeface="DejaVu Sans"/>
                        </a:rPr>
                        <a:t>System Network Architecture (SNA) de IBM</a:t>
                      </a:r>
                      <a:endParaRPr b="0" lang="es-MX" sz="1800" spc="-1" strike="noStrike">
                        <a:latin typeface="Arial"/>
                      </a:endParaRPr>
                    </a:p>
                  </a:txBody>
                  <a:tcPr marL="91440" marR="91440">
                    <a:noFill/>
                  </a:tcPr>
                </a:tc>
              </a:tr>
              <a:tr h="370440">
                <a:tc>
                  <a:txBody>
                    <a:bodyPr>
                      <a:noAutofit/>
                    </a:bodyPr>
                    <a:p>
                      <a:pPr>
                        <a:lnSpc>
                          <a:spcPct val="100000"/>
                        </a:lnSpc>
                      </a:pPr>
                      <a:r>
                        <a:rPr b="0" lang="en-US" sz="1800" spc="-1" strike="noStrike">
                          <a:solidFill>
                            <a:srgbClr val="000000"/>
                          </a:solidFill>
                          <a:latin typeface="Calibri"/>
                          <a:ea typeface="DejaVu Sans"/>
                        </a:rPr>
                        <a:t>AF_DECnet</a:t>
                      </a:r>
                      <a:endParaRPr b="0" lang="es-MX" sz="1800" spc="-1" strike="noStrike">
                        <a:latin typeface="Arial"/>
                      </a:endParaRPr>
                    </a:p>
                  </a:txBody>
                  <a:tcPr marL="91440" marR="91440">
                    <a:noFill/>
                  </a:tcPr>
                </a:tc>
                <a:tc>
                  <a:txBody>
                    <a:bodyPr>
                      <a:noAutofit/>
                    </a:bodyPr>
                    <a:p>
                      <a:pPr>
                        <a:lnSpc>
                          <a:spcPct val="100000"/>
                        </a:lnSpc>
                      </a:pPr>
                      <a:r>
                        <a:rPr b="0" lang="en-US" sz="1800" spc="-1" strike="noStrike">
                          <a:solidFill>
                            <a:srgbClr val="000000"/>
                          </a:solidFill>
                          <a:latin typeface="Calibri"/>
                          <a:ea typeface="DejaVu Sans"/>
                        </a:rPr>
                        <a:t>Red DEC</a:t>
                      </a:r>
                      <a:endParaRPr b="0" lang="es-MX" sz="1800" spc="-1" strike="noStrike">
                        <a:latin typeface="Arial"/>
                      </a:endParaRPr>
                    </a:p>
                  </a:txBody>
                  <a:tcPr marL="91440" marR="91440">
                    <a:noFill/>
                  </a:tcPr>
                </a:tc>
              </a:tr>
            </a:tbl>
          </a:graphicData>
        </a:graphic>
      </p:graphicFrame>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Familia de direcciones (2/2)</a:t>
            </a:r>
            <a:endParaRPr b="0" lang="es-MX" sz="4400" spc="-1" strike="noStrike">
              <a:latin typeface="Arial"/>
            </a:endParaRPr>
          </a:p>
        </p:txBody>
      </p:sp>
      <p:graphicFrame>
        <p:nvGraphicFramePr>
          <p:cNvPr id="421" name="Table 2"/>
          <p:cNvGraphicFramePr/>
          <p:nvPr/>
        </p:nvGraphicFramePr>
        <p:xfrm>
          <a:off x="1981080" y="1600200"/>
          <a:ext cx="8228880" cy="4913280"/>
        </p:xfrm>
        <a:graphic>
          <a:graphicData uri="http://schemas.openxmlformats.org/drawingml/2006/table">
            <a:tbl>
              <a:tblPr/>
              <a:tblGrid>
                <a:gridCol w="2026440"/>
                <a:gridCol w="6202800"/>
              </a:tblGrid>
              <a:tr h="363960">
                <a:tc>
                  <a:txBody>
                    <a:bodyPr>
                      <a:noAutofit/>
                    </a:bodyPr>
                    <a:p>
                      <a:pPr>
                        <a:lnSpc>
                          <a:spcPct val="100000"/>
                        </a:lnSpc>
                      </a:pPr>
                      <a:r>
                        <a:rPr b="1" lang="en-US" sz="1800" spc="-1" strike="noStrike">
                          <a:solidFill>
                            <a:srgbClr val="ffffff"/>
                          </a:solidFill>
                          <a:latin typeface="Calibri"/>
                          <a:ea typeface="DejaVu Sans"/>
                        </a:rPr>
                        <a:t>Familia</a:t>
                      </a:r>
                      <a:endParaRPr b="0" lang="es-MX" sz="1800" spc="-1" strike="noStrike">
                        <a:latin typeface="Arial"/>
                      </a:endParaRPr>
                    </a:p>
                  </a:txBody>
                  <a:tcPr marL="91440" marR="91440">
                    <a:noFill/>
                  </a:tcPr>
                </a:tc>
                <a:tc>
                  <a:txBody>
                    <a:bodyPr>
                      <a:noAutofit/>
                    </a:bodyPr>
                    <a:p>
                      <a:pPr>
                        <a:lnSpc>
                          <a:spcPct val="100000"/>
                        </a:lnSpc>
                      </a:pPr>
                      <a:r>
                        <a:rPr b="1" lang="en-US" sz="1800" spc="-1" strike="noStrike">
                          <a:solidFill>
                            <a:srgbClr val="ffffff"/>
                          </a:solidFill>
                          <a:latin typeface="Calibri"/>
                          <a:ea typeface="DejaVu Sans"/>
                        </a:rPr>
                        <a:t>Descripción</a:t>
                      </a:r>
                      <a:endParaRPr b="0" lang="es-MX" sz="1800" spc="-1" strike="noStrike">
                        <a:latin typeface="Arial"/>
                      </a:endParaRPr>
                    </a:p>
                  </a:txBody>
                  <a:tcPr marL="91440" marR="91440">
                    <a:noFill/>
                  </a:tcPr>
                </a:tc>
              </a:tr>
              <a:tr h="635400">
                <a:tc>
                  <a:txBody>
                    <a:bodyPr>
                      <a:noAutofit/>
                    </a:bodyPr>
                    <a:p>
                      <a:pPr>
                        <a:lnSpc>
                          <a:spcPct val="100000"/>
                        </a:lnSpc>
                      </a:pPr>
                      <a:r>
                        <a:rPr b="0" lang="en-US" sz="1800" spc="-1" strike="noStrike">
                          <a:solidFill>
                            <a:srgbClr val="000000"/>
                          </a:solidFill>
                          <a:latin typeface="Calibri"/>
                          <a:ea typeface="DejaVu Sans"/>
                        </a:rPr>
                        <a:t>AF_IMPLINK</a:t>
                      </a:r>
                      <a:endParaRPr b="0" lang="es-MX" sz="1800" spc="-1" strike="noStrike">
                        <a:latin typeface="Arial"/>
                      </a:endParaRPr>
                    </a:p>
                  </a:txBody>
                  <a:tcPr marL="91440" marR="91440">
                    <a:noFill/>
                  </a:tcPr>
                </a:tc>
                <a:tc>
                  <a:txBody>
                    <a:bodyPr>
                      <a:noAutofit/>
                    </a:bodyPr>
                    <a:p>
                      <a:pPr>
                        <a:lnSpc>
                          <a:spcPct val="100000"/>
                        </a:lnSpc>
                      </a:pPr>
                      <a:r>
                        <a:rPr b="0" lang="en-US" sz="1800" spc="-1" strike="noStrike">
                          <a:solidFill>
                            <a:srgbClr val="000000"/>
                          </a:solidFill>
                          <a:latin typeface="Calibri"/>
                          <a:ea typeface="DejaVu Sans"/>
                        </a:rPr>
                        <a:t>Antigua interfaz de enlace 1822 Interface Message Processor</a:t>
                      </a:r>
                      <a:endParaRPr b="0" lang="es-MX" sz="1800" spc="-1" strike="noStrike">
                        <a:latin typeface="Arial"/>
                      </a:endParaRPr>
                    </a:p>
                  </a:txBody>
                  <a:tcPr marL="91440" marR="91440">
                    <a:noFill/>
                  </a:tcPr>
                </a:tc>
              </a:tr>
              <a:tr h="363960">
                <a:tc>
                  <a:txBody>
                    <a:bodyPr>
                      <a:noAutofit/>
                    </a:bodyPr>
                    <a:p>
                      <a:pPr>
                        <a:lnSpc>
                          <a:spcPct val="100000"/>
                        </a:lnSpc>
                      </a:pPr>
                      <a:r>
                        <a:rPr b="0" lang="en-US" sz="1800" spc="-1" strike="noStrike">
                          <a:solidFill>
                            <a:srgbClr val="000000"/>
                          </a:solidFill>
                          <a:latin typeface="Calibri"/>
                          <a:ea typeface="DejaVu Sans"/>
                        </a:rPr>
                        <a:t>AF_DLI</a:t>
                      </a:r>
                      <a:endParaRPr b="0" lang="es-MX" sz="1800" spc="-1" strike="noStrike">
                        <a:latin typeface="Arial"/>
                      </a:endParaRPr>
                    </a:p>
                  </a:txBody>
                  <a:tcPr marL="91440" marR="91440">
                    <a:noFill/>
                  </a:tcPr>
                </a:tc>
                <a:tc>
                  <a:txBody>
                    <a:bodyPr>
                      <a:noAutofit/>
                    </a:bodyPr>
                    <a:p>
                      <a:pPr>
                        <a:lnSpc>
                          <a:spcPct val="100000"/>
                        </a:lnSpc>
                      </a:pPr>
                      <a:r>
                        <a:rPr b="0" lang="en-US" sz="1800" spc="-1" strike="noStrike">
                          <a:solidFill>
                            <a:srgbClr val="000000"/>
                          </a:solidFill>
                          <a:latin typeface="Calibri"/>
                          <a:ea typeface="DejaVu Sans"/>
                        </a:rPr>
                        <a:t>Interfaz directa de enlace</a:t>
                      </a:r>
                      <a:endParaRPr b="0" lang="es-MX" sz="1800" spc="-1" strike="noStrike">
                        <a:latin typeface="Arial"/>
                      </a:endParaRPr>
                    </a:p>
                  </a:txBody>
                  <a:tcPr marL="91440" marR="91440">
                    <a:noFill/>
                  </a:tcPr>
                </a:tc>
              </a:tr>
              <a:tr h="363960">
                <a:tc>
                  <a:txBody>
                    <a:bodyPr>
                      <a:noAutofit/>
                    </a:bodyPr>
                    <a:p>
                      <a:pPr>
                        <a:lnSpc>
                          <a:spcPct val="100000"/>
                        </a:lnSpc>
                      </a:pPr>
                      <a:r>
                        <a:rPr b="0" lang="en-US" sz="1800" spc="-1" strike="noStrike">
                          <a:solidFill>
                            <a:srgbClr val="000000"/>
                          </a:solidFill>
                          <a:latin typeface="Calibri"/>
                          <a:ea typeface="DejaVu Sans"/>
                        </a:rPr>
                        <a:t>AF_LAT</a:t>
                      </a:r>
                      <a:endParaRPr b="0" lang="es-MX" sz="1800" spc="-1" strike="noStrike">
                        <a:latin typeface="Arial"/>
                      </a:endParaRPr>
                    </a:p>
                  </a:txBody>
                  <a:tcPr marL="91440" marR="91440">
                    <a:noFill/>
                  </a:tcPr>
                </a:tc>
                <a:tc>
                  <a:txBody>
                    <a:bodyPr>
                      <a:noAutofit/>
                    </a:bodyPr>
                    <a:p>
                      <a:pPr>
                        <a:lnSpc>
                          <a:spcPct val="100000"/>
                        </a:lnSpc>
                      </a:pPr>
                      <a:r>
                        <a:rPr b="0" lang="en-US" sz="1800" spc="-1" strike="noStrike">
                          <a:solidFill>
                            <a:srgbClr val="000000"/>
                          </a:solidFill>
                          <a:latin typeface="Calibri"/>
                          <a:ea typeface="DejaVu Sans"/>
                        </a:rPr>
                        <a:t>Interfaz de teminales de red de área local</a:t>
                      </a:r>
                      <a:endParaRPr b="0" lang="es-MX" sz="1800" spc="-1" strike="noStrike">
                        <a:latin typeface="Arial"/>
                      </a:endParaRPr>
                    </a:p>
                  </a:txBody>
                  <a:tcPr marL="91440" marR="91440">
                    <a:noFill/>
                  </a:tcPr>
                </a:tc>
              </a:tr>
              <a:tr h="363960">
                <a:tc>
                  <a:txBody>
                    <a:bodyPr>
                      <a:noAutofit/>
                    </a:bodyPr>
                    <a:p>
                      <a:pPr>
                        <a:lnSpc>
                          <a:spcPct val="100000"/>
                        </a:lnSpc>
                      </a:pPr>
                      <a:r>
                        <a:rPr b="0" lang="en-US" sz="1800" spc="-1" strike="noStrike">
                          <a:solidFill>
                            <a:srgbClr val="000000"/>
                          </a:solidFill>
                          <a:latin typeface="Calibri"/>
                          <a:ea typeface="DejaVu Sans"/>
                        </a:rPr>
                        <a:t>AF_HYLINK</a:t>
                      </a:r>
                      <a:endParaRPr b="0" lang="es-MX" sz="1800" spc="-1" strike="noStrike">
                        <a:latin typeface="Arial"/>
                      </a:endParaRPr>
                    </a:p>
                  </a:txBody>
                  <a:tcPr marL="91440" marR="91440">
                    <a:noFill/>
                  </a:tcPr>
                </a:tc>
                <a:tc>
                  <a:txBody>
                    <a:bodyPr>
                      <a:noAutofit/>
                    </a:bodyPr>
                    <a:p>
                      <a:pPr>
                        <a:lnSpc>
                          <a:spcPct val="100000"/>
                        </a:lnSpc>
                      </a:pPr>
                      <a:r>
                        <a:rPr b="0" lang="en-US" sz="1800" spc="-1" strike="noStrike">
                          <a:solidFill>
                            <a:srgbClr val="000000"/>
                          </a:solidFill>
                          <a:latin typeface="Calibri"/>
                          <a:ea typeface="DejaVu Sans"/>
                        </a:rPr>
                        <a:t>Network System, Córporation Hyperchannel</a:t>
                      </a:r>
                      <a:endParaRPr b="0" lang="es-MX" sz="1800" spc="-1" strike="noStrike">
                        <a:latin typeface="Arial"/>
                      </a:endParaRPr>
                    </a:p>
                  </a:txBody>
                  <a:tcPr marL="91440" marR="91440">
                    <a:noFill/>
                  </a:tcPr>
                </a:tc>
              </a:tr>
              <a:tr h="363960">
                <a:tc>
                  <a:txBody>
                    <a:bodyPr>
                      <a:noAutofit/>
                    </a:bodyPr>
                    <a:p>
                      <a:pPr>
                        <a:lnSpc>
                          <a:spcPct val="100000"/>
                        </a:lnSpc>
                      </a:pPr>
                      <a:r>
                        <a:rPr b="0" lang="en-US" sz="1800" spc="-1" strike="noStrike">
                          <a:solidFill>
                            <a:srgbClr val="000000"/>
                          </a:solidFill>
                          <a:latin typeface="Calibri"/>
                          <a:ea typeface="DejaVu Sans"/>
                        </a:rPr>
                        <a:t>AF_APPLETALK</a:t>
                      </a:r>
                      <a:endParaRPr b="0" lang="es-MX" sz="1800" spc="-1" strike="noStrike">
                        <a:latin typeface="Arial"/>
                      </a:endParaRPr>
                    </a:p>
                  </a:txBody>
                  <a:tcPr marL="91440" marR="91440">
                    <a:noFill/>
                  </a:tcPr>
                </a:tc>
                <a:tc>
                  <a:txBody>
                    <a:bodyPr>
                      <a:noAutofit/>
                    </a:bodyPr>
                    <a:p>
                      <a:pPr>
                        <a:lnSpc>
                          <a:spcPct val="100000"/>
                        </a:lnSpc>
                      </a:pPr>
                      <a:r>
                        <a:rPr b="0" lang="en-US" sz="1800" spc="-1" strike="noStrike">
                          <a:solidFill>
                            <a:srgbClr val="000000"/>
                          </a:solidFill>
                          <a:latin typeface="Calibri"/>
                          <a:ea typeface="DejaVu Sans"/>
                        </a:rPr>
                        <a:t>Red AppleTalk</a:t>
                      </a:r>
                      <a:endParaRPr b="0" lang="es-MX" sz="1800" spc="-1" strike="noStrike">
                        <a:latin typeface="Arial"/>
                      </a:endParaRPr>
                    </a:p>
                  </a:txBody>
                  <a:tcPr marL="91440" marR="91440">
                    <a:noFill/>
                  </a:tcPr>
                </a:tc>
              </a:tr>
              <a:tr h="635400">
                <a:tc>
                  <a:txBody>
                    <a:bodyPr>
                      <a:noAutofit/>
                    </a:bodyPr>
                    <a:p>
                      <a:pPr>
                        <a:lnSpc>
                          <a:spcPct val="100000"/>
                        </a:lnSpc>
                      </a:pPr>
                      <a:r>
                        <a:rPr b="0" lang="en-US" sz="1800" spc="-1" strike="noStrike">
                          <a:solidFill>
                            <a:srgbClr val="000000"/>
                          </a:solidFill>
                          <a:latin typeface="Calibri"/>
                          <a:ea typeface="DejaVu Sans"/>
                        </a:rPr>
                        <a:t>AF_ROUTE</a:t>
                      </a:r>
                      <a:endParaRPr b="0" lang="es-MX" sz="1800" spc="-1" strike="noStrike">
                        <a:latin typeface="Arial"/>
                      </a:endParaRPr>
                    </a:p>
                  </a:txBody>
                  <a:tcPr marL="91440" marR="91440">
                    <a:noFill/>
                  </a:tcPr>
                </a:tc>
                <a:tc>
                  <a:txBody>
                    <a:bodyPr>
                      <a:noAutofit/>
                    </a:bodyPr>
                    <a:p>
                      <a:pPr>
                        <a:lnSpc>
                          <a:spcPct val="100000"/>
                        </a:lnSpc>
                      </a:pPr>
                      <a:r>
                        <a:rPr b="0" lang="en-US" sz="1800" spc="-1" strike="noStrike">
                          <a:solidFill>
                            <a:srgbClr val="000000"/>
                          </a:solidFill>
                          <a:latin typeface="Calibri"/>
                          <a:ea typeface="DejaVu Sans"/>
                        </a:rPr>
                        <a:t>Comunicación con la capa de encaminamiento del núcleo</a:t>
                      </a:r>
                      <a:endParaRPr b="0" lang="es-MX" sz="1800" spc="-1" strike="noStrike">
                        <a:latin typeface="Arial"/>
                      </a:endParaRPr>
                    </a:p>
                  </a:txBody>
                  <a:tcPr marL="91440" marR="91440">
                    <a:noFill/>
                  </a:tcPr>
                </a:tc>
              </a:tr>
              <a:tr h="363960">
                <a:tc>
                  <a:txBody>
                    <a:bodyPr>
                      <a:noAutofit/>
                    </a:bodyPr>
                    <a:p>
                      <a:pPr>
                        <a:lnSpc>
                          <a:spcPct val="100000"/>
                        </a:lnSpc>
                      </a:pPr>
                      <a:r>
                        <a:rPr b="0" lang="en-US" sz="1800" spc="-1" strike="noStrike">
                          <a:solidFill>
                            <a:srgbClr val="000000"/>
                          </a:solidFill>
                          <a:latin typeface="Calibri"/>
                          <a:ea typeface="DejaVu Sans"/>
                        </a:rPr>
                        <a:t>AF_LINK</a:t>
                      </a:r>
                      <a:endParaRPr b="0" lang="es-MX" sz="1800" spc="-1" strike="noStrike">
                        <a:latin typeface="Arial"/>
                      </a:endParaRPr>
                    </a:p>
                  </a:txBody>
                  <a:tcPr marL="91440" marR="91440">
                    <a:noFill/>
                  </a:tcPr>
                </a:tc>
                <a:tc>
                  <a:txBody>
                    <a:bodyPr>
                      <a:noAutofit/>
                    </a:bodyPr>
                    <a:p>
                      <a:pPr>
                        <a:lnSpc>
                          <a:spcPct val="100000"/>
                        </a:lnSpc>
                      </a:pPr>
                      <a:r>
                        <a:rPr b="0" lang="en-US" sz="1800" spc="-1" strike="noStrike">
                          <a:solidFill>
                            <a:srgbClr val="000000"/>
                          </a:solidFill>
                          <a:latin typeface="Calibri"/>
                          <a:ea typeface="DejaVu Sans"/>
                        </a:rPr>
                        <a:t>Acceso a la capa de enlace</a:t>
                      </a:r>
                      <a:endParaRPr b="0" lang="es-MX" sz="1800" spc="-1" strike="noStrike">
                        <a:latin typeface="Arial"/>
                      </a:endParaRPr>
                    </a:p>
                  </a:txBody>
                  <a:tcPr marL="91440" marR="91440">
                    <a:noFill/>
                  </a:tcPr>
                </a:tc>
              </a:tr>
              <a:tr h="363960">
                <a:tc>
                  <a:txBody>
                    <a:bodyPr>
                      <a:noAutofit/>
                    </a:bodyPr>
                    <a:p>
                      <a:pPr>
                        <a:lnSpc>
                          <a:spcPct val="100000"/>
                        </a:lnSpc>
                      </a:pPr>
                      <a:r>
                        <a:rPr b="0" lang="en-US" sz="1800" spc="-1" strike="noStrike">
                          <a:solidFill>
                            <a:srgbClr val="000000"/>
                          </a:solidFill>
                          <a:latin typeface="Calibri"/>
                          <a:ea typeface="DejaVu Sans"/>
                        </a:rPr>
                        <a:t>AF_XTP</a:t>
                      </a:r>
                      <a:endParaRPr b="0" lang="es-MX" sz="1800" spc="-1" strike="noStrike">
                        <a:latin typeface="Arial"/>
                      </a:endParaRPr>
                    </a:p>
                  </a:txBody>
                  <a:tcPr marL="91440" marR="91440">
                    <a:noFill/>
                  </a:tcPr>
                </a:tc>
                <a:tc>
                  <a:txBody>
                    <a:bodyPr>
                      <a:noAutofit/>
                    </a:bodyPr>
                    <a:p>
                      <a:pPr>
                        <a:lnSpc>
                          <a:spcPct val="100000"/>
                        </a:lnSpc>
                      </a:pPr>
                      <a:r>
                        <a:rPr b="0" lang="en-US" sz="1800" spc="-1" strike="noStrike">
                          <a:solidFill>
                            <a:srgbClr val="000000"/>
                          </a:solidFill>
                          <a:latin typeface="Calibri"/>
                          <a:ea typeface="DejaVu Sans"/>
                        </a:rPr>
                        <a:t>eXpress Transfer Protocol</a:t>
                      </a:r>
                      <a:endParaRPr b="0" lang="es-MX" sz="1800" spc="-1" strike="noStrike">
                        <a:latin typeface="Arial"/>
                      </a:endParaRPr>
                    </a:p>
                  </a:txBody>
                  <a:tcPr marL="91440" marR="91440">
                    <a:noFill/>
                  </a:tcPr>
                </a:tc>
              </a:tr>
              <a:tr h="363960">
                <a:tc>
                  <a:txBody>
                    <a:bodyPr>
                      <a:noAutofit/>
                    </a:bodyPr>
                    <a:p>
                      <a:pPr>
                        <a:lnSpc>
                          <a:spcPct val="100000"/>
                        </a:lnSpc>
                      </a:pPr>
                      <a:r>
                        <a:rPr b="0" lang="en-US" sz="1800" spc="-1" strike="noStrike">
                          <a:solidFill>
                            <a:srgbClr val="000000"/>
                          </a:solidFill>
                          <a:latin typeface="Calibri"/>
                          <a:ea typeface="DejaVu Sans"/>
                        </a:rPr>
                        <a:t>AF_COIP</a:t>
                      </a:r>
                      <a:endParaRPr b="0" lang="es-MX" sz="1800" spc="-1" strike="noStrike">
                        <a:latin typeface="Arial"/>
                      </a:endParaRPr>
                    </a:p>
                  </a:txBody>
                  <a:tcPr marL="91440" marR="91440">
                    <a:noFill/>
                  </a:tcPr>
                </a:tc>
                <a:tc>
                  <a:txBody>
                    <a:bodyPr>
                      <a:noAutofit/>
                    </a:bodyPr>
                    <a:p>
                      <a:pPr>
                        <a:lnSpc>
                          <a:spcPct val="100000"/>
                        </a:lnSpc>
                      </a:pPr>
                      <a:r>
                        <a:rPr b="0" lang="en-US" sz="1800" spc="-1" strike="noStrike">
                          <a:solidFill>
                            <a:srgbClr val="000000"/>
                          </a:solidFill>
                          <a:latin typeface="Calibri"/>
                          <a:ea typeface="DejaVu Sans"/>
                        </a:rPr>
                        <a:t>Connection-oriented IP (ST II)</a:t>
                      </a:r>
                      <a:endParaRPr b="0" lang="es-MX" sz="1800" spc="-1" strike="noStrike">
                        <a:latin typeface="Arial"/>
                      </a:endParaRPr>
                    </a:p>
                  </a:txBody>
                  <a:tcPr marL="91440" marR="91440">
                    <a:noFill/>
                  </a:tcPr>
                </a:tc>
              </a:tr>
              <a:tr h="363960">
                <a:tc>
                  <a:txBody>
                    <a:bodyPr>
                      <a:noAutofit/>
                    </a:bodyPr>
                    <a:p>
                      <a:pPr>
                        <a:lnSpc>
                          <a:spcPct val="100000"/>
                        </a:lnSpc>
                      </a:pPr>
                      <a:r>
                        <a:rPr b="0" lang="en-US" sz="1800" spc="-1" strike="noStrike">
                          <a:solidFill>
                            <a:srgbClr val="000000"/>
                          </a:solidFill>
                          <a:latin typeface="Calibri"/>
                          <a:ea typeface="DejaVu Sans"/>
                        </a:rPr>
                        <a:t>AF_CNT</a:t>
                      </a:r>
                      <a:endParaRPr b="0" lang="es-MX" sz="1800" spc="-1" strike="noStrike">
                        <a:latin typeface="Arial"/>
                      </a:endParaRPr>
                    </a:p>
                  </a:txBody>
                  <a:tcPr marL="91440" marR="91440">
                    <a:noFill/>
                  </a:tcPr>
                </a:tc>
                <a:tc>
                  <a:txBody>
                    <a:bodyPr>
                      <a:noAutofit/>
                    </a:bodyPr>
                    <a:p>
                      <a:pPr>
                        <a:lnSpc>
                          <a:spcPct val="100000"/>
                        </a:lnSpc>
                      </a:pPr>
                      <a:r>
                        <a:rPr b="0" lang="en-US" sz="1800" spc="-1" strike="noStrike">
                          <a:solidFill>
                            <a:srgbClr val="000000"/>
                          </a:solidFill>
                          <a:latin typeface="Calibri"/>
                          <a:ea typeface="DejaVu Sans"/>
                        </a:rPr>
                        <a:t>Computer Network Tecnology</a:t>
                      </a:r>
                      <a:endParaRPr b="0" lang="es-MX" sz="1800" spc="-1" strike="noStrike">
                        <a:latin typeface="Arial"/>
                      </a:endParaRPr>
                    </a:p>
                  </a:txBody>
                  <a:tcPr marL="91440" marR="91440">
                    <a:noFill/>
                  </a:tcPr>
                </a:tc>
              </a:tr>
              <a:tr h="367200">
                <a:tc>
                  <a:txBody>
                    <a:bodyPr>
                      <a:noAutofit/>
                    </a:bodyPr>
                    <a:p>
                      <a:pPr>
                        <a:lnSpc>
                          <a:spcPct val="100000"/>
                        </a:lnSpc>
                      </a:pPr>
                      <a:r>
                        <a:rPr b="0" lang="en-US" sz="1800" spc="-1" strike="noStrike">
                          <a:solidFill>
                            <a:srgbClr val="000000"/>
                          </a:solidFill>
                          <a:latin typeface="Calibri"/>
                          <a:ea typeface="DejaVu Sans"/>
                        </a:rPr>
                        <a:t>AF_IPX</a:t>
                      </a:r>
                      <a:endParaRPr b="0" lang="es-MX" sz="1800" spc="-1" strike="noStrike">
                        <a:latin typeface="Arial"/>
                      </a:endParaRPr>
                    </a:p>
                  </a:txBody>
                  <a:tcPr marL="91440" marR="91440">
                    <a:noFill/>
                  </a:tcPr>
                </a:tc>
                <a:tc>
                  <a:txBody>
                    <a:bodyPr>
                      <a:noAutofit/>
                    </a:bodyPr>
                    <a:p>
                      <a:pPr>
                        <a:lnSpc>
                          <a:spcPct val="100000"/>
                        </a:lnSpc>
                      </a:pPr>
                      <a:r>
                        <a:rPr b="0" lang="en-US" sz="1800" spc="-1" strike="noStrike">
                          <a:solidFill>
                            <a:srgbClr val="000000"/>
                          </a:solidFill>
                          <a:latin typeface="Calibri"/>
                          <a:ea typeface="DejaVu Sans"/>
                        </a:rPr>
                        <a:t>Protocolo Internet de Novell</a:t>
                      </a:r>
                      <a:endParaRPr b="0" lang="es-MX" sz="1800" spc="-1" strike="noStrike">
                        <a:latin typeface="Arial"/>
                      </a:endParaRPr>
                    </a:p>
                  </a:txBody>
                  <a:tcPr marL="91440" marR="91440">
                    <a:noFill/>
                  </a:tcPr>
                </a:tc>
              </a:tr>
            </a:tbl>
          </a:graphicData>
        </a:graphic>
      </p:graphicFrame>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Tipos de semántica de la comunicación</a:t>
            </a:r>
            <a:endParaRPr b="0" lang="es-MX" sz="4400" spc="-1" strike="noStrike">
              <a:latin typeface="Arial"/>
            </a:endParaRPr>
          </a:p>
        </p:txBody>
      </p:sp>
      <p:sp>
        <p:nvSpPr>
          <p:cNvPr id="423"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4300" spc="-1" strike="noStrike">
                <a:solidFill>
                  <a:srgbClr val="000000"/>
                </a:solidFill>
                <a:latin typeface="MoolBoran"/>
                <a:ea typeface="DejaVu Sans"/>
              </a:rPr>
              <a:t>SOCK_STREAM</a:t>
            </a:r>
            <a:r>
              <a:rPr b="0" lang="en-US" sz="2800" spc="-1" strike="noStrike">
                <a:solidFill>
                  <a:srgbClr val="000000"/>
                </a:solidFill>
                <a:latin typeface="Calibri"/>
                <a:ea typeface="DejaVu Sans"/>
              </a:rPr>
              <a:t>, sockets de flujo</a:t>
            </a:r>
            <a:endParaRPr b="0" lang="es-MX" sz="2800" spc="-1" strike="noStrike">
              <a:latin typeface="Arial"/>
            </a:endParaRPr>
          </a:p>
          <a:p>
            <a:pPr marL="216000" indent="-215280">
              <a:lnSpc>
                <a:spcPct val="90000"/>
              </a:lnSpc>
              <a:buClr>
                <a:srgbClr val="000000"/>
              </a:buClr>
              <a:buFont typeface="Arial"/>
              <a:buChar char="•"/>
            </a:pPr>
            <a:r>
              <a:rPr b="0" lang="en-US" sz="4300" spc="-1" strike="noStrike">
                <a:solidFill>
                  <a:srgbClr val="000000"/>
                </a:solidFill>
                <a:latin typeface="MoolBoran"/>
                <a:ea typeface="DejaVu Sans"/>
              </a:rPr>
              <a:t>SOCK_DGRAM</a:t>
            </a:r>
            <a:r>
              <a:rPr b="0" lang="en-US" sz="2800" spc="-1" strike="noStrike">
                <a:solidFill>
                  <a:srgbClr val="000000"/>
                </a:solidFill>
                <a:latin typeface="Calibri"/>
                <a:ea typeface="DejaVu Sans"/>
              </a:rPr>
              <a:t>, sockets de datagrama</a:t>
            </a:r>
            <a:endParaRPr b="0" lang="es-MX" sz="2800" spc="-1" strike="noStrike">
              <a:latin typeface="Arial"/>
            </a:endParaRPr>
          </a:p>
          <a:p>
            <a:pPr marL="216000" indent="-215280">
              <a:lnSpc>
                <a:spcPct val="90000"/>
              </a:lnSpc>
              <a:buClr>
                <a:srgbClr val="000000"/>
              </a:buClr>
              <a:buFont typeface="Arial"/>
              <a:buChar char="•"/>
            </a:pPr>
            <a:r>
              <a:rPr b="0" lang="en-US" sz="4300" spc="-1" strike="noStrike">
                <a:solidFill>
                  <a:srgbClr val="000000"/>
                </a:solidFill>
                <a:latin typeface="MoolBoran"/>
                <a:ea typeface="DejaVu Sans"/>
              </a:rPr>
              <a:t>SOCK_RAW</a:t>
            </a:r>
            <a:r>
              <a:rPr b="0" lang="en-US" sz="2800" spc="-1" strike="noStrike">
                <a:solidFill>
                  <a:srgbClr val="000000"/>
                </a:solidFill>
                <a:latin typeface="Calibri"/>
                <a:ea typeface="DejaVu Sans"/>
              </a:rPr>
              <a:t>, sockets crudos</a:t>
            </a:r>
            <a:endParaRPr b="0" lang="es-MX" sz="2800" spc="-1" strike="noStrike">
              <a:latin typeface="Arial"/>
            </a:endParaRPr>
          </a:p>
          <a:p>
            <a:pPr marL="216000" indent="-215280">
              <a:lnSpc>
                <a:spcPct val="90000"/>
              </a:lnSpc>
              <a:buClr>
                <a:srgbClr val="000000"/>
              </a:buClr>
              <a:buFont typeface="Arial"/>
              <a:buChar char="•"/>
            </a:pPr>
            <a:r>
              <a:rPr b="0" lang="en-US" sz="4300" spc="-1" strike="noStrike">
                <a:solidFill>
                  <a:srgbClr val="000000"/>
                </a:solidFill>
                <a:latin typeface="MoolBoran"/>
                <a:ea typeface="DejaVu Sans"/>
              </a:rPr>
              <a:t>SOCK_SEQPACKET</a:t>
            </a:r>
            <a:r>
              <a:rPr b="0" lang="en-US" sz="2800" spc="-1" strike="noStrike">
                <a:solidFill>
                  <a:srgbClr val="000000"/>
                </a:solidFill>
                <a:latin typeface="Calibri"/>
                <a:ea typeface="DejaVu Sans"/>
              </a:rPr>
              <a:t>, conector no orientado a conexión pero fiable de longitud fija (solo en </a:t>
            </a:r>
            <a:r>
              <a:rPr b="0" lang="en-US" sz="4300" spc="-1" strike="noStrike">
                <a:solidFill>
                  <a:srgbClr val="000000"/>
                </a:solidFill>
                <a:latin typeface="MoolBoran"/>
                <a:ea typeface="DejaVu Sans"/>
              </a:rPr>
              <a:t>AF_NS</a:t>
            </a:r>
            <a:r>
              <a:rPr b="0" lang="en-US" sz="2800" spc="-1" strike="noStrike">
                <a:solidFill>
                  <a:srgbClr val="000000"/>
                </a:solidFill>
                <a:latin typeface="Calibri"/>
                <a:ea typeface="DejaVu Sans"/>
              </a:rPr>
              <a:t>)</a:t>
            </a:r>
            <a:endParaRPr b="0" lang="es-MX" sz="2800" spc="-1" strike="noStrike">
              <a:latin typeface="Arial"/>
            </a:endParaRPr>
          </a:p>
          <a:p>
            <a:pPr marL="216000" indent="-215280">
              <a:lnSpc>
                <a:spcPct val="90000"/>
              </a:lnSpc>
              <a:buClr>
                <a:srgbClr val="000000"/>
              </a:buClr>
              <a:buFont typeface="Arial"/>
              <a:buChar char="•"/>
            </a:pPr>
            <a:r>
              <a:rPr b="0" lang="en-US" sz="4300" spc="-1" strike="noStrike">
                <a:solidFill>
                  <a:srgbClr val="000000"/>
                </a:solidFill>
                <a:latin typeface="MoolBoran"/>
                <a:ea typeface="DejaVu Sans"/>
              </a:rPr>
              <a:t>SOCK_RDM</a:t>
            </a:r>
            <a:r>
              <a:rPr b="0" lang="en-US" sz="2800" spc="-1" strike="noStrike">
                <a:solidFill>
                  <a:srgbClr val="000000"/>
                </a:solidFill>
                <a:latin typeface="Calibri"/>
                <a:ea typeface="DejaVu Sans"/>
              </a:rPr>
              <a:t>, conector no orientado a conexión pero fiable y secuencial (no implementado pero se puede simular a nivel de capa de usuario)</a:t>
            </a: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Función bind()</a:t>
            </a:r>
            <a:endParaRPr b="0" lang="es-MX" sz="4400" spc="-1" strike="noStrike">
              <a:latin typeface="Arial"/>
            </a:endParaRPr>
          </a:p>
        </p:txBody>
      </p:sp>
      <p:sp>
        <p:nvSpPr>
          <p:cNvPr id="425" name="CustomShape 2"/>
          <p:cNvSpPr/>
          <p:nvPr/>
        </p:nvSpPr>
        <p:spPr>
          <a:xfrm>
            <a:off x="1981080" y="1448640"/>
            <a:ext cx="8227800" cy="355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800" spc="-1" strike="noStrike">
                <a:solidFill>
                  <a:srgbClr val="8497b0"/>
                </a:solidFill>
                <a:latin typeface="MoolBoran"/>
                <a:ea typeface="DejaVu Sans"/>
              </a:rPr>
              <a:t>#include &lt;sys/socket.h&gt;</a:t>
            </a:r>
            <a:endParaRPr b="0" lang="es-MX" sz="2800" spc="-1" strike="noStrike">
              <a:latin typeface="Arial"/>
            </a:endParaRPr>
          </a:p>
          <a:p>
            <a:pPr>
              <a:lnSpc>
                <a:spcPct val="100000"/>
              </a:lnSpc>
            </a:pPr>
            <a:r>
              <a:rPr b="0" lang="en-US" sz="2800" spc="-1" strike="noStrike">
                <a:solidFill>
                  <a:srgbClr val="8497b0"/>
                </a:solidFill>
                <a:latin typeface="MoolBoran"/>
                <a:ea typeface="DejaVu Sans"/>
              </a:rPr>
              <a:t>#include &lt;netinet/in.h&gt; </a:t>
            </a:r>
            <a:endParaRPr b="0" lang="es-MX" sz="2800" spc="-1" strike="noStrike">
              <a:latin typeface="Arial"/>
            </a:endParaRPr>
          </a:p>
          <a:p>
            <a:pPr>
              <a:lnSpc>
                <a:spcPct val="100000"/>
              </a:lnSpc>
            </a:pPr>
            <a:r>
              <a:rPr b="0" lang="en-US" sz="2800" spc="-1" strike="noStrike">
                <a:solidFill>
                  <a:srgbClr val="000000"/>
                </a:solidFill>
                <a:latin typeface="MoolBoran"/>
                <a:ea typeface="DejaVu Sans"/>
              </a:rPr>
              <a:t>int bind(int sd, const struct sockaddr *addr, socklen_t addrlen);</a:t>
            </a:r>
            <a:endParaRPr b="0" lang="es-MX" sz="2800" spc="-1" strike="noStrike">
              <a:latin typeface="Arial"/>
            </a:endParaRPr>
          </a:p>
          <a:p>
            <a:pPr>
              <a:lnSpc>
                <a:spcPct val="100000"/>
              </a:lnSpc>
            </a:pP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Valor devuelto:</a:t>
            </a:r>
            <a:endParaRPr b="0" lang="es-MX" sz="2800" spc="-1" strike="noStrike">
              <a:latin typeface="Arial"/>
            </a:endParaRPr>
          </a:p>
          <a:p>
            <a:pPr>
              <a:lnSpc>
                <a:spcPct val="100000"/>
              </a:lnSpc>
            </a:pPr>
            <a:endParaRPr b="0" lang="es-MX" sz="2800" spc="-1" strike="noStrike">
              <a:latin typeface="Arial"/>
            </a:endParaRPr>
          </a:p>
        </p:txBody>
      </p:sp>
      <p:sp>
        <p:nvSpPr>
          <p:cNvPr id="426" name="CustomShape 3"/>
          <p:cNvSpPr/>
          <p:nvPr/>
        </p:nvSpPr>
        <p:spPr>
          <a:xfrm>
            <a:off x="5015880" y="3645000"/>
            <a:ext cx="153720" cy="912600"/>
          </a:xfrm>
          <a:prstGeom prst="leftBrace">
            <a:avLst>
              <a:gd name="adj1" fmla="val 8333"/>
              <a:gd name="adj2" fmla="val 50000"/>
            </a:avLst>
          </a:prstGeom>
          <a:noFill/>
          <a:ln w="9360">
            <a:solidFill>
              <a:srgbClr val="4a7ebb"/>
            </a:solidFill>
            <a:round/>
          </a:ln>
        </p:spPr>
        <p:style>
          <a:lnRef idx="0"/>
          <a:fillRef idx="0"/>
          <a:effectRef idx="0"/>
          <a:fontRef idx="minor"/>
        </p:style>
      </p:sp>
      <p:sp>
        <p:nvSpPr>
          <p:cNvPr id="427" name="CustomShape 4"/>
          <p:cNvSpPr/>
          <p:nvPr/>
        </p:nvSpPr>
        <p:spPr>
          <a:xfrm>
            <a:off x="4986720" y="3778920"/>
            <a:ext cx="1226880" cy="63756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en-US" sz="1800" spc="-1" strike="noStrike">
                <a:solidFill>
                  <a:srgbClr val="000000"/>
                </a:solidFill>
                <a:latin typeface="Calibri"/>
                <a:ea typeface="DejaVu Sans"/>
              </a:rPr>
              <a:t>0 = éxito</a:t>
            </a:r>
            <a:endParaRPr b="0" lang="es-MX" sz="1800" spc="-1" strike="noStrike">
              <a:latin typeface="Arial"/>
            </a:endParaRPr>
          </a:p>
          <a:p>
            <a:pPr>
              <a:lnSpc>
                <a:spcPct val="100000"/>
              </a:lnSpc>
            </a:pPr>
            <a:r>
              <a:rPr b="0" lang="en-US" sz="1800" spc="-1" strike="noStrike">
                <a:solidFill>
                  <a:srgbClr val="000000"/>
                </a:solidFill>
                <a:latin typeface="Calibri"/>
                <a:ea typeface="DejaVu Sans"/>
              </a:rPr>
              <a:t>-1= error</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Características de UDP (2/2)</a:t>
            </a:r>
            <a:endParaRPr b="0" lang="es-MX" sz="4400" spc="-1" strike="noStrike">
              <a:latin typeface="Arial"/>
            </a:endParaRPr>
          </a:p>
        </p:txBody>
      </p:sp>
      <p:sp>
        <p:nvSpPr>
          <p:cNvPr id="281"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Proporciona identificación de los protocolos de nivel de aplicación</a:t>
            </a:r>
            <a:endParaRPr b="0" lang="es-MX" sz="2800" spc="-1" strike="noStrike">
              <a:latin typeface="Arial"/>
            </a:endParaRPr>
          </a:p>
          <a:p>
            <a:pPr lvl="1" marL="457200" indent="-215280">
              <a:lnSpc>
                <a:spcPct val="100000"/>
              </a:lnSpc>
              <a:buClr>
                <a:srgbClr val="000000"/>
              </a:buClr>
              <a:buFont typeface="Arial"/>
              <a:buChar char="•"/>
            </a:pPr>
            <a:r>
              <a:rPr b="0" lang="en-US" sz="2400" spc="-1" strike="noStrike">
                <a:solidFill>
                  <a:srgbClr val="000000"/>
                </a:solidFill>
                <a:latin typeface="Calibri"/>
                <a:ea typeface="DejaVu Sans"/>
              </a:rPr>
              <a:t>UDP proporciona un mecanismo para enviar mensajes a un protocolo o proceso del nivel de aplicación en un host de una red.</a:t>
            </a:r>
            <a:endParaRPr b="0" lang="es-MX" sz="2400" spc="-1" strike="noStrike">
              <a:latin typeface="Arial"/>
            </a:endParaRPr>
          </a:p>
          <a:p>
            <a:pPr lvl="1" marL="457200" indent="-215280">
              <a:lnSpc>
                <a:spcPct val="100000"/>
              </a:lnSpc>
              <a:buClr>
                <a:srgbClr val="000000"/>
              </a:buClr>
              <a:buFont typeface="Arial"/>
              <a:buChar char="•"/>
            </a:pPr>
            <a:r>
              <a:rPr b="0" lang="en-US" sz="2400" spc="-1" strike="noStrike">
                <a:solidFill>
                  <a:srgbClr val="000000"/>
                </a:solidFill>
                <a:latin typeface="Calibri"/>
                <a:ea typeface="DejaVu Sans"/>
              </a:rPr>
              <a:t>El encabezado UDP proporciona identificación tanto del proceso origen como del proceso destino (#puerto)</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CustomShape 1"/>
          <p:cNvSpPr/>
          <p:nvPr/>
        </p:nvSpPr>
        <p:spPr>
          <a:xfrm>
            <a:off x="1775520" y="116640"/>
            <a:ext cx="8227800" cy="5601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Ejemplo  bind()</a:t>
            </a:r>
            <a:endParaRPr b="0" lang="es-MX" sz="4400" spc="-1" strike="noStrike">
              <a:latin typeface="Arial"/>
            </a:endParaRPr>
          </a:p>
        </p:txBody>
      </p:sp>
      <p:sp>
        <p:nvSpPr>
          <p:cNvPr id="429" name="CustomShape 2"/>
          <p:cNvSpPr/>
          <p:nvPr/>
        </p:nvSpPr>
        <p:spPr>
          <a:xfrm>
            <a:off x="2279520" y="1221840"/>
            <a:ext cx="7342920" cy="46105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100" spc="-1" strike="noStrike">
                <a:solidFill>
                  <a:srgbClr val="000000"/>
                </a:solidFill>
                <a:latin typeface="Arial Unicode MS"/>
                <a:ea typeface="DejaVu Sans"/>
              </a:rPr>
              <a:t>int sd; </a:t>
            </a:r>
            <a:endParaRPr b="0" lang="es-MX" sz="1100" spc="-1" strike="noStrike">
              <a:latin typeface="Arial"/>
            </a:endParaRPr>
          </a:p>
          <a:p>
            <a:pPr>
              <a:lnSpc>
                <a:spcPct val="100000"/>
              </a:lnSpc>
            </a:pPr>
            <a:r>
              <a:rPr b="0" lang="en-US" sz="1100" spc="-1" strike="noStrike">
                <a:solidFill>
                  <a:srgbClr val="000000"/>
                </a:solidFill>
                <a:latin typeface="Arial Unicode MS"/>
                <a:ea typeface="DejaVu Sans"/>
              </a:rPr>
              <a:t>struct addrinfo i, *r, *p; </a:t>
            </a:r>
            <a:endParaRPr b="0" lang="es-MX" sz="1100" spc="-1" strike="noStrike">
              <a:latin typeface="Arial"/>
            </a:endParaRPr>
          </a:p>
          <a:p>
            <a:pPr>
              <a:lnSpc>
                <a:spcPct val="100000"/>
              </a:lnSpc>
            </a:pPr>
            <a:r>
              <a:rPr b="0" lang="en-US" sz="1100" spc="-1" strike="noStrike">
                <a:solidFill>
                  <a:srgbClr val="000000"/>
                </a:solidFill>
                <a:latin typeface="Arial Unicode MS"/>
                <a:ea typeface="DejaVu Sans"/>
              </a:rPr>
              <a:t>memset(&amp;i, 0, sizeof (i)); //indicio </a:t>
            </a:r>
            <a:endParaRPr b="0" lang="es-MX" sz="1100" spc="-1" strike="noStrike">
              <a:latin typeface="Arial"/>
            </a:endParaRPr>
          </a:p>
          <a:p>
            <a:pPr>
              <a:lnSpc>
                <a:spcPct val="100000"/>
              </a:lnSpc>
            </a:pPr>
            <a:r>
              <a:rPr b="0" lang="en-US" sz="1100" spc="-1" strike="noStrike">
                <a:solidFill>
                  <a:srgbClr val="000000"/>
                </a:solidFill>
                <a:latin typeface="Arial Unicode MS"/>
                <a:ea typeface="DejaVu Sans"/>
              </a:rPr>
              <a:t>i.ai_family = AF_INET6; /* Permite IPv4 or IPv6 */ </a:t>
            </a:r>
            <a:endParaRPr b="0" lang="es-MX" sz="1100" spc="-1" strike="noStrike">
              <a:latin typeface="Arial"/>
            </a:endParaRPr>
          </a:p>
          <a:p>
            <a:pPr>
              <a:lnSpc>
                <a:spcPct val="100000"/>
              </a:lnSpc>
            </a:pPr>
            <a:r>
              <a:rPr b="0" lang="en-US" sz="1100" spc="-1" strike="noStrike">
                <a:solidFill>
                  <a:srgbClr val="000000"/>
                </a:solidFill>
                <a:latin typeface="Arial Unicode MS"/>
                <a:ea typeface="DejaVu Sans"/>
              </a:rPr>
              <a:t>i.ai_socktype = SOCK_STREAM; </a:t>
            </a:r>
            <a:endParaRPr b="0" lang="es-MX" sz="1100" spc="-1" strike="noStrike">
              <a:latin typeface="Arial"/>
            </a:endParaRPr>
          </a:p>
          <a:p>
            <a:pPr>
              <a:lnSpc>
                <a:spcPct val="100000"/>
              </a:lnSpc>
            </a:pPr>
            <a:r>
              <a:rPr b="0" lang="en-US" sz="1100" spc="-1" strike="noStrike">
                <a:solidFill>
                  <a:srgbClr val="000000"/>
                </a:solidFill>
                <a:latin typeface="Arial Unicode MS"/>
                <a:ea typeface="DejaVu Sans"/>
              </a:rPr>
              <a:t>i.ai_flags = AI_PASSIVE; // utilizado para hacer el bind</a:t>
            </a:r>
            <a:endParaRPr b="0" lang="es-MX" sz="1100" spc="-1" strike="noStrike">
              <a:latin typeface="Arial"/>
            </a:endParaRPr>
          </a:p>
          <a:p>
            <a:pPr>
              <a:lnSpc>
                <a:spcPct val="100000"/>
              </a:lnSpc>
            </a:pPr>
            <a:r>
              <a:rPr b="0" lang="en-US" sz="1100" spc="-1" strike="noStrike">
                <a:solidFill>
                  <a:srgbClr val="000000"/>
                </a:solidFill>
                <a:latin typeface="Arial Unicode MS"/>
                <a:ea typeface="DejaVu Sans"/>
              </a:rPr>
              <a:t>i.ai_protocol = 0; /* Any protocol */ </a:t>
            </a:r>
            <a:endParaRPr b="0" lang="es-MX" sz="1100" spc="-1" strike="noStrike">
              <a:latin typeface="Arial"/>
            </a:endParaRPr>
          </a:p>
          <a:p>
            <a:pPr>
              <a:lnSpc>
                <a:spcPct val="100000"/>
              </a:lnSpc>
            </a:pPr>
            <a:r>
              <a:rPr b="0" lang="en-US" sz="1100" spc="-1" strike="noStrike">
                <a:solidFill>
                  <a:srgbClr val="000000"/>
                </a:solidFill>
                <a:latin typeface="Arial Unicode MS"/>
                <a:ea typeface="DejaVu Sans"/>
              </a:rPr>
              <a:t>i.ai_canonname = NULL; </a:t>
            </a:r>
            <a:endParaRPr b="0" lang="es-MX" sz="1100" spc="-1" strike="noStrike">
              <a:latin typeface="Arial"/>
            </a:endParaRPr>
          </a:p>
          <a:p>
            <a:pPr>
              <a:lnSpc>
                <a:spcPct val="100000"/>
              </a:lnSpc>
            </a:pPr>
            <a:r>
              <a:rPr b="0" lang="en-US" sz="1100" spc="-1" strike="noStrike">
                <a:solidFill>
                  <a:srgbClr val="000000"/>
                </a:solidFill>
                <a:latin typeface="Arial Unicode MS"/>
                <a:ea typeface="DejaVu Sans"/>
              </a:rPr>
              <a:t>i.ai_addr = NULL; </a:t>
            </a:r>
            <a:endParaRPr b="0" lang="es-MX" sz="1100" spc="-1" strike="noStrike">
              <a:latin typeface="Arial"/>
            </a:endParaRPr>
          </a:p>
          <a:p>
            <a:pPr>
              <a:lnSpc>
                <a:spcPct val="100000"/>
              </a:lnSpc>
            </a:pPr>
            <a:r>
              <a:rPr b="0" lang="en-US" sz="1100" spc="-1" strike="noStrike">
                <a:solidFill>
                  <a:srgbClr val="000000"/>
                </a:solidFill>
                <a:latin typeface="Arial Unicode MS"/>
                <a:ea typeface="DejaVu Sans"/>
              </a:rPr>
              <a:t>i.ai_next = NULL; </a:t>
            </a:r>
            <a:endParaRPr b="0" lang="es-MX" sz="1100" spc="-1" strike="noStrike">
              <a:latin typeface="Arial"/>
            </a:endParaRPr>
          </a:p>
          <a:p>
            <a:pPr>
              <a:lnSpc>
                <a:spcPct val="100000"/>
              </a:lnSpc>
            </a:pPr>
            <a:r>
              <a:rPr b="0" lang="en-US" sz="1100" spc="-1" strike="noStrike">
                <a:solidFill>
                  <a:srgbClr val="000000"/>
                </a:solidFill>
                <a:latin typeface="Arial Unicode MS"/>
                <a:ea typeface="DejaVu Sans"/>
              </a:rPr>
              <a:t>if ((rv = getaddrinfo(NULL, pto, &amp;i, &amp;r)) != 0) {</a:t>
            </a:r>
            <a:endParaRPr b="0" lang="es-MX" sz="1100" spc="-1" strike="noStrike">
              <a:latin typeface="Arial"/>
            </a:endParaRPr>
          </a:p>
          <a:p>
            <a:pPr>
              <a:lnSpc>
                <a:spcPct val="100000"/>
              </a:lnSpc>
            </a:pPr>
            <a:r>
              <a:rPr b="0" lang="en-US" sz="1100" spc="-1" strike="noStrike">
                <a:solidFill>
                  <a:srgbClr val="000000"/>
                </a:solidFill>
                <a:latin typeface="Arial Unicode MS"/>
                <a:ea typeface="DejaVu Sans"/>
              </a:rPr>
              <a:t>    </a:t>
            </a:r>
            <a:r>
              <a:rPr b="0" lang="en-US" sz="1100" spc="-1" strike="noStrike">
                <a:solidFill>
                  <a:srgbClr val="000000"/>
                </a:solidFill>
                <a:latin typeface="Arial Unicode MS"/>
                <a:ea typeface="DejaVu Sans"/>
              </a:rPr>
              <a:t>fprintf(stderr, "getaddrinfo: %s\n", gai_strerror(rv));</a:t>
            </a:r>
            <a:endParaRPr b="0" lang="es-MX" sz="1100" spc="-1" strike="noStrike">
              <a:latin typeface="Arial"/>
            </a:endParaRPr>
          </a:p>
          <a:p>
            <a:pPr>
              <a:lnSpc>
                <a:spcPct val="100000"/>
              </a:lnSpc>
            </a:pPr>
            <a:r>
              <a:rPr b="0" lang="en-US" sz="1100" spc="-1" strike="noStrike">
                <a:solidFill>
                  <a:srgbClr val="000000"/>
                </a:solidFill>
                <a:latin typeface="Arial Unicode MS"/>
                <a:ea typeface="DejaVu Sans"/>
              </a:rPr>
              <a:t>    </a:t>
            </a:r>
            <a:r>
              <a:rPr b="0" lang="en-US" sz="1100" spc="-1" strike="noStrike">
                <a:solidFill>
                  <a:srgbClr val="000000"/>
                </a:solidFill>
                <a:latin typeface="Arial Unicode MS"/>
                <a:ea typeface="DejaVu Sans"/>
              </a:rPr>
              <a:t>return 1; </a:t>
            </a:r>
            <a:endParaRPr b="0" lang="es-MX" sz="1100" spc="-1" strike="noStrike">
              <a:latin typeface="Arial"/>
            </a:endParaRPr>
          </a:p>
          <a:p>
            <a:pPr>
              <a:lnSpc>
                <a:spcPct val="100000"/>
              </a:lnSpc>
            </a:pPr>
            <a:r>
              <a:rPr b="0" lang="en-US" sz="1100" spc="-1" strike="noStrike">
                <a:solidFill>
                  <a:srgbClr val="000000"/>
                </a:solidFill>
                <a:latin typeface="Arial Unicode MS"/>
                <a:ea typeface="DejaVu Sans"/>
              </a:rPr>
              <a:t>}//if</a:t>
            </a:r>
            <a:endParaRPr b="0" lang="es-MX" sz="1100" spc="-1" strike="noStrike">
              <a:latin typeface="Arial"/>
            </a:endParaRPr>
          </a:p>
          <a:p>
            <a:pPr>
              <a:lnSpc>
                <a:spcPct val="100000"/>
              </a:lnSpc>
            </a:pPr>
            <a:r>
              <a:rPr b="0" lang="en-US" sz="1100" spc="-1" strike="noStrike">
                <a:solidFill>
                  <a:srgbClr val="000000"/>
                </a:solidFill>
                <a:latin typeface="Arial Unicode MS"/>
                <a:ea typeface="DejaVu Sans"/>
              </a:rPr>
              <a:t> </a:t>
            </a:r>
            <a:r>
              <a:rPr b="0" lang="en-US" sz="1100" spc="-1" strike="noStrike">
                <a:solidFill>
                  <a:srgbClr val="000000"/>
                </a:solidFill>
                <a:latin typeface="Arial Unicode MS"/>
                <a:ea typeface="DejaVu Sans"/>
              </a:rPr>
              <a:t>for(p = r; p != NULL; p = p-&gt;ai_next) { </a:t>
            </a:r>
            <a:endParaRPr b="0" lang="es-MX" sz="1100" spc="-1" strike="noStrike">
              <a:latin typeface="Arial"/>
            </a:endParaRPr>
          </a:p>
          <a:p>
            <a:pPr>
              <a:lnSpc>
                <a:spcPct val="100000"/>
              </a:lnSpc>
            </a:pPr>
            <a:r>
              <a:rPr b="0" lang="en-US" sz="1100" spc="-1" strike="noStrike">
                <a:solidFill>
                  <a:srgbClr val="000000"/>
                </a:solidFill>
                <a:latin typeface="Arial Unicode MS"/>
                <a:ea typeface="DejaVu Sans"/>
              </a:rPr>
              <a:t>    </a:t>
            </a:r>
            <a:r>
              <a:rPr b="0" lang="en-US" sz="1100" spc="-1" strike="noStrike">
                <a:solidFill>
                  <a:srgbClr val="000000"/>
                </a:solidFill>
                <a:latin typeface="Arial Unicode MS"/>
                <a:ea typeface="DejaVu Sans"/>
              </a:rPr>
              <a:t>if ((sd = socket(p-&gt;ai_family, p-&gt;ai_socktype,p-&gt;ai_protocol)) == -1) { </a:t>
            </a:r>
            <a:endParaRPr b="0" lang="es-MX" sz="1100" spc="-1" strike="noStrike">
              <a:latin typeface="Arial"/>
            </a:endParaRPr>
          </a:p>
          <a:p>
            <a:pPr>
              <a:lnSpc>
                <a:spcPct val="100000"/>
              </a:lnSpc>
            </a:pPr>
            <a:r>
              <a:rPr b="0" lang="en-US" sz="1100" spc="-1" strike="noStrike">
                <a:solidFill>
                  <a:srgbClr val="000000"/>
                </a:solidFill>
                <a:latin typeface="Arial Unicode MS"/>
                <a:ea typeface="DejaVu Sans"/>
              </a:rPr>
              <a:t>         </a:t>
            </a:r>
            <a:r>
              <a:rPr b="0" lang="en-US" sz="1100" spc="-1" strike="noStrike">
                <a:solidFill>
                  <a:srgbClr val="000000"/>
                </a:solidFill>
                <a:latin typeface="Arial Unicode MS"/>
                <a:ea typeface="DejaVu Sans"/>
              </a:rPr>
              <a:t>perror("server: socket");</a:t>
            </a:r>
            <a:endParaRPr b="0" lang="es-MX" sz="1100" spc="-1" strike="noStrike">
              <a:latin typeface="Arial"/>
            </a:endParaRPr>
          </a:p>
          <a:p>
            <a:pPr>
              <a:lnSpc>
                <a:spcPct val="100000"/>
              </a:lnSpc>
            </a:pPr>
            <a:r>
              <a:rPr b="0" lang="en-US" sz="1100" spc="-1" strike="noStrike">
                <a:solidFill>
                  <a:srgbClr val="000000"/>
                </a:solidFill>
                <a:latin typeface="Arial Unicode MS"/>
                <a:ea typeface="DejaVu Sans"/>
              </a:rPr>
              <a:t>         </a:t>
            </a:r>
            <a:r>
              <a:rPr b="0" lang="en-US" sz="1100" spc="-1" strike="noStrike">
                <a:solidFill>
                  <a:srgbClr val="000000"/>
                </a:solidFill>
                <a:latin typeface="Arial Unicode MS"/>
                <a:ea typeface="DejaVu Sans"/>
              </a:rPr>
              <a:t>continue;</a:t>
            </a:r>
            <a:endParaRPr b="0" lang="es-MX" sz="1100" spc="-1" strike="noStrike">
              <a:latin typeface="Arial"/>
            </a:endParaRPr>
          </a:p>
          <a:p>
            <a:pPr>
              <a:lnSpc>
                <a:spcPct val="100000"/>
              </a:lnSpc>
            </a:pPr>
            <a:r>
              <a:rPr b="0" lang="en-US" sz="1100" spc="-1" strike="noStrike">
                <a:solidFill>
                  <a:srgbClr val="000000"/>
                </a:solidFill>
                <a:latin typeface="Arial Unicode MS"/>
                <a:ea typeface="DejaVu Sans"/>
              </a:rPr>
              <a:t>     </a:t>
            </a:r>
            <a:r>
              <a:rPr b="0" lang="en-US" sz="1100" spc="-1" strike="noStrike">
                <a:solidFill>
                  <a:srgbClr val="000000"/>
                </a:solidFill>
                <a:latin typeface="Arial Unicode MS"/>
                <a:ea typeface="DejaVu Sans"/>
              </a:rPr>
              <a:t>}//if</a:t>
            </a:r>
            <a:endParaRPr b="0" lang="es-MX" sz="1100" spc="-1" strike="noStrike">
              <a:latin typeface="Arial"/>
            </a:endParaRPr>
          </a:p>
          <a:p>
            <a:pPr>
              <a:lnSpc>
                <a:spcPct val="100000"/>
              </a:lnSpc>
            </a:pPr>
            <a:r>
              <a:rPr b="1" lang="en-US" sz="1100" spc="-1" strike="noStrike">
                <a:solidFill>
                  <a:srgbClr val="000000"/>
                </a:solidFill>
                <a:latin typeface="Arial Unicode MS"/>
                <a:ea typeface="DejaVu Sans"/>
              </a:rPr>
              <a:t>     </a:t>
            </a:r>
            <a:r>
              <a:rPr b="1" lang="en-US" sz="1100" spc="-1" strike="noStrike">
                <a:solidFill>
                  <a:srgbClr val="000000"/>
                </a:solidFill>
                <a:latin typeface="Arial Unicode MS"/>
                <a:ea typeface="DejaVu Sans"/>
              </a:rPr>
              <a:t>if (bind(sd, p-&gt;ai_addr, p-&gt;ai_addrlen) == -1) {</a:t>
            </a:r>
            <a:endParaRPr b="0" lang="es-MX" sz="1100" spc="-1" strike="noStrike">
              <a:latin typeface="Arial"/>
            </a:endParaRPr>
          </a:p>
          <a:p>
            <a:pPr>
              <a:lnSpc>
                <a:spcPct val="100000"/>
              </a:lnSpc>
            </a:pPr>
            <a:r>
              <a:rPr b="1" lang="en-US" sz="1100" spc="-1" strike="noStrike">
                <a:solidFill>
                  <a:srgbClr val="000000"/>
                </a:solidFill>
                <a:latin typeface="Arial Unicode MS"/>
                <a:ea typeface="DejaVu Sans"/>
              </a:rPr>
              <a:t>         </a:t>
            </a:r>
            <a:r>
              <a:rPr b="1" lang="en-US" sz="1100" spc="-1" strike="noStrike">
                <a:solidFill>
                  <a:srgbClr val="000000"/>
                </a:solidFill>
                <a:latin typeface="Arial Unicode MS"/>
                <a:ea typeface="DejaVu Sans"/>
              </a:rPr>
              <a:t>close(sd); </a:t>
            </a:r>
            <a:endParaRPr b="0" lang="es-MX" sz="1100" spc="-1" strike="noStrike">
              <a:latin typeface="Arial"/>
            </a:endParaRPr>
          </a:p>
          <a:p>
            <a:pPr>
              <a:lnSpc>
                <a:spcPct val="100000"/>
              </a:lnSpc>
            </a:pPr>
            <a:r>
              <a:rPr b="1" lang="en-US" sz="1100" spc="-1" strike="noStrike">
                <a:solidFill>
                  <a:srgbClr val="000000"/>
                </a:solidFill>
                <a:latin typeface="Arial Unicode MS"/>
                <a:ea typeface="DejaVu Sans"/>
              </a:rPr>
              <a:t>         </a:t>
            </a:r>
            <a:r>
              <a:rPr b="1" lang="en-US" sz="1100" spc="-1" strike="noStrike">
                <a:solidFill>
                  <a:srgbClr val="000000"/>
                </a:solidFill>
                <a:latin typeface="Arial Unicode MS"/>
                <a:ea typeface="DejaVu Sans"/>
              </a:rPr>
              <a:t>perror("server: bind"); </a:t>
            </a:r>
            <a:endParaRPr b="0" lang="es-MX" sz="1100" spc="-1" strike="noStrike">
              <a:latin typeface="Arial"/>
            </a:endParaRPr>
          </a:p>
          <a:p>
            <a:pPr>
              <a:lnSpc>
                <a:spcPct val="100000"/>
              </a:lnSpc>
            </a:pPr>
            <a:r>
              <a:rPr b="1" lang="en-US" sz="1100" spc="-1" strike="noStrike">
                <a:solidFill>
                  <a:srgbClr val="000000"/>
                </a:solidFill>
                <a:latin typeface="Arial Unicode MS"/>
                <a:ea typeface="DejaVu Sans"/>
              </a:rPr>
              <a:t>         </a:t>
            </a:r>
            <a:r>
              <a:rPr b="1" lang="en-US" sz="1100" spc="-1" strike="noStrike">
                <a:solidFill>
                  <a:srgbClr val="000000"/>
                </a:solidFill>
                <a:latin typeface="Arial Unicode MS"/>
                <a:ea typeface="DejaVu Sans"/>
              </a:rPr>
              <a:t>continue; </a:t>
            </a:r>
            <a:endParaRPr b="0" lang="es-MX" sz="1100" spc="-1" strike="noStrike">
              <a:latin typeface="Arial"/>
            </a:endParaRPr>
          </a:p>
          <a:p>
            <a:pPr>
              <a:lnSpc>
                <a:spcPct val="100000"/>
              </a:lnSpc>
            </a:pPr>
            <a:r>
              <a:rPr b="1" lang="en-US" sz="1100" spc="-1" strike="noStrike">
                <a:solidFill>
                  <a:srgbClr val="000000"/>
                </a:solidFill>
                <a:latin typeface="Arial Unicode MS"/>
                <a:ea typeface="DejaVu Sans"/>
              </a:rPr>
              <a:t>      </a:t>
            </a:r>
            <a:r>
              <a:rPr b="1" lang="en-US" sz="1100" spc="-1" strike="noStrike">
                <a:solidFill>
                  <a:srgbClr val="000000"/>
                </a:solidFill>
                <a:latin typeface="Arial Unicode MS"/>
                <a:ea typeface="DejaVu Sans"/>
              </a:rPr>
              <a:t>}//if</a:t>
            </a:r>
            <a:r>
              <a:rPr b="0" lang="en-US" sz="800" spc="-1" strike="noStrike">
                <a:solidFill>
                  <a:srgbClr val="000000"/>
                </a:solidFill>
                <a:latin typeface="Calibri"/>
                <a:ea typeface="DejaVu Sans"/>
              </a:rPr>
              <a:t> </a:t>
            </a:r>
            <a:endParaRPr b="0" lang="es-MX" sz="800" spc="-1" strike="noStrike">
              <a:latin typeface="Arial"/>
            </a:endParaRPr>
          </a:p>
          <a:p>
            <a:pPr>
              <a:lnSpc>
                <a:spcPct val="100000"/>
              </a:lnSpc>
            </a:pPr>
            <a:endParaRPr b="0" lang="es-MX" sz="800" spc="-1" strike="noStrike">
              <a:latin typeface="Arial"/>
            </a:endParaRPr>
          </a:p>
          <a:p>
            <a:pPr>
              <a:lnSpc>
                <a:spcPct val="100000"/>
              </a:lnSpc>
            </a:pPr>
            <a:r>
              <a:rPr b="0" lang="en-US" sz="1100" spc="-1" strike="noStrike">
                <a:solidFill>
                  <a:srgbClr val="000000"/>
                </a:solidFill>
                <a:latin typeface="Arial Unicode MS"/>
                <a:ea typeface="DejaVu Sans"/>
              </a:rPr>
              <a:t>   </a:t>
            </a:r>
            <a:r>
              <a:rPr b="0" lang="en-US" sz="1100" spc="-1" strike="noStrike">
                <a:solidFill>
                  <a:srgbClr val="000000"/>
                </a:solidFill>
                <a:latin typeface="Arial Unicode MS"/>
                <a:ea typeface="DejaVu Sans"/>
              </a:rPr>
              <a:t>break;</a:t>
            </a:r>
            <a:endParaRPr b="0" lang="es-MX" sz="1100" spc="-1" strike="noStrike">
              <a:latin typeface="Arial"/>
            </a:endParaRPr>
          </a:p>
          <a:p>
            <a:pPr>
              <a:lnSpc>
                <a:spcPct val="100000"/>
              </a:lnSpc>
            </a:pPr>
            <a:r>
              <a:rPr b="0" lang="en-US" sz="1100" spc="-1" strike="noStrike">
                <a:solidFill>
                  <a:srgbClr val="000000"/>
                </a:solidFill>
                <a:latin typeface="Arial Unicode MS"/>
                <a:ea typeface="DejaVu Sans"/>
              </a:rPr>
              <a:t>}//for</a:t>
            </a:r>
            <a:r>
              <a:rPr b="0" lang="en-US" sz="1100" spc="-1" strike="noStrike">
                <a:solidFill>
                  <a:srgbClr val="000000"/>
                </a:solidFill>
                <a:latin typeface="Calibri"/>
                <a:ea typeface="DejaVu Sans"/>
              </a:rPr>
              <a:t> </a:t>
            </a:r>
            <a:endParaRPr b="0" lang="es-MX" sz="1100" spc="-1" strike="noStrike">
              <a:latin typeface="Arial"/>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CustomShape 1"/>
          <p:cNvSpPr/>
          <p:nvPr/>
        </p:nvSpPr>
        <p:spPr>
          <a:xfrm>
            <a:off x="593640" y="14076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Función listen()</a:t>
            </a:r>
            <a:endParaRPr b="0" lang="es-MX" sz="4400" spc="-1" strike="noStrike">
              <a:latin typeface="Arial"/>
            </a:endParaRPr>
          </a:p>
        </p:txBody>
      </p:sp>
      <p:sp>
        <p:nvSpPr>
          <p:cNvPr id="431" name="CustomShape 2"/>
          <p:cNvSpPr/>
          <p:nvPr/>
        </p:nvSpPr>
        <p:spPr>
          <a:xfrm>
            <a:off x="1981080" y="1412640"/>
            <a:ext cx="8227800" cy="175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000" spc="-1" strike="noStrike">
                <a:solidFill>
                  <a:srgbClr val="8497b0"/>
                </a:solidFill>
                <a:latin typeface="MoolBoran"/>
                <a:ea typeface="DejaVu Sans"/>
              </a:rPr>
              <a:t>#include &lt;sys/socket.h&gt;</a:t>
            </a:r>
            <a:endParaRPr b="0" lang="es-MX" sz="2000" spc="-1" strike="noStrike">
              <a:latin typeface="Arial"/>
            </a:endParaRPr>
          </a:p>
          <a:p>
            <a:pPr>
              <a:lnSpc>
                <a:spcPct val="100000"/>
              </a:lnSpc>
            </a:pPr>
            <a:r>
              <a:rPr b="0" lang="en-US" sz="2000" spc="-1" strike="noStrike">
                <a:solidFill>
                  <a:srgbClr val="8497b0"/>
                </a:solidFill>
                <a:latin typeface="MoolBoran"/>
                <a:ea typeface="DejaVu Sans"/>
              </a:rPr>
              <a:t>#include &lt;netinet/in.h&gt;</a:t>
            </a:r>
            <a:endParaRPr b="0" lang="es-MX" sz="2000" spc="-1" strike="noStrike">
              <a:latin typeface="Arial"/>
            </a:endParaRPr>
          </a:p>
          <a:p>
            <a:pPr>
              <a:lnSpc>
                <a:spcPct val="100000"/>
              </a:lnSpc>
            </a:pPr>
            <a:r>
              <a:rPr b="0" lang="en-US" sz="2000" spc="-1" strike="noStrike">
                <a:solidFill>
                  <a:srgbClr val="000000"/>
                </a:solidFill>
                <a:latin typeface="MoolBoran"/>
                <a:ea typeface="DejaVu Sans"/>
              </a:rPr>
              <a:t>int listen(int sd, int backlog);</a:t>
            </a:r>
            <a:endParaRPr b="0" lang="es-MX" sz="2000" spc="-1" strike="noStrike">
              <a:latin typeface="Arial"/>
            </a:endParaRPr>
          </a:p>
          <a:p>
            <a:pPr>
              <a:lnSpc>
                <a:spcPct val="100000"/>
              </a:lnSpc>
            </a:pPr>
            <a:r>
              <a:rPr b="0" lang="en-US" sz="2000" spc="-1" strike="noStrike">
                <a:solidFill>
                  <a:srgbClr val="000000"/>
                </a:solidFill>
                <a:latin typeface="MoolBoran"/>
                <a:ea typeface="DejaVu Sans"/>
              </a:rPr>
              <a:t>//backlog tiene un máximo definido en SOMAXCONN=128 en /usr/src/linux/net/ipv4/af_inet.c.  5= mal desempeño en webservers (/usr/src/linux/socket.h en kernels 2.x )</a:t>
            </a:r>
            <a:endParaRPr b="0" lang="es-MX" sz="2000" spc="-1" strike="noStrike">
              <a:latin typeface="Arial"/>
            </a:endParaRPr>
          </a:p>
        </p:txBody>
      </p:sp>
      <p:sp>
        <p:nvSpPr>
          <p:cNvPr id="432" name="CustomShape 3"/>
          <p:cNvSpPr/>
          <p:nvPr/>
        </p:nvSpPr>
        <p:spPr>
          <a:xfrm>
            <a:off x="2510280" y="4941000"/>
            <a:ext cx="5391720" cy="146052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1" lang="en-US" sz="1800" spc="-1" strike="noStrike">
                <a:solidFill>
                  <a:srgbClr val="444444"/>
                </a:solidFill>
                <a:latin typeface="Courier New"/>
                <a:ea typeface="DejaVu Sans"/>
              </a:rPr>
              <a:t>if(listen(sd,80)==-1){</a:t>
            </a:r>
            <a:endParaRPr b="0" lang="es-MX" sz="1800" spc="-1" strike="noStrike">
              <a:latin typeface="Arial"/>
            </a:endParaRPr>
          </a:p>
          <a:p>
            <a:pPr>
              <a:lnSpc>
                <a:spcPct val="100000"/>
              </a:lnSpc>
            </a:pPr>
            <a:r>
              <a:rPr b="1" lang="en-US" sz="1800" spc="-1" strike="noStrike">
                <a:solidFill>
                  <a:srgbClr val="444444"/>
                </a:solidFill>
                <a:latin typeface="Courier New"/>
                <a:ea typeface="DejaVu Sans"/>
              </a:rPr>
              <a:t>  </a:t>
            </a:r>
            <a:r>
              <a:rPr b="1" lang="en-US" sz="1800" spc="-1" strike="noStrike">
                <a:solidFill>
                  <a:srgbClr val="444444"/>
                </a:solidFill>
                <a:latin typeface="Courier New"/>
                <a:ea typeface="DejaVu Sans"/>
              </a:rPr>
              <a:t>perror(“error en func. Listen()\n”);</a:t>
            </a:r>
            <a:endParaRPr b="0" lang="es-MX" sz="1800" spc="-1" strike="noStrike">
              <a:latin typeface="Arial"/>
            </a:endParaRPr>
          </a:p>
          <a:p>
            <a:pPr>
              <a:lnSpc>
                <a:spcPct val="100000"/>
              </a:lnSpc>
            </a:pPr>
            <a:r>
              <a:rPr b="1" lang="en-US" sz="1800" spc="-1" strike="noStrike">
                <a:solidFill>
                  <a:srgbClr val="444444"/>
                </a:solidFill>
                <a:latin typeface="Courier New"/>
                <a:ea typeface="DejaVu Sans"/>
              </a:rPr>
              <a:t>  </a:t>
            </a:r>
            <a:r>
              <a:rPr b="1" lang="en-US" sz="1800" spc="-1" strike="noStrike">
                <a:solidFill>
                  <a:srgbClr val="444444"/>
                </a:solidFill>
                <a:latin typeface="Courier New"/>
                <a:ea typeface="DejaVu Sans"/>
              </a:rPr>
              <a:t>close(sd);</a:t>
            </a:r>
            <a:endParaRPr b="0" lang="es-MX" sz="1800" spc="-1" strike="noStrike">
              <a:latin typeface="Arial"/>
            </a:endParaRPr>
          </a:p>
          <a:p>
            <a:pPr>
              <a:lnSpc>
                <a:spcPct val="100000"/>
              </a:lnSpc>
            </a:pPr>
            <a:r>
              <a:rPr b="1" lang="en-US" sz="1800" spc="-1" strike="noStrike">
                <a:solidFill>
                  <a:srgbClr val="444444"/>
                </a:solidFill>
                <a:latin typeface="Courier New"/>
                <a:ea typeface="DejaVu Sans"/>
              </a:rPr>
              <a:t>  </a:t>
            </a:r>
            <a:r>
              <a:rPr b="1" lang="en-US" sz="1800" spc="-1" strike="noStrike">
                <a:solidFill>
                  <a:srgbClr val="444444"/>
                </a:solidFill>
                <a:latin typeface="Courier New"/>
                <a:ea typeface="DejaVu Sans"/>
              </a:rPr>
              <a:t>exit(1);</a:t>
            </a:r>
            <a:endParaRPr b="0" lang="es-MX" sz="1800" spc="-1" strike="noStrike">
              <a:latin typeface="Arial"/>
            </a:endParaRPr>
          </a:p>
          <a:p>
            <a:pPr>
              <a:lnSpc>
                <a:spcPct val="100000"/>
              </a:lnSpc>
            </a:pPr>
            <a:r>
              <a:rPr b="1" lang="en-US" sz="1800" spc="-1" strike="noStrike">
                <a:solidFill>
                  <a:srgbClr val="444444"/>
                </a:solidFill>
                <a:latin typeface="Courier New"/>
                <a:ea typeface="DejaVu Sans"/>
              </a:rPr>
              <a:t>}</a:t>
            </a:r>
            <a:endParaRPr b="0" lang="es-MX" sz="1800" spc="-1" strike="noStrike">
              <a:latin typeface="Arial"/>
            </a:endParaRPr>
          </a:p>
        </p:txBody>
      </p:sp>
      <p:sp>
        <p:nvSpPr>
          <p:cNvPr id="433" name="CustomShape 4"/>
          <p:cNvSpPr/>
          <p:nvPr/>
        </p:nvSpPr>
        <p:spPr>
          <a:xfrm>
            <a:off x="1962720" y="3800160"/>
            <a:ext cx="1755360" cy="911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Calibri"/>
                <a:ea typeface="DejaVu Sans"/>
              </a:rPr>
              <a:t>Valor devuelto:</a:t>
            </a:r>
            <a:endParaRPr b="0" lang="es-MX" sz="1800" spc="-1" strike="noStrike">
              <a:latin typeface="Arial"/>
            </a:endParaRPr>
          </a:p>
          <a:p>
            <a:pPr>
              <a:lnSpc>
                <a:spcPct val="100000"/>
              </a:lnSpc>
            </a:pPr>
            <a:endParaRPr b="0" lang="es-MX" sz="1800" spc="-1" strike="noStrike">
              <a:latin typeface="Arial"/>
            </a:endParaRPr>
          </a:p>
        </p:txBody>
      </p:sp>
      <p:sp>
        <p:nvSpPr>
          <p:cNvPr id="434" name="CustomShape 5"/>
          <p:cNvSpPr/>
          <p:nvPr/>
        </p:nvSpPr>
        <p:spPr>
          <a:xfrm>
            <a:off x="3426120" y="3557880"/>
            <a:ext cx="153720" cy="912600"/>
          </a:xfrm>
          <a:prstGeom prst="leftBrace">
            <a:avLst>
              <a:gd name="adj1" fmla="val 8333"/>
              <a:gd name="adj2" fmla="val 50000"/>
            </a:avLst>
          </a:prstGeom>
          <a:noFill/>
          <a:ln w="9360">
            <a:solidFill>
              <a:srgbClr val="4a7ebb"/>
            </a:solidFill>
            <a:round/>
          </a:ln>
        </p:spPr>
        <p:style>
          <a:lnRef idx="0"/>
          <a:fillRef idx="0"/>
          <a:effectRef idx="0"/>
          <a:fontRef idx="minor"/>
        </p:style>
      </p:sp>
      <p:sp>
        <p:nvSpPr>
          <p:cNvPr id="435" name="CustomShape 6"/>
          <p:cNvSpPr/>
          <p:nvPr/>
        </p:nvSpPr>
        <p:spPr>
          <a:xfrm>
            <a:off x="3540960" y="3691800"/>
            <a:ext cx="1226880" cy="63756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0 = éxito</a:t>
            </a:r>
            <a:endParaRPr b="0" lang="es-MX" sz="1800" spc="-1" strike="noStrike">
              <a:latin typeface="Arial"/>
            </a:endParaRPr>
          </a:p>
          <a:p>
            <a:pPr>
              <a:lnSpc>
                <a:spcPct val="100000"/>
              </a:lnSpc>
            </a:pPr>
            <a:r>
              <a:rPr b="0" lang="en-US" sz="1800" spc="-1" strike="noStrike">
                <a:solidFill>
                  <a:srgbClr val="000000"/>
                </a:solidFill>
                <a:latin typeface="Calibri"/>
                <a:ea typeface="DejaVu Sans"/>
              </a:rPr>
              <a:t>-1 = error</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CustomShape 1"/>
          <p:cNvSpPr/>
          <p:nvPr/>
        </p:nvSpPr>
        <p:spPr>
          <a:xfrm>
            <a:off x="1981080" y="123840"/>
            <a:ext cx="8227800" cy="5601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Función accept()</a:t>
            </a:r>
            <a:endParaRPr b="0" lang="es-MX" sz="4400" spc="-1" strike="noStrike">
              <a:latin typeface="Arial"/>
            </a:endParaRPr>
          </a:p>
        </p:txBody>
      </p:sp>
      <p:sp>
        <p:nvSpPr>
          <p:cNvPr id="437" name="CustomShape 2"/>
          <p:cNvSpPr/>
          <p:nvPr/>
        </p:nvSpPr>
        <p:spPr>
          <a:xfrm>
            <a:off x="1722600" y="813600"/>
            <a:ext cx="9005040" cy="103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200" spc="-1" strike="noStrike">
                <a:solidFill>
                  <a:srgbClr val="8497b0"/>
                </a:solidFill>
                <a:latin typeface="MoolBoran"/>
                <a:ea typeface="DejaVu Sans"/>
              </a:rPr>
              <a:t>#include &lt;sys/socket.h&gt;</a:t>
            </a:r>
            <a:endParaRPr b="0" lang="es-MX" sz="2200" spc="-1" strike="noStrike">
              <a:latin typeface="Arial"/>
            </a:endParaRPr>
          </a:p>
          <a:p>
            <a:pPr>
              <a:lnSpc>
                <a:spcPct val="100000"/>
              </a:lnSpc>
            </a:pPr>
            <a:r>
              <a:rPr b="0" lang="en-US" sz="2200" spc="-1" strike="noStrike">
                <a:solidFill>
                  <a:srgbClr val="000000"/>
                </a:solidFill>
                <a:latin typeface="MoolBoran"/>
                <a:ea typeface="DejaVu Sans"/>
              </a:rPr>
              <a:t>int accept (int sd, struct sockaddr *dir,socklen_t *tam_dir)</a:t>
            </a:r>
            <a:endParaRPr b="0" lang="es-MX" sz="2200" spc="-1" strike="noStrike">
              <a:latin typeface="Arial"/>
            </a:endParaRPr>
          </a:p>
        </p:txBody>
      </p:sp>
      <p:sp>
        <p:nvSpPr>
          <p:cNvPr id="438" name="CustomShape 3"/>
          <p:cNvSpPr/>
          <p:nvPr/>
        </p:nvSpPr>
        <p:spPr>
          <a:xfrm>
            <a:off x="7723440" y="1897560"/>
            <a:ext cx="1755360" cy="911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Calibri"/>
                <a:ea typeface="DejaVu Sans"/>
              </a:rPr>
              <a:t>Valor devuelto:</a:t>
            </a:r>
            <a:endParaRPr b="0" lang="es-MX" sz="1800" spc="-1" strike="noStrike">
              <a:latin typeface="Arial"/>
            </a:endParaRPr>
          </a:p>
          <a:p>
            <a:pPr>
              <a:lnSpc>
                <a:spcPct val="100000"/>
              </a:lnSpc>
            </a:pPr>
            <a:endParaRPr b="0" lang="es-MX" sz="1800" spc="-1" strike="noStrike">
              <a:latin typeface="Arial"/>
            </a:endParaRPr>
          </a:p>
        </p:txBody>
      </p:sp>
      <p:sp>
        <p:nvSpPr>
          <p:cNvPr id="439" name="CustomShape 4"/>
          <p:cNvSpPr/>
          <p:nvPr/>
        </p:nvSpPr>
        <p:spPr>
          <a:xfrm>
            <a:off x="9006480" y="1871640"/>
            <a:ext cx="153720" cy="912600"/>
          </a:xfrm>
          <a:prstGeom prst="leftBrace">
            <a:avLst>
              <a:gd name="adj1" fmla="val 8333"/>
              <a:gd name="adj2" fmla="val 50000"/>
            </a:avLst>
          </a:prstGeom>
          <a:noFill/>
          <a:ln w="9360">
            <a:solidFill>
              <a:srgbClr val="4a7ebb"/>
            </a:solidFill>
            <a:round/>
          </a:ln>
        </p:spPr>
        <p:style>
          <a:lnRef idx="0"/>
          <a:fillRef idx="0"/>
          <a:effectRef idx="0"/>
          <a:fontRef idx="minor"/>
        </p:style>
      </p:sp>
      <p:sp>
        <p:nvSpPr>
          <p:cNvPr id="440" name="CustomShape 5"/>
          <p:cNvSpPr/>
          <p:nvPr/>
        </p:nvSpPr>
        <p:spPr>
          <a:xfrm>
            <a:off x="9103680" y="1969560"/>
            <a:ext cx="1418760" cy="63756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en-US" sz="1800" spc="-1" strike="noStrike">
                <a:solidFill>
                  <a:srgbClr val="000000"/>
                </a:solidFill>
                <a:latin typeface="Calibri"/>
                <a:ea typeface="DejaVu Sans"/>
              </a:rPr>
              <a:t>&gt;0 = éxito</a:t>
            </a:r>
            <a:endParaRPr b="0" lang="es-MX" sz="1800" spc="-1" strike="noStrike">
              <a:latin typeface="Arial"/>
            </a:endParaRPr>
          </a:p>
          <a:p>
            <a:pPr>
              <a:lnSpc>
                <a:spcPct val="100000"/>
              </a:lnSpc>
            </a:pPr>
            <a:r>
              <a:rPr b="0" lang="en-US" sz="1800" spc="-1" strike="noStrike">
                <a:solidFill>
                  <a:srgbClr val="000000"/>
                </a:solidFill>
                <a:latin typeface="Calibri"/>
                <a:ea typeface="DejaVu Sans"/>
              </a:rPr>
              <a:t>-1= error</a:t>
            </a:r>
            <a:endParaRPr b="0" lang="es-MX" sz="1800" spc="-1" strike="noStrike">
              <a:latin typeface="Arial"/>
            </a:endParaRPr>
          </a:p>
        </p:txBody>
      </p:sp>
      <p:sp>
        <p:nvSpPr>
          <p:cNvPr id="441" name="CustomShape 6"/>
          <p:cNvSpPr/>
          <p:nvPr/>
        </p:nvSpPr>
        <p:spPr>
          <a:xfrm>
            <a:off x="1706400" y="2678040"/>
            <a:ext cx="9165240" cy="3283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444444"/>
                </a:solidFill>
                <a:latin typeface="Courier New"/>
                <a:ea typeface="DejaVu Sans"/>
              </a:rPr>
              <a:t>char hbuf[NI_MAXHOST], sbuf[NI_MAXSERV]; </a:t>
            </a:r>
            <a:endParaRPr b="0" lang="es-MX" sz="1600" spc="-1" strike="noStrike">
              <a:latin typeface="Arial"/>
            </a:endParaRPr>
          </a:p>
          <a:p>
            <a:pPr>
              <a:lnSpc>
                <a:spcPct val="100000"/>
              </a:lnSpc>
            </a:pPr>
            <a:r>
              <a:rPr b="0" lang="en-US" sz="1600" spc="-1" strike="noStrike">
                <a:solidFill>
                  <a:srgbClr val="444444"/>
                </a:solidFill>
                <a:latin typeface="Courier New"/>
                <a:ea typeface="DejaVu Sans"/>
              </a:rPr>
              <a:t>struct sockaddr_storage cdir;</a:t>
            </a:r>
            <a:endParaRPr b="0" lang="es-MX" sz="1600" spc="-1" strike="noStrike">
              <a:latin typeface="Arial"/>
            </a:endParaRPr>
          </a:p>
          <a:p>
            <a:pPr>
              <a:lnSpc>
                <a:spcPct val="100000"/>
              </a:lnSpc>
            </a:pPr>
            <a:r>
              <a:rPr b="0" lang="en-US" sz="1600" spc="-1" strike="noStrike">
                <a:solidFill>
                  <a:srgbClr val="444444"/>
                </a:solidFill>
                <a:latin typeface="Courier New"/>
                <a:ea typeface="DejaVu Sans"/>
              </a:rPr>
              <a:t>socklen_t ctam = sizeof(cdir);</a:t>
            </a:r>
            <a:endParaRPr b="0" lang="es-MX" sz="1600" spc="-1" strike="noStrike">
              <a:latin typeface="Arial"/>
            </a:endParaRPr>
          </a:p>
          <a:p>
            <a:pPr>
              <a:lnSpc>
                <a:spcPct val="100000"/>
              </a:lnSpc>
            </a:pPr>
            <a:r>
              <a:rPr b="1" lang="en-US" sz="1600" spc="-1" strike="noStrike">
                <a:solidFill>
                  <a:srgbClr val="444444"/>
                </a:solidFill>
                <a:latin typeface="Courier New"/>
                <a:ea typeface="DejaVu Sans"/>
              </a:rPr>
              <a:t>cd = accept(sd, (struct sockaddr *)&amp;cdir, &amp;ctam);</a:t>
            </a:r>
            <a:endParaRPr b="0" lang="es-MX" sz="1600" spc="-1" strike="noStrike">
              <a:latin typeface="Arial"/>
            </a:endParaRPr>
          </a:p>
          <a:p>
            <a:pPr>
              <a:lnSpc>
                <a:spcPct val="100000"/>
              </a:lnSpc>
            </a:pPr>
            <a:r>
              <a:rPr b="0" lang="en-US" sz="1600" spc="-1" strike="noStrike">
                <a:solidFill>
                  <a:srgbClr val="444444"/>
                </a:solidFill>
                <a:latin typeface="Courier New"/>
                <a:ea typeface="DejaVu Sans"/>
              </a:rPr>
              <a:t>if (cd == -1) {</a:t>
            </a:r>
            <a:endParaRPr b="0" lang="es-MX" sz="1600" spc="-1" strike="noStrike">
              <a:latin typeface="Arial"/>
            </a:endParaRPr>
          </a:p>
          <a:p>
            <a:pPr>
              <a:lnSpc>
                <a:spcPct val="100000"/>
              </a:lnSpc>
            </a:pPr>
            <a:r>
              <a:rPr b="0" lang="en-US" sz="1600" spc="-1" strike="noStrike">
                <a:solidFill>
                  <a:srgbClr val="444444"/>
                </a:solidFill>
                <a:latin typeface="Courier New"/>
                <a:ea typeface="DejaVu Sans"/>
              </a:rPr>
              <a:t>    </a:t>
            </a:r>
            <a:r>
              <a:rPr b="0" lang="en-US" sz="1600" spc="-1" strike="noStrike">
                <a:solidFill>
                  <a:srgbClr val="444444"/>
                </a:solidFill>
                <a:latin typeface="Courier New"/>
                <a:ea typeface="DejaVu Sans"/>
              </a:rPr>
              <a:t>perror("accept");</a:t>
            </a:r>
            <a:endParaRPr b="0" lang="es-MX" sz="1600" spc="-1" strike="noStrike">
              <a:latin typeface="Arial"/>
            </a:endParaRPr>
          </a:p>
          <a:p>
            <a:pPr>
              <a:lnSpc>
                <a:spcPct val="100000"/>
              </a:lnSpc>
            </a:pPr>
            <a:r>
              <a:rPr b="0" lang="en-US" sz="1600" spc="-1" strike="noStrike">
                <a:solidFill>
                  <a:srgbClr val="444444"/>
                </a:solidFill>
                <a:latin typeface="Courier New"/>
                <a:ea typeface="DejaVu Sans"/>
              </a:rPr>
              <a:t>    </a:t>
            </a:r>
            <a:r>
              <a:rPr b="0" lang="en-US" sz="1600" spc="-1" strike="noStrike">
                <a:solidFill>
                  <a:srgbClr val="444444"/>
                </a:solidFill>
                <a:latin typeface="Courier New"/>
                <a:ea typeface="DejaVu Sans"/>
              </a:rPr>
              <a:t>continue;</a:t>
            </a:r>
            <a:endParaRPr b="0" lang="es-MX" sz="1600" spc="-1" strike="noStrike">
              <a:latin typeface="Arial"/>
            </a:endParaRPr>
          </a:p>
          <a:p>
            <a:pPr>
              <a:lnSpc>
                <a:spcPct val="100000"/>
              </a:lnSpc>
            </a:pPr>
            <a:r>
              <a:rPr b="0" lang="en-US" sz="1600" spc="-1" strike="noStrike">
                <a:solidFill>
                  <a:srgbClr val="444444"/>
                </a:solidFill>
                <a:latin typeface="Courier New"/>
                <a:ea typeface="DejaVu Sans"/>
              </a:rPr>
              <a:t>} </a:t>
            </a:r>
            <a:endParaRPr b="0" lang="es-MX" sz="1600" spc="-1" strike="noStrike">
              <a:latin typeface="Arial"/>
            </a:endParaRPr>
          </a:p>
          <a:p>
            <a:pPr>
              <a:lnSpc>
                <a:spcPct val="100000"/>
              </a:lnSpc>
            </a:pPr>
            <a:r>
              <a:rPr b="0" lang="en-US" sz="1600" spc="-1" strike="noStrike">
                <a:solidFill>
                  <a:srgbClr val="444444"/>
                </a:solidFill>
                <a:latin typeface="Courier New"/>
                <a:ea typeface="DejaVu Sans"/>
              </a:rPr>
              <a:t>if(getnameinfo((struct sockaddr *)&amp;cdir, sizeof(cdir), hbuf, sizeof(hbuf), sbuf,sizeof(sbuf), NI_NUMERICHOST | NI_NUMERICSERV) == 0)</a:t>
            </a:r>
            <a:endParaRPr b="0" lang="es-MX" sz="1600" spc="-1" strike="noStrike">
              <a:latin typeface="Arial"/>
            </a:endParaRPr>
          </a:p>
          <a:p>
            <a:pPr>
              <a:lnSpc>
                <a:spcPct val="100000"/>
              </a:lnSpc>
            </a:pPr>
            <a:r>
              <a:rPr b="0" lang="en-US" sz="1600" spc="-1" strike="noStrike">
                <a:solidFill>
                  <a:srgbClr val="444444"/>
                </a:solidFill>
                <a:latin typeface="Courier New"/>
                <a:ea typeface="DejaVu Sans"/>
              </a:rPr>
              <a:t>  </a:t>
            </a:r>
            <a:r>
              <a:rPr b="0" lang="en-US" sz="1600" spc="-1" strike="noStrike">
                <a:solidFill>
                  <a:srgbClr val="444444"/>
                </a:solidFill>
                <a:latin typeface="Courier New"/>
                <a:ea typeface="DejaVu Sans"/>
              </a:rPr>
              <a:t>printf("cliente conectado desde %s:%s\n", hbuf,sbuf); </a:t>
            </a:r>
            <a:endParaRPr b="0" lang="es-MX" sz="1600" spc="-1" strike="noStrike">
              <a:latin typeface="Arial"/>
            </a:endParaRPr>
          </a:p>
          <a:p>
            <a:pPr>
              <a:lnSpc>
                <a:spcPct val="100000"/>
              </a:lnSpc>
            </a:pPr>
            <a:endParaRPr b="0" lang="es-MX" sz="1600" spc="-1" strike="noStrike">
              <a:latin typeface="Arial"/>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CustomShape 1"/>
          <p:cNvSpPr/>
          <p:nvPr/>
        </p:nvSpPr>
        <p:spPr>
          <a:xfrm>
            <a:off x="1981080" y="274680"/>
            <a:ext cx="8227800" cy="4881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000000"/>
                </a:solidFill>
                <a:latin typeface="Calibri Light"/>
                <a:ea typeface="DejaVu Sans"/>
              </a:rPr>
              <a:t>Función write()</a:t>
            </a:r>
            <a:endParaRPr b="0" lang="es-MX" sz="3600" spc="-1" strike="noStrike">
              <a:latin typeface="Arial"/>
            </a:endParaRPr>
          </a:p>
        </p:txBody>
      </p:sp>
      <p:sp>
        <p:nvSpPr>
          <p:cNvPr id="443" name="CustomShape 2"/>
          <p:cNvSpPr/>
          <p:nvPr/>
        </p:nvSpPr>
        <p:spPr>
          <a:xfrm>
            <a:off x="786600" y="921600"/>
            <a:ext cx="6531840" cy="103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200" spc="-1" strike="noStrike">
                <a:solidFill>
                  <a:srgbClr val="8497b0"/>
                </a:solidFill>
                <a:latin typeface="MoolBoran"/>
                <a:ea typeface="DejaVu Sans"/>
              </a:rPr>
              <a:t>#include &lt;unistd.h&gt;</a:t>
            </a:r>
            <a:endParaRPr b="0" lang="es-MX" sz="2200" spc="-1" strike="noStrike">
              <a:latin typeface="Arial"/>
            </a:endParaRPr>
          </a:p>
          <a:p>
            <a:pPr>
              <a:lnSpc>
                <a:spcPct val="100000"/>
              </a:lnSpc>
            </a:pPr>
            <a:r>
              <a:rPr b="0" lang="en-US" sz="2200" spc="-1" strike="noStrike">
                <a:solidFill>
                  <a:srgbClr val="000000"/>
                </a:solidFill>
                <a:latin typeface="MoolBoran"/>
                <a:ea typeface="DejaVu Sans"/>
              </a:rPr>
              <a:t>int write(int sd, const void *buf, size_t tam)</a:t>
            </a:r>
            <a:endParaRPr b="0" lang="es-MX" sz="2200" spc="-1" strike="noStrike">
              <a:latin typeface="Arial"/>
            </a:endParaRPr>
          </a:p>
        </p:txBody>
      </p:sp>
      <p:sp>
        <p:nvSpPr>
          <p:cNvPr id="444" name="CustomShape 3"/>
          <p:cNvSpPr/>
          <p:nvPr/>
        </p:nvSpPr>
        <p:spPr>
          <a:xfrm>
            <a:off x="7615080" y="1351800"/>
            <a:ext cx="1755360" cy="911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Calibri"/>
                <a:ea typeface="DejaVu Sans"/>
              </a:rPr>
              <a:t>Valor devuelto:</a:t>
            </a:r>
            <a:endParaRPr b="0" lang="es-MX" sz="1800" spc="-1" strike="noStrike">
              <a:latin typeface="Arial"/>
            </a:endParaRPr>
          </a:p>
          <a:p>
            <a:pPr>
              <a:lnSpc>
                <a:spcPct val="100000"/>
              </a:lnSpc>
            </a:pPr>
            <a:endParaRPr b="0" lang="es-MX" sz="1800" spc="-1" strike="noStrike">
              <a:latin typeface="Arial"/>
            </a:endParaRPr>
          </a:p>
        </p:txBody>
      </p:sp>
      <p:sp>
        <p:nvSpPr>
          <p:cNvPr id="445" name="CustomShape 4"/>
          <p:cNvSpPr/>
          <p:nvPr/>
        </p:nvSpPr>
        <p:spPr>
          <a:xfrm>
            <a:off x="8964000" y="1109520"/>
            <a:ext cx="124200" cy="1209600"/>
          </a:xfrm>
          <a:prstGeom prst="leftBrace">
            <a:avLst>
              <a:gd name="adj1" fmla="val 8333"/>
              <a:gd name="adj2" fmla="val 50000"/>
            </a:avLst>
          </a:prstGeom>
          <a:noFill/>
          <a:ln w="9360">
            <a:solidFill>
              <a:srgbClr val="4a7ebb"/>
            </a:solidFill>
            <a:round/>
          </a:ln>
        </p:spPr>
        <p:style>
          <a:lnRef idx="0"/>
          <a:fillRef idx="0"/>
          <a:effectRef idx="0"/>
          <a:fontRef idx="minor"/>
        </p:style>
      </p:sp>
      <p:sp>
        <p:nvSpPr>
          <p:cNvPr id="446" name="CustomShape 5"/>
          <p:cNvSpPr/>
          <p:nvPr/>
        </p:nvSpPr>
        <p:spPr>
          <a:xfrm>
            <a:off x="8998920" y="1063080"/>
            <a:ext cx="2952720" cy="1459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000000"/>
                </a:solidFill>
                <a:latin typeface="Calibri"/>
                <a:ea typeface="DejaVu Sans"/>
              </a:rPr>
              <a:t>&gt;0 = #bytes enviados</a:t>
            </a:r>
            <a:endParaRPr b="0" lang="es-MX" sz="1600" spc="-1" strike="noStrike">
              <a:latin typeface="Arial"/>
            </a:endParaRPr>
          </a:p>
          <a:p>
            <a:pPr>
              <a:lnSpc>
                <a:spcPct val="100000"/>
              </a:lnSpc>
            </a:pPr>
            <a:r>
              <a:rPr b="0" lang="en-US" sz="1600" spc="-1" strike="noStrike">
                <a:solidFill>
                  <a:srgbClr val="000000"/>
                </a:solidFill>
                <a:latin typeface="Calibri"/>
                <a:ea typeface="DejaVu Sans"/>
              </a:rPr>
              <a:t>-1 = error</a:t>
            </a:r>
            <a:endParaRPr b="0" lang="es-MX" sz="1600" spc="-1" strike="noStrike">
              <a:latin typeface="Arial"/>
            </a:endParaRPr>
          </a:p>
          <a:p>
            <a:pPr>
              <a:lnSpc>
                <a:spcPct val="100000"/>
              </a:lnSpc>
            </a:pPr>
            <a:r>
              <a:rPr b="0" lang="en-US" sz="1600" spc="-1" strike="noStrike">
                <a:solidFill>
                  <a:srgbClr val="000000"/>
                </a:solidFill>
                <a:latin typeface="Calibri"/>
                <a:ea typeface="DejaVu Sans"/>
              </a:rPr>
              <a:t>0 = socket cerrado</a:t>
            </a:r>
            <a:endParaRPr b="0" lang="es-MX" sz="1600" spc="-1" strike="noStrike">
              <a:latin typeface="Arial"/>
            </a:endParaRPr>
          </a:p>
        </p:txBody>
      </p:sp>
      <p:sp>
        <p:nvSpPr>
          <p:cNvPr id="447" name="CustomShape 6"/>
          <p:cNvSpPr/>
          <p:nvPr/>
        </p:nvSpPr>
        <p:spPr>
          <a:xfrm>
            <a:off x="897840" y="2125440"/>
            <a:ext cx="4638240" cy="4198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400" spc="-1" strike="noStrike">
                <a:solidFill>
                  <a:srgbClr val="444444"/>
                </a:solidFill>
                <a:latin typeface="Courier New"/>
                <a:ea typeface="DejaVu Sans"/>
              </a:rPr>
              <a:t>char *msj =“un mensaje”;</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int n = </a:t>
            </a:r>
            <a:r>
              <a:rPr b="1" lang="en-US" sz="1400" spc="-1" strike="noStrike">
                <a:solidFill>
                  <a:srgbClr val="444444"/>
                </a:solidFill>
                <a:latin typeface="Courier New"/>
                <a:ea typeface="DejaVu Sans"/>
              </a:rPr>
              <a:t>write(cd,msj, strlen(msj)+1);</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if(n&lt;0)</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   </a:t>
            </a:r>
            <a:r>
              <a:rPr b="0" lang="en-US" sz="1400" spc="-1" strike="noStrike">
                <a:solidFill>
                  <a:srgbClr val="444444"/>
                </a:solidFill>
                <a:latin typeface="Courier New"/>
                <a:ea typeface="DejaVu Sans"/>
              </a:rPr>
              <a:t>perror(“Error en la función write\n”);</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else if(n==0){</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   </a:t>
            </a:r>
            <a:r>
              <a:rPr b="0" lang="en-US" sz="1400" spc="-1" strike="noStrike">
                <a:solidFill>
                  <a:srgbClr val="444444"/>
                </a:solidFill>
                <a:latin typeface="Courier New"/>
                <a:ea typeface="DejaVu Sans"/>
              </a:rPr>
              <a:t>perror(“Socket cerrado\n”);</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   </a:t>
            </a:r>
            <a:r>
              <a:rPr b="0" lang="en-US" sz="1400" spc="-1" strike="noStrike">
                <a:solidFill>
                  <a:srgbClr val="444444"/>
                </a:solidFill>
                <a:latin typeface="Courier New"/>
                <a:ea typeface="DejaVu Sans"/>
              </a:rPr>
              <a:t>exit(1);</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a:t>
            </a:r>
            <a:endParaRPr b="0" lang="es-MX" sz="1400" spc="-1" strike="noStrike">
              <a:latin typeface="Arial"/>
            </a:endParaRPr>
          </a:p>
          <a:p>
            <a:pPr>
              <a:lnSpc>
                <a:spcPct val="100000"/>
              </a:lnSpc>
            </a:pPr>
            <a:r>
              <a:rPr b="1" lang="en-US" sz="1400" spc="-1" strike="noStrike">
                <a:solidFill>
                  <a:srgbClr val="444444"/>
                </a:solidFill>
                <a:latin typeface="Courier New"/>
                <a:ea typeface="DejaVu Sans"/>
              </a:rPr>
              <a:t>int v=2;</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n = write(cd,&amp;v,sizeof(v));</a:t>
            </a:r>
            <a:endParaRPr b="0" lang="es-MX" sz="1400" spc="-1" strike="noStrike">
              <a:latin typeface="Arial"/>
            </a:endParaRPr>
          </a:p>
          <a:p>
            <a:pPr>
              <a:lnSpc>
                <a:spcPct val="100000"/>
              </a:lnSpc>
            </a:pP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float v2= 5.1f;</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Char b[10];</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memset(b,0,sizeof(b));</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sprintf(b,”%f”,v2);</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n=write(cd,b,strlen(b)+1);</a:t>
            </a:r>
            <a:endParaRPr b="0" lang="es-MX" sz="1400" spc="-1" strike="noStrike">
              <a:latin typeface="Arial"/>
            </a:endParaRPr>
          </a:p>
          <a:p>
            <a:pPr>
              <a:lnSpc>
                <a:spcPct val="100000"/>
              </a:lnSpc>
            </a:pP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a:t>
            </a:r>
            <a:endParaRPr b="0" lang="es-MX" sz="1400" spc="-1" strike="noStrike">
              <a:latin typeface="Arial"/>
            </a:endParaRPr>
          </a:p>
          <a:p>
            <a:pPr>
              <a:lnSpc>
                <a:spcPct val="100000"/>
              </a:lnSpc>
            </a:pPr>
            <a:endParaRPr b="0" lang="es-MX" sz="1400" spc="-1" strike="noStrike">
              <a:latin typeface="Arial"/>
            </a:endParaRPr>
          </a:p>
        </p:txBody>
      </p:sp>
      <p:sp>
        <p:nvSpPr>
          <p:cNvPr id="448" name="CustomShape 7"/>
          <p:cNvSpPr/>
          <p:nvPr/>
        </p:nvSpPr>
        <p:spPr>
          <a:xfrm>
            <a:off x="5718240" y="2319480"/>
            <a:ext cx="6244560" cy="4047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400" spc="-1" strike="noStrike">
                <a:solidFill>
                  <a:srgbClr val="444444"/>
                </a:solidFill>
                <a:latin typeface="Courier New"/>
                <a:ea typeface="DejaVu Sans"/>
              </a:rPr>
              <a:t>struct dato{ </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 </a:t>
            </a:r>
            <a:r>
              <a:rPr b="0" lang="en-US" sz="1400" spc="-1" strike="noStrike">
                <a:solidFill>
                  <a:srgbClr val="444444"/>
                </a:solidFill>
                <a:latin typeface="Courier New"/>
                <a:ea typeface="DejaVu Sans"/>
              </a:rPr>
              <a:t>char nombre[30]; </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 </a:t>
            </a:r>
            <a:r>
              <a:rPr b="0" lang="en-US" sz="1400" spc="-1" strike="noStrike">
                <a:solidFill>
                  <a:srgbClr val="444444"/>
                </a:solidFill>
                <a:latin typeface="Courier New"/>
                <a:ea typeface="DejaVu Sans"/>
              </a:rPr>
              <a:t>char apellido[25]; </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 </a:t>
            </a:r>
            <a:r>
              <a:rPr b="0" lang="en-US" sz="1400" spc="-1" strike="noStrike">
                <a:solidFill>
                  <a:srgbClr val="444444"/>
                </a:solidFill>
                <a:latin typeface="Courier New"/>
                <a:ea typeface="DejaVu Sans"/>
              </a:rPr>
              <a:t>int edad; </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 </a:t>
            </a:r>
            <a:endParaRPr b="0" lang="es-MX" sz="1400" spc="-1" strike="noStrike">
              <a:latin typeface="Arial"/>
            </a:endParaRPr>
          </a:p>
          <a:p>
            <a:pPr>
              <a:lnSpc>
                <a:spcPct val="100000"/>
              </a:lnSpc>
            </a:pP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struct dato *o;</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     </a:t>
            </a:r>
            <a:r>
              <a:rPr b="0" lang="en-US" sz="1400" spc="-1" strike="noStrike">
                <a:solidFill>
                  <a:srgbClr val="444444"/>
                </a:solidFill>
                <a:latin typeface="Courier New"/>
                <a:ea typeface="DejaVu Sans"/>
              </a:rPr>
              <a:t>o = (struct dato *)malloc(sizeof (struct dato));</a:t>
            </a:r>
            <a:endParaRPr b="0" lang="es-MX" sz="1400" spc="-1" strike="noStrike">
              <a:latin typeface="Arial"/>
            </a:endParaRPr>
          </a:p>
          <a:p>
            <a:pPr>
              <a:lnSpc>
                <a:spcPct val="100000"/>
              </a:lnSpc>
            </a:pP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O-&gt;nombre=“Juan”;</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O-&gt;apellido=“Perez”;</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O-&gt;edad=htonl(23);</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n = write(cd,(const char*)o,sizeof(struct dato));</a:t>
            </a:r>
            <a:endParaRPr b="0" lang="es-MX" sz="1400" spc="-1" strike="noStrike">
              <a:latin typeface="Arial"/>
            </a:endParaRPr>
          </a:p>
          <a:p>
            <a:pPr>
              <a:lnSpc>
                <a:spcPct val="100000"/>
              </a:lnSpc>
            </a:pP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free(o);</a:t>
            </a: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CustomShape 1"/>
          <p:cNvSpPr/>
          <p:nvPr/>
        </p:nvSpPr>
        <p:spPr>
          <a:xfrm>
            <a:off x="1981080" y="274680"/>
            <a:ext cx="8227800" cy="4881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000000"/>
                </a:solidFill>
                <a:latin typeface="Calibri Light"/>
                <a:ea typeface="DejaVu Sans"/>
              </a:rPr>
              <a:t>Función send()</a:t>
            </a:r>
            <a:endParaRPr b="0" lang="es-MX" sz="3600" spc="-1" strike="noStrike">
              <a:latin typeface="Arial"/>
            </a:endParaRPr>
          </a:p>
        </p:txBody>
      </p:sp>
      <p:sp>
        <p:nvSpPr>
          <p:cNvPr id="450" name="CustomShape 2"/>
          <p:cNvSpPr/>
          <p:nvPr/>
        </p:nvSpPr>
        <p:spPr>
          <a:xfrm>
            <a:off x="1722600" y="813600"/>
            <a:ext cx="10013040" cy="103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400" spc="-1" strike="noStrike">
                <a:solidFill>
                  <a:srgbClr val="8497b0"/>
                </a:solidFill>
                <a:latin typeface="MoolBoran"/>
                <a:ea typeface="DejaVu Sans"/>
              </a:rPr>
              <a:t>#include &lt;sys/socket.h&gt;</a:t>
            </a:r>
            <a:endParaRPr b="0" lang="es-MX" sz="2400" spc="-1" strike="noStrike">
              <a:latin typeface="Arial"/>
            </a:endParaRPr>
          </a:p>
          <a:p>
            <a:pPr>
              <a:lnSpc>
                <a:spcPct val="100000"/>
              </a:lnSpc>
            </a:pPr>
            <a:r>
              <a:rPr b="0" lang="en-US" sz="2400" spc="-1" strike="noStrike">
                <a:solidFill>
                  <a:srgbClr val="000000"/>
                </a:solidFill>
                <a:latin typeface="MoolBoran"/>
                <a:ea typeface="DejaVu Sans"/>
              </a:rPr>
              <a:t>int send(int sd, const void *buf, size_t tam, int bandera)</a:t>
            </a:r>
            <a:endParaRPr b="0" lang="es-MX" sz="2400" spc="-1" strike="noStrike">
              <a:latin typeface="Arial"/>
            </a:endParaRPr>
          </a:p>
        </p:txBody>
      </p:sp>
      <p:sp>
        <p:nvSpPr>
          <p:cNvPr id="451" name="CustomShape 3"/>
          <p:cNvSpPr/>
          <p:nvPr/>
        </p:nvSpPr>
        <p:spPr>
          <a:xfrm>
            <a:off x="8119080" y="3260880"/>
            <a:ext cx="1755360" cy="911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Calibri"/>
                <a:ea typeface="DejaVu Sans"/>
              </a:rPr>
              <a:t>Valor devuelto:</a:t>
            </a:r>
            <a:endParaRPr b="0" lang="es-MX" sz="1800" spc="-1" strike="noStrike">
              <a:latin typeface="Arial"/>
            </a:endParaRPr>
          </a:p>
          <a:p>
            <a:pPr>
              <a:lnSpc>
                <a:spcPct val="100000"/>
              </a:lnSpc>
            </a:pPr>
            <a:endParaRPr b="0" lang="es-MX" sz="1800" spc="-1" strike="noStrike">
              <a:latin typeface="Arial"/>
            </a:endParaRPr>
          </a:p>
        </p:txBody>
      </p:sp>
      <p:sp>
        <p:nvSpPr>
          <p:cNvPr id="452" name="CustomShape 4"/>
          <p:cNvSpPr/>
          <p:nvPr/>
        </p:nvSpPr>
        <p:spPr>
          <a:xfrm>
            <a:off x="9258480" y="3162600"/>
            <a:ext cx="153720" cy="912600"/>
          </a:xfrm>
          <a:prstGeom prst="leftBrace">
            <a:avLst>
              <a:gd name="adj1" fmla="val 8333"/>
              <a:gd name="adj2" fmla="val 50000"/>
            </a:avLst>
          </a:prstGeom>
          <a:noFill/>
          <a:ln w="9360">
            <a:solidFill>
              <a:srgbClr val="4a7ebb"/>
            </a:solidFill>
            <a:round/>
          </a:ln>
        </p:spPr>
        <p:style>
          <a:lnRef idx="0"/>
          <a:fillRef idx="0"/>
          <a:effectRef idx="0"/>
          <a:fontRef idx="minor"/>
        </p:style>
      </p:sp>
      <p:sp>
        <p:nvSpPr>
          <p:cNvPr id="453" name="CustomShape 5"/>
          <p:cNvSpPr/>
          <p:nvPr/>
        </p:nvSpPr>
        <p:spPr>
          <a:xfrm>
            <a:off x="9372240" y="3153600"/>
            <a:ext cx="2759400" cy="1459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400" spc="-1" strike="noStrike">
                <a:solidFill>
                  <a:srgbClr val="000000"/>
                </a:solidFill>
                <a:latin typeface="Calibri"/>
                <a:ea typeface="DejaVu Sans"/>
              </a:rPr>
              <a:t>&gt;0 = #bytes enviados</a:t>
            </a:r>
            <a:endParaRPr b="0" lang="es-MX" sz="1400" spc="-1" strike="noStrike">
              <a:latin typeface="Arial"/>
            </a:endParaRPr>
          </a:p>
          <a:p>
            <a:pPr>
              <a:lnSpc>
                <a:spcPct val="100000"/>
              </a:lnSpc>
            </a:pPr>
            <a:r>
              <a:rPr b="0" lang="en-US" sz="1400" spc="-1" strike="noStrike">
                <a:solidFill>
                  <a:srgbClr val="000000"/>
                </a:solidFill>
                <a:latin typeface="Calibri"/>
                <a:ea typeface="DejaVu Sans"/>
              </a:rPr>
              <a:t>-1 = error</a:t>
            </a:r>
            <a:endParaRPr b="0" lang="es-MX" sz="1400" spc="-1" strike="noStrike">
              <a:latin typeface="Arial"/>
            </a:endParaRPr>
          </a:p>
          <a:p>
            <a:pPr>
              <a:lnSpc>
                <a:spcPct val="100000"/>
              </a:lnSpc>
            </a:pPr>
            <a:r>
              <a:rPr b="0" lang="en-US" sz="1400" spc="-1" strike="noStrike">
                <a:solidFill>
                  <a:srgbClr val="000000"/>
                </a:solidFill>
                <a:latin typeface="Calibri"/>
                <a:ea typeface="DejaVu Sans"/>
              </a:rPr>
              <a:t>0 = socket cerrado</a:t>
            </a:r>
            <a:endParaRPr b="0" lang="es-MX" sz="1400" spc="-1" strike="noStrike">
              <a:latin typeface="Arial"/>
            </a:endParaRPr>
          </a:p>
        </p:txBody>
      </p:sp>
      <p:sp>
        <p:nvSpPr>
          <p:cNvPr id="454" name="CustomShape 6"/>
          <p:cNvSpPr/>
          <p:nvPr/>
        </p:nvSpPr>
        <p:spPr>
          <a:xfrm>
            <a:off x="1734840" y="2086920"/>
            <a:ext cx="5007240" cy="27075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400" spc="-1" strike="noStrike">
                <a:solidFill>
                  <a:srgbClr val="444444"/>
                </a:solidFill>
                <a:latin typeface="Courier New"/>
                <a:ea typeface="DejaVu Sans"/>
              </a:rPr>
              <a:t>char *msj =“un mensaje”;</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int n = </a:t>
            </a:r>
            <a:r>
              <a:rPr b="1" lang="en-US" sz="1400" spc="-1" strike="noStrike">
                <a:solidFill>
                  <a:srgbClr val="444444"/>
                </a:solidFill>
                <a:latin typeface="Courier New"/>
                <a:ea typeface="DejaVu Sans"/>
              </a:rPr>
              <a:t>send(cd,msj, strlen(msj)+1,0);</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if(n&lt;0)</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   </a:t>
            </a:r>
            <a:r>
              <a:rPr b="0" lang="en-US" sz="1400" spc="-1" strike="noStrike">
                <a:solidFill>
                  <a:srgbClr val="444444"/>
                </a:solidFill>
                <a:latin typeface="Courier New"/>
                <a:ea typeface="DejaVu Sans"/>
              </a:rPr>
              <a:t>perror(“Error en la función send()\n”);</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else if(n==0){</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   </a:t>
            </a:r>
            <a:r>
              <a:rPr b="0" lang="en-US" sz="1400" spc="-1" strike="noStrike">
                <a:solidFill>
                  <a:srgbClr val="444444"/>
                </a:solidFill>
                <a:latin typeface="Courier New"/>
                <a:ea typeface="DejaVu Sans"/>
              </a:rPr>
              <a:t>perror(“Socket cerrado\n”);</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   </a:t>
            </a:r>
            <a:r>
              <a:rPr b="0" lang="en-US" sz="1400" spc="-1" strike="noStrike">
                <a:solidFill>
                  <a:srgbClr val="444444"/>
                </a:solidFill>
                <a:latin typeface="Courier New"/>
                <a:ea typeface="DejaVu Sans"/>
              </a:rPr>
              <a:t>exit(1);</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a:t>
            </a:r>
            <a:endParaRPr b="0" lang="es-MX" sz="1400" spc="-1" strike="noStrike">
              <a:latin typeface="Arial"/>
            </a:endParaRPr>
          </a:p>
          <a:p>
            <a:pPr>
              <a:lnSpc>
                <a:spcPct val="100000"/>
              </a:lnSpc>
            </a:pPr>
            <a:r>
              <a:rPr b="1" lang="en-US" sz="1400" spc="-1" strike="noStrike">
                <a:solidFill>
                  <a:srgbClr val="444444"/>
                </a:solidFill>
                <a:latin typeface="Courier New"/>
                <a:ea typeface="DejaVu Sans"/>
              </a:rPr>
              <a:t>int v=2;</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n = send(cd,&amp;v2,sizeof(v2),0);</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a:t>
            </a:r>
            <a:endParaRPr b="0" lang="es-MX" sz="1400" spc="-1" strike="noStrike">
              <a:latin typeface="Arial"/>
            </a:endParaRPr>
          </a:p>
          <a:p>
            <a:pPr>
              <a:lnSpc>
                <a:spcPct val="100000"/>
              </a:lnSpc>
            </a:pPr>
            <a:endParaRPr b="0" lang="es-MX" sz="1400" spc="-1" strike="noStrike">
              <a:latin typeface="Arial"/>
            </a:endParaRPr>
          </a:p>
        </p:txBody>
      </p:sp>
      <p:sp>
        <p:nvSpPr>
          <p:cNvPr id="455" name="CustomShape 7"/>
          <p:cNvSpPr/>
          <p:nvPr/>
        </p:nvSpPr>
        <p:spPr>
          <a:xfrm>
            <a:off x="9552240" y="1952640"/>
            <a:ext cx="430200" cy="384120"/>
          </a:xfrm>
          <a:prstGeom prst="bentConnector3">
            <a:avLst>
              <a:gd name="adj1" fmla="val 1159"/>
            </a:avLst>
          </a:prstGeom>
          <a:noFill/>
          <a:ln w="9360">
            <a:solidFill>
              <a:srgbClr val="4a7ebb"/>
            </a:solidFill>
            <a:round/>
            <a:tailEnd len="med" type="triangle" w="med"/>
          </a:ln>
        </p:spPr>
        <p:style>
          <a:lnRef idx="0"/>
          <a:fillRef idx="0"/>
          <a:effectRef idx="0"/>
          <a:fontRef idx="minor"/>
        </p:style>
      </p:sp>
      <p:sp>
        <p:nvSpPr>
          <p:cNvPr id="456" name="CustomShape 8"/>
          <p:cNvSpPr/>
          <p:nvPr/>
        </p:nvSpPr>
        <p:spPr>
          <a:xfrm>
            <a:off x="10020240" y="1942560"/>
            <a:ext cx="82800" cy="791280"/>
          </a:xfrm>
          <a:prstGeom prst="leftBrace">
            <a:avLst>
              <a:gd name="adj1" fmla="val 8333"/>
              <a:gd name="adj2" fmla="val 50000"/>
            </a:avLst>
          </a:prstGeom>
          <a:noFill/>
          <a:ln w="9360">
            <a:solidFill>
              <a:srgbClr val="4a7ebb"/>
            </a:solidFill>
            <a:round/>
          </a:ln>
        </p:spPr>
        <p:style>
          <a:lnRef idx="0"/>
          <a:fillRef idx="0"/>
          <a:effectRef idx="0"/>
          <a:fontRef idx="minor"/>
        </p:style>
      </p:sp>
      <p:sp>
        <p:nvSpPr>
          <p:cNvPr id="457" name="CustomShape 9"/>
          <p:cNvSpPr/>
          <p:nvPr/>
        </p:nvSpPr>
        <p:spPr>
          <a:xfrm>
            <a:off x="10103400" y="1793160"/>
            <a:ext cx="2158560" cy="940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400" spc="-1" strike="noStrike">
                <a:solidFill>
                  <a:srgbClr val="000000"/>
                </a:solidFill>
                <a:latin typeface="Calibri"/>
                <a:ea typeface="DejaVu Sans"/>
              </a:rPr>
              <a:t>0 = prioridad default</a:t>
            </a:r>
            <a:endParaRPr b="0" lang="es-MX" sz="1400" spc="-1" strike="noStrike">
              <a:latin typeface="Arial"/>
            </a:endParaRPr>
          </a:p>
          <a:p>
            <a:pPr>
              <a:lnSpc>
                <a:spcPct val="100000"/>
              </a:lnSpc>
            </a:pPr>
            <a:r>
              <a:rPr b="1" lang="en-US" sz="1400" spc="-1" strike="noStrike">
                <a:solidFill>
                  <a:srgbClr val="000000"/>
                </a:solidFill>
                <a:latin typeface="Calibri"/>
                <a:ea typeface="DejaVu Sans"/>
              </a:rPr>
              <a:t>MSG_OOB= alta prioridad</a:t>
            </a:r>
            <a:endParaRPr b="0" lang="es-MX" sz="1400" spc="-1" strike="noStrike">
              <a:latin typeface="Arial"/>
            </a:endParaRPr>
          </a:p>
        </p:txBody>
      </p:sp>
      <p:sp>
        <p:nvSpPr>
          <p:cNvPr id="458" name="CustomShape 10"/>
          <p:cNvSpPr/>
          <p:nvPr/>
        </p:nvSpPr>
        <p:spPr>
          <a:xfrm>
            <a:off x="1653480" y="4680000"/>
            <a:ext cx="3242160" cy="1497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400" spc="-1" strike="noStrike">
                <a:solidFill>
                  <a:srgbClr val="444444"/>
                </a:solidFill>
                <a:latin typeface="Courier New"/>
                <a:ea typeface="DejaVu Sans"/>
              </a:rPr>
              <a:t>float v2= 5.1f;</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Char b[10];</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memset(b,0,sizeof(b));</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sprintf(b,”%f”,v2);</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n=send(cd,b,strlen(b)+1,0);</a:t>
            </a:r>
            <a:endParaRPr b="0" lang="es-MX" sz="1400" spc="-1" strike="noStrike">
              <a:latin typeface="Arial"/>
            </a:endParaRPr>
          </a:p>
          <a:p>
            <a:pPr>
              <a:lnSpc>
                <a:spcPct val="100000"/>
              </a:lnSpc>
            </a:pPr>
            <a:endParaRPr b="0" lang="es-MX" sz="1400" spc="-1" strike="noStrike">
              <a:latin typeface="Arial"/>
            </a:endParaRPr>
          </a:p>
        </p:txBody>
      </p:sp>
      <p:sp>
        <p:nvSpPr>
          <p:cNvPr id="459" name="CustomShape 11"/>
          <p:cNvSpPr/>
          <p:nvPr/>
        </p:nvSpPr>
        <p:spPr>
          <a:xfrm>
            <a:off x="6120000" y="4752000"/>
            <a:ext cx="5834520" cy="1697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400" spc="-1" strike="noStrike">
                <a:solidFill>
                  <a:srgbClr val="444444"/>
                </a:solidFill>
                <a:latin typeface="Courier New"/>
                <a:ea typeface="DejaVu Sans"/>
              </a:rPr>
              <a:t>struct dato *o;</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     </a:t>
            </a:r>
            <a:r>
              <a:rPr b="0" lang="en-US" sz="1400" spc="-1" strike="noStrike">
                <a:solidFill>
                  <a:srgbClr val="444444"/>
                </a:solidFill>
                <a:latin typeface="Courier New"/>
                <a:ea typeface="DejaVu Sans"/>
              </a:rPr>
              <a:t>o = (struct dato *)malloc(sizeof (struct dato));</a:t>
            </a:r>
            <a:endParaRPr b="0" lang="es-MX" sz="1400" spc="-1" strike="noStrike">
              <a:latin typeface="Arial"/>
            </a:endParaRPr>
          </a:p>
          <a:p>
            <a:pPr>
              <a:lnSpc>
                <a:spcPct val="100000"/>
              </a:lnSpc>
            </a:pP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O-&gt;nombre=“Juan”;</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O-&gt;apellido=“Perez”;</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O-&gt;edad=htonl(23);</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n = send(cd,(const char*)o,sizeof(struct dato),0);</a:t>
            </a:r>
            <a:endParaRPr b="0" lang="es-MX" sz="1400" spc="-1" strike="noStrike">
              <a:latin typeface="Arial"/>
            </a:endParaRPr>
          </a:p>
          <a:p>
            <a:pPr>
              <a:lnSpc>
                <a:spcPct val="100000"/>
              </a:lnSpc>
            </a:pPr>
            <a:endParaRPr b="0" lang="es-MX" sz="1400" spc="-1" strike="noStrike">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CustomShape 1"/>
          <p:cNvSpPr/>
          <p:nvPr/>
        </p:nvSpPr>
        <p:spPr>
          <a:xfrm>
            <a:off x="1981080" y="274680"/>
            <a:ext cx="8227800" cy="4881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000000"/>
                </a:solidFill>
                <a:latin typeface="Calibri Light"/>
                <a:ea typeface="DejaVu Sans"/>
              </a:rPr>
              <a:t>Función read()</a:t>
            </a:r>
            <a:endParaRPr b="0" lang="es-MX" sz="3600" spc="-1" strike="noStrike">
              <a:latin typeface="Arial"/>
            </a:endParaRPr>
          </a:p>
        </p:txBody>
      </p:sp>
      <p:sp>
        <p:nvSpPr>
          <p:cNvPr id="461" name="CustomShape 2"/>
          <p:cNvSpPr/>
          <p:nvPr/>
        </p:nvSpPr>
        <p:spPr>
          <a:xfrm>
            <a:off x="792000" y="792000"/>
            <a:ext cx="6531840" cy="103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200" spc="-1" strike="noStrike">
                <a:solidFill>
                  <a:srgbClr val="8497b0"/>
                </a:solidFill>
                <a:latin typeface="MoolBoran"/>
                <a:ea typeface="DejaVu Sans"/>
              </a:rPr>
              <a:t>#include &lt;unistd.h&gt;</a:t>
            </a:r>
            <a:endParaRPr b="0" lang="es-MX" sz="2200" spc="-1" strike="noStrike">
              <a:latin typeface="Arial"/>
            </a:endParaRPr>
          </a:p>
          <a:p>
            <a:pPr>
              <a:lnSpc>
                <a:spcPct val="100000"/>
              </a:lnSpc>
            </a:pPr>
            <a:r>
              <a:rPr b="0" lang="en-US" sz="2200" spc="-1" strike="noStrike">
                <a:solidFill>
                  <a:srgbClr val="000000"/>
                </a:solidFill>
                <a:latin typeface="MoolBoran"/>
                <a:ea typeface="DejaVu Sans"/>
              </a:rPr>
              <a:t>int read(int sd, const void *buf, size_t tam)</a:t>
            </a:r>
            <a:endParaRPr b="0" lang="es-MX" sz="2200" spc="-1" strike="noStrike">
              <a:latin typeface="Arial"/>
            </a:endParaRPr>
          </a:p>
        </p:txBody>
      </p:sp>
      <p:sp>
        <p:nvSpPr>
          <p:cNvPr id="462" name="CustomShape 3"/>
          <p:cNvSpPr/>
          <p:nvPr/>
        </p:nvSpPr>
        <p:spPr>
          <a:xfrm>
            <a:off x="8335080" y="1063800"/>
            <a:ext cx="1755360" cy="911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Calibri"/>
                <a:ea typeface="DejaVu Sans"/>
              </a:rPr>
              <a:t>Valor devuelto:</a:t>
            </a:r>
            <a:endParaRPr b="0" lang="es-MX" sz="1800" spc="-1" strike="noStrike">
              <a:latin typeface="Arial"/>
            </a:endParaRPr>
          </a:p>
          <a:p>
            <a:pPr>
              <a:lnSpc>
                <a:spcPct val="100000"/>
              </a:lnSpc>
            </a:pPr>
            <a:endParaRPr b="0" lang="es-MX" sz="1800" spc="-1" strike="noStrike">
              <a:latin typeface="Arial"/>
            </a:endParaRPr>
          </a:p>
        </p:txBody>
      </p:sp>
      <p:sp>
        <p:nvSpPr>
          <p:cNvPr id="463" name="CustomShape 4"/>
          <p:cNvSpPr/>
          <p:nvPr/>
        </p:nvSpPr>
        <p:spPr>
          <a:xfrm>
            <a:off x="9474480" y="1109520"/>
            <a:ext cx="153720" cy="912600"/>
          </a:xfrm>
          <a:prstGeom prst="leftBrace">
            <a:avLst>
              <a:gd name="adj1" fmla="val 8333"/>
              <a:gd name="adj2" fmla="val 50000"/>
            </a:avLst>
          </a:prstGeom>
          <a:noFill/>
          <a:ln w="9360">
            <a:solidFill>
              <a:srgbClr val="4a7ebb"/>
            </a:solidFill>
            <a:round/>
          </a:ln>
        </p:spPr>
        <p:style>
          <a:lnRef idx="0"/>
          <a:fillRef idx="0"/>
          <a:effectRef idx="0"/>
          <a:fontRef idx="minor"/>
        </p:style>
      </p:sp>
      <p:sp>
        <p:nvSpPr>
          <p:cNvPr id="464" name="CustomShape 5"/>
          <p:cNvSpPr/>
          <p:nvPr/>
        </p:nvSpPr>
        <p:spPr>
          <a:xfrm>
            <a:off x="9552240" y="1172520"/>
            <a:ext cx="2759400" cy="1459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400" spc="-1" strike="noStrike">
                <a:solidFill>
                  <a:srgbClr val="000000"/>
                </a:solidFill>
                <a:latin typeface="Calibri"/>
                <a:ea typeface="DejaVu Sans"/>
              </a:rPr>
              <a:t>&gt;0 = #bytes leidos</a:t>
            </a:r>
            <a:endParaRPr b="0" lang="es-MX" sz="1400" spc="-1" strike="noStrike">
              <a:latin typeface="Arial"/>
            </a:endParaRPr>
          </a:p>
          <a:p>
            <a:pPr>
              <a:lnSpc>
                <a:spcPct val="100000"/>
              </a:lnSpc>
            </a:pPr>
            <a:r>
              <a:rPr b="0" lang="en-US" sz="1400" spc="-1" strike="noStrike">
                <a:solidFill>
                  <a:srgbClr val="000000"/>
                </a:solidFill>
                <a:latin typeface="Calibri"/>
                <a:ea typeface="DejaVu Sans"/>
              </a:rPr>
              <a:t>-1 = error</a:t>
            </a:r>
            <a:endParaRPr b="0" lang="es-MX" sz="1400" spc="-1" strike="noStrike">
              <a:latin typeface="Arial"/>
            </a:endParaRPr>
          </a:p>
          <a:p>
            <a:pPr>
              <a:lnSpc>
                <a:spcPct val="100000"/>
              </a:lnSpc>
            </a:pPr>
            <a:r>
              <a:rPr b="0" lang="en-US" sz="1400" spc="-1" strike="noStrike">
                <a:solidFill>
                  <a:srgbClr val="000000"/>
                </a:solidFill>
                <a:latin typeface="Calibri"/>
                <a:ea typeface="DejaVu Sans"/>
              </a:rPr>
              <a:t>0 = socket cerrado</a:t>
            </a:r>
            <a:endParaRPr b="0" lang="es-MX" sz="1400" spc="-1" strike="noStrike">
              <a:latin typeface="Arial"/>
            </a:endParaRPr>
          </a:p>
        </p:txBody>
      </p:sp>
      <p:sp>
        <p:nvSpPr>
          <p:cNvPr id="465" name="CustomShape 6"/>
          <p:cNvSpPr/>
          <p:nvPr/>
        </p:nvSpPr>
        <p:spPr>
          <a:xfrm>
            <a:off x="356760" y="1998000"/>
            <a:ext cx="5007240" cy="27075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400" spc="-1" strike="noStrike">
                <a:solidFill>
                  <a:srgbClr val="444444"/>
                </a:solidFill>
                <a:latin typeface="Courier New"/>
                <a:ea typeface="DejaVu Sans"/>
              </a:rPr>
              <a:t>char buf[100];</a:t>
            </a:r>
            <a:endParaRPr b="0" lang="es-MX" sz="1400" spc="-1" strike="noStrike">
              <a:latin typeface="Arial"/>
            </a:endParaRPr>
          </a:p>
          <a:p>
            <a:pPr>
              <a:lnSpc>
                <a:spcPct val="100000"/>
              </a:lnSpc>
            </a:pPr>
            <a:r>
              <a:rPr b="1" lang="en-US" sz="1400" spc="-1" strike="noStrike">
                <a:solidFill>
                  <a:srgbClr val="444444"/>
                </a:solidFill>
                <a:latin typeface="Courier New"/>
                <a:ea typeface="DejaVu Sans"/>
              </a:rPr>
              <a:t>bzero(buf, sizeof(buf));</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int n = </a:t>
            </a:r>
            <a:r>
              <a:rPr b="1" lang="en-US" sz="1400" spc="-1" strike="noStrike">
                <a:solidFill>
                  <a:srgbClr val="444444"/>
                </a:solidFill>
                <a:latin typeface="Courier New"/>
                <a:ea typeface="DejaVu Sans"/>
              </a:rPr>
              <a:t>read(cd,buf, sizeof(buf));</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if(n&lt;0)</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   </a:t>
            </a:r>
            <a:r>
              <a:rPr b="0" lang="en-US" sz="1400" spc="-1" strike="noStrike">
                <a:solidFill>
                  <a:srgbClr val="444444"/>
                </a:solidFill>
                <a:latin typeface="Courier New"/>
                <a:ea typeface="DejaVu Sans"/>
              </a:rPr>
              <a:t>perror(“Error en la función read()\n”);</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else if(n==0){</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   </a:t>
            </a:r>
            <a:r>
              <a:rPr b="0" lang="en-US" sz="1400" spc="-1" strike="noStrike">
                <a:solidFill>
                  <a:srgbClr val="444444"/>
                </a:solidFill>
                <a:latin typeface="Courier New"/>
                <a:ea typeface="DejaVu Sans"/>
              </a:rPr>
              <a:t>perror(“Socket cerrado\n”);</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   </a:t>
            </a:r>
            <a:r>
              <a:rPr b="0" lang="en-US" sz="1400" spc="-1" strike="noStrike">
                <a:solidFill>
                  <a:srgbClr val="444444"/>
                </a:solidFill>
                <a:latin typeface="Courier New"/>
                <a:ea typeface="DejaVu Sans"/>
              </a:rPr>
              <a:t>exit(1);</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a:t>
            </a:r>
            <a:endParaRPr b="0" lang="es-MX" sz="1400" spc="-1" strike="noStrike">
              <a:latin typeface="Arial"/>
            </a:endParaRPr>
          </a:p>
          <a:p>
            <a:pPr>
              <a:lnSpc>
                <a:spcPct val="100000"/>
              </a:lnSpc>
            </a:pPr>
            <a:r>
              <a:rPr b="1" lang="en-US" sz="1400" spc="-1" strike="noStrike">
                <a:solidFill>
                  <a:srgbClr val="444444"/>
                </a:solidFill>
                <a:latin typeface="Courier New"/>
                <a:ea typeface="DejaVu Sans"/>
              </a:rPr>
              <a:t>int v;</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n = read(cd,&amp;v,sizeof(v));</a:t>
            </a:r>
            <a:endParaRPr b="0" lang="es-MX" sz="1400" spc="-1" strike="noStrike">
              <a:latin typeface="Arial"/>
            </a:endParaRPr>
          </a:p>
          <a:p>
            <a:pPr>
              <a:lnSpc>
                <a:spcPct val="100000"/>
              </a:lnSpc>
            </a:pP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char b[10];</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bzero(b,sizeof(b));</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int n = read(cd,b,sizeof(b));</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float v1 = atof(b);</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a:t>
            </a:r>
            <a:endParaRPr b="0" lang="es-MX" sz="1400" spc="-1" strike="noStrike">
              <a:latin typeface="Arial"/>
            </a:endParaRPr>
          </a:p>
          <a:p>
            <a:pPr>
              <a:lnSpc>
                <a:spcPct val="100000"/>
              </a:lnSpc>
            </a:pPr>
            <a:endParaRPr b="0" lang="es-MX" sz="1400" spc="-1" strike="noStrike">
              <a:latin typeface="Arial"/>
            </a:endParaRPr>
          </a:p>
        </p:txBody>
      </p:sp>
      <p:sp>
        <p:nvSpPr>
          <p:cNvPr id="466" name="CustomShape 7"/>
          <p:cNvSpPr/>
          <p:nvPr/>
        </p:nvSpPr>
        <p:spPr>
          <a:xfrm>
            <a:off x="5718240" y="2319480"/>
            <a:ext cx="6244560" cy="2555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400" spc="-1" strike="noStrike">
                <a:solidFill>
                  <a:srgbClr val="444444"/>
                </a:solidFill>
                <a:latin typeface="Courier New"/>
                <a:ea typeface="DejaVu Sans"/>
              </a:rPr>
              <a:t>struct dato{ </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 </a:t>
            </a:r>
            <a:r>
              <a:rPr b="0" lang="en-US" sz="1400" spc="-1" strike="noStrike">
                <a:solidFill>
                  <a:srgbClr val="444444"/>
                </a:solidFill>
                <a:latin typeface="Courier New"/>
                <a:ea typeface="DejaVu Sans"/>
              </a:rPr>
              <a:t>char nombre[30]; </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 </a:t>
            </a:r>
            <a:r>
              <a:rPr b="0" lang="en-US" sz="1400" spc="-1" strike="noStrike">
                <a:solidFill>
                  <a:srgbClr val="444444"/>
                </a:solidFill>
                <a:latin typeface="Courier New"/>
                <a:ea typeface="DejaVu Sans"/>
              </a:rPr>
              <a:t>char apellido[25]; </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 </a:t>
            </a:r>
            <a:r>
              <a:rPr b="0" lang="en-US" sz="1400" spc="-1" strike="noStrike">
                <a:solidFill>
                  <a:srgbClr val="444444"/>
                </a:solidFill>
                <a:latin typeface="Courier New"/>
                <a:ea typeface="DejaVu Sans"/>
              </a:rPr>
              <a:t>int edad; </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 </a:t>
            </a:r>
            <a:endParaRPr b="0" lang="es-MX" sz="1400" spc="-1" strike="noStrike">
              <a:latin typeface="Arial"/>
            </a:endParaRPr>
          </a:p>
          <a:p>
            <a:pPr>
              <a:lnSpc>
                <a:spcPct val="100000"/>
              </a:lnSpc>
            </a:pP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Chat b[200];</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bzero(b,sizeof(b));</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n = read(cd,b,sizeof(b));</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struct dato *o = (struct dato *)b;</a:t>
            </a:r>
            <a:endParaRPr b="0" lang="es-MX" sz="1400" spc="-1" strike="noStrike">
              <a:latin typeface="Arial"/>
            </a:endParaRPr>
          </a:p>
          <a:p>
            <a:pPr>
              <a:lnSpc>
                <a:spcPct val="100000"/>
              </a:lnSpc>
            </a:pPr>
            <a:endParaRPr b="0" lang="es-MX" sz="1400" spc="-1" strike="noStrike">
              <a:latin typeface="Arial"/>
            </a:endParaRPr>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CustomShape 1"/>
          <p:cNvSpPr/>
          <p:nvPr/>
        </p:nvSpPr>
        <p:spPr>
          <a:xfrm>
            <a:off x="1981080" y="274680"/>
            <a:ext cx="8227800" cy="4881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Función recv()</a:t>
            </a:r>
            <a:endParaRPr b="0" lang="es-MX" sz="4400" spc="-1" strike="noStrike">
              <a:latin typeface="Arial"/>
            </a:endParaRPr>
          </a:p>
        </p:txBody>
      </p:sp>
      <p:sp>
        <p:nvSpPr>
          <p:cNvPr id="468" name="CustomShape 2"/>
          <p:cNvSpPr/>
          <p:nvPr/>
        </p:nvSpPr>
        <p:spPr>
          <a:xfrm>
            <a:off x="1722600" y="813600"/>
            <a:ext cx="9076680" cy="1035000"/>
          </a:xfrm>
          <a:prstGeom prst="rect">
            <a:avLst/>
          </a:prstGeom>
          <a:solidFill>
            <a:srgbClr val="eeeeee"/>
          </a:solidFill>
          <a:ln>
            <a:solidFill>
              <a:srgbClr val="cccccc"/>
            </a:solidFill>
          </a:ln>
        </p:spPr>
        <p:style>
          <a:lnRef idx="0"/>
          <a:fillRef idx="0"/>
          <a:effectRef idx="0"/>
          <a:fontRef idx="minor"/>
        </p:style>
        <p:txBody>
          <a:bodyPr lIns="90000" rIns="90000" tIns="45000" bIns="45000">
            <a:noAutofit/>
          </a:bodyPr>
          <a:p>
            <a:pPr>
              <a:lnSpc>
                <a:spcPct val="100000"/>
              </a:lnSpc>
            </a:pPr>
            <a:r>
              <a:rPr b="0" lang="en-US" sz="2200" spc="-1" strike="noStrike">
                <a:solidFill>
                  <a:srgbClr val="8497b0"/>
                </a:solidFill>
                <a:latin typeface="Noto Sans"/>
                <a:ea typeface="DejaVu Sans"/>
              </a:rPr>
              <a:t>#include &lt;sys/socket.h&gt;</a:t>
            </a:r>
            <a:endParaRPr b="0" lang="es-MX" sz="2200" spc="-1" strike="noStrike">
              <a:latin typeface="Arial"/>
            </a:endParaRPr>
          </a:p>
          <a:p>
            <a:pPr>
              <a:lnSpc>
                <a:spcPct val="100000"/>
              </a:lnSpc>
            </a:pPr>
            <a:r>
              <a:rPr b="0" lang="en-US" sz="2200" spc="-1" strike="noStrike">
                <a:solidFill>
                  <a:srgbClr val="000000"/>
                </a:solidFill>
                <a:latin typeface="Noto Sans"/>
                <a:ea typeface="DejaVu Sans"/>
              </a:rPr>
              <a:t>int recv(int sd, const void *buf, size_t tam, int bandera)</a:t>
            </a:r>
            <a:endParaRPr b="0" lang="es-MX" sz="2200" spc="-1" strike="noStrike">
              <a:latin typeface="Arial"/>
            </a:endParaRPr>
          </a:p>
        </p:txBody>
      </p:sp>
      <p:sp>
        <p:nvSpPr>
          <p:cNvPr id="469" name="CustomShape 3"/>
          <p:cNvSpPr/>
          <p:nvPr/>
        </p:nvSpPr>
        <p:spPr>
          <a:xfrm>
            <a:off x="6499080" y="3404880"/>
            <a:ext cx="1755360" cy="911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Calibri"/>
                <a:ea typeface="DejaVu Sans"/>
              </a:rPr>
              <a:t>Valor devuelto:</a:t>
            </a:r>
            <a:endParaRPr b="0" lang="es-MX" sz="1800" spc="-1" strike="noStrike">
              <a:latin typeface="Arial"/>
            </a:endParaRPr>
          </a:p>
          <a:p>
            <a:pPr>
              <a:lnSpc>
                <a:spcPct val="100000"/>
              </a:lnSpc>
            </a:pPr>
            <a:endParaRPr b="0" lang="es-MX" sz="1800" spc="-1" strike="noStrike">
              <a:latin typeface="Arial"/>
            </a:endParaRPr>
          </a:p>
        </p:txBody>
      </p:sp>
      <p:sp>
        <p:nvSpPr>
          <p:cNvPr id="470" name="CustomShape 4"/>
          <p:cNvSpPr/>
          <p:nvPr/>
        </p:nvSpPr>
        <p:spPr>
          <a:xfrm>
            <a:off x="8106480" y="3162600"/>
            <a:ext cx="153720" cy="912600"/>
          </a:xfrm>
          <a:prstGeom prst="leftBrace">
            <a:avLst>
              <a:gd name="adj1" fmla="val 8333"/>
              <a:gd name="adj2" fmla="val 50000"/>
            </a:avLst>
          </a:prstGeom>
          <a:noFill/>
          <a:ln w="9360">
            <a:solidFill>
              <a:srgbClr val="4a7ebb"/>
            </a:solidFill>
            <a:round/>
          </a:ln>
        </p:spPr>
        <p:style>
          <a:lnRef idx="0"/>
          <a:fillRef idx="0"/>
          <a:effectRef idx="0"/>
          <a:fontRef idx="minor"/>
        </p:style>
      </p:sp>
      <p:sp>
        <p:nvSpPr>
          <p:cNvPr id="471" name="CustomShape 5"/>
          <p:cNvSpPr/>
          <p:nvPr/>
        </p:nvSpPr>
        <p:spPr>
          <a:xfrm>
            <a:off x="8220240" y="3225600"/>
            <a:ext cx="2158560" cy="1459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400" spc="-1" strike="noStrike">
                <a:solidFill>
                  <a:srgbClr val="000000"/>
                </a:solidFill>
                <a:latin typeface="Calibri"/>
                <a:ea typeface="DejaVu Sans"/>
              </a:rPr>
              <a:t>&gt;0 = #bytes leidos</a:t>
            </a:r>
            <a:endParaRPr b="0" lang="es-MX" sz="1400" spc="-1" strike="noStrike">
              <a:latin typeface="Arial"/>
            </a:endParaRPr>
          </a:p>
          <a:p>
            <a:pPr>
              <a:lnSpc>
                <a:spcPct val="100000"/>
              </a:lnSpc>
            </a:pPr>
            <a:r>
              <a:rPr b="0" lang="en-US" sz="1400" spc="-1" strike="noStrike">
                <a:solidFill>
                  <a:srgbClr val="000000"/>
                </a:solidFill>
                <a:latin typeface="Calibri"/>
                <a:ea typeface="DejaVu Sans"/>
              </a:rPr>
              <a:t>-1 = error</a:t>
            </a:r>
            <a:endParaRPr b="0" lang="es-MX" sz="1400" spc="-1" strike="noStrike">
              <a:latin typeface="Arial"/>
            </a:endParaRPr>
          </a:p>
          <a:p>
            <a:pPr>
              <a:lnSpc>
                <a:spcPct val="100000"/>
              </a:lnSpc>
            </a:pPr>
            <a:r>
              <a:rPr b="0" lang="en-US" sz="1400" spc="-1" strike="noStrike">
                <a:solidFill>
                  <a:srgbClr val="000000"/>
                </a:solidFill>
                <a:latin typeface="Calibri"/>
                <a:ea typeface="DejaVu Sans"/>
              </a:rPr>
              <a:t>0 = socket cerrado</a:t>
            </a:r>
            <a:endParaRPr b="0" lang="es-MX" sz="1400" spc="-1" strike="noStrike">
              <a:latin typeface="Arial"/>
            </a:endParaRPr>
          </a:p>
        </p:txBody>
      </p:sp>
      <p:sp>
        <p:nvSpPr>
          <p:cNvPr id="472" name="CustomShape 6"/>
          <p:cNvSpPr/>
          <p:nvPr/>
        </p:nvSpPr>
        <p:spPr>
          <a:xfrm>
            <a:off x="1734840" y="2086920"/>
            <a:ext cx="5007240" cy="27075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400" spc="-1" strike="noStrike">
                <a:solidFill>
                  <a:srgbClr val="444444"/>
                </a:solidFill>
                <a:latin typeface="Courier New"/>
                <a:ea typeface="DejaVu Sans"/>
              </a:rPr>
              <a:t>char buf[100];</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int n = </a:t>
            </a:r>
            <a:r>
              <a:rPr b="1" lang="en-US" sz="1400" spc="-1" strike="noStrike">
                <a:solidFill>
                  <a:srgbClr val="444444"/>
                </a:solidFill>
                <a:latin typeface="Courier New"/>
                <a:ea typeface="DejaVu Sans"/>
              </a:rPr>
              <a:t>recv(cd,buf, sizeof(buf),0);</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if(n&lt;0)</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   </a:t>
            </a:r>
            <a:r>
              <a:rPr b="0" lang="en-US" sz="1400" spc="-1" strike="noStrike">
                <a:solidFill>
                  <a:srgbClr val="444444"/>
                </a:solidFill>
                <a:latin typeface="Courier New"/>
                <a:ea typeface="DejaVu Sans"/>
              </a:rPr>
              <a:t>perror(“Error en la función recv\n”);</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else if(n==0){</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   </a:t>
            </a:r>
            <a:r>
              <a:rPr b="0" lang="en-US" sz="1400" spc="-1" strike="noStrike">
                <a:solidFill>
                  <a:srgbClr val="444444"/>
                </a:solidFill>
                <a:latin typeface="Courier New"/>
                <a:ea typeface="DejaVu Sans"/>
              </a:rPr>
              <a:t>perror(“Socket cerrado\n”);</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   </a:t>
            </a:r>
            <a:r>
              <a:rPr b="0" lang="en-US" sz="1400" spc="-1" strike="noStrike">
                <a:solidFill>
                  <a:srgbClr val="444444"/>
                </a:solidFill>
                <a:latin typeface="Courier New"/>
                <a:ea typeface="DejaVu Sans"/>
              </a:rPr>
              <a:t>exit(1);</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a:t>
            </a:r>
            <a:endParaRPr b="0" lang="es-MX" sz="1400" spc="-1" strike="noStrike">
              <a:latin typeface="Arial"/>
            </a:endParaRPr>
          </a:p>
          <a:p>
            <a:pPr>
              <a:lnSpc>
                <a:spcPct val="100000"/>
              </a:lnSpc>
            </a:pPr>
            <a:r>
              <a:rPr b="1" lang="en-US" sz="1400" spc="-1" strike="noStrike">
                <a:solidFill>
                  <a:srgbClr val="444444"/>
                </a:solidFill>
                <a:latin typeface="Courier New"/>
                <a:ea typeface="DejaVu Sans"/>
              </a:rPr>
              <a:t>int v;</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n = recv(cd,&amp;v,sizeof(v), MSG_OOB);</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a:t>
            </a:r>
            <a:endParaRPr b="0" lang="es-MX" sz="1400" spc="-1" strike="noStrike">
              <a:latin typeface="Arial"/>
            </a:endParaRPr>
          </a:p>
          <a:p>
            <a:pPr>
              <a:lnSpc>
                <a:spcPct val="100000"/>
              </a:lnSpc>
            </a:pPr>
            <a:endParaRPr b="0" lang="es-MX" sz="1400" spc="-1" strike="noStrike">
              <a:latin typeface="Arial"/>
            </a:endParaRPr>
          </a:p>
        </p:txBody>
      </p:sp>
      <p:sp>
        <p:nvSpPr>
          <p:cNvPr id="473" name="CustomShape 7"/>
          <p:cNvSpPr/>
          <p:nvPr/>
        </p:nvSpPr>
        <p:spPr>
          <a:xfrm>
            <a:off x="8652240" y="1916640"/>
            <a:ext cx="430200" cy="384120"/>
          </a:xfrm>
          <a:prstGeom prst="bentConnector3">
            <a:avLst>
              <a:gd name="adj1" fmla="val 1159"/>
            </a:avLst>
          </a:prstGeom>
          <a:noFill/>
          <a:ln w="9360">
            <a:solidFill>
              <a:srgbClr val="4a7ebb"/>
            </a:solidFill>
            <a:round/>
            <a:tailEnd len="med" type="triangle" w="med"/>
          </a:ln>
        </p:spPr>
        <p:style>
          <a:lnRef idx="0"/>
          <a:fillRef idx="0"/>
          <a:effectRef idx="0"/>
          <a:fontRef idx="minor"/>
        </p:style>
      </p:sp>
      <p:sp>
        <p:nvSpPr>
          <p:cNvPr id="474" name="CustomShape 8"/>
          <p:cNvSpPr/>
          <p:nvPr/>
        </p:nvSpPr>
        <p:spPr>
          <a:xfrm>
            <a:off x="9156240" y="2014560"/>
            <a:ext cx="75960" cy="512640"/>
          </a:xfrm>
          <a:prstGeom prst="leftBrace">
            <a:avLst>
              <a:gd name="adj1" fmla="val 8333"/>
              <a:gd name="adj2" fmla="val 50000"/>
            </a:avLst>
          </a:prstGeom>
          <a:noFill/>
          <a:ln w="9360">
            <a:solidFill>
              <a:srgbClr val="4a7ebb"/>
            </a:solidFill>
            <a:round/>
          </a:ln>
        </p:spPr>
        <p:style>
          <a:lnRef idx="0"/>
          <a:fillRef idx="0"/>
          <a:effectRef idx="0"/>
          <a:fontRef idx="minor"/>
        </p:style>
      </p:sp>
      <p:sp>
        <p:nvSpPr>
          <p:cNvPr id="475" name="CustomShape 9"/>
          <p:cNvSpPr/>
          <p:nvPr/>
        </p:nvSpPr>
        <p:spPr>
          <a:xfrm>
            <a:off x="9247680" y="1944000"/>
            <a:ext cx="2158560" cy="940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200" spc="-1" strike="noStrike">
                <a:solidFill>
                  <a:srgbClr val="000000"/>
                </a:solidFill>
                <a:latin typeface="Calibri"/>
                <a:ea typeface="DejaVu Sans"/>
              </a:rPr>
              <a:t>0 = prioridad default</a:t>
            </a:r>
            <a:endParaRPr b="0" lang="es-MX" sz="1200" spc="-1" strike="noStrike">
              <a:latin typeface="Arial"/>
            </a:endParaRPr>
          </a:p>
          <a:p>
            <a:pPr>
              <a:lnSpc>
                <a:spcPct val="100000"/>
              </a:lnSpc>
            </a:pPr>
            <a:r>
              <a:rPr b="1" lang="en-US" sz="1200" spc="-1" strike="noStrike">
                <a:solidFill>
                  <a:srgbClr val="000000"/>
                </a:solidFill>
                <a:latin typeface="Calibri"/>
                <a:ea typeface="DejaVu Sans"/>
              </a:rPr>
              <a:t>MSG_OOB= alta prioridad</a:t>
            </a:r>
            <a:endParaRPr b="0" lang="es-MX" sz="1200" spc="-1" strike="noStrike">
              <a:latin typeface="Arial"/>
            </a:endParaRPr>
          </a:p>
        </p:txBody>
      </p:sp>
      <p:sp>
        <p:nvSpPr>
          <p:cNvPr id="476" name="CustomShape 10"/>
          <p:cNvSpPr/>
          <p:nvPr/>
        </p:nvSpPr>
        <p:spPr>
          <a:xfrm>
            <a:off x="1693440" y="4794840"/>
            <a:ext cx="3274200" cy="1297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400" spc="-1" strike="noStrike">
                <a:solidFill>
                  <a:srgbClr val="444444"/>
                </a:solidFill>
                <a:latin typeface="Courier New"/>
                <a:ea typeface="DejaVu Sans"/>
              </a:rPr>
              <a:t>char b[10];</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bzero(b,sizeof(b));</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int n = recv(cd,b,sizeof(b),0);</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float v1 = atof(b);</a:t>
            </a:r>
            <a:endParaRPr b="0" lang="es-MX" sz="1400" spc="-1" strike="noStrike">
              <a:latin typeface="Arial"/>
            </a:endParaRPr>
          </a:p>
          <a:p>
            <a:pPr>
              <a:lnSpc>
                <a:spcPct val="100000"/>
              </a:lnSpc>
            </a:pPr>
            <a:endParaRPr b="0" lang="es-MX" sz="1400" spc="-1" strike="noStrike">
              <a:latin typeface="Arial"/>
            </a:endParaRPr>
          </a:p>
        </p:txBody>
      </p:sp>
      <p:sp>
        <p:nvSpPr>
          <p:cNvPr id="477" name="CustomShape 11"/>
          <p:cNvSpPr/>
          <p:nvPr/>
        </p:nvSpPr>
        <p:spPr>
          <a:xfrm>
            <a:off x="7136280" y="4952520"/>
            <a:ext cx="3807360" cy="1095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400" spc="-1" strike="noStrike">
                <a:solidFill>
                  <a:srgbClr val="444444"/>
                </a:solidFill>
                <a:latin typeface="Courier New"/>
                <a:ea typeface="DejaVu Sans"/>
              </a:rPr>
              <a:t>Chat b[200];</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bzero(b,sizeof(b));</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n = recv(cd,b,sizeof(b),0);</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struct dato *o = (struct dato *)b;</a:t>
            </a:r>
            <a:endParaRPr b="0" lang="es-MX" sz="1400" spc="-1" strike="noStrike">
              <a:latin typeface="Arial"/>
            </a:endParaRPr>
          </a:p>
          <a:p>
            <a:pPr>
              <a:lnSpc>
                <a:spcPct val="100000"/>
              </a:lnSpc>
            </a:pPr>
            <a:endParaRPr b="0" lang="es-MX" sz="1400" spc="-1" strike="noStrike">
              <a:latin typeface="Arial"/>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CustomShape 1"/>
          <p:cNvSpPr/>
          <p:nvPr/>
        </p:nvSpPr>
        <p:spPr>
          <a:xfrm>
            <a:off x="1981080" y="274680"/>
            <a:ext cx="8227800" cy="4881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Función shutdown()</a:t>
            </a:r>
            <a:endParaRPr b="0" lang="es-MX" sz="4400" spc="-1" strike="noStrike">
              <a:latin typeface="Arial"/>
            </a:endParaRPr>
          </a:p>
        </p:txBody>
      </p:sp>
      <p:sp>
        <p:nvSpPr>
          <p:cNvPr id="479" name="CustomShape 2"/>
          <p:cNvSpPr/>
          <p:nvPr/>
        </p:nvSpPr>
        <p:spPr>
          <a:xfrm>
            <a:off x="1722600" y="813600"/>
            <a:ext cx="6531840" cy="103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3200" spc="-1" strike="noStrike">
                <a:solidFill>
                  <a:srgbClr val="8497b0"/>
                </a:solidFill>
                <a:latin typeface="MoolBoran"/>
                <a:ea typeface="DejaVu Sans"/>
              </a:rPr>
              <a:t>#include &lt;sys/socket.h&gt;</a:t>
            </a:r>
            <a:endParaRPr b="0" lang="es-MX" sz="3200" spc="-1" strike="noStrike">
              <a:latin typeface="Arial"/>
            </a:endParaRPr>
          </a:p>
          <a:p>
            <a:pPr>
              <a:lnSpc>
                <a:spcPct val="100000"/>
              </a:lnSpc>
            </a:pPr>
            <a:r>
              <a:rPr b="0" lang="en-US" sz="3200" spc="-1" strike="noStrike">
                <a:solidFill>
                  <a:srgbClr val="000000"/>
                </a:solidFill>
                <a:latin typeface="MoolBoran"/>
                <a:ea typeface="DejaVu Sans"/>
              </a:rPr>
              <a:t>int shutdown(int sd, int modo)</a:t>
            </a:r>
            <a:endParaRPr b="0" lang="es-MX" sz="3200" spc="-1" strike="noStrike">
              <a:latin typeface="Arial"/>
            </a:endParaRPr>
          </a:p>
        </p:txBody>
      </p:sp>
      <p:sp>
        <p:nvSpPr>
          <p:cNvPr id="480" name="CustomShape 3"/>
          <p:cNvSpPr/>
          <p:nvPr/>
        </p:nvSpPr>
        <p:spPr>
          <a:xfrm>
            <a:off x="6499080" y="3259080"/>
            <a:ext cx="1755360" cy="911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Calibri"/>
                <a:ea typeface="DejaVu Sans"/>
              </a:rPr>
              <a:t>Valor devuelto:</a:t>
            </a:r>
            <a:endParaRPr b="0" lang="es-MX" sz="1800" spc="-1" strike="noStrike">
              <a:latin typeface="Arial"/>
            </a:endParaRPr>
          </a:p>
          <a:p>
            <a:pPr>
              <a:lnSpc>
                <a:spcPct val="100000"/>
              </a:lnSpc>
            </a:pPr>
            <a:endParaRPr b="0" lang="es-MX" sz="1800" spc="-1" strike="noStrike">
              <a:latin typeface="Arial"/>
            </a:endParaRPr>
          </a:p>
        </p:txBody>
      </p:sp>
      <p:sp>
        <p:nvSpPr>
          <p:cNvPr id="481" name="CustomShape 4"/>
          <p:cNvSpPr/>
          <p:nvPr/>
        </p:nvSpPr>
        <p:spPr>
          <a:xfrm>
            <a:off x="8106480" y="3162600"/>
            <a:ext cx="147960" cy="635760"/>
          </a:xfrm>
          <a:prstGeom prst="leftBrace">
            <a:avLst>
              <a:gd name="adj1" fmla="val 8333"/>
              <a:gd name="adj2" fmla="val 50000"/>
            </a:avLst>
          </a:prstGeom>
          <a:noFill/>
          <a:ln w="9360">
            <a:solidFill>
              <a:srgbClr val="4a7ebb"/>
            </a:solidFill>
            <a:round/>
          </a:ln>
        </p:spPr>
        <p:style>
          <a:lnRef idx="0"/>
          <a:fillRef idx="0"/>
          <a:effectRef idx="0"/>
          <a:fontRef idx="minor"/>
        </p:style>
      </p:sp>
      <p:sp>
        <p:nvSpPr>
          <p:cNvPr id="482" name="CustomShape 5"/>
          <p:cNvSpPr/>
          <p:nvPr/>
        </p:nvSpPr>
        <p:spPr>
          <a:xfrm>
            <a:off x="8184240" y="3153600"/>
            <a:ext cx="2158560" cy="637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Calibri"/>
                <a:ea typeface="DejaVu Sans"/>
              </a:rPr>
              <a:t>0 = éxito</a:t>
            </a:r>
            <a:endParaRPr b="0" lang="es-MX" sz="1800" spc="-1" strike="noStrike">
              <a:latin typeface="Arial"/>
            </a:endParaRPr>
          </a:p>
          <a:p>
            <a:pPr>
              <a:lnSpc>
                <a:spcPct val="100000"/>
              </a:lnSpc>
            </a:pPr>
            <a:r>
              <a:rPr b="0" lang="en-US" sz="1800" spc="-1" strike="noStrike">
                <a:solidFill>
                  <a:srgbClr val="000000"/>
                </a:solidFill>
                <a:latin typeface="Calibri"/>
                <a:ea typeface="DejaVu Sans"/>
              </a:rPr>
              <a:t>-1 = error</a:t>
            </a:r>
            <a:endParaRPr b="0" lang="es-MX" sz="1800" spc="-1" strike="noStrike">
              <a:latin typeface="Arial"/>
            </a:endParaRPr>
          </a:p>
        </p:txBody>
      </p:sp>
      <p:sp>
        <p:nvSpPr>
          <p:cNvPr id="483" name="CustomShape 6"/>
          <p:cNvSpPr/>
          <p:nvPr/>
        </p:nvSpPr>
        <p:spPr>
          <a:xfrm>
            <a:off x="1981080" y="4287960"/>
            <a:ext cx="6807600" cy="1002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400" spc="-1" strike="noStrike">
                <a:solidFill>
                  <a:srgbClr val="444444"/>
                </a:solidFill>
                <a:latin typeface="Courier New"/>
                <a:ea typeface="DejaVu Sans"/>
              </a:rPr>
              <a:t>cd = accept(sd,(struct sockaddr *)&amp;cdir,&amp;ctam);</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if(</a:t>
            </a:r>
            <a:r>
              <a:rPr b="1" lang="en-US" sz="1400" spc="-1" strike="noStrike">
                <a:solidFill>
                  <a:srgbClr val="444444"/>
                </a:solidFill>
                <a:latin typeface="Courier New"/>
                <a:ea typeface="DejaVu Sans"/>
              </a:rPr>
              <a:t>shutdown(cd,SHUT_RD)</a:t>
            </a:r>
            <a:r>
              <a:rPr b="0" lang="en-US" sz="1400" spc="-1" strike="noStrike">
                <a:solidFill>
                  <a:srgbClr val="444444"/>
                </a:solidFill>
                <a:latin typeface="Courier New"/>
                <a:ea typeface="DejaVu Sans"/>
              </a:rPr>
              <a:t>!=0)</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   </a:t>
            </a:r>
            <a:r>
              <a:rPr b="0" lang="en-US" sz="1400" spc="-1" strike="noStrike">
                <a:solidFill>
                  <a:srgbClr val="444444"/>
                </a:solidFill>
                <a:latin typeface="Courier New"/>
                <a:ea typeface="DejaVu Sans"/>
              </a:rPr>
              <a:t>perror(“No fue posible deshabilitar lectura”);</a:t>
            </a:r>
            <a:endParaRPr b="0" lang="es-MX" sz="1400" spc="-1" strike="noStrike">
              <a:latin typeface="Arial"/>
            </a:endParaRPr>
          </a:p>
          <a:p>
            <a:pPr>
              <a:lnSpc>
                <a:spcPct val="100000"/>
              </a:lnSpc>
            </a:pPr>
            <a:endParaRPr b="0" lang="es-MX" sz="1400" spc="-1" strike="noStrike">
              <a:latin typeface="Arial"/>
            </a:endParaRPr>
          </a:p>
        </p:txBody>
      </p:sp>
      <p:sp>
        <p:nvSpPr>
          <p:cNvPr id="484" name="CustomShape 7"/>
          <p:cNvSpPr/>
          <p:nvPr/>
        </p:nvSpPr>
        <p:spPr>
          <a:xfrm>
            <a:off x="7056000" y="2064600"/>
            <a:ext cx="828720" cy="288000"/>
          </a:xfrm>
          <a:prstGeom prst="bentConnector3">
            <a:avLst>
              <a:gd name="adj1" fmla="val -766"/>
            </a:avLst>
          </a:prstGeom>
          <a:noFill/>
          <a:ln w="9360">
            <a:solidFill>
              <a:srgbClr val="4a7ebb"/>
            </a:solidFill>
            <a:round/>
            <a:tailEnd len="med" type="triangle" w="med"/>
          </a:ln>
        </p:spPr>
        <p:style>
          <a:lnRef idx="0"/>
          <a:fillRef idx="0"/>
          <a:effectRef idx="0"/>
          <a:fontRef idx="minor"/>
        </p:style>
      </p:sp>
      <p:sp>
        <p:nvSpPr>
          <p:cNvPr id="485" name="CustomShape 8"/>
          <p:cNvSpPr/>
          <p:nvPr/>
        </p:nvSpPr>
        <p:spPr>
          <a:xfrm>
            <a:off x="7958880" y="1971000"/>
            <a:ext cx="75960" cy="765000"/>
          </a:xfrm>
          <a:prstGeom prst="leftBrace">
            <a:avLst>
              <a:gd name="adj1" fmla="val 8333"/>
              <a:gd name="adj2" fmla="val 50000"/>
            </a:avLst>
          </a:prstGeom>
          <a:noFill/>
          <a:ln w="9360">
            <a:solidFill>
              <a:srgbClr val="4a7ebb"/>
            </a:solidFill>
            <a:round/>
          </a:ln>
        </p:spPr>
        <p:style>
          <a:lnRef idx="0"/>
          <a:fillRef idx="0"/>
          <a:effectRef idx="0"/>
          <a:fontRef idx="minor"/>
        </p:style>
      </p:sp>
      <p:sp>
        <p:nvSpPr>
          <p:cNvPr id="486" name="CustomShape 9"/>
          <p:cNvSpPr/>
          <p:nvPr/>
        </p:nvSpPr>
        <p:spPr>
          <a:xfrm>
            <a:off x="7985160" y="2024640"/>
            <a:ext cx="2957040" cy="1366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000" spc="-1" strike="noStrike">
                <a:solidFill>
                  <a:srgbClr val="000000"/>
                </a:solidFill>
                <a:latin typeface="Calibri"/>
                <a:ea typeface="DejaVu Sans"/>
              </a:rPr>
              <a:t>SHUT_RD = deshabilita lectura</a:t>
            </a:r>
            <a:endParaRPr b="0" lang="es-MX" sz="1000" spc="-1" strike="noStrike">
              <a:latin typeface="Arial"/>
            </a:endParaRPr>
          </a:p>
          <a:p>
            <a:pPr>
              <a:lnSpc>
                <a:spcPct val="100000"/>
              </a:lnSpc>
            </a:pPr>
            <a:r>
              <a:rPr b="1" lang="en-US" sz="1000" spc="-1" strike="noStrike">
                <a:solidFill>
                  <a:srgbClr val="000000"/>
                </a:solidFill>
                <a:latin typeface="Calibri"/>
                <a:ea typeface="DejaVu Sans"/>
              </a:rPr>
              <a:t>SHUT_WR = deshabilita escritura</a:t>
            </a:r>
            <a:endParaRPr b="0" lang="es-MX" sz="1000" spc="-1" strike="noStrike">
              <a:latin typeface="Arial"/>
            </a:endParaRPr>
          </a:p>
          <a:p>
            <a:pPr>
              <a:lnSpc>
                <a:spcPct val="100000"/>
              </a:lnSpc>
            </a:pPr>
            <a:r>
              <a:rPr b="1" lang="en-US" sz="1000" spc="-1" strike="noStrike">
                <a:solidFill>
                  <a:srgbClr val="000000"/>
                </a:solidFill>
                <a:latin typeface="Calibri"/>
                <a:ea typeface="DejaVu Sans"/>
              </a:rPr>
              <a:t>SHUT_RDWR = deshabilita ambas</a:t>
            </a:r>
            <a:endParaRPr b="0" lang="es-MX" sz="1000" spc="-1" strike="noStrike">
              <a:latin typeface="Arial"/>
            </a:endParaRPr>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CustomShape 1"/>
          <p:cNvSpPr/>
          <p:nvPr/>
        </p:nvSpPr>
        <p:spPr>
          <a:xfrm>
            <a:off x="1981080" y="274680"/>
            <a:ext cx="8227800" cy="4881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Función close()</a:t>
            </a:r>
            <a:endParaRPr b="0" lang="es-MX" sz="4400" spc="-1" strike="noStrike">
              <a:latin typeface="Arial"/>
            </a:endParaRPr>
          </a:p>
        </p:txBody>
      </p:sp>
      <p:sp>
        <p:nvSpPr>
          <p:cNvPr id="488" name="CustomShape 2"/>
          <p:cNvSpPr/>
          <p:nvPr/>
        </p:nvSpPr>
        <p:spPr>
          <a:xfrm>
            <a:off x="1981080" y="1323720"/>
            <a:ext cx="6531840" cy="103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3200" spc="-1" strike="noStrike">
                <a:solidFill>
                  <a:srgbClr val="8497b0"/>
                </a:solidFill>
                <a:latin typeface="MoolBoran"/>
                <a:ea typeface="DejaVu Sans"/>
              </a:rPr>
              <a:t>#include &lt;unistd.h&gt;</a:t>
            </a:r>
            <a:endParaRPr b="0" lang="es-MX" sz="3200" spc="-1" strike="noStrike">
              <a:latin typeface="Arial"/>
            </a:endParaRPr>
          </a:p>
          <a:p>
            <a:pPr>
              <a:lnSpc>
                <a:spcPct val="100000"/>
              </a:lnSpc>
            </a:pPr>
            <a:r>
              <a:rPr b="0" lang="en-US" sz="3200" spc="-1" strike="noStrike">
                <a:solidFill>
                  <a:srgbClr val="000000"/>
                </a:solidFill>
                <a:latin typeface="MoolBoran"/>
                <a:ea typeface="DejaVu Sans"/>
              </a:rPr>
              <a:t>int close(int sd)</a:t>
            </a:r>
            <a:endParaRPr b="0" lang="es-MX" sz="3200" spc="-1" strike="noStrike">
              <a:latin typeface="Arial"/>
            </a:endParaRPr>
          </a:p>
        </p:txBody>
      </p:sp>
      <p:sp>
        <p:nvSpPr>
          <p:cNvPr id="489" name="CustomShape 3"/>
          <p:cNvSpPr/>
          <p:nvPr/>
        </p:nvSpPr>
        <p:spPr>
          <a:xfrm>
            <a:off x="4184640" y="3165840"/>
            <a:ext cx="1755360" cy="911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Calibri"/>
                <a:ea typeface="DejaVu Sans"/>
              </a:rPr>
              <a:t>Valor devuelto:</a:t>
            </a:r>
            <a:endParaRPr b="0" lang="es-MX" sz="1800" spc="-1" strike="noStrike">
              <a:latin typeface="Arial"/>
            </a:endParaRPr>
          </a:p>
          <a:p>
            <a:pPr>
              <a:lnSpc>
                <a:spcPct val="100000"/>
              </a:lnSpc>
            </a:pPr>
            <a:endParaRPr b="0" lang="es-MX" sz="1800" spc="-1" strike="noStrike">
              <a:latin typeface="Arial"/>
            </a:endParaRPr>
          </a:p>
        </p:txBody>
      </p:sp>
      <p:sp>
        <p:nvSpPr>
          <p:cNvPr id="490" name="CustomShape 4"/>
          <p:cNvSpPr/>
          <p:nvPr/>
        </p:nvSpPr>
        <p:spPr>
          <a:xfrm>
            <a:off x="5802120" y="3078000"/>
            <a:ext cx="147960" cy="552600"/>
          </a:xfrm>
          <a:prstGeom prst="leftBrace">
            <a:avLst>
              <a:gd name="adj1" fmla="val 8333"/>
              <a:gd name="adj2" fmla="val 50000"/>
            </a:avLst>
          </a:prstGeom>
          <a:noFill/>
          <a:ln w="9360">
            <a:solidFill>
              <a:srgbClr val="4a7ebb"/>
            </a:solidFill>
            <a:round/>
          </a:ln>
        </p:spPr>
        <p:style>
          <a:lnRef idx="0"/>
          <a:fillRef idx="0"/>
          <a:effectRef idx="0"/>
          <a:fontRef idx="minor"/>
        </p:style>
      </p:sp>
      <p:sp>
        <p:nvSpPr>
          <p:cNvPr id="491" name="CustomShape 5"/>
          <p:cNvSpPr/>
          <p:nvPr/>
        </p:nvSpPr>
        <p:spPr>
          <a:xfrm>
            <a:off x="5879880" y="3069000"/>
            <a:ext cx="2158560" cy="911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Calibri"/>
                <a:ea typeface="DejaVu Sans"/>
              </a:rPr>
              <a:t>0 = éxito</a:t>
            </a:r>
            <a:endParaRPr b="0" lang="es-MX" sz="1800" spc="-1" strike="noStrike">
              <a:latin typeface="Arial"/>
            </a:endParaRPr>
          </a:p>
          <a:p>
            <a:pPr>
              <a:lnSpc>
                <a:spcPct val="100000"/>
              </a:lnSpc>
            </a:pPr>
            <a:r>
              <a:rPr b="0" lang="en-US" sz="1800" spc="-1" strike="noStrike">
                <a:solidFill>
                  <a:srgbClr val="000000"/>
                </a:solidFill>
                <a:latin typeface="Calibri"/>
                <a:ea typeface="DejaVu Sans"/>
              </a:rPr>
              <a:t>-1 = error</a:t>
            </a: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2" name="CustomShape 1"/>
          <p:cNvSpPr/>
          <p:nvPr/>
        </p:nvSpPr>
        <p:spPr>
          <a:xfrm>
            <a:off x="1981080" y="274680"/>
            <a:ext cx="8227800" cy="5601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Función connect()</a:t>
            </a:r>
            <a:endParaRPr b="0" lang="es-MX" sz="4400" spc="-1" strike="noStrike">
              <a:latin typeface="Arial"/>
            </a:endParaRPr>
          </a:p>
        </p:txBody>
      </p:sp>
      <p:sp>
        <p:nvSpPr>
          <p:cNvPr id="493" name="CustomShape 2"/>
          <p:cNvSpPr/>
          <p:nvPr/>
        </p:nvSpPr>
        <p:spPr>
          <a:xfrm>
            <a:off x="792000" y="1124640"/>
            <a:ext cx="10655280" cy="1898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800" spc="-1" strike="noStrike">
                <a:solidFill>
                  <a:srgbClr val="5b9bd5"/>
                </a:solidFill>
                <a:latin typeface="MoolBoran"/>
                <a:ea typeface="DejaVu Sans"/>
              </a:rPr>
              <a:t>#include &lt;sys/socket.h&gt;</a:t>
            </a:r>
            <a:endParaRPr b="0" lang="es-MX" sz="2800" spc="-1" strike="noStrike">
              <a:latin typeface="Arial"/>
            </a:endParaRPr>
          </a:p>
          <a:p>
            <a:pPr>
              <a:lnSpc>
                <a:spcPct val="100000"/>
              </a:lnSpc>
            </a:pPr>
            <a:r>
              <a:rPr b="0" lang="en-US" sz="2800" spc="-1" strike="noStrike">
                <a:solidFill>
                  <a:srgbClr val="5b9bd5"/>
                </a:solidFill>
                <a:latin typeface="MoolBoran"/>
                <a:ea typeface="DejaVu Sans"/>
              </a:rPr>
              <a:t>#include &lt;sys/types.h&gt;</a:t>
            </a:r>
            <a:endParaRPr b="0" lang="es-MX" sz="2800" spc="-1" strike="noStrike">
              <a:latin typeface="Arial"/>
            </a:endParaRPr>
          </a:p>
          <a:p>
            <a:pPr>
              <a:lnSpc>
                <a:spcPct val="100000"/>
              </a:lnSpc>
            </a:pPr>
            <a:endParaRPr b="0" lang="es-MX" sz="2800" spc="-1" strike="noStrike">
              <a:latin typeface="Arial"/>
            </a:endParaRPr>
          </a:p>
          <a:p>
            <a:pPr>
              <a:lnSpc>
                <a:spcPct val="100000"/>
              </a:lnSpc>
            </a:pPr>
            <a:r>
              <a:rPr b="0" lang="en-US" sz="2400" spc="-1" strike="noStrike">
                <a:solidFill>
                  <a:srgbClr val="000000"/>
                </a:solidFill>
                <a:latin typeface="MoolBoran"/>
                <a:ea typeface="DejaVu Sans"/>
              </a:rPr>
              <a:t>int connect(int sd, const struct sockaddr *dir, socklen_t tam_ref);</a:t>
            </a:r>
            <a:endParaRPr b="0" lang="es-MX" sz="2400" spc="-1" strike="noStrike">
              <a:latin typeface="Arial"/>
            </a:endParaRPr>
          </a:p>
        </p:txBody>
      </p:sp>
      <p:sp>
        <p:nvSpPr>
          <p:cNvPr id="494" name="CustomShape 3"/>
          <p:cNvSpPr/>
          <p:nvPr/>
        </p:nvSpPr>
        <p:spPr>
          <a:xfrm>
            <a:off x="4184640" y="3165840"/>
            <a:ext cx="1755360" cy="911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Calibri"/>
                <a:ea typeface="DejaVu Sans"/>
              </a:rPr>
              <a:t>Valor devuelto:</a:t>
            </a:r>
            <a:endParaRPr b="0" lang="es-MX" sz="1800" spc="-1" strike="noStrike">
              <a:latin typeface="Arial"/>
            </a:endParaRPr>
          </a:p>
          <a:p>
            <a:pPr>
              <a:lnSpc>
                <a:spcPct val="100000"/>
              </a:lnSpc>
            </a:pPr>
            <a:endParaRPr b="0" lang="es-MX" sz="1800" spc="-1" strike="noStrike">
              <a:latin typeface="Arial"/>
            </a:endParaRPr>
          </a:p>
        </p:txBody>
      </p:sp>
      <p:sp>
        <p:nvSpPr>
          <p:cNvPr id="495" name="CustomShape 4"/>
          <p:cNvSpPr/>
          <p:nvPr/>
        </p:nvSpPr>
        <p:spPr>
          <a:xfrm>
            <a:off x="5802120" y="3078000"/>
            <a:ext cx="147960" cy="552600"/>
          </a:xfrm>
          <a:prstGeom prst="leftBrace">
            <a:avLst>
              <a:gd name="adj1" fmla="val 8333"/>
              <a:gd name="adj2" fmla="val 50000"/>
            </a:avLst>
          </a:prstGeom>
          <a:noFill/>
          <a:ln w="9360">
            <a:solidFill>
              <a:srgbClr val="4a7ebb"/>
            </a:solidFill>
            <a:round/>
          </a:ln>
        </p:spPr>
        <p:style>
          <a:lnRef idx="0"/>
          <a:fillRef idx="0"/>
          <a:effectRef idx="0"/>
          <a:fontRef idx="minor"/>
        </p:style>
      </p:sp>
      <p:sp>
        <p:nvSpPr>
          <p:cNvPr id="496" name="CustomShape 5"/>
          <p:cNvSpPr/>
          <p:nvPr/>
        </p:nvSpPr>
        <p:spPr>
          <a:xfrm>
            <a:off x="5879880" y="3069000"/>
            <a:ext cx="2158560" cy="911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Calibri"/>
                <a:ea typeface="DejaVu Sans"/>
              </a:rPr>
              <a:t>0 = éxito</a:t>
            </a:r>
            <a:endParaRPr b="0" lang="es-MX" sz="1800" spc="-1" strike="noStrike">
              <a:latin typeface="Arial"/>
            </a:endParaRPr>
          </a:p>
          <a:p>
            <a:pPr>
              <a:lnSpc>
                <a:spcPct val="100000"/>
              </a:lnSpc>
            </a:pPr>
            <a:r>
              <a:rPr b="0" lang="en-US" sz="1800" spc="-1" strike="noStrike">
                <a:solidFill>
                  <a:srgbClr val="000000"/>
                </a:solidFill>
                <a:latin typeface="Calibri"/>
                <a:ea typeface="DejaVu Sans"/>
              </a:rPr>
              <a:t>-1 = error</a:t>
            </a: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Qué no ofrece UDP (1/2)</a:t>
            </a:r>
            <a:endParaRPr b="0" lang="es-MX" sz="4400" spc="-1" strike="noStrike">
              <a:latin typeface="Arial"/>
            </a:endParaRPr>
          </a:p>
        </p:txBody>
      </p:sp>
      <p:sp>
        <p:nvSpPr>
          <p:cNvPr id="283"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Buffer</a:t>
            </a:r>
            <a:endParaRPr b="0" lang="es-MX" sz="2800" spc="-1" strike="noStrike">
              <a:latin typeface="Arial"/>
            </a:endParaRPr>
          </a:p>
          <a:p>
            <a:pPr lvl="1" marL="457200" indent="-215280">
              <a:lnSpc>
                <a:spcPct val="100000"/>
              </a:lnSpc>
              <a:buClr>
                <a:srgbClr val="000000"/>
              </a:buClr>
              <a:buFont typeface="Arial"/>
              <a:buChar char="•"/>
            </a:pPr>
            <a:r>
              <a:rPr b="0" lang="en-US" sz="2400" spc="-1" strike="noStrike">
                <a:solidFill>
                  <a:srgbClr val="000000"/>
                </a:solidFill>
                <a:latin typeface="Calibri"/>
                <a:ea typeface="DejaVu Sans"/>
              </a:rPr>
              <a:t>UDP no proporciona ningún tipo de buffer de los datos de entrada, ni de salida.</a:t>
            </a:r>
            <a:endParaRPr b="0" lang="es-MX" sz="2400" spc="-1" strike="noStrike">
              <a:latin typeface="Arial"/>
            </a:endParaRPr>
          </a:p>
          <a:p>
            <a:pPr lvl="1" marL="457200" indent="-215280">
              <a:lnSpc>
                <a:spcPct val="100000"/>
              </a:lnSpc>
              <a:buClr>
                <a:srgbClr val="000000"/>
              </a:buClr>
              <a:buFont typeface="Arial"/>
              <a:buChar char="•"/>
            </a:pPr>
            <a:r>
              <a:rPr b="0" lang="en-US" sz="2400" spc="-1" strike="noStrike">
                <a:solidFill>
                  <a:srgbClr val="000000"/>
                </a:solidFill>
                <a:latin typeface="Calibri"/>
                <a:ea typeface="DejaVu Sans"/>
              </a:rPr>
              <a:t>Es el protocolo de nivel de aplicación quien debe proveer todo el mecanismo de buffer.</a:t>
            </a:r>
            <a:endParaRPr b="0" lang="es-MX" sz="24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Segmentación</a:t>
            </a:r>
            <a:endParaRPr b="0" lang="es-MX" sz="2800" spc="-1" strike="noStrike">
              <a:latin typeface="Arial"/>
            </a:endParaRPr>
          </a:p>
          <a:p>
            <a:pPr lvl="1" marL="457200" indent="-215280">
              <a:lnSpc>
                <a:spcPct val="90000"/>
              </a:lnSpc>
              <a:buClr>
                <a:srgbClr val="000000"/>
              </a:buClr>
              <a:buFont typeface="Arial"/>
              <a:buChar char="•"/>
            </a:pPr>
            <a:r>
              <a:rPr b="0" lang="en-US" sz="2400" spc="-1" strike="noStrike">
                <a:solidFill>
                  <a:srgbClr val="000000"/>
                </a:solidFill>
                <a:latin typeface="Calibri"/>
                <a:ea typeface="DejaVu Sans"/>
              </a:rPr>
              <a:t>UDP no proporciona ningún tipo de segmentación de grandes bloques de datos.</a:t>
            </a:r>
            <a:endParaRPr b="0" lang="es-MX" sz="2400" spc="-1" strike="noStrike">
              <a:latin typeface="Arial"/>
            </a:endParaRPr>
          </a:p>
          <a:p>
            <a:pPr lvl="1" marL="457200" indent="-215280">
              <a:lnSpc>
                <a:spcPct val="90000"/>
              </a:lnSpc>
              <a:buClr>
                <a:srgbClr val="000000"/>
              </a:buClr>
              <a:buFont typeface="Arial"/>
              <a:buChar char="•"/>
            </a:pPr>
            <a:r>
              <a:rPr b="0" lang="en-US" sz="2400" spc="-1" strike="noStrike">
                <a:solidFill>
                  <a:srgbClr val="000000"/>
                </a:solidFill>
                <a:latin typeface="Calibri"/>
                <a:ea typeface="DejaVu Sans"/>
              </a:rPr>
              <a:t>Por lo tanto la aplicación debe enviar los datos en bloques suficientemente pequeños para que los datagramas de IP para los mensajes de UDP, no sean mayores que la MTU de la tecnología de Nivel de Interfaz de Red por la que se envían.</a:t>
            </a:r>
            <a:endParaRPr b="0" lang="es-MX" sz="2400" spc="-1" strike="noStrike">
              <a:latin typeface="Arial"/>
            </a:endParaRPr>
          </a:p>
          <a:p>
            <a:pPr lvl="1" marL="457200" indent="-215280">
              <a:lnSpc>
                <a:spcPct val="90000"/>
              </a:lnSpc>
              <a:buClr>
                <a:srgbClr val="000000"/>
              </a:buClr>
              <a:buFont typeface="Arial"/>
              <a:buChar char="•"/>
            </a:pPr>
            <a:r>
              <a:rPr b="0" lang="en-US" sz="2400" spc="-1" strike="noStrike">
                <a:solidFill>
                  <a:srgbClr val="000000"/>
                </a:solidFill>
                <a:latin typeface="Calibri"/>
                <a:ea typeface="DejaVu Sans"/>
              </a:rPr>
              <a:t>El tamaño estándar de datos (carga útil) de UDP es de 512 bytes.</a:t>
            </a:r>
            <a:endParaRPr b="0" lang="es-MX" sz="2400" spc="-1" strike="noStrike">
              <a:latin typeface="Arial"/>
            </a:endParaRPr>
          </a:p>
          <a:p>
            <a:pPr lvl="1" marL="457200" indent="-215280">
              <a:lnSpc>
                <a:spcPct val="90000"/>
              </a:lnSpc>
              <a:buClr>
                <a:srgbClr val="000000"/>
              </a:buClr>
              <a:buFont typeface="Arial"/>
              <a:buChar char="•"/>
            </a:pPr>
            <a:r>
              <a:rPr b="0" lang="en-US" sz="2400" spc="-1" strike="noStrike">
                <a:solidFill>
                  <a:srgbClr val="000000"/>
                </a:solidFill>
                <a:latin typeface="Calibri"/>
                <a:ea typeface="DejaVu Sans"/>
              </a:rPr>
              <a:t>El tamaño máximo de datagrama es de 65536 bytes</a:t>
            </a:r>
            <a:endParaRPr b="0" lang="es-MX" sz="2400" spc="-1" strike="noStrike">
              <a:latin typeface="Arial"/>
            </a:endParaRPr>
          </a:p>
          <a:p>
            <a:pPr>
              <a:lnSpc>
                <a:spcPct val="90000"/>
              </a:lnSpc>
            </a:pP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CustomShape 1"/>
          <p:cNvSpPr/>
          <p:nvPr/>
        </p:nvSpPr>
        <p:spPr>
          <a:xfrm>
            <a:off x="1981080" y="274680"/>
            <a:ext cx="8227800" cy="4881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Ej. connect()</a:t>
            </a:r>
            <a:endParaRPr b="0" lang="es-MX" sz="4400" spc="-1" strike="noStrike">
              <a:latin typeface="Arial"/>
            </a:endParaRPr>
          </a:p>
        </p:txBody>
      </p:sp>
      <p:sp>
        <p:nvSpPr>
          <p:cNvPr id="498" name="CustomShape 2"/>
          <p:cNvSpPr/>
          <p:nvPr/>
        </p:nvSpPr>
        <p:spPr>
          <a:xfrm>
            <a:off x="1374480" y="1288440"/>
            <a:ext cx="9751320" cy="4351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400" spc="-1" strike="noStrike">
                <a:solidFill>
                  <a:srgbClr val="444444"/>
                </a:solidFill>
                <a:latin typeface="Courier New"/>
                <a:ea typeface="DejaVu Sans"/>
              </a:rPr>
              <a:t>int op = 0;</a:t>
            </a:r>
            <a:endParaRPr b="0" lang="es-MX" sz="1400" spc="-1" strike="noStrike">
              <a:latin typeface="Arial"/>
            </a:endParaRPr>
          </a:p>
          <a:p>
            <a:pPr>
              <a:lnSpc>
                <a:spcPct val="100000"/>
              </a:lnSpc>
            </a:pPr>
            <a:r>
              <a:rPr b="1" lang="en-US" sz="1400" spc="-1" strike="noStrike">
                <a:solidFill>
                  <a:srgbClr val="444444"/>
                </a:solidFill>
                <a:latin typeface="Courier New"/>
                <a:ea typeface="DejaVu Sans"/>
              </a:rPr>
              <a:t>for(p = servinfo; p != NULL; p = p-&gt;ai_next) {</a:t>
            </a:r>
            <a:endParaRPr b="0" lang="es-MX" sz="1400" spc="-1" strike="noStrike">
              <a:latin typeface="Arial"/>
            </a:endParaRPr>
          </a:p>
          <a:p>
            <a:pPr>
              <a:lnSpc>
                <a:spcPct val="100000"/>
              </a:lnSpc>
            </a:pPr>
            <a:r>
              <a:rPr b="1" lang="en-US" sz="1400" spc="-1" strike="noStrike">
                <a:solidFill>
                  <a:srgbClr val="444444"/>
                </a:solidFill>
                <a:latin typeface="Courier New"/>
                <a:ea typeface="DejaVu Sans"/>
              </a:rPr>
              <a:t>        </a:t>
            </a:r>
            <a:r>
              <a:rPr b="1" lang="en-US" sz="1400" spc="-1" strike="noStrike">
                <a:solidFill>
                  <a:srgbClr val="444444"/>
                </a:solidFill>
                <a:latin typeface="Courier New"/>
                <a:ea typeface="DejaVu Sans"/>
              </a:rPr>
              <a:t>if ((cd = socket(p-&gt;ai_family, p-&gt;ai_socktype,p-&gt;ai_protocol)) == -1) {</a:t>
            </a:r>
            <a:endParaRPr b="0" lang="es-MX" sz="1400" spc="-1" strike="noStrike">
              <a:latin typeface="Arial"/>
            </a:endParaRPr>
          </a:p>
          <a:p>
            <a:pPr>
              <a:lnSpc>
                <a:spcPct val="100000"/>
              </a:lnSpc>
            </a:pPr>
            <a:r>
              <a:rPr b="1" lang="en-US" sz="1400" spc="-1" strike="noStrike">
                <a:solidFill>
                  <a:srgbClr val="444444"/>
                </a:solidFill>
                <a:latin typeface="Courier New"/>
                <a:ea typeface="DejaVu Sans"/>
              </a:rPr>
              <a:t>            </a:t>
            </a:r>
            <a:r>
              <a:rPr b="1" lang="en-US" sz="1400" spc="-1" strike="noStrike">
                <a:solidFill>
                  <a:srgbClr val="444444"/>
                </a:solidFill>
                <a:latin typeface="Courier New"/>
                <a:ea typeface="DejaVu Sans"/>
              </a:rPr>
              <a:t>perror("client: socket");</a:t>
            </a:r>
            <a:endParaRPr b="0" lang="es-MX" sz="1400" spc="-1" strike="noStrike">
              <a:latin typeface="Arial"/>
            </a:endParaRPr>
          </a:p>
          <a:p>
            <a:pPr>
              <a:lnSpc>
                <a:spcPct val="100000"/>
              </a:lnSpc>
            </a:pPr>
            <a:r>
              <a:rPr b="1" lang="en-US" sz="1400" spc="-1" strike="noStrike">
                <a:solidFill>
                  <a:srgbClr val="444444"/>
                </a:solidFill>
                <a:latin typeface="Courier New"/>
                <a:ea typeface="DejaVu Sans"/>
              </a:rPr>
              <a:t>            </a:t>
            </a:r>
            <a:r>
              <a:rPr b="1" lang="en-US" sz="1400" spc="-1" strike="noStrike">
                <a:solidFill>
                  <a:srgbClr val="444444"/>
                </a:solidFill>
                <a:latin typeface="Courier New"/>
                <a:ea typeface="DejaVu Sans"/>
              </a:rPr>
              <a:t>continue;</a:t>
            </a:r>
            <a:endParaRPr b="0" lang="es-MX" sz="1400" spc="-1" strike="noStrike">
              <a:latin typeface="Arial"/>
            </a:endParaRPr>
          </a:p>
          <a:p>
            <a:pPr>
              <a:lnSpc>
                <a:spcPct val="100000"/>
              </a:lnSpc>
            </a:pPr>
            <a:r>
              <a:rPr b="1" lang="en-US" sz="1400" spc="-1" strike="noStrike">
                <a:solidFill>
                  <a:srgbClr val="444444"/>
                </a:solidFill>
                <a:latin typeface="Courier New"/>
                <a:ea typeface="DejaVu Sans"/>
              </a:rPr>
              <a:t>        </a:t>
            </a:r>
            <a:r>
              <a:rPr b="1" lang="en-US" sz="1400" spc="-1" strike="noStrike">
                <a:solidFill>
                  <a:srgbClr val="444444"/>
                </a:solidFill>
                <a:latin typeface="Courier New"/>
                <a:ea typeface="DejaVu Sans"/>
              </a:rPr>
              <a:t>}</a:t>
            </a:r>
            <a:endParaRPr b="0" lang="es-MX" sz="1400" spc="-1" strike="noStrike">
              <a:latin typeface="Arial"/>
            </a:endParaRPr>
          </a:p>
          <a:p>
            <a:pPr>
              <a:lnSpc>
                <a:spcPct val="100000"/>
              </a:lnSpc>
            </a:pPr>
            <a:endParaRPr b="0" lang="es-MX" sz="1400" spc="-1" strike="noStrike">
              <a:latin typeface="Arial"/>
            </a:endParaRPr>
          </a:p>
          <a:p>
            <a:pPr>
              <a:lnSpc>
                <a:spcPct val="100000"/>
              </a:lnSpc>
            </a:pPr>
            <a:r>
              <a:rPr b="1" lang="en-US" sz="1400" spc="-1" strike="noStrike">
                <a:solidFill>
                  <a:srgbClr val="444444"/>
                </a:solidFill>
                <a:latin typeface="Courier New"/>
                <a:ea typeface="DejaVu Sans"/>
              </a:rPr>
              <a:t>	</a:t>
            </a:r>
            <a:r>
              <a:rPr b="1" lang="en-US" sz="1400" spc="-1" strike="noStrike">
                <a:solidFill>
                  <a:srgbClr val="444444"/>
                </a:solidFill>
                <a:latin typeface="Courier New"/>
                <a:ea typeface="DejaVu Sans"/>
              </a:rPr>
              <a:t>/*if (setsockopt(cd, IPPROTO_IPV6, IPV6_V6ONLY, (void *)&amp;op, sizeof(op)) == -1) {</a:t>
            </a:r>
            <a:endParaRPr b="0" lang="es-MX" sz="1400" spc="-1" strike="noStrike">
              <a:latin typeface="Arial"/>
            </a:endParaRPr>
          </a:p>
          <a:p>
            <a:pPr>
              <a:lnSpc>
                <a:spcPct val="100000"/>
              </a:lnSpc>
            </a:pPr>
            <a:r>
              <a:rPr b="1" lang="en-US" sz="1400" spc="-1" strike="noStrike">
                <a:solidFill>
                  <a:srgbClr val="444444"/>
                </a:solidFill>
                <a:latin typeface="Courier New"/>
                <a:ea typeface="DejaVu Sans"/>
              </a:rPr>
              <a:t>            </a:t>
            </a:r>
            <a:r>
              <a:rPr b="1" lang="en-US" sz="1400" spc="-1" strike="noStrike">
                <a:solidFill>
                  <a:srgbClr val="444444"/>
                </a:solidFill>
                <a:latin typeface="Courier New"/>
                <a:ea typeface="DejaVu Sans"/>
              </a:rPr>
              <a:t>perror("setsockopt   no soporta IPv6");</a:t>
            </a:r>
            <a:endParaRPr b="0" lang="es-MX" sz="1400" spc="-1" strike="noStrike">
              <a:latin typeface="Arial"/>
            </a:endParaRPr>
          </a:p>
          <a:p>
            <a:pPr>
              <a:lnSpc>
                <a:spcPct val="100000"/>
              </a:lnSpc>
            </a:pPr>
            <a:r>
              <a:rPr b="1" lang="en-US" sz="1400" spc="-1" strike="noStrike">
                <a:solidFill>
                  <a:srgbClr val="444444"/>
                </a:solidFill>
                <a:latin typeface="Courier New"/>
                <a:ea typeface="DejaVu Sans"/>
              </a:rPr>
              <a:t>            </a:t>
            </a:r>
            <a:r>
              <a:rPr b="1" lang="en-US" sz="1400" spc="-1" strike="noStrike">
                <a:solidFill>
                  <a:srgbClr val="444444"/>
                </a:solidFill>
                <a:latin typeface="Courier New"/>
                <a:ea typeface="DejaVu Sans"/>
              </a:rPr>
              <a:t>exit(1);</a:t>
            </a:r>
            <a:endParaRPr b="0" lang="es-MX" sz="1400" spc="-1" strike="noStrike">
              <a:latin typeface="Arial"/>
            </a:endParaRPr>
          </a:p>
          <a:p>
            <a:pPr>
              <a:lnSpc>
                <a:spcPct val="100000"/>
              </a:lnSpc>
            </a:pPr>
            <a:r>
              <a:rPr b="1" lang="en-US" sz="1400" spc="-1" strike="noStrike">
                <a:solidFill>
                  <a:srgbClr val="444444"/>
                </a:solidFill>
                <a:latin typeface="Courier New"/>
                <a:ea typeface="DejaVu Sans"/>
              </a:rPr>
              <a:t>        </a:t>
            </a:r>
            <a:r>
              <a:rPr b="1" lang="en-US" sz="1400" spc="-1" strike="noStrike">
                <a:solidFill>
                  <a:srgbClr val="444444"/>
                </a:solidFill>
                <a:latin typeface="Courier New"/>
                <a:ea typeface="DejaVu Sans"/>
              </a:rPr>
              <a:t>}*/</a:t>
            </a:r>
            <a:endParaRPr b="0" lang="es-MX" sz="1400" spc="-1" strike="noStrike">
              <a:latin typeface="Arial"/>
            </a:endParaRPr>
          </a:p>
          <a:p>
            <a:pPr>
              <a:lnSpc>
                <a:spcPct val="100000"/>
              </a:lnSpc>
            </a:pPr>
            <a:endParaRPr b="0" lang="es-MX" sz="1400" spc="-1" strike="noStrike">
              <a:latin typeface="Arial"/>
            </a:endParaRPr>
          </a:p>
          <a:p>
            <a:pPr>
              <a:lnSpc>
                <a:spcPct val="100000"/>
              </a:lnSpc>
            </a:pPr>
            <a:r>
              <a:rPr b="1" lang="en-US" sz="1400" spc="-1" strike="noStrike">
                <a:solidFill>
                  <a:srgbClr val="444444"/>
                </a:solidFill>
                <a:latin typeface="Courier New"/>
                <a:ea typeface="DejaVu Sans"/>
              </a:rPr>
              <a:t>        </a:t>
            </a:r>
            <a:r>
              <a:rPr b="1" lang="en-US" sz="1400" spc="-1" strike="noStrike">
                <a:solidFill>
                  <a:srgbClr val="444444"/>
                </a:solidFill>
                <a:latin typeface="Courier New"/>
                <a:ea typeface="DejaVu Sans"/>
              </a:rPr>
              <a:t>if (connect(cd, p-&gt;ai_addr, p-&gt;ai_addrlen) == -1) {</a:t>
            </a:r>
            <a:endParaRPr b="0" lang="es-MX" sz="1400" spc="-1" strike="noStrike">
              <a:latin typeface="Arial"/>
            </a:endParaRPr>
          </a:p>
          <a:p>
            <a:pPr>
              <a:lnSpc>
                <a:spcPct val="100000"/>
              </a:lnSpc>
            </a:pPr>
            <a:r>
              <a:rPr b="1" lang="en-US" sz="1400" spc="-1" strike="noStrike">
                <a:solidFill>
                  <a:srgbClr val="444444"/>
                </a:solidFill>
                <a:latin typeface="Courier New"/>
                <a:ea typeface="DejaVu Sans"/>
              </a:rPr>
              <a:t>            </a:t>
            </a:r>
            <a:r>
              <a:rPr b="1" lang="en-US" sz="1400" spc="-1" strike="noStrike">
                <a:solidFill>
                  <a:srgbClr val="444444"/>
                </a:solidFill>
                <a:latin typeface="Courier New"/>
                <a:ea typeface="DejaVu Sans"/>
              </a:rPr>
              <a:t>close(cd);</a:t>
            </a:r>
            <a:endParaRPr b="0" lang="es-MX" sz="1400" spc="-1" strike="noStrike">
              <a:latin typeface="Arial"/>
            </a:endParaRPr>
          </a:p>
          <a:p>
            <a:pPr>
              <a:lnSpc>
                <a:spcPct val="100000"/>
              </a:lnSpc>
            </a:pPr>
            <a:r>
              <a:rPr b="1" lang="en-US" sz="1400" spc="-1" strike="noStrike">
                <a:solidFill>
                  <a:srgbClr val="444444"/>
                </a:solidFill>
                <a:latin typeface="Courier New"/>
                <a:ea typeface="DejaVu Sans"/>
              </a:rPr>
              <a:t>            </a:t>
            </a:r>
            <a:r>
              <a:rPr b="1" lang="en-US" sz="1400" spc="-1" strike="noStrike">
                <a:solidFill>
                  <a:srgbClr val="444444"/>
                </a:solidFill>
                <a:latin typeface="Courier New"/>
                <a:ea typeface="DejaVu Sans"/>
              </a:rPr>
              <a:t>perror("client: connect");</a:t>
            </a:r>
            <a:endParaRPr b="0" lang="es-MX" sz="1400" spc="-1" strike="noStrike">
              <a:latin typeface="Arial"/>
            </a:endParaRPr>
          </a:p>
          <a:p>
            <a:pPr>
              <a:lnSpc>
                <a:spcPct val="100000"/>
              </a:lnSpc>
            </a:pPr>
            <a:r>
              <a:rPr b="1" lang="en-US" sz="1400" spc="-1" strike="noStrike">
                <a:solidFill>
                  <a:srgbClr val="444444"/>
                </a:solidFill>
                <a:latin typeface="Courier New"/>
                <a:ea typeface="DejaVu Sans"/>
              </a:rPr>
              <a:t>            </a:t>
            </a:r>
            <a:r>
              <a:rPr b="1" lang="en-US" sz="1400" spc="-1" strike="noStrike">
                <a:solidFill>
                  <a:srgbClr val="444444"/>
                </a:solidFill>
                <a:latin typeface="Courier New"/>
                <a:ea typeface="DejaVu Sans"/>
              </a:rPr>
              <a:t>continue;</a:t>
            </a:r>
            <a:endParaRPr b="0" lang="es-MX" sz="1400" spc="-1" strike="noStrike">
              <a:latin typeface="Arial"/>
            </a:endParaRPr>
          </a:p>
          <a:p>
            <a:pPr>
              <a:lnSpc>
                <a:spcPct val="100000"/>
              </a:lnSpc>
            </a:pPr>
            <a:r>
              <a:rPr b="1" lang="en-US" sz="1400" spc="-1" strike="noStrike">
                <a:solidFill>
                  <a:srgbClr val="444444"/>
                </a:solidFill>
                <a:latin typeface="Courier New"/>
                <a:ea typeface="DejaVu Sans"/>
              </a:rPr>
              <a:t>        </a:t>
            </a:r>
            <a:r>
              <a:rPr b="1" lang="en-US" sz="1400" spc="-1" strike="noStrike">
                <a:solidFill>
                  <a:srgbClr val="444444"/>
                </a:solidFill>
                <a:latin typeface="Courier New"/>
                <a:ea typeface="DejaVu Sans"/>
              </a:rPr>
              <a:t>}</a:t>
            </a:r>
            <a:endParaRPr b="0" lang="es-MX" sz="1400" spc="-1" strike="noStrike">
              <a:latin typeface="Arial"/>
            </a:endParaRPr>
          </a:p>
          <a:p>
            <a:pPr>
              <a:lnSpc>
                <a:spcPct val="100000"/>
              </a:lnSpc>
            </a:pPr>
            <a:endParaRPr b="0" lang="es-MX" sz="1400" spc="-1" strike="noStrike">
              <a:latin typeface="Arial"/>
            </a:endParaRPr>
          </a:p>
          <a:p>
            <a:pPr>
              <a:lnSpc>
                <a:spcPct val="100000"/>
              </a:lnSpc>
            </a:pPr>
            <a:r>
              <a:rPr b="1" lang="en-US" sz="1400" spc="-1" strike="noStrike">
                <a:solidFill>
                  <a:srgbClr val="444444"/>
                </a:solidFill>
                <a:latin typeface="Courier New"/>
                <a:ea typeface="DejaVu Sans"/>
              </a:rPr>
              <a:t>        </a:t>
            </a:r>
            <a:r>
              <a:rPr b="1" lang="en-US" sz="1400" spc="-1" strike="noStrike">
                <a:solidFill>
                  <a:srgbClr val="444444"/>
                </a:solidFill>
                <a:latin typeface="Courier New"/>
                <a:ea typeface="DejaVu Sans"/>
              </a:rPr>
              <a:t>break;</a:t>
            </a:r>
            <a:endParaRPr b="0" lang="es-MX" sz="1400" spc="-1" strike="noStrike">
              <a:latin typeface="Arial"/>
            </a:endParaRPr>
          </a:p>
          <a:p>
            <a:pPr>
              <a:lnSpc>
                <a:spcPct val="100000"/>
              </a:lnSpc>
            </a:pPr>
            <a:r>
              <a:rPr b="1" lang="en-US" sz="1400" spc="-1" strike="noStrike">
                <a:solidFill>
                  <a:srgbClr val="444444"/>
                </a:solidFill>
                <a:latin typeface="Courier New"/>
                <a:ea typeface="DejaVu Sans"/>
              </a:rPr>
              <a:t>    </a:t>
            </a:r>
            <a:r>
              <a:rPr b="1" lang="en-US" sz="1400" spc="-1" strike="noStrike">
                <a:solidFill>
                  <a:srgbClr val="444444"/>
                </a:solidFill>
                <a:latin typeface="Courier New"/>
                <a:ea typeface="DejaVu Sans"/>
              </a:rPr>
              <a:t>}//for</a:t>
            </a:r>
            <a:endParaRPr b="0" lang="es-MX" sz="1400" spc="-1" strike="noStrike">
              <a:latin typeface="Arial"/>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CustomShape 1"/>
          <p:cNvSpPr/>
          <p:nvPr/>
        </p:nvSpPr>
        <p:spPr>
          <a:xfrm>
            <a:off x="851040" y="2077920"/>
            <a:ext cx="10513800" cy="1323720"/>
          </a:xfrm>
          <a:prstGeom prst="rect">
            <a:avLst/>
          </a:prstGeom>
          <a:noFill/>
          <a:ln>
            <a:noFill/>
          </a:ln>
        </p:spPr>
        <p:style>
          <a:lnRef idx="0"/>
          <a:fillRef idx="0"/>
          <a:effectRef idx="0"/>
          <a:fontRef idx="minor"/>
        </p:style>
        <p:txBody>
          <a:bodyPr lIns="0" rIns="0" tIns="0" bIns="0" anchor="ctr">
            <a:noAutofit/>
          </a:bodyPr>
          <a:p>
            <a:pPr>
              <a:lnSpc>
                <a:spcPct val="90000"/>
              </a:lnSpc>
            </a:pPr>
            <a:r>
              <a:rPr b="0" lang="es-MX" sz="4400" spc="-1" strike="noStrike">
                <a:solidFill>
                  <a:srgbClr val="000000"/>
                </a:solidFill>
                <a:latin typeface="Arial"/>
                <a:ea typeface="DejaVu Sans"/>
              </a:rPr>
              <a:t>Sockets de datagrama bloqueantes en C</a:t>
            </a:r>
            <a:endParaRPr b="0" lang="es-MX" sz="4400" spc="-1" strike="noStrike">
              <a:latin typeface="Arial"/>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CustomShape 1"/>
          <p:cNvSpPr/>
          <p:nvPr/>
        </p:nvSpPr>
        <p:spPr>
          <a:xfrm>
            <a:off x="1919520" y="0"/>
            <a:ext cx="8227800" cy="11412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000" spc="-1" strike="noStrike">
                <a:solidFill>
                  <a:srgbClr val="000000"/>
                </a:solidFill>
                <a:latin typeface="Calibri Light"/>
                <a:ea typeface="DejaVu Sans"/>
              </a:rPr>
              <a:t>Función socket() //&lt;sys/socket.h&gt;</a:t>
            </a:r>
            <a:endParaRPr b="0" lang="es-MX" sz="3000" spc="-1" strike="noStrike">
              <a:latin typeface="Arial"/>
            </a:endParaRPr>
          </a:p>
        </p:txBody>
      </p:sp>
      <p:sp>
        <p:nvSpPr>
          <p:cNvPr id="501" name="CustomShape 2"/>
          <p:cNvSpPr/>
          <p:nvPr/>
        </p:nvSpPr>
        <p:spPr>
          <a:xfrm>
            <a:off x="2135520" y="1263960"/>
            <a:ext cx="8227800" cy="67500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400" spc="-1" strike="noStrike">
                <a:solidFill>
                  <a:srgbClr val="000000"/>
                </a:solidFill>
                <a:latin typeface="Calibri"/>
                <a:ea typeface="DejaVu Sans"/>
              </a:rPr>
              <a:t>int socket(int dominio, int tipo, int protocolo)</a:t>
            </a:r>
            <a:r>
              <a:rPr b="0" lang="en-US" sz="2800" spc="-1" strike="noStrike">
                <a:solidFill>
                  <a:srgbClr val="000000"/>
                </a:solidFill>
                <a:latin typeface="Calibri"/>
                <a:ea typeface="DejaVu Sans"/>
              </a:rPr>
              <a:t> </a:t>
            </a:r>
            <a:endParaRPr b="0" lang="es-MX" sz="2800" spc="-1" strike="noStrike">
              <a:latin typeface="Arial"/>
            </a:endParaRPr>
          </a:p>
        </p:txBody>
      </p:sp>
      <p:sp>
        <p:nvSpPr>
          <p:cNvPr id="502" name="CustomShape 3"/>
          <p:cNvSpPr/>
          <p:nvPr/>
        </p:nvSpPr>
        <p:spPr>
          <a:xfrm>
            <a:off x="1919520" y="1940400"/>
            <a:ext cx="8134920" cy="47682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400" spc="-1" strike="noStrike">
                <a:solidFill>
                  <a:srgbClr val="000000"/>
                </a:solidFill>
                <a:latin typeface="Arial Unicode MS"/>
                <a:ea typeface="DejaVu Sans"/>
              </a:rPr>
              <a:t>int sd; </a:t>
            </a:r>
            <a:endParaRPr b="0" lang="es-MX" sz="1400" spc="-1" strike="noStrike">
              <a:latin typeface="Arial"/>
            </a:endParaRPr>
          </a:p>
          <a:p>
            <a:pPr>
              <a:lnSpc>
                <a:spcPct val="100000"/>
              </a:lnSpc>
            </a:pPr>
            <a:r>
              <a:rPr b="0" lang="en-US" sz="1400" spc="-1" strike="noStrike">
                <a:solidFill>
                  <a:srgbClr val="000000"/>
                </a:solidFill>
                <a:latin typeface="Arial Unicode MS"/>
                <a:ea typeface="DejaVu Sans"/>
              </a:rPr>
              <a:t>struct addrinfo i, *r, *p; </a:t>
            </a:r>
            <a:endParaRPr b="0" lang="es-MX" sz="1400" spc="-1" strike="noStrike">
              <a:latin typeface="Arial"/>
            </a:endParaRPr>
          </a:p>
          <a:p>
            <a:pPr>
              <a:lnSpc>
                <a:spcPct val="100000"/>
              </a:lnSpc>
            </a:pPr>
            <a:r>
              <a:rPr b="0" lang="en-US" sz="1400" spc="-1" strike="noStrike">
                <a:solidFill>
                  <a:srgbClr val="000000"/>
                </a:solidFill>
                <a:latin typeface="Arial Unicode MS"/>
                <a:ea typeface="DejaVu Sans"/>
              </a:rPr>
              <a:t>memset(&amp;i, 0, sizeof (i)); //indicio </a:t>
            </a:r>
            <a:endParaRPr b="0" lang="es-MX" sz="1400" spc="-1" strike="noStrike">
              <a:latin typeface="Arial"/>
            </a:endParaRPr>
          </a:p>
          <a:p>
            <a:pPr>
              <a:lnSpc>
                <a:spcPct val="100000"/>
              </a:lnSpc>
            </a:pPr>
            <a:r>
              <a:rPr b="0" lang="en-US" sz="1400" spc="-1" strike="noStrike">
                <a:solidFill>
                  <a:srgbClr val="000000"/>
                </a:solidFill>
                <a:latin typeface="Arial Unicode MS"/>
                <a:ea typeface="DejaVu Sans"/>
              </a:rPr>
              <a:t>i.ai_family = AF_INET6; /* Permite IPv4 or IPv6 */ </a:t>
            </a:r>
            <a:endParaRPr b="0" lang="es-MX" sz="1400" spc="-1" strike="noStrike">
              <a:latin typeface="Arial"/>
            </a:endParaRPr>
          </a:p>
          <a:p>
            <a:pPr>
              <a:lnSpc>
                <a:spcPct val="100000"/>
              </a:lnSpc>
            </a:pPr>
            <a:r>
              <a:rPr b="0" lang="en-US" sz="1400" spc="-1" strike="noStrike">
                <a:solidFill>
                  <a:srgbClr val="000000"/>
                </a:solidFill>
                <a:latin typeface="Arial Unicode MS"/>
                <a:ea typeface="DejaVu Sans"/>
              </a:rPr>
              <a:t>i.ai_socktype = SOCK_DGRAM; </a:t>
            </a:r>
            <a:endParaRPr b="0" lang="es-MX" sz="1400" spc="-1" strike="noStrike">
              <a:latin typeface="Arial"/>
            </a:endParaRPr>
          </a:p>
          <a:p>
            <a:pPr>
              <a:lnSpc>
                <a:spcPct val="100000"/>
              </a:lnSpc>
            </a:pPr>
            <a:r>
              <a:rPr b="0" lang="en-US" sz="1400" spc="-1" strike="noStrike">
                <a:solidFill>
                  <a:srgbClr val="000000"/>
                </a:solidFill>
                <a:latin typeface="Arial Unicode MS"/>
                <a:ea typeface="DejaVu Sans"/>
              </a:rPr>
              <a:t>i.ai_flags = AI_PASSIVE; // utilizado para hacer el bind</a:t>
            </a:r>
            <a:endParaRPr b="0" lang="es-MX" sz="1400" spc="-1" strike="noStrike">
              <a:latin typeface="Arial"/>
            </a:endParaRPr>
          </a:p>
          <a:p>
            <a:pPr>
              <a:lnSpc>
                <a:spcPct val="100000"/>
              </a:lnSpc>
            </a:pPr>
            <a:r>
              <a:rPr b="0" lang="en-US" sz="1400" spc="-1" strike="noStrike">
                <a:solidFill>
                  <a:srgbClr val="000000"/>
                </a:solidFill>
                <a:latin typeface="Arial Unicode MS"/>
                <a:ea typeface="DejaVu Sans"/>
              </a:rPr>
              <a:t>i.ai_protocol = 0; /* Any protocol */ </a:t>
            </a:r>
            <a:endParaRPr b="0" lang="es-MX" sz="1400" spc="-1" strike="noStrike">
              <a:latin typeface="Arial"/>
            </a:endParaRPr>
          </a:p>
          <a:p>
            <a:pPr>
              <a:lnSpc>
                <a:spcPct val="100000"/>
              </a:lnSpc>
            </a:pPr>
            <a:r>
              <a:rPr b="0" lang="en-US" sz="1400" spc="-1" strike="noStrike">
                <a:solidFill>
                  <a:srgbClr val="000000"/>
                </a:solidFill>
                <a:latin typeface="Arial Unicode MS"/>
                <a:ea typeface="DejaVu Sans"/>
              </a:rPr>
              <a:t>i.ai_canonname = NULL; </a:t>
            </a:r>
            <a:endParaRPr b="0" lang="es-MX" sz="1400" spc="-1" strike="noStrike">
              <a:latin typeface="Arial"/>
            </a:endParaRPr>
          </a:p>
          <a:p>
            <a:pPr>
              <a:lnSpc>
                <a:spcPct val="100000"/>
              </a:lnSpc>
            </a:pPr>
            <a:r>
              <a:rPr b="0" lang="en-US" sz="1400" spc="-1" strike="noStrike">
                <a:solidFill>
                  <a:srgbClr val="000000"/>
                </a:solidFill>
                <a:latin typeface="Arial Unicode MS"/>
                <a:ea typeface="DejaVu Sans"/>
              </a:rPr>
              <a:t>i.ai_addr = NULL; </a:t>
            </a:r>
            <a:endParaRPr b="0" lang="es-MX" sz="1400" spc="-1" strike="noStrike">
              <a:latin typeface="Arial"/>
            </a:endParaRPr>
          </a:p>
          <a:p>
            <a:pPr>
              <a:lnSpc>
                <a:spcPct val="100000"/>
              </a:lnSpc>
            </a:pPr>
            <a:r>
              <a:rPr b="0" lang="en-US" sz="1400" spc="-1" strike="noStrike">
                <a:solidFill>
                  <a:srgbClr val="000000"/>
                </a:solidFill>
                <a:latin typeface="Arial Unicode MS"/>
                <a:ea typeface="DejaVu Sans"/>
              </a:rPr>
              <a:t>i.ai_next = NULL; </a:t>
            </a:r>
            <a:endParaRPr b="0" lang="es-MX" sz="1400" spc="-1" strike="noStrike">
              <a:latin typeface="Arial"/>
            </a:endParaRPr>
          </a:p>
          <a:p>
            <a:pPr>
              <a:lnSpc>
                <a:spcPct val="100000"/>
              </a:lnSpc>
            </a:pPr>
            <a:r>
              <a:rPr b="0" lang="en-US" sz="1400" spc="-1" strike="noStrike">
                <a:solidFill>
                  <a:srgbClr val="000000"/>
                </a:solidFill>
                <a:latin typeface="Arial Unicode MS"/>
                <a:ea typeface="DejaVu Sans"/>
              </a:rPr>
              <a:t>if ((rv = getaddrinfo(NULL, pto, &amp;i, &amp;r)) != 0) {</a:t>
            </a:r>
            <a:endParaRPr b="0" lang="es-MX" sz="1400" spc="-1" strike="noStrike">
              <a:latin typeface="Arial"/>
            </a:endParaRPr>
          </a:p>
          <a:p>
            <a:pPr>
              <a:lnSpc>
                <a:spcPct val="100000"/>
              </a:lnSpc>
            </a:pPr>
            <a:r>
              <a:rPr b="0" lang="en-US" sz="1400" spc="-1" strike="noStrike">
                <a:solidFill>
                  <a:srgbClr val="000000"/>
                </a:solidFill>
                <a:latin typeface="Arial Unicode MS"/>
                <a:ea typeface="DejaVu Sans"/>
              </a:rPr>
              <a:t>    </a:t>
            </a:r>
            <a:r>
              <a:rPr b="0" lang="en-US" sz="1400" spc="-1" strike="noStrike">
                <a:solidFill>
                  <a:srgbClr val="000000"/>
                </a:solidFill>
                <a:latin typeface="Arial Unicode MS"/>
                <a:ea typeface="DejaVu Sans"/>
              </a:rPr>
              <a:t>fprintf(stderr, "getaddrinfo: %s\n", gai_strerror(rv));</a:t>
            </a:r>
            <a:endParaRPr b="0" lang="es-MX" sz="1400" spc="-1" strike="noStrike">
              <a:latin typeface="Arial"/>
            </a:endParaRPr>
          </a:p>
          <a:p>
            <a:pPr>
              <a:lnSpc>
                <a:spcPct val="100000"/>
              </a:lnSpc>
            </a:pPr>
            <a:r>
              <a:rPr b="0" lang="en-US" sz="1400" spc="-1" strike="noStrike">
                <a:solidFill>
                  <a:srgbClr val="000000"/>
                </a:solidFill>
                <a:latin typeface="Arial Unicode MS"/>
                <a:ea typeface="DejaVu Sans"/>
              </a:rPr>
              <a:t>    </a:t>
            </a:r>
            <a:r>
              <a:rPr b="0" lang="en-US" sz="1400" spc="-1" strike="noStrike">
                <a:solidFill>
                  <a:srgbClr val="000000"/>
                </a:solidFill>
                <a:latin typeface="Arial Unicode MS"/>
                <a:ea typeface="DejaVu Sans"/>
              </a:rPr>
              <a:t>return 1; </a:t>
            </a:r>
            <a:endParaRPr b="0" lang="es-MX" sz="1400" spc="-1" strike="noStrike">
              <a:latin typeface="Arial"/>
            </a:endParaRPr>
          </a:p>
          <a:p>
            <a:pPr>
              <a:lnSpc>
                <a:spcPct val="100000"/>
              </a:lnSpc>
            </a:pPr>
            <a:r>
              <a:rPr b="0" lang="en-US" sz="1400" spc="-1" strike="noStrike">
                <a:solidFill>
                  <a:srgbClr val="000000"/>
                </a:solidFill>
                <a:latin typeface="Arial Unicode MS"/>
                <a:ea typeface="DejaVu Sans"/>
              </a:rPr>
              <a:t>}//if</a:t>
            </a:r>
            <a:endParaRPr b="0" lang="es-MX" sz="1400" spc="-1" strike="noStrike">
              <a:latin typeface="Arial"/>
            </a:endParaRPr>
          </a:p>
          <a:p>
            <a:pPr>
              <a:lnSpc>
                <a:spcPct val="100000"/>
              </a:lnSpc>
            </a:pPr>
            <a:r>
              <a:rPr b="0" lang="en-US" sz="1400" spc="-1" strike="noStrike">
                <a:solidFill>
                  <a:srgbClr val="000000"/>
                </a:solidFill>
                <a:latin typeface="Arial Unicode MS"/>
                <a:ea typeface="DejaVu Sans"/>
              </a:rPr>
              <a:t> </a:t>
            </a:r>
            <a:r>
              <a:rPr b="0" lang="en-US" sz="1400" spc="-1" strike="noStrike">
                <a:solidFill>
                  <a:srgbClr val="000000"/>
                </a:solidFill>
                <a:latin typeface="Arial Unicode MS"/>
                <a:ea typeface="DejaVu Sans"/>
              </a:rPr>
              <a:t>for(p = r; p != NULL; p = p-&gt;ai_next) { </a:t>
            </a:r>
            <a:endParaRPr b="0" lang="es-MX" sz="1400" spc="-1" strike="noStrike">
              <a:latin typeface="Arial"/>
            </a:endParaRPr>
          </a:p>
          <a:p>
            <a:pPr>
              <a:lnSpc>
                <a:spcPct val="100000"/>
              </a:lnSpc>
            </a:pPr>
            <a:r>
              <a:rPr b="0" lang="en-US" sz="1400" spc="-1" strike="noStrike">
                <a:solidFill>
                  <a:srgbClr val="000000"/>
                </a:solidFill>
                <a:latin typeface="Arial Unicode MS"/>
                <a:ea typeface="DejaVu Sans"/>
              </a:rPr>
              <a:t>    </a:t>
            </a:r>
            <a:r>
              <a:rPr b="0" lang="en-US" sz="1400" spc="-1" strike="noStrike">
                <a:solidFill>
                  <a:srgbClr val="000000"/>
                </a:solidFill>
                <a:latin typeface="Arial Unicode MS"/>
                <a:ea typeface="DejaVu Sans"/>
              </a:rPr>
              <a:t>if </a:t>
            </a:r>
            <a:r>
              <a:rPr b="1" lang="en-US" sz="1400" spc="-1" strike="noStrike">
                <a:solidFill>
                  <a:srgbClr val="000000"/>
                </a:solidFill>
                <a:latin typeface="Arial Unicode MS"/>
                <a:ea typeface="DejaVu Sans"/>
              </a:rPr>
              <a:t>((sd = socket(p-&gt;ai_family, p-&gt;ai_socktype,p-&gt;ai_protocol)</a:t>
            </a:r>
            <a:r>
              <a:rPr b="0" lang="en-US" sz="1400" spc="-1" strike="noStrike">
                <a:solidFill>
                  <a:srgbClr val="000000"/>
                </a:solidFill>
                <a:latin typeface="Arial Unicode MS"/>
                <a:ea typeface="DejaVu Sans"/>
              </a:rPr>
              <a:t>)</a:t>
            </a:r>
            <a:r>
              <a:rPr b="1" lang="en-US" sz="1400" spc="-1" strike="noStrike">
                <a:solidFill>
                  <a:srgbClr val="000000"/>
                </a:solidFill>
                <a:latin typeface="Arial Unicode MS"/>
                <a:ea typeface="DejaVu Sans"/>
              </a:rPr>
              <a:t> </a:t>
            </a:r>
            <a:r>
              <a:rPr b="0" lang="en-US" sz="1400" spc="-1" strike="noStrike">
                <a:solidFill>
                  <a:srgbClr val="000000"/>
                </a:solidFill>
                <a:latin typeface="Arial Unicode MS"/>
                <a:ea typeface="DejaVu Sans"/>
              </a:rPr>
              <a:t>== -1) { </a:t>
            </a:r>
            <a:endParaRPr b="0" lang="es-MX" sz="1400" spc="-1" strike="noStrike">
              <a:latin typeface="Arial"/>
            </a:endParaRPr>
          </a:p>
          <a:p>
            <a:pPr>
              <a:lnSpc>
                <a:spcPct val="100000"/>
              </a:lnSpc>
            </a:pPr>
            <a:r>
              <a:rPr b="0" lang="en-US" sz="1400" spc="-1" strike="noStrike">
                <a:solidFill>
                  <a:srgbClr val="000000"/>
                </a:solidFill>
                <a:latin typeface="Arial Unicode MS"/>
                <a:ea typeface="DejaVu Sans"/>
              </a:rPr>
              <a:t>         </a:t>
            </a:r>
            <a:r>
              <a:rPr b="0" lang="en-US" sz="1400" spc="-1" strike="noStrike">
                <a:solidFill>
                  <a:srgbClr val="000000"/>
                </a:solidFill>
                <a:latin typeface="Arial Unicode MS"/>
                <a:ea typeface="DejaVu Sans"/>
              </a:rPr>
              <a:t>perror("server: socket");</a:t>
            </a:r>
            <a:endParaRPr b="0" lang="es-MX" sz="1400" spc="-1" strike="noStrike">
              <a:latin typeface="Arial"/>
            </a:endParaRPr>
          </a:p>
          <a:p>
            <a:pPr>
              <a:lnSpc>
                <a:spcPct val="100000"/>
              </a:lnSpc>
            </a:pPr>
            <a:r>
              <a:rPr b="0" lang="en-US" sz="1400" spc="-1" strike="noStrike">
                <a:solidFill>
                  <a:srgbClr val="000000"/>
                </a:solidFill>
                <a:latin typeface="Arial Unicode MS"/>
                <a:ea typeface="DejaVu Sans"/>
              </a:rPr>
              <a:t>         </a:t>
            </a:r>
            <a:r>
              <a:rPr b="0" lang="en-US" sz="1400" spc="-1" strike="noStrike">
                <a:solidFill>
                  <a:srgbClr val="000000"/>
                </a:solidFill>
                <a:latin typeface="Arial Unicode MS"/>
                <a:ea typeface="DejaVu Sans"/>
              </a:rPr>
              <a:t>continue;</a:t>
            </a:r>
            <a:endParaRPr b="0" lang="es-MX" sz="1400" spc="-1" strike="noStrike">
              <a:latin typeface="Arial"/>
            </a:endParaRPr>
          </a:p>
          <a:p>
            <a:pPr>
              <a:lnSpc>
                <a:spcPct val="100000"/>
              </a:lnSpc>
            </a:pPr>
            <a:r>
              <a:rPr b="0" lang="en-US" sz="1400" spc="-1" strike="noStrike">
                <a:solidFill>
                  <a:srgbClr val="000000"/>
                </a:solidFill>
                <a:latin typeface="Arial Unicode MS"/>
                <a:ea typeface="DejaVu Sans"/>
              </a:rPr>
              <a:t>     </a:t>
            </a:r>
            <a:r>
              <a:rPr b="0" lang="en-US" sz="1400" spc="-1" strike="noStrike">
                <a:solidFill>
                  <a:srgbClr val="000000"/>
                </a:solidFill>
                <a:latin typeface="Arial Unicode MS"/>
                <a:ea typeface="DejaVu Sans"/>
              </a:rPr>
              <a:t>}//if</a:t>
            </a:r>
            <a:endParaRPr b="0" lang="es-MX" sz="1400" spc="-1" strike="noStrike">
              <a:latin typeface="Arial"/>
            </a:endParaRPr>
          </a:p>
          <a:p>
            <a:pPr>
              <a:lnSpc>
                <a:spcPct val="100000"/>
              </a:lnSpc>
            </a:pPr>
            <a:r>
              <a:rPr b="0" lang="en-US" sz="1400" spc="-1" strike="noStrike">
                <a:solidFill>
                  <a:srgbClr val="000000"/>
                </a:solidFill>
                <a:latin typeface="Arial Unicode MS"/>
                <a:ea typeface="DejaVu Sans"/>
              </a:rPr>
              <a:t>   </a:t>
            </a:r>
            <a:r>
              <a:rPr b="0" lang="en-US" sz="1400" spc="-1" strike="noStrike">
                <a:solidFill>
                  <a:srgbClr val="000000"/>
                </a:solidFill>
                <a:latin typeface="Arial Unicode MS"/>
                <a:ea typeface="DejaVu Sans"/>
              </a:rPr>
              <a:t>break;</a:t>
            </a:r>
            <a:endParaRPr b="0" lang="es-MX" sz="1400" spc="-1" strike="noStrike">
              <a:latin typeface="Arial"/>
            </a:endParaRPr>
          </a:p>
          <a:p>
            <a:pPr>
              <a:lnSpc>
                <a:spcPct val="100000"/>
              </a:lnSpc>
            </a:pPr>
            <a:r>
              <a:rPr b="0" lang="en-US" sz="1400" spc="-1" strike="noStrike">
                <a:solidFill>
                  <a:srgbClr val="000000"/>
                </a:solidFill>
                <a:latin typeface="Arial Unicode MS"/>
                <a:ea typeface="DejaVu Sans"/>
              </a:rPr>
              <a:t>}//for</a:t>
            </a:r>
            <a:r>
              <a:rPr b="0" lang="en-US" sz="1400" spc="-1" strike="noStrike">
                <a:solidFill>
                  <a:srgbClr val="000000"/>
                </a:solidFill>
                <a:latin typeface="Calibri"/>
                <a:ea typeface="DejaVu Sans"/>
              </a:rPr>
              <a:t> </a:t>
            </a:r>
            <a:endParaRPr b="0" lang="es-MX" sz="1400" spc="-1" strike="noStrike">
              <a:latin typeface="Arial"/>
            </a:endParaRP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Función bind()</a:t>
            </a:r>
            <a:endParaRPr b="0" lang="es-MX" sz="4400" spc="-1" strike="noStrike">
              <a:latin typeface="Arial"/>
            </a:endParaRPr>
          </a:p>
        </p:txBody>
      </p:sp>
      <p:sp>
        <p:nvSpPr>
          <p:cNvPr id="504" name="CustomShape 2"/>
          <p:cNvSpPr/>
          <p:nvPr/>
        </p:nvSpPr>
        <p:spPr>
          <a:xfrm>
            <a:off x="1981080" y="1448640"/>
            <a:ext cx="8227800" cy="355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800" spc="-1" strike="noStrike">
                <a:solidFill>
                  <a:srgbClr val="8497b0"/>
                </a:solidFill>
                <a:latin typeface="MoolBoran"/>
                <a:ea typeface="DejaVu Sans"/>
              </a:rPr>
              <a:t>#include &lt;sys/socket.h&gt;</a:t>
            </a:r>
            <a:endParaRPr b="0" lang="es-MX" sz="2800" spc="-1" strike="noStrike">
              <a:latin typeface="Arial"/>
            </a:endParaRPr>
          </a:p>
          <a:p>
            <a:pPr>
              <a:lnSpc>
                <a:spcPct val="100000"/>
              </a:lnSpc>
            </a:pPr>
            <a:r>
              <a:rPr b="0" lang="en-US" sz="2800" spc="-1" strike="noStrike">
                <a:solidFill>
                  <a:srgbClr val="8497b0"/>
                </a:solidFill>
                <a:latin typeface="MoolBoran"/>
                <a:ea typeface="DejaVu Sans"/>
              </a:rPr>
              <a:t>#include &lt;netinet/in.h&gt; </a:t>
            </a:r>
            <a:endParaRPr b="0" lang="es-MX" sz="2800" spc="-1" strike="noStrike">
              <a:latin typeface="Arial"/>
            </a:endParaRPr>
          </a:p>
          <a:p>
            <a:pPr>
              <a:lnSpc>
                <a:spcPct val="100000"/>
              </a:lnSpc>
            </a:pPr>
            <a:r>
              <a:rPr b="0" lang="en-US" sz="2800" spc="-1" strike="noStrike">
                <a:solidFill>
                  <a:srgbClr val="000000"/>
                </a:solidFill>
                <a:latin typeface="MoolBoran"/>
                <a:ea typeface="DejaVu Sans"/>
              </a:rPr>
              <a:t>int bind(int sd, const struct sockaddr *addr, socklen_t addrlen);</a:t>
            </a:r>
            <a:endParaRPr b="0" lang="es-MX" sz="2800" spc="-1" strike="noStrike">
              <a:latin typeface="Arial"/>
            </a:endParaRPr>
          </a:p>
          <a:p>
            <a:pPr>
              <a:lnSpc>
                <a:spcPct val="100000"/>
              </a:lnSpc>
            </a:pPr>
            <a:endParaRPr b="0" lang="es-MX" sz="2800" spc="-1" strike="noStrike">
              <a:latin typeface="Arial"/>
            </a:endParaRPr>
          </a:p>
          <a:p>
            <a:pPr marL="216000" indent="-215280">
              <a:lnSpc>
                <a:spcPct val="90000"/>
              </a:lnSpc>
              <a:buClr>
                <a:srgbClr val="000000"/>
              </a:buClr>
              <a:buFont typeface="Arial"/>
              <a:buChar char="•"/>
            </a:pPr>
            <a:r>
              <a:rPr b="0" lang="en-US" sz="2800" spc="-1" strike="noStrike">
                <a:solidFill>
                  <a:srgbClr val="000000"/>
                </a:solidFill>
                <a:latin typeface="Calibri"/>
                <a:ea typeface="DejaVu Sans"/>
              </a:rPr>
              <a:t>Valor devuelto:</a:t>
            </a:r>
            <a:endParaRPr b="0" lang="es-MX" sz="2800" spc="-1" strike="noStrike">
              <a:latin typeface="Arial"/>
            </a:endParaRPr>
          </a:p>
          <a:p>
            <a:pPr>
              <a:lnSpc>
                <a:spcPct val="100000"/>
              </a:lnSpc>
            </a:pPr>
            <a:endParaRPr b="0" lang="es-MX" sz="2800" spc="-1" strike="noStrike">
              <a:latin typeface="Arial"/>
            </a:endParaRPr>
          </a:p>
        </p:txBody>
      </p:sp>
      <p:sp>
        <p:nvSpPr>
          <p:cNvPr id="505" name="CustomShape 3"/>
          <p:cNvSpPr/>
          <p:nvPr/>
        </p:nvSpPr>
        <p:spPr>
          <a:xfrm>
            <a:off x="5015880" y="3645000"/>
            <a:ext cx="153720" cy="912600"/>
          </a:xfrm>
          <a:prstGeom prst="leftBrace">
            <a:avLst>
              <a:gd name="adj1" fmla="val 8333"/>
              <a:gd name="adj2" fmla="val 50000"/>
            </a:avLst>
          </a:prstGeom>
          <a:noFill/>
          <a:ln w="9360">
            <a:solidFill>
              <a:srgbClr val="4a7ebb"/>
            </a:solidFill>
            <a:round/>
          </a:ln>
        </p:spPr>
        <p:style>
          <a:lnRef idx="0"/>
          <a:fillRef idx="0"/>
          <a:effectRef idx="0"/>
          <a:fontRef idx="minor"/>
        </p:style>
      </p:sp>
      <p:sp>
        <p:nvSpPr>
          <p:cNvPr id="506" name="CustomShape 4"/>
          <p:cNvSpPr/>
          <p:nvPr/>
        </p:nvSpPr>
        <p:spPr>
          <a:xfrm>
            <a:off x="4986720" y="3778920"/>
            <a:ext cx="1226880" cy="63756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en-US" sz="1800" spc="-1" strike="noStrike">
                <a:solidFill>
                  <a:srgbClr val="000000"/>
                </a:solidFill>
                <a:latin typeface="Calibri"/>
                <a:ea typeface="DejaVu Sans"/>
              </a:rPr>
              <a:t>0 = éxito</a:t>
            </a:r>
            <a:endParaRPr b="0" lang="es-MX" sz="1800" spc="-1" strike="noStrike">
              <a:latin typeface="Arial"/>
            </a:endParaRPr>
          </a:p>
          <a:p>
            <a:pPr>
              <a:lnSpc>
                <a:spcPct val="100000"/>
              </a:lnSpc>
            </a:pPr>
            <a:r>
              <a:rPr b="0" lang="en-US" sz="1800" spc="-1" strike="noStrike">
                <a:solidFill>
                  <a:srgbClr val="000000"/>
                </a:solidFill>
                <a:latin typeface="Calibri"/>
                <a:ea typeface="DejaVu Sans"/>
              </a:rPr>
              <a:t>-1= error</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7" name="CustomShape 1"/>
          <p:cNvSpPr/>
          <p:nvPr/>
        </p:nvSpPr>
        <p:spPr>
          <a:xfrm>
            <a:off x="1775520" y="116640"/>
            <a:ext cx="8227800" cy="5601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Ejemplo  bind()</a:t>
            </a:r>
            <a:endParaRPr b="0" lang="es-MX" sz="4400" spc="-1" strike="noStrike">
              <a:latin typeface="Arial"/>
            </a:endParaRPr>
          </a:p>
        </p:txBody>
      </p:sp>
      <p:sp>
        <p:nvSpPr>
          <p:cNvPr id="508" name="CustomShape 2"/>
          <p:cNvSpPr/>
          <p:nvPr/>
        </p:nvSpPr>
        <p:spPr>
          <a:xfrm>
            <a:off x="2279520" y="678240"/>
            <a:ext cx="8872200" cy="6178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400" spc="-1" strike="noStrike">
                <a:solidFill>
                  <a:srgbClr val="000000"/>
                </a:solidFill>
                <a:latin typeface="Arial Unicode MS"/>
                <a:ea typeface="DejaVu Sans"/>
              </a:rPr>
              <a:t>int sd; </a:t>
            </a:r>
            <a:endParaRPr b="0" lang="es-MX" sz="1400" spc="-1" strike="noStrike">
              <a:latin typeface="Arial"/>
            </a:endParaRPr>
          </a:p>
          <a:p>
            <a:pPr>
              <a:lnSpc>
                <a:spcPct val="100000"/>
              </a:lnSpc>
            </a:pPr>
            <a:r>
              <a:rPr b="0" lang="en-US" sz="1400" spc="-1" strike="noStrike">
                <a:solidFill>
                  <a:srgbClr val="000000"/>
                </a:solidFill>
                <a:latin typeface="Arial Unicode MS"/>
                <a:ea typeface="DejaVu Sans"/>
              </a:rPr>
              <a:t>struct addrinfo i, *r, *p; </a:t>
            </a:r>
            <a:endParaRPr b="0" lang="es-MX" sz="1400" spc="-1" strike="noStrike">
              <a:latin typeface="Arial"/>
            </a:endParaRPr>
          </a:p>
          <a:p>
            <a:pPr>
              <a:lnSpc>
                <a:spcPct val="100000"/>
              </a:lnSpc>
            </a:pPr>
            <a:r>
              <a:rPr b="0" lang="en-US" sz="1400" spc="-1" strike="noStrike">
                <a:solidFill>
                  <a:srgbClr val="000000"/>
                </a:solidFill>
                <a:latin typeface="Arial Unicode MS"/>
                <a:ea typeface="DejaVu Sans"/>
              </a:rPr>
              <a:t>memset(&amp;i, 0, sizeof (i)); //indicio </a:t>
            </a:r>
            <a:endParaRPr b="0" lang="es-MX" sz="1400" spc="-1" strike="noStrike">
              <a:latin typeface="Arial"/>
            </a:endParaRPr>
          </a:p>
          <a:p>
            <a:pPr>
              <a:lnSpc>
                <a:spcPct val="100000"/>
              </a:lnSpc>
            </a:pPr>
            <a:r>
              <a:rPr b="0" lang="en-US" sz="1400" spc="-1" strike="noStrike">
                <a:solidFill>
                  <a:srgbClr val="000000"/>
                </a:solidFill>
                <a:latin typeface="Arial Unicode MS"/>
                <a:ea typeface="DejaVu Sans"/>
              </a:rPr>
              <a:t>i.ai_family = AF_INET6; /* Permite IPv4 or IPv6 */ </a:t>
            </a:r>
            <a:endParaRPr b="0" lang="es-MX" sz="1400" spc="-1" strike="noStrike">
              <a:latin typeface="Arial"/>
            </a:endParaRPr>
          </a:p>
          <a:p>
            <a:pPr>
              <a:lnSpc>
                <a:spcPct val="100000"/>
              </a:lnSpc>
            </a:pPr>
            <a:r>
              <a:rPr b="0" lang="en-US" sz="1400" spc="-1" strike="noStrike">
                <a:solidFill>
                  <a:srgbClr val="000000"/>
                </a:solidFill>
                <a:latin typeface="Arial Unicode MS"/>
                <a:ea typeface="DejaVu Sans"/>
              </a:rPr>
              <a:t>i.ai_socktype = SOCK_DGRAM; </a:t>
            </a:r>
            <a:endParaRPr b="0" lang="es-MX" sz="1400" spc="-1" strike="noStrike">
              <a:latin typeface="Arial"/>
            </a:endParaRPr>
          </a:p>
          <a:p>
            <a:pPr>
              <a:lnSpc>
                <a:spcPct val="100000"/>
              </a:lnSpc>
            </a:pPr>
            <a:r>
              <a:rPr b="0" lang="en-US" sz="1400" spc="-1" strike="noStrike">
                <a:solidFill>
                  <a:srgbClr val="000000"/>
                </a:solidFill>
                <a:latin typeface="Arial Unicode MS"/>
                <a:ea typeface="DejaVu Sans"/>
              </a:rPr>
              <a:t>i.ai_flags = AI_PASSIVE; // utilizado para hacer el bind</a:t>
            </a:r>
            <a:endParaRPr b="0" lang="es-MX" sz="1400" spc="-1" strike="noStrike">
              <a:latin typeface="Arial"/>
            </a:endParaRPr>
          </a:p>
          <a:p>
            <a:pPr>
              <a:lnSpc>
                <a:spcPct val="100000"/>
              </a:lnSpc>
            </a:pPr>
            <a:r>
              <a:rPr b="0" lang="en-US" sz="1400" spc="-1" strike="noStrike">
                <a:solidFill>
                  <a:srgbClr val="000000"/>
                </a:solidFill>
                <a:latin typeface="Arial Unicode MS"/>
                <a:ea typeface="DejaVu Sans"/>
              </a:rPr>
              <a:t>i.ai_protocol = 0; /* Any protocol */ </a:t>
            </a:r>
            <a:endParaRPr b="0" lang="es-MX" sz="1400" spc="-1" strike="noStrike">
              <a:latin typeface="Arial"/>
            </a:endParaRPr>
          </a:p>
          <a:p>
            <a:pPr>
              <a:lnSpc>
                <a:spcPct val="100000"/>
              </a:lnSpc>
            </a:pPr>
            <a:r>
              <a:rPr b="0" lang="en-US" sz="1400" spc="-1" strike="noStrike">
                <a:solidFill>
                  <a:srgbClr val="000000"/>
                </a:solidFill>
                <a:latin typeface="Arial Unicode MS"/>
                <a:ea typeface="DejaVu Sans"/>
              </a:rPr>
              <a:t>i.ai_canonname = NULL; </a:t>
            </a:r>
            <a:endParaRPr b="0" lang="es-MX" sz="1400" spc="-1" strike="noStrike">
              <a:latin typeface="Arial"/>
            </a:endParaRPr>
          </a:p>
          <a:p>
            <a:pPr>
              <a:lnSpc>
                <a:spcPct val="100000"/>
              </a:lnSpc>
            </a:pPr>
            <a:r>
              <a:rPr b="0" lang="en-US" sz="1400" spc="-1" strike="noStrike">
                <a:solidFill>
                  <a:srgbClr val="000000"/>
                </a:solidFill>
                <a:latin typeface="Arial Unicode MS"/>
                <a:ea typeface="DejaVu Sans"/>
              </a:rPr>
              <a:t>i.ai_addr = NULL; </a:t>
            </a:r>
            <a:endParaRPr b="0" lang="es-MX" sz="1400" spc="-1" strike="noStrike">
              <a:latin typeface="Arial"/>
            </a:endParaRPr>
          </a:p>
          <a:p>
            <a:pPr>
              <a:lnSpc>
                <a:spcPct val="100000"/>
              </a:lnSpc>
            </a:pPr>
            <a:r>
              <a:rPr b="0" lang="en-US" sz="1400" spc="-1" strike="noStrike">
                <a:solidFill>
                  <a:srgbClr val="000000"/>
                </a:solidFill>
                <a:latin typeface="Arial Unicode MS"/>
                <a:ea typeface="DejaVu Sans"/>
              </a:rPr>
              <a:t>i.ai_next = NULL; </a:t>
            </a:r>
            <a:endParaRPr b="0" lang="es-MX" sz="1400" spc="-1" strike="noStrike">
              <a:latin typeface="Arial"/>
            </a:endParaRPr>
          </a:p>
          <a:p>
            <a:pPr>
              <a:lnSpc>
                <a:spcPct val="100000"/>
              </a:lnSpc>
            </a:pPr>
            <a:r>
              <a:rPr b="0" lang="en-US" sz="1400" spc="-1" strike="noStrike">
                <a:solidFill>
                  <a:srgbClr val="000000"/>
                </a:solidFill>
                <a:latin typeface="Arial Unicode MS"/>
                <a:ea typeface="DejaVu Sans"/>
              </a:rPr>
              <a:t>if ((rv = getaddrinfo(NULL, pto, &amp;i, &amp;r)) != 0) {</a:t>
            </a:r>
            <a:endParaRPr b="0" lang="es-MX" sz="1400" spc="-1" strike="noStrike">
              <a:latin typeface="Arial"/>
            </a:endParaRPr>
          </a:p>
          <a:p>
            <a:pPr>
              <a:lnSpc>
                <a:spcPct val="100000"/>
              </a:lnSpc>
            </a:pPr>
            <a:r>
              <a:rPr b="0" lang="en-US" sz="1400" spc="-1" strike="noStrike">
                <a:solidFill>
                  <a:srgbClr val="000000"/>
                </a:solidFill>
                <a:latin typeface="Arial Unicode MS"/>
                <a:ea typeface="DejaVu Sans"/>
              </a:rPr>
              <a:t>    </a:t>
            </a:r>
            <a:r>
              <a:rPr b="0" lang="en-US" sz="1400" spc="-1" strike="noStrike">
                <a:solidFill>
                  <a:srgbClr val="000000"/>
                </a:solidFill>
                <a:latin typeface="Arial Unicode MS"/>
                <a:ea typeface="DejaVu Sans"/>
              </a:rPr>
              <a:t>fprintf(stderr, "getaddrinfo: %s\n", gai_strerror(rv));</a:t>
            </a:r>
            <a:endParaRPr b="0" lang="es-MX" sz="1400" spc="-1" strike="noStrike">
              <a:latin typeface="Arial"/>
            </a:endParaRPr>
          </a:p>
          <a:p>
            <a:pPr>
              <a:lnSpc>
                <a:spcPct val="100000"/>
              </a:lnSpc>
            </a:pPr>
            <a:r>
              <a:rPr b="0" lang="en-US" sz="1400" spc="-1" strike="noStrike">
                <a:solidFill>
                  <a:srgbClr val="000000"/>
                </a:solidFill>
                <a:latin typeface="Arial Unicode MS"/>
                <a:ea typeface="DejaVu Sans"/>
              </a:rPr>
              <a:t>    </a:t>
            </a:r>
            <a:r>
              <a:rPr b="0" lang="en-US" sz="1400" spc="-1" strike="noStrike">
                <a:solidFill>
                  <a:srgbClr val="000000"/>
                </a:solidFill>
                <a:latin typeface="Arial Unicode MS"/>
                <a:ea typeface="DejaVu Sans"/>
              </a:rPr>
              <a:t>return 1; </a:t>
            </a:r>
            <a:endParaRPr b="0" lang="es-MX" sz="1400" spc="-1" strike="noStrike">
              <a:latin typeface="Arial"/>
            </a:endParaRPr>
          </a:p>
          <a:p>
            <a:pPr>
              <a:lnSpc>
                <a:spcPct val="100000"/>
              </a:lnSpc>
            </a:pPr>
            <a:r>
              <a:rPr b="0" lang="en-US" sz="1400" spc="-1" strike="noStrike">
                <a:solidFill>
                  <a:srgbClr val="000000"/>
                </a:solidFill>
                <a:latin typeface="Arial Unicode MS"/>
                <a:ea typeface="DejaVu Sans"/>
              </a:rPr>
              <a:t>}//if</a:t>
            </a:r>
            <a:endParaRPr b="0" lang="es-MX" sz="1400" spc="-1" strike="noStrike">
              <a:latin typeface="Arial"/>
            </a:endParaRPr>
          </a:p>
          <a:p>
            <a:pPr>
              <a:lnSpc>
                <a:spcPct val="100000"/>
              </a:lnSpc>
            </a:pPr>
            <a:r>
              <a:rPr b="0" lang="en-US" sz="1400" spc="-1" strike="noStrike">
                <a:solidFill>
                  <a:srgbClr val="000000"/>
                </a:solidFill>
                <a:latin typeface="Arial Unicode MS"/>
                <a:ea typeface="DejaVu Sans"/>
              </a:rPr>
              <a:t> </a:t>
            </a:r>
            <a:r>
              <a:rPr b="0" lang="en-US" sz="1400" spc="-1" strike="noStrike">
                <a:solidFill>
                  <a:srgbClr val="000000"/>
                </a:solidFill>
                <a:latin typeface="Arial Unicode MS"/>
                <a:ea typeface="DejaVu Sans"/>
              </a:rPr>
              <a:t>for(p = r; p != NULL; p = p-&gt;ai_next) { </a:t>
            </a:r>
            <a:endParaRPr b="0" lang="es-MX" sz="1400" spc="-1" strike="noStrike">
              <a:latin typeface="Arial"/>
            </a:endParaRPr>
          </a:p>
          <a:p>
            <a:pPr>
              <a:lnSpc>
                <a:spcPct val="100000"/>
              </a:lnSpc>
            </a:pPr>
            <a:r>
              <a:rPr b="0" lang="en-US" sz="1400" spc="-1" strike="noStrike">
                <a:solidFill>
                  <a:srgbClr val="000000"/>
                </a:solidFill>
                <a:latin typeface="Arial Unicode MS"/>
                <a:ea typeface="DejaVu Sans"/>
              </a:rPr>
              <a:t>    </a:t>
            </a:r>
            <a:r>
              <a:rPr b="0" lang="en-US" sz="1400" spc="-1" strike="noStrike">
                <a:solidFill>
                  <a:srgbClr val="000000"/>
                </a:solidFill>
                <a:latin typeface="Arial Unicode MS"/>
                <a:ea typeface="DejaVu Sans"/>
              </a:rPr>
              <a:t>if ((sd = socket(p-&gt;ai_family, p-&gt;ai_socktype,p-&gt;ai_protocol)) == -1) { </a:t>
            </a:r>
            <a:endParaRPr b="0" lang="es-MX" sz="1400" spc="-1" strike="noStrike">
              <a:latin typeface="Arial"/>
            </a:endParaRPr>
          </a:p>
          <a:p>
            <a:pPr>
              <a:lnSpc>
                <a:spcPct val="100000"/>
              </a:lnSpc>
            </a:pPr>
            <a:r>
              <a:rPr b="0" lang="en-US" sz="1400" spc="-1" strike="noStrike">
                <a:solidFill>
                  <a:srgbClr val="000000"/>
                </a:solidFill>
                <a:latin typeface="Arial Unicode MS"/>
                <a:ea typeface="DejaVu Sans"/>
              </a:rPr>
              <a:t>         </a:t>
            </a:r>
            <a:r>
              <a:rPr b="0" lang="en-US" sz="1400" spc="-1" strike="noStrike">
                <a:solidFill>
                  <a:srgbClr val="000000"/>
                </a:solidFill>
                <a:latin typeface="Arial Unicode MS"/>
                <a:ea typeface="DejaVu Sans"/>
              </a:rPr>
              <a:t>perror("server: socket");</a:t>
            </a:r>
            <a:endParaRPr b="0" lang="es-MX" sz="1400" spc="-1" strike="noStrike">
              <a:latin typeface="Arial"/>
            </a:endParaRPr>
          </a:p>
          <a:p>
            <a:pPr>
              <a:lnSpc>
                <a:spcPct val="100000"/>
              </a:lnSpc>
            </a:pPr>
            <a:r>
              <a:rPr b="0" lang="en-US" sz="1400" spc="-1" strike="noStrike">
                <a:solidFill>
                  <a:srgbClr val="000000"/>
                </a:solidFill>
                <a:latin typeface="Arial Unicode MS"/>
                <a:ea typeface="DejaVu Sans"/>
              </a:rPr>
              <a:t>         </a:t>
            </a:r>
            <a:r>
              <a:rPr b="0" lang="en-US" sz="1400" spc="-1" strike="noStrike">
                <a:solidFill>
                  <a:srgbClr val="000000"/>
                </a:solidFill>
                <a:latin typeface="Arial Unicode MS"/>
                <a:ea typeface="DejaVu Sans"/>
              </a:rPr>
              <a:t>continue;</a:t>
            </a:r>
            <a:endParaRPr b="0" lang="es-MX" sz="1400" spc="-1" strike="noStrike">
              <a:latin typeface="Arial"/>
            </a:endParaRPr>
          </a:p>
          <a:p>
            <a:pPr>
              <a:lnSpc>
                <a:spcPct val="100000"/>
              </a:lnSpc>
            </a:pPr>
            <a:r>
              <a:rPr b="0" lang="en-US" sz="1400" spc="-1" strike="noStrike">
                <a:solidFill>
                  <a:srgbClr val="000000"/>
                </a:solidFill>
                <a:latin typeface="Arial Unicode MS"/>
                <a:ea typeface="DejaVu Sans"/>
              </a:rPr>
              <a:t>     </a:t>
            </a:r>
            <a:r>
              <a:rPr b="0" lang="en-US" sz="1400" spc="-1" strike="noStrike">
                <a:solidFill>
                  <a:srgbClr val="000000"/>
                </a:solidFill>
                <a:latin typeface="Arial Unicode MS"/>
                <a:ea typeface="DejaVu Sans"/>
              </a:rPr>
              <a:t>}//if</a:t>
            </a:r>
            <a:endParaRPr b="0" lang="es-MX" sz="1400" spc="-1" strike="noStrike">
              <a:latin typeface="Arial"/>
            </a:endParaRPr>
          </a:p>
          <a:p>
            <a:pPr>
              <a:lnSpc>
                <a:spcPct val="100000"/>
              </a:lnSpc>
            </a:pPr>
            <a:r>
              <a:rPr b="1" lang="en-US" sz="1400" spc="-1" strike="noStrike">
                <a:solidFill>
                  <a:srgbClr val="000000"/>
                </a:solidFill>
                <a:latin typeface="Arial Unicode MS"/>
                <a:ea typeface="DejaVu Sans"/>
              </a:rPr>
              <a:t>     </a:t>
            </a:r>
            <a:r>
              <a:rPr b="1" lang="en-US" sz="1400" spc="-1" strike="noStrike">
                <a:solidFill>
                  <a:srgbClr val="000000"/>
                </a:solidFill>
                <a:latin typeface="Arial Unicode MS"/>
                <a:ea typeface="DejaVu Sans"/>
              </a:rPr>
              <a:t>if (bind(sd, p-&gt;ai_addr, p-&gt;ai_addrlen) == -1) {</a:t>
            </a:r>
            <a:endParaRPr b="0" lang="es-MX" sz="1400" spc="-1" strike="noStrike">
              <a:latin typeface="Arial"/>
            </a:endParaRPr>
          </a:p>
          <a:p>
            <a:pPr>
              <a:lnSpc>
                <a:spcPct val="100000"/>
              </a:lnSpc>
            </a:pPr>
            <a:r>
              <a:rPr b="1" lang="en-US" sz="1400" spc="-1" strike="noStrike">
                <a:solidFill>
                  <a:srgbClr val="000000"/>
                </a:solidFill>
                <a:latin typeface="Arial Unicode MS"/>
                <a:ea typeface="DejaVu Sans"/>
              </a:rPr>
              <a:t>         </a:t>
            </a:r>
            <a:r>
              <a:rPr b="1" lang="en-US" sz="1400" spc="-1" strike="noStrike">
                <a:solidFill>
                  <a:srgbClr val="000000"/>
                </a:solidFill>
                <a:latin typeface="Arial Unicode MS"/>
                <a:ea typeface="DejaVu Sans"/>
              </a:rPr>
              <a:t>close(sd); </a:t>
            </a:r>
            <a:endParaRPr b="0" lang="es-MX" sz="1400" spc="-1" strike="noStrike">
              <a:latin typeface="Arial"/>
            </a:endParaRPr>
          </a:p>
          <a:p>
            <a:pPr>
              <a:lnSpc>
                <a:spcPct val="100000"/>
              </a:lnSpc>
            </a:pPr>
            <a:r>
              <a:rPr b="1" lang="en-US" sz="1400" spc="-1" strike="noStrike">
                <a:solidFill>
                  <a:srgbClr val="000000"/>
                </a:solidFill>
                <a:latin typeface="Arial Unicode MS"/>
                <a:ea typeface="DejaVu Sans"/>
              </a:rPr>
              <a:t>         </a:t>
            </a:r>
            <a:r>
              <a:rPr b="1" lang="en-US" sz="1400" spc="-1" strike="noStrike">
                <a:solidFill>
                  <a:srgbClr val="000000"/>
                </a:solidFill>
                <a:latin typeface="Arial Unicode MS"/>
                <a:ea typeface="DejaVu Sans"/>
              </a:rPr>
              <a:t>perror("server: bind"); </a:t>
            </a:r>
            <a:endParaRPr b="0" lang="es-MX" sz="1400" spc="-1" strike="noStrike">
              <a:latin typeface="Arial"/>
            </a:endParaRPr>
          </a:p>
          <a:p>
            <a:pPr>
              <a:lnSpc>
                <a:spcPct val="100000"/>
              </a:lnSpc>
            </a:pPr>
            <a:r>
              <a:rPr b="1" lang="en-US" sz="1400" spc="-1" strike="noStrike">
                <a:solidFill>
                  <a:srgbClr val="000000"/>
                </a:solidFill>
                <a:latin typeface="Arial Unicode MS"/>
                <a:ea typeface="DejaVu Sans"/>
              </a:rPr>
              <a:t>         </a:t>
            </a:r>
            <a:r>
              <a:rPr b="1" lang="en-US" sz="1400" spc="-1" strike="noStrike">
                <a:solidFill>
                  <a:srgbClr val="000000"/>
                </a:solidFill>
                <a:latin typeface="Arial Unicode MS"/>
                <a:ea typeface="DejaVu Sans"/>
              </a:rPr>
              <a:t>continue; </a:t>
            </a:r>
            <a:endParaRPr b="0" lang="es-MX" sz="1400" spc="-1" strike="noStrike">
              <a:latin typeface="Arial"/>
            </a:endParaRPr>
          </a:p>
          <a:p>
            <a:pPr>
              <a:lnSpc>
                <a:spcPct val="100000"/>
              </a:lnSpc>
            </a:pPr>
            <a:r>
              <a:rPr b="1" lang="en-US" sz="1400" spc="-1" strike="noStrike">
                <a:solidFill>
                  <a:srgbClr val="000000"/>
                </a:solidFill>
                <a:latin typeface="Arial Unicode MS"/>
                <a:ea typeface="DejaVu Sans"/>
              </a:rPr>
              <a:t>      </a:t>
            </a:r>
            <a:r>
              <a:rPr b="1" lang="en-US" sz="1400" spc="-1" strike="noStrike">
                <a:solidFill>
                  <a:srgbClr val="000000"/>
                </a:solidFill>
                <a:latin typeface="Arial Unicode MS"/>
                <a:ea typeface="DejaVu Sans"/>
              </a:rPr>
              <a:t>}//if</a:t>
            </a:r>
            <a:r>
              <a:rPr b="0" lang="en-US" sz="1400" spc="-1" strike="noStrike">
                <a:solidFill>
                  <a:srgbClr val="000000"/>
                </a:solidFill>
                <a:latin typeface="Calibri"/>
                <a:ea typeface="DejaVu Sans"/>
              </a:rPr>
              <a:t> </a:t>
            </a:r>
            <a:endParaRPr b="0" lang="es-MX" sz="1400" spc="-1" strike="noStrike">
              <a:latin typeface="Arial"/>
            </a:endParaRPr>
          </a:p>
          <a:p>
            <a:pPr>
              <a:lnSpc>
                <a:spcPct val="100000"/>
              </a:lnSpc>
            </a:pPr>
            <a:endParaRPr b="0" lang="es-MX" sz="1400" spc="-1" strike="noStrike">
              <a:latin typeface="Arial"/>
            </a:endParaRPr>
          </a:p>
          <a:p>
            <a:pPr>
              <a:lnSpc>
                <a:spcPct val="100000"/>
              </a:lnSpc>
            </a:pPr>
            <a:r>
              <a:rPr b="0" lang="en-US" sz="1400" spc="-1" strike="noStrike">
                <a:solidFill>
                  <a:srgbClr val="000000"/>
                </a:solidFill>
                <a:latin typeface="Arial Unicode MS"/>
                <a:ea typeface="DejaVu Sans"/>
              </a:rPr>
              <a:t>   </a:t>
            </a:r>
            <a:r>
              <a:rPr b="0" lang="en-US" sz="1400" spc="-1" strike="noStrike">
                <a:solidFill>
                  <a:srgbClr val="000000"/>
                </a:solidFill>
                <a:latin typeface="Arial Unicode MS"/>
                <a:ea typeface="DejaVu Sans"/>
              </a:rPr>
              <a:t>break;</a:t>
            </a:r>
            <a:endParaRPr b="0" lang="es-MX" sz="1400" spc="-1" strike="noStrike">
              <a:latin typeface="Arial"/>
            </a:endParaRPr>
          </a:p>
          <a:p>
            <a:pPr>
              <a:lnSpc>
                <a:spcPct val="100000"/>
              </a:lnSpc>
            </a:pPr>
            <a:r>
              <a:rPr b="0" lang="en-US" sz="1400" spc="-1" strike="noStrike">
                <a:solidFill>
                  <a:srgbClr val="000000"/>
                </a:solidFill>
                <a:latin typeface="Arial Unicode MS"/>
                <a:ea typeface="DejaVu Sans"/>
              </a:rPr>
              <a:t>}//for</a:t>
            </a:r>
            <a:r>
              <a:rPr b="0" lang="en-US" sz="1400" spc="-1" strike="noStrike">
                <a:solidFill>
                  <a:srgbClr val="000000"/>
                </a:solidFill>
                <a:latin typeface="Calibri"/>
                <a:ea typeface="DejaVu Sans"/>
              </a:rPr>
              <a:t> </a:t>
            </a:r>
            <a:endParaRPr b="0" lang="es-MX" sz="1400" spc="-1" strike="noStrike">
              <a:latin typeface="Arial"/>
            </a:endParaRPr>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CustomShape 1"/>
          <p:cNvSpPr/>
          <p:nvPr/>
        </p:nvSpPr>
        <p:spPr>
          <a:xfrm>
            <a:off x="1119600" y="109080"/>
            <a:ext cx="8227800" cy="4881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Función sendto()</a:t>
            </a:r>
            <a:endParaRPr b="0" lang="es-MX" sz="4400" spc="-1" strike="noStrike">
              <a:latin typeface="Arial"/>
            </a:endParaRPr>
          </a:p>
        </p:txBody>
      </p:sp>
      <p:sp>
        <p:nvSpPr>
          <p:cNvPr id="510" name="CustomShape 2"/>
          <p:cNvSpPr/>
          <p:nvPr/>
        </p:nvSpPr>
        <p:spPr>
          <a:xfrm>
            <a:off x="115920" y="813600"/>
            <a:ext cx="11898720" cy="103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000" spc="-1" strike="noStrike">
                <a:solidFill>
                  <a:srgbClr val="8497b0"/>
                </a:solidFill>
                <a:latin typeface="MoolBoran"/>
                <a:ea typeface="DejaVu Sans"/>
              </a:rPr>
              <a:t>#include &lt;sys/socket.h&gt;</a:t>
            </a:r>
            <a:endParaRPr b="0" lang="es-MX" sz="2000" spc="-1" strike="noStrike">
              <a:latin typeface="Arial"/>
            </a:endParaRPr>
          </a:p>
          <a:p>
            <a:pPr>
              <a:lnSpc>
                <a:spcPct val="100000"/>
              </a:lnSpc>
            </a:pPr>
            <a:r>
              <a:rPr b="0" lang="en-US" sz="2000" spc="-1" strike="noStrike">
                <a:solidFill>
                  <a:srgbClr val="000000"/>
                </a:solidFill>
                <a:latin typeface="MoolBoran"/>
                <a:ea typeface="DejaVu Sans"/>
              </a:rPr>
              <a:t>ssize_t sendto(int sd, const void *buf, size_t tam, int bandera,const struct sockaddr *dst, socklen_t tam)</a:t>
            </a:r>
            <a:endParaRPr b="0" lang="es-MX" sz="2000" spc="-1" strike="noStrike">
              <a:latin typeface="Arial"/>
            </a:endParaRPr>
          </a:p>
        </p:txBody>
      </p:sp>
      <p:sp>
        <p:nvSpPr>
          <p:cNvPr id="511" name="CustomShape 3"/>
          <p:cNvSpPr/>
          <p:nvPr/>
        </p:nvSpPr>
        <p:spPr>
          <a:xfrm>
            <a:off x="115920" y="2266560"/>
            <a:ext cx="1679400" cy="314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Calibri"/>
                <a:ea typeface="DejaVu Sans"/>
              </a:rPr>
              <a:t>Valor devuelto:</a:t>
            </a:r>
            <a:endParaRPr b="0" lang="es-MX" sz="1800" spc="-1" strike="noStrike">
              <a:latin typeface="Arial"/>
            </a:endParaRPr>
          </a:p>
          <a:p>
            <a:pPr>
              <a:lnSpc>
                <a:spcPct val="100000"/>
              </a:lnSpc>
            </a:pPr>
            <a:endParaRPr b="0" lang="es-MX" sz="1800" spc="-1" strike="noStrike">
              <a:latin typeface="Arial"/>
            </a:endParaRPr>
          </a:p>
        </p:txBody>
      </p:sp>
      <p:sp>
        <p:nvSpPr>
          <p:cNvPr id="512" name="CustomShape 4"/>
          <p:cNvSpPr/>
          <p:nvPr/>
        </p:nvSpPr>
        <p:spPr>
          <a:xfrm>
            <a:off x="1684800" y="2122920"/>
            <a:ext cx="148680" cy="602280"/>
          </a:xfrm>
          <a:prstGeom prst="leftBrace">
            <a:avLst>
              <a:gd name="adj1" fmla="val 8333"/>
              <a:gd name="adj2" fmla="val 50000"/>
            </a:avLst>
          </a:prstGeom>
          <a:noFill/>
          <a:ln w="9360">
            <a:solidFill>
              <a:srgbClr val="4a7ebb"/>
            </a:solidFill>
            <a:round/>
          </a:ln>
        </p:spPr>
        <p:style>
          <a:lnRef idx="0"/>
          <a:fillRef idx="0"/>
          <a:effectRef idx="0"/>
          <a:fontRef idx="minor"/>
        </p:style>
      </p:sp>
      <p:sp>
        <p:nvSpPr>
          <p:cNvPr id="513" name="CustomShape 5"/>
          <p:cNvSpPr/>
          <p:nvPr/>
        </p:nvSpPr>
        <p:spPr>
          <a:xfrm>
            <a:off x="1796760" y="2064960"/>
            <a:ext cx="2158560" cy="718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400" spc="-1" strike="noStrike">
                <a:solidFill>
                  <a:srgbClr val="000000"/>
                </a:solidFill>
                <a:latin typeface="Calibri"/>
                <a:ea typeface="DejaVu Sans"/>
              </a:rPr>
              <a:t>&gt;0 = #bytes enviados</a:t>
            </a:r>
            <a:endParaRPr b="0" lang="es-MX" sz="1400" spc="-1" strike="noStrike">
              <a:latin typeface="Arial"/>
            </a:endParaRPr>
          </a:p>
          <a:p>
            <a:pPr>
              <a:lnSpc>
                <a:spcPct val="100000"/>
              </a:lnSpc>
            </a:pPr>
            <a:r>
              <a:rPr b="0" lang="en-US" sz="1400" spc="-1" strike="noStrike">
                <a:solidFill>
                  <a:srgbClr val="000000"/>
                </a:solidFill>
                <a:latin typeface="Calibri"/>
                <a:ea typeface="DejaVu Sans"/>
              </a:rPr>
              <a:t>-1 = error</a:t>
            </a:r>
            <a:endParaRPr b="0" lang="es-MX" sz="1400" spc="-1" strike="noStrike">
              <a:latin typeface="Arial"/>
            </a:endParaRPr>
          </a:p>
          <a:p>
            <a:pPr>
              <a:lnSpc>
                <a:spcPct val="100000"/>
              </a:lnSpc>
            </a:pPr>
            <a:r>
              <a:rPr b="0" lang="en-US" sz="1400" spc="-1" strike="noStrike">
                <a:solidFill>
                  <a:srgbClr val="000000"/>
                </a:solidFill>
                <a:latin typeface="Calibri"/>
                <a:ea typeface="DejaVu Sans"/>
              </a:rPr>
              <a:t>0 = socket cerrado</a:t>
            </a:r>
            <a:endParaRPr b="0" lang="es-MX" sz="1400" spc="-1" strike="noStrike">
              <a:latin typeface="Arial"/>
            </a:endParaRPr>
          </a:p>
        </p:txBody>
      </p:sp>
      <p:sp>
        <p:nvSpPr>
          <p:cNvPr id="514" name="CustomShape 6"/>
          <p:cNvSpPr/>
          <p:nvPr/>
        </p:nvSpPr>
        <p:spPr>
          <a:xfrm>
            <a:off x="6612840" y="1613160"/>
            <a:ext cx="430200" cy="384120"/>
          </a:xfrm>
          <a:prstGeom prst="bentConnector3">
            <a:avLst>
              <a:gd name="adj1" fmla="val 1159"/>
            </a:avLst>
          </a:prstGeom>
          <a:noFill/>
          <a:ln w="9360">
            <a:solidFill>
              <a:srgbClr val="4a7ebb"/>
            </a:solidFill>
            <a:round/>
            <a:tailEnd len="med" type="triangle" w="med"/>
          </a:ln>
        </p:spPr>
        <p:style>
          <a:lnRef idx="0"/>
          <a:fillRef idx="0"/>
          <a:effectRef idx="0"/>
          <a:fontRef idx="minor"/>
        </p:style>
      </p:sp>
      <p:sp>
        <p:nvSpPr>
          <p:cNvPr id="515" name="CustomShape 7"/>
          <p:cNvSpPr/>
          <p:nvPr/>
        </p:nvSpPr>
        <p:spPr>
          <a:xfrm>
            <a:off x="7112880" y="1807920"/>
            <a:ext cx="75960" cy="512640"/>
          </a:xfrm>
          <a:prstGeom prst="leftBrace">
            <a:avLst>
              <a:gd name="adj1" fmla="val 8333"/>
              <a:gd name="adj2" fmla="val 50000"/>
            </a:avLst>
          </a:prstGeom>
          <a:noFill/>
          <a:ln w="9360">
            <a:solidFill>
              <a:srgbClr val="4a7ebb"/>
            </a:solidFill>
            <a:round/>
          </a:ln>
        </p:spPr>
        <p:style>
          <a:lnRef idx="0"/>
          <a:fillRef idx="0"/>
          <a:effectRef idx="0"/>
          <a:fontRef idx="minor"/>
        </p:style>
      </p:sp>
      <p:sp>
        <p:nvSpPr>
          <p:cNvPr id="516" name="CustomShape 8"/>
          <p:cNvSpPr/>
          <p:nvPr/>
        </p:nvSpPr>
        <p:spPr>
          <a:xfrm>
            <a:off x="7112880" y="1789560"/>
            <a:ext cx="2158560" cy="527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400" spc="-1" strike="noStrike">
                <a:solidFill>
                  <a:srgbClr val="000000"/>
                </a:solidFill>
                <a:latin typeface="Calibri"/>
                <a:ea typeface="DejaVu Sans"/>
              </a:rPr>
              <a:t>0 = prioridad default</a:t>
            </a:r>
            <a:endParaRPr b="0" lang="es-MX" sz="1400" spc="-1" strike="noStrike">
              <a:latin typeface="Arial"/>
            </a:endParaRPr>
          </a:p>
          <a:p>
            <a:pPr>
              <a:lnSpc>
                <a:spcPct val="100000"/>
              </a:lnSpc>
            </a:pPr>
            <a:r>
              <a:rPr b="1" lang="en-US" sz="1400" spc="-1" strike="noStrike">
                <a:solidFill>
                  <a:srgbClr val="000000"/>
                </a:solidFill>
                <a:latin typeface="Calibri"/>
                <a:ea typeface="DejaVu Sans"/>
              </a:rPr>
              <a:t>MSG_OOB= alta prioridad</a:t>
            </a:r>
            <a:endParaRPr b="0" lang="es-MX" sz="1400" spc="-1" strike="noStrike">
              <a:latin typeface="Arial"/>
            </a:endParaRPr>
          </a:p>
        </p:txBody>
      </p:sp>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7" name="CustomShape 1"/>
          <p:cNvSpPr/>
          <p:nvPr/>
        </p:nvSpPr>
        <p:spPr>
          <a:xfrm>
            <a:off x="456120" y="0"/>
            <a:ext cx="10513800" cy="1323720"/>
          </a:xfrm>
          <a:prstGeom prst="rect">
            <a:avLst/>
          </a:prstGeom>
          <a:noFill/>
          <a:ln>
            <a:noFill/>
          </a:ln>
        </p:spPr>
        <p:style>
          <a:lnRef idx="0"/>
          <a:fillRef idx="0"/>
          <a:effectRef idx="0"/>
          <a:fontRef idx="minor"/>
        </p:style>
        <p:txBody>
          <a:bodyPr lIns="0" rIns="0" tIns="0" bIns="0" anchor="ctr">
            <a:noAutofit/>
          </a:bodyPr>
          <a:p>
            <a:pPr>
              <a:lnSpc>
                <a:spcPct val="90000"/>
              </a:lnSpc>
            </a:pPr>
            <a:r>
              <a:rPr b="0" lang="es-MX" sz="4400" spc="-1" strike="noStrike">
                <a:solidFill>
                  <a:srgbClr val="000000"/>
                </a:solidFill>
                <a:latin typeface="Arial"/>
                <a:ea typeface="DejaVu Sans"/>
              </a:rPr>
              <a:t>Ej. sendto()</a:t>
            </a:r>
            <a:endParaRPr b="0" lang="es-MX" sz="4400" spc="-1" strike="noStrike">
              <a:latin typeface="Arial"/>
            </a:endParaRPr>
          </a:p>
        </p:txBody>
      </p:sp>
      <p:sp>
        <p:nvSpPr>
          <p:cNvPr id="518" name="CustomShape 2"/>
          <p:cNvSpPr/>
          <p:nvPr/>
        </p:nvSpPr>
        <p:spPr>
          <a:xfrm>
            <a:off x="115920" y="1132920"/>
            <a:ext cx="12192840" cy="57236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400" spc="-1" strike="noStrike">
                <a:solidFill>
                  <a:srgbClr val="444444"/>
                </a:solidFill>
                <a:latin typeface="Courier New"/>
                <a:ea typeface="DejaVu Sans"/>
              </a:rPr>
              <a:t>char *msj =“un mensaje”;</a:t>
            </a:r>
            <a:endParaRPr b="0" lang="es-MX" sz="1400" spc="-1" strike="noStrike">
              <a:latin typeface="Arial"/>
            </a:endParaRPr>
          </a:p>
          <a:p>
            <a:pPr>
              <a:lnSpc>
                <a:spcPct val="100000"/>
              </a:lnSpc>
            </a:pPr>
            <a:endParaRPr b="0" lang="es-MX" sz="1400" spc="-1" strike="noStrike">
              <a:latin typeface="Arial"/>
            </a:endParaRPr>
          </a:p>
          <a:p>
            <a:pPr>
              <a:lnSpc>
                <a:spcPct val="100000"/>
              </a:lnSpc>
            </a:pPr>
            <a:r>
              <a:rPr b="1" lang="en-US" sz="1400" spc="-1" strike="noStrike">
                <a:solidFill>
                  <a:srgbClr val="ff0000"/>
                </a:solidFill>
                <a:latin typeface="Courier New"/>
                <a:ea typeface="DejaVu Sans"/>
              </a:rPr>
              <a:t>int v1=htonl(5);</a:t>
            </a:r>
            <a:endParaRPr b="0" lang="es-MX" sz="1400" spc="-1" strike="noStrike">
              <a:latin typeface="Arial"/>
            </a:endParaRPr>
          </a:p>
          <a:p>
            <a:pPr>
              <a:lnSpc>
                <a:spcPct val="100000"/>
              </a:lnSpc>
            </a:pPr>
            <a:endParaRPr b="0" lang="es-MX" sz="1400" spc="-1" strike="noStrike">
              <a:latin typeface="Arial"/>
            </a:endParaRPr>
          </a:p>
          <a:p>
            <a:pPr>
              <a:lnSpc>
                <a:spcPct val="100000"/>
              </a:lnSpc>
            </a:pPr>
            <a:r>
              <a:rPr b="1" lang="en-US" sz="1400" spc="-1" strike="noStrike">
                <a:solidFill>
                  <a:srgbClr val="558ed5"/>
                </a:solidFill>
                <a:latin typeface="Courier New"/>
                <a:ea typeface="DejaVu Sans"/>
              </a:rPr>
              <a:t>float v2 = 3.0f;</a:t>
            </a:r>
            <a:endParaRPr b="0" lang="es-MX" sz="1400" spc="-1" strike="noStrike">
              <a:latin typeface="Arial"/>
            </a:endParaRPr>
          </a:p>
          <a:p>
            <a:pPr>
              <a:lnSpc>
                <a:spcPct val="100000"/>
              </a:lnSpc>
            </a:pPr>
            <a:r>
              <a:rPr b="1" lang="en-US" sz="1400" spc="-1" strike="noStrike">
                <a:solidFill>
                  <a:srgbClr val="558ed5"/>
                </a:solidFill>
                <a:latin typeface="Courier New"/>
                <a:ea typeface="DejaVu Sans"/>
              </a:rPr>
              <a:t>char b[7];</a:t>
            </a:r>
            <a:endParaRPr b="0" lang="es-MX" sz="1400" spc="-1" strike="noStrike">
              <a:latin typeface="Arial"/>
            </a:endParaRPr>
          </a:p>
          <a:p>
            <a:pPr>
              <a:lnSpc>
                <a:spcPct val="100000"/>
              </a:lnSpc>
            </a:pPr>
            <a:r>
              <a:rPr b="1" lang="en-US" sz="1400" spc="-1" strike="noStrike">
                <a:solidFill>
                  <a:srgbClr val="558ed5"/>
                </a:solidFill>
                <a:latin typeface="Courier New"/>
                <a:ea typeface="DejaVu Sans"/>
              </a:rPr>
              <a:t>sprintf(b,”%f”,v2);</a:t>
            </a:r>
            <a:endParaRPr b="0" lang="es-MX" sz="1400" spc="-1" strike="noStrike">
              <a:latin typeface="Arial"/>
            </a:endParaRPr>
          </a:p>
          <a:p>
            <a:pPr>
              <a:lnSpc>
                <a:spcPct val="100000"/>
              </a:lnSpc>
            </a:pPr>
            <a:endParaRPr b="0" lang="es-MX" sz="1400" spc="-1" strike="noStrike">
              <a:latin typeface="Arial"/>
            </a:endParaRPr>
          </a:p>
          <a:p>
            <a:pPr>
              <a:lnSpc>
                <a:spcPct val="100000"/>
              </a:lnSpc>
            </a:pPr>
            <a:r>
              <a:rPr b="1" lang="en-US" sz="1400" spc="-1" strike="noStrike">
                <a:solidFill>
                  <a:srgbClr val="c00000"/>
                </a:solidFill>
                <a:latin typeface="Courier New"/>
                <a:ea typeface="DejaVu Sans"/>
              </a:rPr>
              <a:t>struct datos *d = (struct datos*)malloc(sizeof(struct datos));</a:t>
            </a:r>
            <a:endParaRPr b="0" lang="es-MX" sz="1400" spc="-1" strike="noStrike">
              <a:latin typeface="Arial"/>
            </a:endParaRPr>
          </a:p>
          <a:p>
            <a:pPr>
              <a:lnSpc>
                <a:spcPct val="100000"/>
              </a:lnSpc>
            </a:pPr>
            <a:r>
              <a:rPr b="1" lang="en-US" sz="1400" spc="-1" strike="noStrike">
                <a:solidFill>
                  <a:srgbClr val="c00000"/>
                </a:solidFill>
                <a:latin typeface="Courier New"/>
                <a:ea typeface="DejaVu Sans"/>
              </a:rPr>
              <a:t> </a:t>
            </a:r>
            <a:r>
              <a:rPr b="1" lang="en-US" sz="1400" spc="-1" strike="noStrike">
                <a:solidFill>
                  <a:srgbClr val="c00000"/>
                </a:solidFill>
                <a:latin typeface="Courier New"/>
                <a:ea typeface="DejaVu Sans"/>
              </a:rPr>
              <a:t>d-&gt;v3=htons(30);</a:t>
            </a:r>
            <a:endParaRPr b="0" lang="es-MX" sz="1400" spc="-1" strike="noStrike">
              <a:latin typeface="Arial"/>
            </a:endParaRPr>
          </a:p>
          <a:p>
            <a:pPr>
              <a:lnSpc>
                <a:spcPct val="100000"/>
              </a:lnSpc>
            </a:pPr>
            <a:r>
              <a:rPr b="1" lang="en-US" sz="1400" spc="-1" strike="noStrike">
                <a:solidFill>
                  <a:srgbClr val="c00000"/>
                </a:solidFill>
                <a:latin typeface="Courier New"/>
                <a:ea typeface="DejaVu Sans"/>
              </a:rPr>
              <a:t> </a:t>
            </a:r>
            <a:r>
              <a:rPr b="1" lang="en-US" sz="1400" spc="-1" strike="noStrike">
                <a:solidFill>
                  <a:srgbClr val="c00000"/>
                </a:solidFill>
                <a:latin typeface="Courier New"/>
                <a:ea typeface="DejaVu Sans"/>
              </a:rPr>
              <a:t>d-&gt;v4=“cadena”;</a:t>
            </a: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if(sendto(cd, (const char*)msj, strlen(msj)+1, 0, (struct sockaddr *)rp-&gt;ai_addr, rp-&gt;ai_addrlen)==-1)</a:t>
            </a:r>
            <a:endParaRPr b="0" lang="es-MX" sz="1400" spc="-1" strike="noStrike">
              <a:latin typeface="Arial"/>
            </a:endParaRPr>
          </a:p>
          <a:p>
            <a:pPr>
              <a:lnSpc>
                <a:spcPct val="100000"/>
              </a:lnSpc>
            </a:pPr>
            <a:endParaRPr b="0" lang="es-MX" sz="1400" spc="-1" strike="noStrike">
              <a:latin typeface="Arial"/>
            </a:endParaRPr>
          </a:p>
          <a:p>
            <a:pPr>
              <a:lnSpc>
                <a:spcPct val="100000"/>
              </a:lnSpc>
            </a:pPr>
            <a:r>
              <a:rPr b="0" lang="en-US" sz="1400" spc="-1" strike="noStrike">
                <a:solidFill>
                  <a:srgbClr val="ff0000"/>
                </a:solidFill>
                <a:latin typeface="Courier New"/>
                <a:ea typeface="DejaVu Sans"/>
              </a:rPr>
              <a:t>if(sendto(cd, &amp;v1, sizeof(v1), 0, (struct sockaddr *)rp-&gt;ai_addr, rp-&gt;ai_addrlen)==-1)</a:t>
            </a:r>
            <a:endParaRPr b="0" lang="es-MX" sz="1400" spc="-1" strike="noStrike">
              <a:latin typeface="Arial"/>
            </a:endParaRPr>
          </a:p>
          <a:p>
            <a:pPr>
              <a:lnSpc>
                <a:spcPct val="100000"/>
              </a:lnSpc>
            </a:pPr>
            <a:endParaRPr b="0" lang="es-MX" sz="1400" spc="-1" strike="noStrike">
              <a:latin typeface="Arial"/>
            </a:endParaRPr>
          </a:p>
          <a:p>
            <a:pPr>
              <a:lnSpc>
                <a:spcPct val="100000"/>
              </a:lnSpc>
            </a:pPr>
            <a:r>
              <a:rPr b="0" lang="en-US" sz="1400" spc="-1" strike="noStrike">
                <a:solidFill>
                  <a:srgbClr val="558ed5"/>
                </a:solidFill>
                <a:latin typeface="Courier New"/>
                <a:ea typeface="DejaVu Sans"/>
              </a:rPr>
              <a:t>if(sendto(cd, b, strlen(b)+1, 0, (struct sockaddr *)rp-&gt;ai_addr, rp-&gt;ai_addrlen)==-1)</a:t>
            </a:r>
            <a:endParaRPr b="0" lang="es-MX" sz="1400" spc="-1" strike="noStrike">
              <a:latin typeface="Arial"/>
            </a:endParaRPr>
          </a:p>
          <a:p>
            <a:pPr>
              <a:lnSpc>
                <a:spcPct val="100000"/>
              </a:lnSpc>
            </a:pPr>
            <a:endParaRPr b="0" lang="es-MX" sz="1400" spc="-1" strike="noStrike">
              <a:latin typeface="Arial"/>
            </a:endParaRPr>
          </a:p>
          <a:p>
            <a:pPr>
              <a:lnSpc>
                <a:spcPct val="100000"/>
              </a:lnSpc>
            </a:pPr>
            <a:r>
              <a:rPr b="0" lang="en-US" sz="1400" spc="-1" strike="noStrike">
                <a:solidFill>
                  <a:srgbClr val="c00000"/>
                </a:solidFill>
                <a:latin typeface="Courier New"/>
                <a:ea typeface="DejaVu Sans"/>
              </a:rPr>
              <a:t>if(sendto(cd, (const char*)d, sizeof(d), 0, (struct sockaddr *)rp-&gt;ai_addr, rp-&gt;ai_addrlen)==-1)</a:t>
            </a:r>
            <a:endParaRPr b="0" lang="es-MX" sz="1400" spc="-1" strike="noStrike">
              <a:latin typeface="Arial"/>
            </a:endParaRPr>
          </a:p>
          <a:p>
            <a:pPr>
              <a:lnSpc>
                <a:spcPct val="100000"/>
              </a:lnSpc>
            </a:pPr>
            <a:endParaRPr b="0" lang="es-MX" sz="1400" spc="-1" strike="noStrike">
              <a:latin typeface="Arial"/>
            </a:endParaRPr>
          </a:p>
        </p:txBody>
      </p:sp>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9" name="CustomShape 1"/>
          <p:cNvSpPr/>
          <p:nvPr/>
        </p:nvSpPr>
        <p:spPr>
          <a:xfrm>
            <a:off x="1981080" y="274680"/>
            <a:ext cx="8227800" cy="4881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Función recvfrom()</a:t>
            </a:r>
            <a:endParaRPr b="0" lang="es-MX" sz="4400" spc="-1" strike="noStrike">
              <a:latin typeface="Arial"/>
            </a:endParaRPr>
          </a:p>
        </p:txBody>
      </p:sp>
      <p:sp>
        <p:nvSpPr>
          <p:cNvPr id="520" name="CustomShape 2"/>
          <p:cNvSpPr/>
          <p:nvPr/>
        </p:nvSpPr>
        <p:spPr>
          <a:xfrm>
            <a:off x="125640" y="2713320"/>
            <a:ext cx="1755360" cy="911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Calibri"/>
                <a:ea typeface="DejaVu Sans"/>
              </a:rPr>
              <a:t>Valor devuelto:</a:t>
            </a:r>
            <a:endParaRPr b="0" lang="es-MX" sz="1800" spc="-1" strike="noStrike">
              <a:latin typeface="Arial"/>
            </a:endParaRPr>
          </a:p>
          <a:p>
            <a:pPr>
              <a:lnSpc>
                <a:spcPct val="100000"/>
              </a:lnSpc>
            </a:pPr>
            <a:endParaRPr b="0" lang="es-MX" sz="1800" spc="-1" strike="noStrike">
              <a:latin typeface="Arial"/>
            </a:endParaRPr>
          </a:p>
        </p:txBody>
      </p:sp>
      <p:sp>
        <p:nvSpPr>
          <p:cNvPr id="521" name="CustomShape 3"/>
          <p:cNvSpPr/>
          <p:nvPr/>
        </p:nvSpPr>
        <p:spPr>
          <a:xfrm>
            <a:off x="1733040" y="2471040"/>
            <a:ext cx="153720" cy="912600"/>
          </a:xfrm>
          <a:prstGeom prst="leftBrace">
            <a:avLst>
              <a:gd name="adj1" fmla="val 8333"/>
              <a:gd name="adj2" fmla="val 50000"/>
            </a:avLst>
          </a:prstGeom>
          <a:noFill/>
          <a:ln w="9360">
            <a:solidFill>
              <a:srgbClr val="4a7ebb"/>
            </a:solidFill>
            <a:round/>
          </a:ln>
        </p:spPr>
        <p:style>
          <a:lnRef idx="0"/>
          <a:fillRef idx="0"/>
          <a:effectRef idx="0"/>
          <a:fontRef idx="minor"/>
        </p:style>
      </p:sp>
      <p:sp>
        <p:nvSpPr>
          <p:cNvPr id="522" name="CustomShape 4"/>
          <p:cNvSpPr/>
          <p:nvPr/>
        </p:nvSpPr>
        <p:spPr>
          <a:xfrm>
            <a:off x="1810800" y="2462040"/>
            <a:ext cx="2158560" cy="1459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Calibri"/>
                <a:ea typeface="DejaVu Sans"/>
              </a:rPr>
              <a:t>&gt;0 = #bytes leidos</a:t>
            </a:r>
            <a:endParaRPr b="0" lang="es-MX" sz="1800" spc="-1" strike="noStrike">
              <a:latin typeface="Arial"/>
            </a:endParaRPr>
          </a:p>
          <a:p>
            <a:pPr>
              <a:lnSpc>
                <a:spcPct val="100000"/>
              </a:lnSpc>
            </a:pPr>
            <a:r>
              <a:rPr b="0" lang="en-US" sz="1800" spc="-1" strike="noStrike">
                <a:solidFill>
                  <a:srgbClr val="000000"/>
                </a:solidFill>
                <a:latin typeface="Calibri"/>
                <a:ea typeface="DejaVu Sans"/>
              </a:rPr>
              <a:t>-1 = error</a:t>
            </a:r>
            <a:endParaRPr b="0" lang="es-MX" sz="1800" spc="-1" strike="noStrike">
              <a:latin typeface="Arial"/>
            </a:endParaRPr>
          </a:p>
          <a:p>
            <a:pPr>
              <a:lnSpc>
                <a:spcPct val="100000"/>
              </a:lnSpc>
            </a:pPr>
            <a:r>
              <a:rPr b="0" lang="en-US" sz="1800" spc="-1" strike="noStrike">
                <a:solidFill>
                  <a:srgbClr val="000000"/>
                </a:solidFill>
                <a:latin typeface="Calibri"/>
                <a:ea typeface="DejaVu Sans"/>
              </a:rPr>
              <a:t>0 = socket cerrado</a:t>
            </a:r>
            <a:endParaRPr b="0" lang="es-MX" sz="1800" spc="-1" strike="noStrike">
              <a:latin typeface="Arial"/>
            </a:endParaRPr>
          </a:p>
        </p:txBody>
      </p:sp>
      <p:sp>
        <p:nvSpPr>
          <p:cNvPr id="523" name="CustomShape 5"/>
          <p:cNvSpPr/>
          <p:nvPr/>
        </p:nvSpPr>
        <p:spPr>
          <a:xfrm>
            <a:off x="1087200" y="3923280"/>
            <a:ext cx="5007240" cy="27075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400" spc="-1" strike="noStrike">
                <a:solidFill>
                  <a:srgbClr val="444444"/>
                </a:solidFill>
                <a:latin typeface="Courier New"/>
                <a:ea typeface="DejaVu Sans"/>
              </a:rPr>
              <a:t>char buf[100];</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int n = </a:t>
            </a:r>
            <a:r>
              <a:rPr b="1" lang="en-US" sz="1400" spc="-1" strike="noStrike">
                <a:solidFill>
                  <a:srgbClr val="444444"/>
                </a:solidFill>
                <a:latin typeface="Courier New"/>
                <a:ea typeface="DejaVu Sans"/>
              </a:rPr>
              <a:t>recv(cd,buf, sizeof(buf),0);</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if(n&lt;0)</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   </a:t>
            </a:r>
            <a:r>
              <a:rPr b="0" lang="en-US" sz="1400" spc="-1" strike="noStrike">
                <a:solidFill>
                  <a:srgbClr val="444444"/>
                </a:solidFill>
                <a:latin typeface="Courier New"/>
                <a:ea typeface="DejaVu Sans"/>
              </a:rPr>
              <a:t>perror(“Error en la función recv\n”);</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else if(n==0){</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   </a:t>
            </a:r>
            <a:r>
              <a:rPr b="0" lang="en-US" sz="1400" spc="-1" strike="noStrike">
                <a:solidFill>
                  <a:srgbClr val="444444"/>
                </a:solidFill>
                <a:latin typeface="Courier New"/>
                <a:ea typeface="DejaVu Sans"/>
              </a:rPr>
              <a:t>perror(“Socket cerrado\n”);</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   </a:t>
            </a:r>
            <a:r>
              <a:rPr b="0" lang="en-US" sz="1400" spc="-1" strike="noStrike">
                <a:solidFill>
                  <a:srgbClr val="444444"/>
                </a:solidFill>
                <a:latin typeface="Courier New"/>
                <a:ea typeface="DejaVu Sans"/>
              </a:rPr>
              <a:t>exit(1);</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a:t>
            </a:r>
            <a:endParaRPr b="0" lang="es-MX" sz="1400" spc="-1" strike="noStrike">
              <a:latin typeface="Arial"/>
            </a:endParaRPr>
          </a:p>
          <a:p>
            <a:pPr>
              <a:lnSpc>
                <a:spcPct val="100000"/>
              </a:lnSpc>
            </a:pPr>
            <a:r>
              <a:rPr b="1" lang="en-US" sz="1400" spc="-1" strike="noStrike">
                <a:solidFill>
                  <a:srgbClr val="444444"/>
                </a:solidFill>
                <a:latin typeface="Courier New"/>
                <a:ea typeface="DejaVu Sans"/>
              </a:rPr>
              <a:t>int v;</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n = recv(cd,&amp;v,sizeof(v), MSG_OOB);</a:t>
            </a: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a:t>
            </a:r>
            <a:endParaRPr b="0" lang="es-MX" sz="1400" spc="-1" strike="noStrike">
              <a:latin typeface="Arial"/>
            </a:endParaRPr>
          </a:p>
          <a:p>
            <a:pPr>
              <a:lnSpc>
                <a:spcPct val="100000"/>
              </a:lnSpc>
            </a:pPr>
            <a:endParaRPr b="0" lang="es-MX" sz="1400" spc="-1" strike="noStrike">
              <a:latin typeface="Arial"/>
            </a:endParaRPr>
          </a:p>
        </p:txBody>
      </p:sp>
      <p:sp>
        <p:nvSpPr>
          <p:cNvPr id="524" name="CustomShape 6"/>
          <p:cNvSpPr/>
          <p:nvPr/>
        </p:nvSpPr>
        <p:spPr>
          <a:xfrm>
            <a:off x="7356600" y="1724400"/>
            <a:ext cx="430200" cy="384120"/>
          </a:xfrm>
          <a:prstGeom prst="bentConnector3">
            <a:avLst>
              <a:gd name="adj1" fmla="val 1159"/>
            </a:avLst>
          </a:prstGeom>
          <a:noFill/>
          <a:ln w="9360">
            <a:solidFill>
              <a:srgbClr val="4a7ebb"/>
            </a:solidFill>
            <a:round/>
            <a:tailEnd len="med" type="triangle" w="med"/>
          </a:ln>
        </p:spPr>
        <p:style>
          <a:lnRef idx="0"/>
          <a:fillRef idx="0"/>
          <a:effectRef idx="0"/>
          <a:fontRef idx="minor"/>
        </p:style>
      </p:sp>
      <p:sp>
        <p:nvSpPr>
          <p:cNvPr id="525" name="CustomShape 7"/>
          <p:cNvSpPr/>
          <p:nvPr/>
        </p:nvSpPr>
        <p:spPr>
          <a:xfrm>
            <a:off x="7788600" y="1858320"/>
            <a:ext cx="75960" cy="512640"/>
          </a:xfrm>
          <a:prstGeom prst="leftBrace">
            <a:avLst>
              <a:gd name="adj1" fmla="val 8333"/>
              <a:gd name="adj2" fmla="val 50000"/>
            </a:avLst>
          </a:prstGeom>
          <a:noFill/>
          <a:ln w="9360">
            <a:solidFill>
              <a:srgbClr val="4a7ebb"/>
            </a:solidFill>
            <a:round/>
          </a:ln>
        </p:spPr>
        <p:style>
          <a:lnRef idx="0"/>
          <a:fillRef idx="0"/>
          <a:effectRef idx="0"/>
          <a:fontRef idx="minor"/>
        </p:style>
      </p:sp>
      <p:sp>
        <p:nvSpPr>
          <p:cNvPr id="526" name="CustomShape 8"/>
          <p:cNvSpPr/>
          <p:nvPr/>
        </p:nvSpPr>
        <p:spPr>
          <a:xfrm>
            <a:off x="7788240" y="1815120"/>
            <a:ext cx="2158560" cy="55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400" spc="-1" strike="noStrike">
                <a:solidFill>
                  <a:srgbClr val="000000"/>
                </a:solidFill>
                <a:latin typeface="Calibri"/>
                <a:ea typeface="DejaVu Sans"/>
              </a:rPr>
              <a:t>0 = prioridad default</a:t>
            </a:r>
            <a:endParaRPr b="0" lang="es-MX" sz="1400" spc="-1" strike="noStrike">
              <a:latin typeface="Arial"/>
            </a:endParaRPr>
          </a:p>
          <a:p>
            <a:pPr>
              <a:lnSpc>
                <a:spcPct val="100000"/>
              </a:lnSpc>
            </a:pPr>
            <a:r>
              <a:rPr b="1" lang="en-US" sz="1400" spc="-1" strike="noStrike">
                <a:solidFill>
                  <a:srgbClr val="000000"/>
                </a:solidFill>
                <a:latin typeface="Calibri"/>
                <a:ea typeface="DejaVu Sans"/>
              </a:rPr>
              <a:t>MSG_OOB= alta prioridad</a:t>
            </a:r>
            <a:endParaRPr b="0" lang="es-MX" sz="1400" spc="-1" strike="noStrike">
              <a:latin typeface="Arial"/>
            </a:endParaRPr>
          </a:p>
        </p:txBody>
      </p:sp>
      <p:sp>
        <p:nvSpPr>
          <p:cNvPr id="527" name="CustomShape 9"/>
          <p:cNvSpPr/>
          <p:nvPr/>
        </p:nvSpPr>
        <p:spPr>
          <a:xfrm>
            <a:off x="290880" y="792720"/>
            <a:ext cx="12190680" cy="103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000" spc="-1" strike="noStrike">
                <a:solidFill>
                  <a:srgbClr val="8497b0"/>
                </a:solidFill>
                <a:latin typeface="MoolBoran"/>
                <a:ea typeface="DejaVu Sans"/>
              </a:rPr>
              <a:t>#include &lt;sys/socket.h&gt;</a:t>
            </a:r>
            <a:endParaRPr b="0" lang="es-MX" sz="2000" spc="-1" strike="noStrike">
              <a:latin typeface="Arial"/>
            </a:endParaRPr>
          </a:p>
          <a:p>
            <a:pPr>
              <a:lnSpc>
                <a:spcPct val="100000"/>
              </a:lnSpc>
            </a:pPr>
            <a:r>
              <a:rPr b="0" lang="en-US" sz="2000" spc="-1" strike="noStrike">
                <a:solidFill>
                  <a:srgbClr val="000000"/>
                </a:solidFill>
                <a:latin typeface="MoolBoran"/>
                <a:ea typeface="DejaVu Sans"/>
              </a:rPr>
              <a:t>ssize_t recvfrom(int sd, const void *buf, size_t tam, int bandera,const struct sockaddr *dst, socklen_t *tam)</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8" name="CustomShape 1"/>
          <p:cNvSpPr/>
          <p:nvPr/>
        </p:nvSpPr>
        <p:spPr>
          <a:xfrm>
            <a:off x="251280" y="0"/>
            <a:ext cx="10513800" cy="776520"/>
          </a:xfrm>
          <a:prstGeom prst="rect">
            <a:avLst/>
          </a:prstGeom>
          <a:noFill/>
          <a:ln>
            <a:noFill/>
          </a:ln>
        </p:spPr>
        <p:style>
          <a:lnRef idx="0"/>
          <a:fillRef idx="0"/>
          <a:effectRef idx="0"/>
          <a:fontRef idx="minor"/>
        </p:style>
        <p:txBody>
          <a:bodyPr lIns="0" rIns="0" tIns="0" bIns="0" anchor="ctr">
            <a:noAutofit/>
          </a:bodyPr>
          <a:p>
            <a:pPr>
              <a:lnSpc>
                <a:spcPct val="90000"/>
              </a:lnSpc>
            </a:pPr>
            <a:r>
              <a:rPr b="0" lang="es-MX" sz="4400" spc="-1" strike="noStrike">
                <a:solidFill>
                  <a:srgbClr val="000000"/>
                </a:solidFill>
                <a:latin typeface="Arial"/>
                <a:ea typeface="DejaVu Sans"/>
              </a:rPr>
              <a:t>Ej. recvfrom()</a:t>
            </a:r>
            <a:endParaRPr b="0" lang="es-MX" sz="4400" spc="-1" strike="noStrike">
              <a:latin typeface="Arial"/>
            </a:endParaRPr>
          </a:p>
        </p:txBody>
      </p:sp>
      <p:sp>
        <p:nvSpPr>
          <p:cNvPr id="529" name="CustomShape 2"/>
          <p:cNvSpPr/>
          <p:nvPr/>
        </p:nvSpPr>
        <p:spPr>
          <a:xfrm>
            <a:off x="251280" y="777960"/>
            <a:ext cx="12192840" cy="60786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400" spc="-1" strike="noStrike">
                <a:solidFill>
                  <a:srgbClr val="444444"/>
                </a:solidFill>
                <a:latin typeface="Courier New"/>
                <a:ea typeface="DejaVu Sans"/>
              </a:rPr>
              <a:t>char *m =(char *)malloc(sizeof(char)*20);</a:t>
            </a:r>
            <a:endParaRPr b="0" lang="es-MX" sz="1400" spc="-1" strike="noStrike">
              <a:latin typeface="Arial"/>
            </a:endParaRPr>
          </a:p>
          <a:p>
            <a:pPr>
              <a:lnSpc>
                <a:spcPct val="100000"/>
              </a:lnSpc>
            </a:pPr>
            <a:r>
              <a:rPr b="1" lang="en-US" sz="1400" spc="-1" strike="noStrike">
                <a:solidFill>
                  <a:srgbClr val="444444"/>
                </a:solidFill>
                <a:latin typeface="Courier New"/>
                <a:ea typeface="DejaVu Sans"/>
              </a:rPr>
              <a:t>memset(m,0,sizeof(m));</a:t>
            </a:r>
            <a:endParaRPr b="0" lang="es-MX" sz="1400" spc="-1" strike="noStrike">
              <a:latin typeface="Arial"/>
            </a:endParaRPr>
          </a:p>
          <a:p>
            <a:pPr>
              <a:lnSpc>
                <a:spcPct val="100000"/>
              </a:lnSpc>
            </a:pPr>
            <a:endParaRPr b="0" lang="es-MX" sz="1400" spc="-1" strike="noStrike">
              <a:latin typeface="Arial"/>
            </a:endParaRPr>
          </a:p>
          <a:p>
            <a:pPr>
              <a:lnSpc>
                <a:spcPct val="100000"/>
              </a:lnSpc>
            </a:pPr>
            <a:r>
              <a:rPr b="1" lang="en-US" sz="1400" spc="-1" strike="noStrike">
                <a:solidFill>
                  <a:srgbClr val="ff0000"/>
                </a:solidFill>
                <a:latin typeface="Courier New"/>
                <a:ea typeface="DejaVu Sans"/>
              </a:rPr>
              <a:t>int v1;</a:t>
            </a:r>
            <a:endParaRPr b="0" lang="es-MX" sz="1400" spc="-1" strike="noStrike">
              <a:latin typeface="Arial"/>
            </a:endParaRPr>
          </a:p>
          <a:p>
            <a:pPr>
              <a:lnSpc>
                <a:spcPct val="100000"/>
              </a:lnSpc>
            </a:pPr>
            <a:endParaRPr b="0" lang="es-MX" sz="1400" spc="-1" strike="noStrike">
              <a:latin typeface="Arial"/>
            </a:endParaRPr>
          </a:p>
          <a:p>
            <a:pPr>
              <a:lnSpc>
                <a:spcPct val="100000"/>
              </a:lnSpc>
            </a:pPr>
            <a:r>
              <a:rPr b="1" lang="en-US" sz="1400" spc="-1" strike="noStrike">
                <a:solidFill>
                  <a:srgbClr val="558ed5"/>
                </a:solidFill>
                <a:latin typeface="Courier New"/>
                <a:ea typeface="DejaVu Sans"/>
              </a:rPr>
              <a:t>float v2;</a:t>
            </a:r>
            <a:endParaRPr b="0" lang="es-MX" sz="1400" spc="-1" strike="noStrike">
              <a:latin typeface="Arial"/>
            </a:endParaRPr>
          </a:p>
          <a:p>
            <a:pPr>
              <a:lnSpc>
                <a:spcPct val="100000"/>
              </a:lnSpc>
            </a:pPr>
            <a:r>
              <a:rPr b="1" lang="en-US" sz="1400" spc="-1" strike="noStrike">
                <a:solidFill>
                  <a:srgbClr val="558ed5"/>
                </a:solidFill>
                <a:latin typeface="Courier New"/>
                <a:ea typeface="DejaVu Sans"/>
              </a:rPr>
              <a:t>char b[7];</a:t>
            </a:r>
            <a:endParaRPr b="0" lang="es-MX" sz="1400" spc="-1" strike="noStrike">
              <a:latin typeface="Arial"/>
            </a:endParaRPr>
          </a:p>
          <a:p>
            <a:pPr>
              <a:lnSpc>
                <a:spcPct val="100000"/>
              </a:lnSpc>
            </a:pPr>
            <a:r>
              <a:rPr b="1" lang="en-US" sz="1400" spc="-1" strike="noStrike">
                <a:solidFill>
                  <a:srgbClr val="558ed5"/>
                </a:solidFill>
                <a:latin typeface="Courier New"/>
                <a:ea typeface="DejaVu Sans"/>
              </a:rPr>
              <a:t>memset(b,0,sizeof(b));</a:t>
            </a:r>
            <a:endParaRPr b="0" lang="es-MX" sz="1400" spc="-1" strike="noStrike">
              <a:latin typeface="Arial"/>
            </a:endParaRPr>
          </a:p>
          <a:p>
            <a:pPr>
              <a:lnSpc>
                <a:spcPct val="100000"/>
              </a:lnSpc>
            </a:pPr>
            <a:endParaRPr b="0" lang="es-MX" sz="1400" spc="-1" strike="noStrike">
              <a:latin typeface="Arial"/>
            </a:endParaRPr>
          </a:p>
          <a:p>
            <a:pPr>
              <a:lnSpc>
                <a:spcPct val="100000"/>
              </a:lnSpc>
            </a:pPr>
            <a:r>
              <a:rPr b="1" lang="en-US" sz="1400" spc="-1" strike="noStrike">
                <a:solidFill>
                  <a:srgbClr val="c00000"/>
                </a:solidFill>
                <a:latin typeface="Courier New"/>
                <a:ea typeface="DejaVu Sans"/>
              </a:rPr>
              <a:t>struct datos *d;</a:t>
            </a:r>
            <a:endParaRPr b="0" lang="es-MX" sz="1400" spc="-1" strike="noStrike">
              <a:latin typeface="Arial"/>
            </a:endParaRPr>
          </a:p>
          <a:p>
            <a:pPr>
              <a:lnSpc>
                <a:spcPct val="100000"/>
              </a:lnSpc>
            </a:pPr>
            <a:r>
              <a:rPr b="1" lang="en-US" sz="1400" spc="-1" strike="noStrike">
                <a:solidFill>
                  <a:srgbClr val="c00000"/>
                </a:solidFill>
                <a:latin typeface="Courier New"/>
                <a:ea typeface="DejaVu Sans"/>
              </a:rPr>
              <a:t>Char bb[20];</a:t>
            </a:r>
            <a:endParaRPr b="0" lang="es-MX" sz="1400" spc="-1" strike="noStrike">
              <a:latin typeface="Arial"/>
            </a:endParaRPr>
          </a:p>
          <a:p>
            <a:pPr>
              <a:lnSpc>
                <a:spcPct val="100000"/>
              </a:lnSpc>
            </a:pPr>
            <a:endParaRPr b="0" lang="es-MX" sz="1400" spc="-1" strike="noStrike">
              <a:latin typeface="Arial"/>
            </a:endParaRPr>
          </a:p>
          <a:p>
            <a:pPr>
              <a:lnSpc>
                <a:spcPct val="100000"/>
              </a:lnSpc>
            </a:pPr>
            <a:r>
              <a:rPr b="1" lang="en-US" sz="1400" spc="-1" strike="noStrike">
                <a:solidFill>
                  <a:srgbClr val="444444"/>
                </a:solidFill>
                <a:latin typeface="Courier New"/>
                <a:ea typeface="DejaVu Sans"/>
              </a:rPr>
              <a:t>struct sockaddr_storage rp;</a:t>
            </a:r>
            <a:endParaRPr b="0" lang="es-MX" sz="1400" spc="-1" strike="noStrike">
              <a:latin typeface="Arial"/>
            </a:endParaRPr>
          </a:p>
          <a:p>
            <a:pPr>
              <a:lnSpc>
                <a:spcPct val="100000"/>
              </a:lnSpc>
            </a:pPr>
            <a:r>
              <a:rPr b="1" lang="en-US" sz="1400" spc="-1" strike="noStrike">
                <a:solidFill>
                  <a:srgbClr val="444444"/>
                </a:solidFill>
                <a:latin typeface="Courier New"/>
                <a:ea typeface="DejaVu Sans"/>
              </a:rPr>
              <a:t>memset(&amp;rp,0,sizeof(rp));</a:t>
            </a:r>
            <a:endParaRPr b="0" lang="es-MX" sz="1400" spc="-1" strike="noStrike">
              <a:latin typeface="Arial"/>
            </a:endParaRPr>
          </a:p>
          <a:p>
            <a:pPr>
              <a:lnSpc>
                <a:spcPct val="100000"/>
              </a:lnSpc>
            </a:pPr>
            <a:r>
              <a:rPr b="1" lang="en-US" sz="1400" spc="-1" strike="noStrike">
                <a:solidFill>
                  <a:srgbClr val="444444"/>
                </a:solidFill>
                <a:latin typeface="Courier New"/>
                <a:ea typeface="DejaVu Sans"/>
              </a:rPr>
              <a:t>socklen_t ctam = sizeof(rp);</a:t>
            </a:r>
            <a:endParaRPr b="0" lang="es-MX" sz="1400" spc="-1" strike="noStrike">
              <a:latin typeface="Arial"/>
            </a:endParaRPr>
          </a:p>
          <a:p>
            <a:pPr>
              <a:lnSpc>
                <a:spcPct val="100000"/>
              </a:lnSpc>
            </a:pP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if(recvfrom(cd, m, sizeof(m), 0, (struct sockaddr *)&amp;rp, &amp;ctam)==-1)</a:t>
            </a:r>
            <a:endParaRPr b="0" lang="es-MX" sz="1400" spc="-1" strike="noStrike">
              <a:latin typeface="Arial"/>
            </a:endParaRPr>
          </a:p>
          <a:p>
            <a:pPr>
              <a:lnSpc>
                <a:spcPct val="100000"/>
              </a:lnSpc>
            </a:pPr>
            <a:endParaRPr b="0" lang="es-MX" sz="1400" spc="-1" strike="noStrike">
              <a:latin typeface="Arial"/>
            </a:endParaRPr>
          </a:p>
          <a:p>
            <a:pPr>
              <a:lnSpc>
                <a:spcPct val="100000"/>
              </a:lnSpc>
            </a:pPr>
            <a:r>
              <a:rPr b="0" lang="en-US" sz="1400" spc="-1" strike="noStrike">
                <a:solidFill>
                  <a:srgbClr val="ff0000"/>
                </a:solidFill>
                <a:latin typeface="Courier New"/>
                <a:ea typeface="DejaVu Sans"/>
              </a:rPr>
              <a:t>if(recvfrom(cd, &amp;v1, sizeof(v1), 0, (struct sockaddr *)&amp;rp, &amp;ctam)==-1)</a:t>
            </a:r>
            <a:endParaRPr b="0" lang="es-MX" sz="1400" spc="-1" strike="noStrike">
              <a:latin typeface="Arial"/>
            </a:endParaRPr>
          </a:p>
          <a:p>
            <a:pPr>
              <a:lnSpc>
                <a:spcPct val="100000"/>
              </a:lnSpc>
            </a:pPr>
            <a:r>
              <a:rPr b="0" lang="en-US" sz="1400" spc="-1" strike="noStrike">
                <a:solidFill>
                  <a:srgbClr val="ff0000"/>
                </a:solidFill>
                <a:latin typeface="Courier New"/>
                <a:ea typeface="DejaVu Sans"/>
              </a:rPr>
              <a:t>int vv = ntohl(v1);</a:t>
            </a:r>
            <a:endParaRPr b="0" lang="es-MX" sz="1400" spc="-1" strike="noStrike">
              <a:latin typeface="Arial"/>
            </a:endParaRPr>
          </a:p>
          <a:p>
            <a:pPr>
              <a:lnSpc>
                <a:spcPct val="100000"/>
              </a:lnSpc>
            </a:pPr>
            <a:endParaRPr b="0" lang="es-MX" sz="1400" spc="-1" strike="noStrike">
              <a:latin typeface="Arial"/>
            </a:endParaRPr>
          </a:p>
          <a:p>
            <a:pPr>
              <a:lnSpc>
                <a:spcPct val="100000"/>
              </a:lnSpc>
            </a:pPr>
            <a:r>
              <a:rPr b="0" lang="en-US" sz="1400" spc="-1" strike="noStrike">
                <a:solidFill>
                  <a:srgbClr val="558ed5"/>
                </a:solidFill>
                <a:latin typeface="Courier New"/>
                <a:ea typeface="DejaVu Sans"/>
              </a:rPr>
              <a:t>if(recvfrom(cd, b, sizeof(b), 0, (struct sockaddr *)&amp;rp, &amp;ctam)==-1)</a:t>
            </a:r>
            <a:endParaRPr b="0" lang="es-MX" sz="1400" spc="-1" strike="noStrike">
              <a:latin typeface="Arial"/>
            </a:endParaRPr>
          </a:p>
          <a:p>
            <a:pPr>
              <a:lnSpc>
                <a:spcPct val="100000"/>
              </a:lnSpc>
            </a:pPr>
            <a:r>
              <a:rPr b="0" lang="en-US" sz="1400" spc="-1" strike="noStrike">
                <a:solidFill>
                  <a:srgbClr val="558ed5"/>
                </a:solidFill>
                <a:latin typeface="Courier New"/>
                <a:ea typeface="DejaVu Sans"/>
              </a:rPr>
              <a:t>v2 = atof(b);</a:t>
            </a:r>
            <a:endParaRPr b="0" lang="es-MX" sz="1400" spc="-1" strike="noStrike">
              <a:latin typeface="Arial"/>
            </a:endParaRPr>
          </a:p>
          <a:p>
            <a:pPr>
              <a:lnSpc>
                <a:spcPct val="100000"/>
              </a:lnSpc>
            </a:pPr>
            <a:endParaRPr b="0" lang="es-MX" sz="1400" spc="-1" strike="noStrike">
              <a:latin typeface="Arial"/>
            </a:endParaRPr>
          </a:p>
          <a:p>
            <a:pPr>
              <a:lnSpc>
                <a:spcPct val="100000"/>
              </a:lnSpc>
            </a:pPr>
            <a:r>
              <a:rPr b="0" lang="en-US" sz="1400" spc="-1" strike="noStrike">
                <a:solidFill>
                  <a:srgbClr val="c00000"/>
                </a:solidFill>
                <a:latin typeface="Courier New"/>
                <a:ea typeface="DejaVu Sans"/>
              </a:rPr>
              <a:t>if(recvfrom(cd, (const char*)bb, sizeof(bb), 0, (struct sockaddr *)&amp;rp,&amp;ctam)==-1)</a:t>
            </a:r>
            <a:endParaRPr b="0" lang="es-MX" sz="1400" spc="-1" strike="noStrike">
              <a:latin typeface="Arial"/>
            </a:endParaRPr>
          </a:p>
          <a:p>
            <a:pPr>
              <a:lnSpc>
                <a:spcPct val="100000"/>
              </a:lnSpc>
            </a:pPr>
            <a:endParaRPr b="0" lang="es-MX" sz="1400" spc="-1" strike="noStrike">
              <a:latin typeface="Arial"/>
            </a:endParaRPr>
          </a:p>
          <a:p>
            <a:pPr>
              <a:lnSpc>
                <a:spcPct val="100000"/>
              </a:lnSpc>
            </a:pPr>
            <a:r>
              <a:rPr b="0" lang="en-US" sz="1400" spc="-1" strike="noStrike">
                <a:solidFill>
                  <a:srgbClr val="444444"/>
                </a:solidFill>
                <a:latin typeface="Courier New"/>
                <a:ea typeface="DejaVu Sans"/>
              </a:rPr>
              <a:t>d = (struct datos *)bb;</a:t>
            </a:r>
            <a:endParaRPr b="0" lang="es-MX" sz="1400" spc="-1" strike="noStrike">
              <a:latin typeface="Arial"/>
            </a:endParaRPr>
          </a:p>
        </p:txBody>
      </p:sp>
    </p:spTree>
  </p:cSld>
  <mc:AlternateContent>
    <mc:Choice Requires="p14">
      <p:transition spd="slow" p14:dur="2000"/>
    </mc:Choice>
    <mc:Fallback>
      <p:transition spd="slow"/>
    </mc:Fallback>
  </mc:AlternateContent>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0"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Ejercicio</a:t>
            </a:r>
            <a:endParaRPr b="0" lang="es-MX" sz="4400" spc="-1" strike="noStrike">
              <a:latin typeface="Arial"/>
            </a:endParaRPr>
          </a:p>
        </p:txBody>
      </p:sp>
      <p:sp>
        <p:nvSpPr>
          <p:cNvPr id="531"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Crear un programa que permita al usuario jugar el juego “Ahorcado” en red implementando el servidor en lenguaje C y el cliente en lenguaje JAVA.</a:t>
            </a: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Que no ofrece UDP (2/2)</a:t>
            </a:r>
            <a:endParaRPr b="0" lang="es-MX" sz="4400" spc="-1" strike="noStrike">
              <a:latin typeface="Arial"/>
            </a:endParaRPr>
          </a:p>
        </p:txBody>
      </p:sp>
      <p:sp>
        <p:nvSpPr>
          <p:cNvPr id="285"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16000" indent="-215280">
              <a:lnSpc>
                <a:spcPct val="90000"/>
              </a:lnSpc>
              <a:buClr>
                <a:srgbClr val="000000"/>
              </a:buClr>
              <a:buFont typeface="Arial"/>
              <a:buChar char="•"/>
            </a:pPr>
            <a:r>
              <a:rPr b="0" lang="en-US" sz="2800" spc="-1" strike="noStrike">
                <a:solidFill>
                  <a:srgbClr val="000000"/>
                </a:solidFill>
                <a:latin typeface="Calibri"/>
                <a:ea typeface="DejaVu Sans"/>
              </a:rPr>
              <a:t>Control de flujo</a:t>
            </a:r>
            <a:endParaRPr b="0" lang="es-MX" sz="2800" spc="-1" strike="noStrike">
              <a:latin typeface="Arial"/>
            </a:endParaRPr>
          </a:p>
          <a:p>
            <a:pPr lvl="1" marL="457200" indent="-215280">
              <a:lnSpc>
                <a:spcPct val="100000"/>
              </a:lnSpc>
              <a:buClr>
                <a:srgbClr val="000000"/>
              </a:buClr>
              <a:buFont typeface="Arial"/>
              <a:buChar char="•"/>
            </a:pPr>
            <a:r>
              <a:rPr b="0" lang="en-US" sz="2400" spc="-1" strike="noStrike">
                <a:solidFill>
                  <a:srgbClr val="000000"/>
                </a:solidFill>
                <a:latin typeface="Calibri"/>
                <a:ea typeface="DejaVu Sans"/>
              </a:rPr>
              <a:t>UDP no proporciona control de flujo ni del extremo emisor, ni del extremo receptor.</a:t>
            </a:r>
            <a:endParaRPr b="0" lang="es-MX" sz="2400" spc="-1" strike="noStrike">
              <a:latin typeface="Arial"/>
            </a:endParaRPr>
          </a:p>
          <a:p>
            <a:pPr lvl="1" marL="457200" indent="-215280">
              <a:lnSpc>
                <a:spcPct val="100000"/>
              </a:lnSpc>
              <a:buClr>
                <a:srgbClr val="000000"/>
              </a:buClr>
              <a:buFont typeface="Arial"/>
              <a:buChar char="•"/>
            </a:pPr>
            <a:r>
              <a:rPr b="0" lang="en-US" sz="2400" spc="-1" strike="noStrike">
                <a:solidFill>
                  <a:srgbClr val="000000"/>
                </a:solidFill>
                <a:latin typeface="Calibri"/>
                <a:ea typeface="DejaVu Sans"/>
              </a:rPr>
              <a:t>Los emisores de mensajes UDP pueden reaccionar a la recepción de los mensajes de Control de flujo de origen de ICMP, pero no se requiere.</a:t>
            </a:r>
            <a:endParaRPr b="0" lang="es-MX" sz="2400" spc="-1" strike="noStrike">
              <a:latin typeface="Arial"/>
            </a:endParaRPr>
          </a:p>
          <a:p>
            <a:pPr>
              <a:lnSpc>
                <a:spcPct val="90000"/>
              </a:lnSpc>
            </a:pPr>
            <a:endParaRPr b="0" lang="es-MX" sz="2400" spc="-1" strike="noStrike">
              <a:latin typeface="Arial"/>
            </a:endParaRPr>
          </a:p>
          <a:p>
            <a:pPr>
              <a:lnSpc>
                <a:spcPct val="90000"/>
              </a:lnSpc>
            </a:pP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2" name="CustomShape 1"/>
          <p:cNvSpPr/>
          <p:nvPr/>
        </p:nvSpPr>
        <p:spPr>
          <a:xfrm>
            <a:off x="851040" y="2077920"/>
            <a:ext cx="10513800" cy="1323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s-MX" sz="4400" spc="-1" strike="noStrike">
                <a:solidFill>
                  <a:srgbClr val="000000"/>
                </a:solidFill>
                <a:latin typeface="Arial"/>
                <a:ea typeface="DejaVu Sans"/>
              </a:rPr>
              <a:t>Sockets de datagrama multicast bloqueantes en C</a:t>
            </a:r>
            <a:endParaRPr b="0" lang="es-MX" sz="4400" spc="-1" strike="noStrike">
              <a:latin typeface="Arial"/>
            </a:endParaRPr>
          </a:p>
        </p:txBody>
      </p:sp>
    </p:spTree>
  </p:cSld>
  <mc:AlternateContent>
    <mc:Choice Requires="p14">
      <p:transition spd="slow" p14:dur="2000"/>
    </mc:Choice>
    <mc:Fallback>
      <p:transition spd="slow"/>
    </mc:Fallback>
  </mc:AlternateContent>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3" name="CustomShape 1"/>
          <p:cNvSpPr/>
          <p:nvPr/>
        </p:nvSpPr>
        <p:spPr>
          <a:xfrm>
            <a:off x="838080" y="31032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Internet Group Management Protocol (IGMP)</a:t>
            </a:r>
            <a:endParaRPr b="0" lang="es-MX" sz="4400" spc="-1" strike="noStrike">
              <a:latin typeface="Arial"/>
            </a:endParaRPr>
          </a:p>
        </p:txBody>
      </p:sp>
      <p:sp>
        <p:nvSpPr>
          <p:cNvPr id="534" name="CustomShape 2"/>
          <p:cNvSpPr/>
          <p:nvPr/>
        </p:nvSpPr>
        <p:spPr>
          <a:xfrm>
            <a:off x="838080" y="1748880"/>
            <a:ext cx="2045880" cy="503640"/>
          </a:xfrm>
          <a:prstGeom prst="rect">
            <a:avLst/>
          </a:prstGeom>
          <a:solidFill>
            <a:srgbClr val="4f81bd"/>
          </a:solidFill>
          <a:ln w="25560">
            <a:solidFill>
              <a:srgbClr val="3a5f8b"/>
            </a:solidFill>
            <a:round/>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ffffff"/>
                </a:solidFill>
                <a:latin typeface="Arial"/>
                <a:ea typeface="DejaVu Sans"/>
              </a:rPr>
              <a:t>Aplicación</a:t>
            </a:r>
            <a:endParaRPr b="0" lang="es-MX" sz="1800" spc="-1" strike="noStrike">
              <a:latin typeface="Arial"/>
            </a:endParaRPr>
          </a:p>
        </p:txBody>
      </p:sp>
      <p:sp>
        <p:nvSpPr>
          <p:cNvPr id="535" name="CustomShape 3"/>
          <p:cNvSpPr/>
          <p:nvPr/>
        </p:nvSpPr>
        <p:spPr>
          <a:xfrm>
            <a:off x="838080" y="2295000"/>
            <a:ext cx="2045880" cy="503640"/>
          </a:xfrm>
          <a:prstGeom prst="rect">
            <a:avLst/>
          </a:prstGeom>
          <a:solidFill>
            <a:srgbClr val="4f81bd"/>
          </a:solidFill>
          <a:ln w="25560">
            <a:solidFill>
              <a:srgbClr val="3a5f8b"/>
            </a:solidFill>
            <a:round/>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ffffff"/>
                </a:solidFill>
                <a:latin typeface="Arial"/>
                <a:ea typeface="DejaVu Sans"/>
              </a:rPr>
              <a:t>Transporte</a:t>
            </a:r>
            <a:endParaRPr b="0" lang="es-MX" sz="1800" spc="-1" strike="noStrike">
              <a:latin typeface="Arial"/>
            </a:endParaRPr>
          </a:p>
        </p:txBody>
      </p:sp>
      <p:sp>
        <p:nvSpPr>
          <p:cNvPr id="536" name="CustomShape 4"/>
          <p:cNvSpPr/>
          <p:nvPr/>
        </p:nvSpPr>
        <p:spPr>
          <a:xfrm>
            <a:off x="838080" y="2840760"/>
            <a:ext cx="2045880" cy="503640"/>
          </a:xfrm>
          <a:prstGeom prst="rect">
            <a:avLst/>
          </a:prstGeom>
          <a:solidFill>
            <a:srgbClr val="4f81bd"/>
          </a:solidFill>
          <a:ln w="25560">
            <a:solidFill>
              <a:srgbClr val="3a5f8b"/>
            </a:solidFill>
            <a:round/>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ffffff"/>
                </a:solidFill>
                <a:latin typeface="Arial"/>
                <a:ea typeface="DejaVu Sans"/>
              </a:rPr>
              <a:t>Internet</a:t>
            </a:r>
            <a:endParaRPr b="0" lang="es-MX" sz="1800" spc="-1" strike="noStrike">
              <a:latin typeface="Arial"/>
            </a:endParaRPr>
          </a:p>
        </p:txBody>
      </p:sp>
      <p:sp>
        <p:nvSpPr>
          <p:cNvPr id="537" name="CustomShape 5"/>
          <p:cNvSpPr/>
          <p:nvPr/>
        </p:nvSpPr>
        <p:spPr>
          <a:xfrm>
            <a:off x="838080" y="3386880"/>
            <a:ext cx="2045880" cy="503640"/>
          </a:xfrm>
          <a:prstGeom prst="rect">
            <a:avLst/>
          </a:prstGeom>
          <a:solidFill>
            <a:srgbClr val="4f81bd"/>
          </a:solidFill>
          <a:ln w="25560">
            <a:solidFill>
              <a:srgbClr val="3a5f8b"/>
            </a:solidFill>
            <a:round/>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ffffff"/>
                </a:solidFill>
                <a:latin typeface="Arial"/>
                <a:ea typeface="DejaVu Sans"/>
              </a:rPr>
              <a:t>Enlace de Red</a:t>
            </a:r>
            <a:endParaRPr b="0" lang="es-MX" sz="1800" spc="-1" strike="noStrike">
              <a:latin typeface="Arial"/>
            </a:endParaRPr>
          </a:p>
        </p:txBody>
      </p:sp>
      <p:sp>
        <p:nvSpPr>
          <p:cNvPr id="538" name="CustomShape 6"/>
          <p:cNvSpPr/>
          <p:nvPr/>
        </p:nvSpPr>
        <p:spPr>
          <a:xfrm>
            <a:off x="2900520" y="2908800"/>
            <a:ext cx="2796840" cy="36360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en-US" sz="1800" spc="-1" strike="noStrike">
                <a:solidFill>
                  <a:srgbClr val="000000"/>
                </a:solidFill>
                <a:latin typeface="Arial"/>
                <a:ea typeface="DejaVu Sans"/>
              </a:rPr>
              <a:t>IP.protocolo=0x02 (IGMP)</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9" name="CustomShape 1"/>
          <p:cNvSpPr/>
          <p:nvPr/>
        </p:nvSpPr>
        <p:spPr>
          <a:xfrm>
            <a:off x="838080" y="365040"/>
            <a:ext cx="10513800" cy="1323720"/>
          </a:xfrm>
          <a:prstGeom prst="rect">
            <a:avLst/>
          </a:prstGeom>
          <a:noFill/>
          <a:ln>
            <a:noFill/>
          </a:ln>
        </p:spPr>
        <p:style>
          <a:lnRef idx="0"/>
          <a:fillRef idx="0"/>
          <a:effectRef idx="0"/>
          <a:fontRef idx="minor"/>
        </p:style>
        <p:txBody>
          <a:bodyPr lIns="0" rIns="0" tIns="0" bIns="0" anchor="ctr">
            <a:noAutofit/>
          </a:bodyPr>
          <a:p>
            <a:pPr>
              <a:lnSpc>
                <a:spcPct val="90000"/>
              </a:lnSpc>
            </a:pPr>
            <a:r>
              <a:rPr b="0" lang="es-MX" sz="4400" spc="-1" strike="noStrike">
                <a:solidFill>
                  <a:srgbClr val="000000"/>
                </a:solidFill>
                <a:latin typeface="Arial"/>
                <a:ea typeface="DejaVu Sans"/>
              </a:rPr>
              <a:t>Mensaje IGMP</a:t>
            </a:r>
            <a:endParaRPr b="0" lang="es-MX" sz="4400" spc="-1" strike="noStrike">
              <a:latin typeface="Arial"/>
            </a:endParaRPr>
          </a:p>
        </p:txBody>
      </p:sp>
      <p:sp>
        <p:nvSpPr>
          <p:cNvPr id="540" name="CustomShape 2"/>
          <p:cNvSpPr/>
          <p:nvPr/>
        </p:nvSpPr>
        <p:spPr>
          <a:xfrm>
            <a:off x="292320" y="1937880"/>
            <a:ext cx="1848960" cy="476280"/>
          </a:xfrm>
          <a:prstGeom prst="rect">
            <a:avLst/>
          </a:prstGeom>
          <a:solidFill>
            <a:srgbClr val="4f81bd"/>
          </a:solidFill>
          <a:ln w="25560">
            <a:solidFill>
              <a:srgbClr val="3a5f8b"/>
            </a:solidFill>
            <a:round/>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ffffff"/>
                </a:solidFill>
                <a:latin typeface="Arial"/>
                <a:ea typeface="DejaVu Sans"/>
              </a:rPr>
              <a:t>Tipo</a:t>
            </a:r>
            <a:endParaRPr b="0" lang="es-MX" sz="1800" spc="-1" strike="noStrike">
              <a:latin typeface="Arial"/>
            </a:endParaRPr>
          </a:p>
        </p:txBody>
      </p:sp>
      <p:sp>
        <p:nvSpPr>
          <p:cNvPr id="541" name="CustomShape 3"/>
          <p:cNvSpPr/>
          <p:nvPr/>
        </p:nvSpPr>
        <p:spPr>
          <a:xfrm>
            <a:off x="2175120" y="1937880"/>
            <a:ext cx="1848960" cy="476280"/>
          </a:xfrm>
          <a:prstGeom prst="rect">
            <a:avLst/>
          </a:prstGeom>
          <a:solidFill>
            <a:srgbClr val="4f81bd"/>
          </a:solidFill>
          <a:ln w="25560">
            <a:solidFill>
              <a:srgbClr val="3a5f8b"/>
            </a:solidFill>
            <a:round/>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ffffff"/>
                </a:solidFill>
                <a:latin typeface="Arial"/>
                <a:ea typeface="DejaVu Sans"/>
              </a:rPr>
              <a:t>Tiempo</a:t>
            </a:r>
            <a:endParaRPr b="0" lang="es-MX" sz="1800" spc="-1" strike="noStrike">
              <a:latin typeface="Arial"/>
            </a:endParaRPr>
          </a:p>
        </p:txBody>
      </p:sp>
      <p:sp>
        <p:nvSpPr>
          <p:cNvPr id="542" name="CustomShape 4"/>
          <p:cNvSpPr/>
          <p:nvPr/>
        </p:nvSpPr>
        <p:spPr>
          <a:xfrm>
            <a:off x="4057920" y="1937880"/>
            <a:ext cx="1848960" cy="476280"/>
          </a:xfrm>
          <a:prstGeom prst="rect">
            <a:avLst/>
          </a:prstGeom>
          <a:solidFill>
            <a:srgbClr val="4f81bd"/>
          </a:solidFill>
          <a:ln w="25560">
            <a:solidFill>
              <a:srgbClr val="3a5f8b"/>
            </a:solidFill>
            <a:round/>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ffffff"/>
                </a:solidFill>
                <a:latin typeface="Arial"/>
                <a:ea typeface="DejaVu Sans"/>
              </a:rPr>
              <a:t>Checksum</a:t>
            </a:r>
            <a:endParaRPr b="0" lang="es-MX" sz="1800" spc="-1" strike="noStrike">
              <a:latin typeface="Arial"/>
            </a:endParaRPr>
          </a:p>
        </p:txBody>
      </p:sp>
      <p:sp>
        <p:nvSpPr>
          <p:cNvPr id="543" name="CustomShape 5"/>
          <p:cNvSpPr/>
          <p:nvPr/>
        </p:nvSpPr>
        <p:spPr>
          <a:xfrm>
            <a:off x="5940720" y="1937880"/>
            <a:ext cx="1848960" cy="476280"/>
          </a:xfrm>
          <a:prstGeom prst="rect">
            <a:avLst/>
          </a:prstGeom>
          <a:solidFill>
            <a:srgbClr val="4f81bd"/>
          </a:solidFill>
          <a:ln w="25560">
            <a:solidFill>
              <a:srgbClr val="3a5f8b"/>
            </a:solidFill>
            <a:round/>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ffffff"/>
                </a:solidFill>
                <a:latin typeface="Arial"/>
                <a:ea typeface="DejaVu Sans"/>
              </a:rPr>
              <a:t>Grupo</a:t>
            </a:r>
            <a:endParaRPr b="0" lang="es-MX" sz="1800" spc="-1" strike="noStrike">
              <a:latin typeface="Arial"/>
            </a:endParaRPr>
          </a:p>
        </p:txBody>
      </p:sp>
      <p:sp>
        <p:nvSpPr>
          <p:cNvPr id="544" name="CustomShape 6"/>
          <p:cNvSpPr/>
          <p:nvPr/>
        </p:nvSpPr>
        <p:spPr>
          <a:xfrm>
            <a:off x="857160" y="2478600"/>
            <a:ext cx="6544080" cy="36360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en-US" sz="1800" spc="-1" strike="noStrike">
                <a:solidFill>
                  <a:srgbClr val="000000"/>
                </a:solidFill>
                <a:latin typeface="Arial"/>
                <a:ea typeface="DejaVu Sans"/>
              </a:rPr>
              <a:t>1 byte                     1 byte                   2 bytes                 4 bytes</a:t>
            </a:r>
            <a:endParaRPr b="0" lang="es-MX" sz="1800" spc="-1" strike="noStrike">
              <a:latin typeface="Arial"/>
            </a:endParaRPr>
          </a:p>
        </p:txBody>
      </p:sp>
      <p:sp>
        <p:nvSpPr>
          <p:cNvPr id="545" name="CustomShape 7"/>
          <p:cNvSpPr/>
          <p:nvPr/>
        </p:nvSpPr>
        <p:spPr>
          <a:xfrm>
            <a:off x="186480" y="4596480"/>
            <a:ext cx="774360" cy="363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Tipo</a:t>
            </a:r>
            <a:endParaRPr b="0" lang="es-MX" sz="1800" spc="-1" strike="noStrike">
              <a:latin typeface="Arial"/>
            </a:endParaRPr>
          </a:p>
        </p:txBody>
      </p:sp>
      <p:sp>
        <p:nvSpPr>
          <p:cNvPr id="546" name="CustomShape 8"/>
          <p:cNvSpPr/>
          <p:nvPr/>
        </p:nvSpPr>
        <p:spPr>
          <a:xfrm>
            <a:off x="962280" y="4023720"/>
            <a:ext cx="141120" cy="1513440"/>
          </a:xfrm>
          <a:prstGeom prst="leftBrace">
            <a:avLst>
              <a:gd name="adj1" fmla="val 8333"/>
              <a:gd name="adj2" fmla="val 50000"/>
            </a:avLst>
          </a:prstGeom>
          <a:noFill/>
          <a:ln w="9360">
            <a:solidFill>
              <a:srgbClr val="4a7ebb"/>
            </a:solidFill>
            <a:round/>
          </a:ln>
        </p:spPr>
        <p:style>
          <a:lnRef idx="0"/>
          <a:fillRef idx="0"/>
          <a:effectRef idx="0"/>
          <a:fontRef idx="minor"/>
        </p:style>
      </p:sp>
      <p:sp>
        <p:nvSpPr>
          <p:cNvPr id="547" name="CustomShape 9"/>
          <p:cNvSpPr/>
          <p:nvPr/>
        </p:nvSpPr>
        <p:spPr>
          <a:xfrm>
            <a:off x="1099080" y="4061160"/>
            <a:ext cx="4403880" cy="1609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(0x11)</a:t>
            </a:r>
            <a:r>
              <a:rPr b="0" lang="en-US" sz="1800" spc="-1" strike="noStrike" baseline="-25000">
                <a:solidFill>
                  <a:srgbClr val="000000"/>
                </a:solidFill>
                <a:latin typeface="Arial"/>
                <a:ea typeface="DejaVu Sans"/>
              </a:rPr>
              <a:t>16</a:t>
            </a:r>
            <a:r>
              <a:rPr b="0" lang="en-US" sz="1800" spc="-1" strike="noStrike">
                <a:solidFill>
                  <a:srgbClr val="000000"/>
                </a:solidFill>
                <a:latin typeface="Arial"/>
                <a:ea typeface="DejaVu Sans"/>
              </a:rPr>
              <a:t> = (17)</a:t>
            </a:r>
            <a:r>
              <a:rPr b="0" lang="en-US" sz="1600" spc="-1" strike="noStrike" baseline="-25000">
                <a:solidFill>
                  <a:srgbClr val="000000"/>
                </a:solidFill>
                <a:latin typeface="Arial"/>
                <a:ea typeface="DejaVu Sans"/>
              </a:rPr>
              <a:t>10</a:t>
            </a:r>
            <a:r>
              <a:rPr b="0" lang="en-US" sz="1800" spc="-1" strike="noStrike">
                <a:solidFill>
                  <a:srgbClr val="000000"/>
                </a:solidFill>
                <a:latin typeface="Arial"/>
                <a:ea typeface="DejaVu Sans"/>
              </a:rPr>
              <a:t> =&gt;Consulta</a:t>
            </a:r>
            <a:endParaRPr b="0" lang="es-MX" sz="1800" spc="-1" strike="noStrike">
              <a:latin typeface="Arial"/>
            </a:endParaRPr>
          </a:p>
          <a:p>
            <a:pPr>
              <a:lnSpc>
                <a:spcPct val="100000"/>
              </a:lnSpc>
            </a:pPr>
            <a:r>
              <a:rPr b="0" lang="en-US" sz="1800" spc="-1" strike="noStrike">
                <a:solidFill>
                  <a:srgbClr val="000000"/>
                </a:solidFill>
                <a:latin typeface="Arial"/>
                <a:ea typeface="DejaVu Sans"/>
              </a:rPr>
              <a:t>(0x12)</a:t>
            </a:r>
            <a:r>
              <a:rPr b="0" lang="en-US" sz="1800" spc="-1" strike="noStrike" baseline="-25000">
                <a:solidFill>
                  <a:srgbClr val="000000"/>
                </a:solidFill>
                <a:latin typeface="Arial"/>
                <a:ea typeface="DejaVu Sans"/>
              </a:rPr>
              <a:t>16</a:t>
            </a:r>
            <a:r>
              <a:rPr b="0" lang="en-US" sz="1800" spc="-1" strike="noStrike">
                <a:solidFill>
                  <a:srgbClr val="000000"/>
                </a:solidFill>
                <a:latin typeface="Arial"/>
                <a:ea typeface="DejaVu Sans"/>
              </a:rPr>
              <a:t> = (18)</a:t>
            </a:r>
            <a:r>
              <a:rPr b="0" lang="en-US" sz="1600" spc="-1" strike="noStrike" baseline="-25000">
                <a:solidFill>
                  <a:srgbClr val="000000"/>
                </a:solidFill>
                <a:latin typeface="Arial"/>
                <a:ea typeface="DejaVu Sans"/>
              </a:rPr>
              <a:t>10</a:t>
            </a:r>
            <a:r>
              <a:rPr b="0" lang="en-US" sz="1800" spc="-1" strike="noStrike">
                <a:solidFill>
                  <a:srgbClr val="000000"/>
                </a:solidFill>
                <a:latin typeface="Arial"/>
                <a:ea typeface="DejaVu Sans"/>
              </a:rPr>
              <a:t> =&gt;Reporte (IGMPv1)</a:t>
            </a:r>
            <a:endParaRPr b="0" lang="es-MX" sz="1800" spc="-1" strike="noStrike">
              <a:latin typeface="Arial"/>
            </a:endParaRPr>
          </a:p>
          <a:p>
            <a:pPr>
              <a:lnSpc>
                <a:spcPct val="100000"/>
              </a:lnSpc>
            </a:pPr>
            <a:r>
              <a:rPr b="0" lang="en-US" sz="1800" spc="-1" strike="noStrike">
                <a:solidFill>
                  <a:srgbClr val="000000"/>
                </a:solidFill>
                <a:latin typeface="Arial"/>
                <a:ea typeface="DejaVu Sans"/>
              </a:rPr>
              <a:t>(0x16)</a:t>
            </a:r>
            <a:r>
              <a:rPr b="0" lang="en-US" sz="1800" spc="-1" strike="noStrike" baseline="-25000">
                <a:solidFill>
                  <a:srgbClr val="000000"/>
                </a:solidFill>
                <a:latin typeface="Arial"/>
                <a:ea typeface="DejaVu Sans"/>
              </a:rPr>
              <a:t>16</a:t>
            </a:r>
            <a:r>
              <a:rPr b="0" lang="en-US" sz="1800" spc="-1" strike="noStrike">
                <a:solidFill>
                  <a:srgbClr val="000000"/>
                </a:solidFill>
                <a:latin typeface="Arial"/>
                <a:ea typeface="DejaVu Sans"/>
              </a:rPr>
              <a:t> = (22)</a:t>
            </a:r>
            <a:r>
              <a:rPr b="0" lang="en-US" sz="1600" spc="-1" strike="noStrike" baseline="-25000">
                <a:solidFill>
                  <a:srgbClr val="000000"/>
                </a:solidFill>
                <a:latin typeface="Arial"/>
                <a:ea typeface="DejaVu Sans"/>
              </a:rPr>
              <a:t>10</a:t>
            </a:r>
            <a:r>
              <a:rPr b="0" lang="en-US" sz="1800" spc="-1" strike="noStrike">
                <a:solidFill>
                  <a:srgbClr val="000000"/>
                </a:solidFill>
                <a:latin typeface="Arial"/>
                <a:ea typeface="DejaVu Sans"/>
              </a:rPr>
              <a:t> =&gt;Reporte (IGMPv2)</a:t>
            </a:r>
            <a:endParaRPr b="0" lang="es-MX" sz="1800" spc="-1" strike="noStrike">
              <a:latin typeface="Arial"/>
            </a:endParaRPr>
          </a:p>
          <a:p>
            <a:pPr>
              <a:lnSpc>
                <a:spcPct val="100000"/>
              </a:lnSpc>
            </a:pPr>
            <a:r>
              <a:rPr b="0" lang="en-US" sz="1800" spc="-1" strike="noStrike">
                <a:solidFill>
                  <a:srgbClr val="000000"/>
                </a:solidFill>
                <a:latin typeface="Arial"/>
                <a:ea typeface="DejaVu Sans"/>
              </a:rPr>
              <a:t>(0x22)</a:t>
            </a:r>
            <a:r>
              <a:rPr b="0" lang="en-US" sz="1800" spc="-1" strike="noStrike" baseline="-25000">
                <a:solidFill>
                  <a:srgbClr val="000000"/>
                </a:solidFill>
                <a:latin typeface="Arial"/>
                <a:ea typeface="DejaVu Sans"/>
              </a:rPr>
              <a:t>16</a:t>
            </a:r>
            <a:r>
              <a:rPr b="0" lang="en-US" sz="1800" spc="-1" strike="noStrike">
                <a:solidFill>
                  <a:srgbClr val="000000"/>
                </a:solidFill>
                <a:latin typeface="Arial"/>
                <a:ea typeface="DejaVu Sans"/>
              </a:rPr>
              <a:t> = (34)</a:t>
            </a:r>
            <a:r>
              <a:rPr b="0" lang="en-US" sz="1600" spc="-1" strike="noStrike" baseline="-25000">
                <a:solidFill>
                  <a:srgbClr val="000000"/>
                </a:solidFill>
                <a:latin typeface="Arial"/>
                <a:ea typeface="DejaVu Sans"/>
              </a:rPr>
              <a:t>10</a:t>
            </a:r>
            <a:r>
              <a:rPr b="0" lang="en-US" sz="1800" spc="-1" strike="noStrike">
                <a:solidFill>
                  <a:srgbClr val="000000"/>
                </a:solidFill>
                <a:latin typeface="Arial"/>
                <a:ea typeface="DejaVu Sans"/>
              </a:rPr>
              <a:t> =&gt;Reporte (IGMPv3)</a:t>
            </a:r>
            <a:endParaRPr b="0" lang="es-MX" sz="1800" spc="-1" strike="noStrike">
              <a:latin typeface="Arial"/>
            </a:endParaRPr>
          </a:p>
          <a:p>
            <a:pPr>
              <a:lnSpc>
                <a:spcPct val="100000"/>
              </a:lnSpc>
            </a:pPr>
            <a:endParaRPr b="0" lang="es-MX" sz="1800" spc="-1" strike="noStrike">
              <a:latin typeface="Arial"/>
            </a:endParaRPr>
          </a:p>
        </p:txBody>
      </p:sp>
      <p:sp>
        <p:nvSpPr>
          <p:cNvPr id="548" name="CustomShape 10"/>
          <p:cNvSpPr/>
          <p:nvPr/>
        </p:nvSpPr>
        <p:spPr>
          <a:xfrm>
            <a:off x="5504400" y="4596480"/>
            <a:ext cx="1028880" cy="363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Tiempo</a:t>
            </a:r>
            <a:endParaRPr b="0" lang="es-MX" sz="1800" spc="-1" strike="noStrike">
              <a:latin typeface="Arial"/>
            </a:endParaRPr>
          </a:p>
        </p:txBody>
      </p:sp>
      <p:sp>
        <p:nvSpPr>
          <p:cNvPr id="549" name="CustomShape 11"/>
          <p:cNvSpPr/>
          <p:nvPr/>
        </p:nvSpPr>
        <p:spPr>
          <a:xfrm>
            <a:off x="6565680" y="4456080"/>
            <a:ext cx="135360" cy="571320"/>
          </a:xfrm>
          <a:prstGeom prst="leftBrace">
            <a:avLst>
              <a:gd name="adj1" fmla="val 8333"/>
              <a:gd name="adj2" fmla="val 50000"/>
            </a:avLst>
          </a:prstGeom>
          <a:noFill/>
          <a:ln w="9360">
            <a:solidFill>
              <a:srgbClr val="4a7ebb"/>
            </a:solidFill>
            <a:round/>
          </a:ln>
        </p:spPr>
        <p:style>
          <a:lnRef idx="0"/>
          <a:fillRef idx="0"/>
          <a:effectRef idx="0"/>
          <a:fontRef idx="minor"/>
        </p:style>
      </p:sp>
      <p:sp>
        <p:nvSpPr>
          <p:cNvPr id="550" name="CustomShape 12"/>
          <p:cNvSpPr/>
          <p:nvPr/>
        </p:nvSpPr>
        <p:spPr>
          <a:xfrm>
            <a:off x="6702480" y="4596480"/>
            <a:ext cx="4649400" cy="674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Solo para el tipo (0x11)</a:t>
            </a:r>
            <a:r>
              <a:rPr b="0" lang="en-US" sz="1800" spc="-1" strike="noStrike" baseline="-25000">
                <a:solidFill>
                  <a:srgbClr val="000000"/>
                </a:solidFill>
                <a:latin typeface="Arial"/>
                <a:ea typeface="DejaVu Sans"/>
              </a:rPr>
              <a:t>16</a:t>
            </a:r>
            <a:r>
              <a:rPr b="0" lang="en-US" sz="1800" spc="-1" strike="noStrike">
                <a:solidFill>
                  <a:srgbClr val="000000"/>
                </a:solidFill>
                <a:latin typeface="Arial"/>
                <a:ea typeface="DejaVu Sans"/>
              </a:rPr>
              <a:t> en milisegundos</a:t>
            </a: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1" name="CustomShape 1"/>
          <p:cNvSpPr/>
          <p:nvPr/>
        </p:nvSpPr>
        <p:spPr>
          <a:xfrm>
            <a:off x="838080" y="365040"/>
            <a:ext cx="10513800" cy="1323720"/>
          </a:xfrm>
          <a:prstGeom prst="rect">
            <a:avLst/>
          </a:prstGeom>
          <a:noFill/>
          <a:ln>
            <a:noFill/>
          </a:ln>
        </p:spPr>
        <p:style>
          <a:lnRef idx="0"/>
          <a:fillRef idx="0"/>
          <a:effectRef idx="0"/>
          <a:fontRef idx="minor"/>
        </p:style>
        <p:txBody>
          <a:bodyPr lIns="0" rIns="0" tIns="0" bIns="0" anchor="ctr">
            <a:noAutofit/>
          </a:bodyPr>
          <a:p>
            <a:pPr>
              <a:lnSpc>
                <a:spcPct val="90000"/>
              </a:lnSpc>
            </a:pPr>
            <a:r>
              <a:rPr b="0" lang="es-MX" sz="4400" spc="-1" strike="noStrike">
                <a:solidFill>
                  <a:srgbClr val="000000"/>
                </a:solidFill>
                <a:latin typeface="Arial"/>
                <a:ea typeface="DejaVu Sans"/>
              </a:rPr>
              <a:t>Opción de socket SO_REUSEADDR</a:t>
            </a:r>
            <a:endParaRPr b="0" lang="es-MX" sz="4400" spc="-1" strike="noStrike">
              <a:latin typeface="Arial"/>
            </a:endParaRPr>
          </a:p>
        </p:txBody>
      </p:sp>
      <p:sp>
        <p:nvSpPr>
          <p:cNvPr id="552" name="CustomShape 2"/>
          <p:cNvSpPr/>
          <p:nvPr/>
        </p:nvSpPr>
        <p:spPr>
          <a:xfrm>
            <a:off x="838080" y="2162520"/>
            <a:ext cx="10034640" cy="2707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int op,v=1;</a:t>
            </a:r>
            <a:endParaRPr b="0" lang="es-MX" sz="1800" spc="-1" strike="noStrike">
              <a:latin typeface="Arial"/>
            </a:endParaRPr>
          </a:p>
          <a:p>
            <a:pPr>
              <a:lnSpc>
                <a:spcPct val="100000"/>
              </a:lnSpc>
            </a:pPr>
            <a:r>
              <a:rPr b="0" lang="en-US" sz="1800" spc="-1" strike="noStrike">
                <a:solidFill>
                  <a:srgbClr val="000000"/>
                </a:solidFill>
                <a:latin typeface="Arial"/>
                <a:ea typeface="DejaVu Sans"/>
              </a:rPr>
              <a:t>if ( setsockopt(sd, SOL_SOCKET, SO_REUSE_ADDR, &amp;v, sizeof(v)) != 0 )</a:t>
            </a:r>
            <a:endParaRPr b="0" lang="es-MX"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perror(“No se pudo modificar la opción \n ”);</a:t>
            </a: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3" name="CustomShape 1"/>
          <p:cNvSpPr/>
          <p:nvPr/>
        </p:nvSpPr>
        <p:spPr>
          <a:xfrm>
            <a:off x="838080" y="365040"/>
            <a:ext cx="10513800" cy="1323720"/>
          </a:xfrm>
          <a:prstGeom prst="rect">
            <a:avLst/>
          </a:prstGeom>
          <a:noFill/>
          <a:ln>
            <a:noFill/>
          </a:ln>
        </p:spPr>
        <p:style>
          <a:lnRef idx="0"/>
          <a:fillRef idx="0"/>
          <a:effectRef idx="0"/>
          <a:fontRef idx="minor"/>
        </p:style>
        <p:txBody>
          <a:bodyPr lIns="0" rIns="0" tIns="0" bIns="0" anchor="ctr">
            <a:noAutofit/>
          </a:bodyPr>
          <a:p>
            <a:pPr>
              <a:lnSpc>
                <a:spcPct val="90000"/>
              </a:lnSpc>
            </a:pPr>
            <a:r>
              <a:rPr b="0" lang="es-MX" sz="4400" spc="-1" strike="noStrike">
                <a:solidFill>
                  <a:srgbClr val="000000"/>
                </a:solidFill>
                <a:latin typeface="Arial"/>
                <a:ea typeface="DejaVu Sans"/>
              </a:rPr>
              <a:t>Estructura ip_mreq (ipv4)</a:t>
            </a:r>
            <a:endParaRPr b="0" lang="es-MX" sz="4400" spc="-1" strike="noStrike">
              <a:latin typeface="Arial"/>
            </a:endParaRPr>
          </a:p>
        </p:txBody>
      </p:sp>
      <p:sp>
        <p:nvSpPr>
          <p:cNvPr id="554" name="CustomShape 2"/>
          <p:cNvSpPr/>
          <p:nvPr/>
        </p:nvSpPr>
        <p:spPr>
          <a:xfrm>
            <a:off x="838080" y="2162520"/>
            <a:ext cx="10034640" cy="2707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struct ip_mreq {</a:t>
            </a:r>
            <a:endParaRPr b="0" lang="es-MX"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struct in_addr imr_multiaddr; /* Dir. Grupo multicast */</a:t>
            </a:r>
            <a:endParaRPr b="0" lang="es-MX"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struct in_addr imr_address;   /* Dir. Interfaz de red local*/</a:t>
            </a:r>
            <a:endParaRPr b="0" lang="es-MX"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5" name="CustomShape 1"/>
          <p:cNvSpPr/>
          <p:nvPr/>
        </p:nvSpPr>
        <p:spPr>
          <a:xfrm>
            <a:off x="838080" y="365040"/>
            <a:ext cx="10513800" cy="1323720"/>
          </a:xfrm>
          <a:prstGeom prst="rect">
            <a:avLst/>
          </a:prstGeom>
          <a:noFill/>
          <a:ln>
            <a:noFill/>
          </a:ln>
        </p:spPr>
        <p:style>
          <a:lnRef idx="0"/>
          <a:fillRef idx="0"/>
          <a:effectRef idx="0"/>
          <a:fontRef idx="minor"/>
        </p:style>
        <p:txBody>
          <a:bodyPr lIns="0" rIns="0" tIns="0" bIns="0" anchor="ctr">
            <a:noAutofit/>
          </a:bodyPr>
          <a:p>
            <a:pPr>
              <a:lnSpc>
                <a:spcPct val="90000"/>
              </a:lnSpc>
            </a:pPr>
            <a:r>
              <a:rPr b="0" lang="es-MX" sz="4400" spc="-1" strike="noStrike">
                <a:solidFill>
                  <a:srgbClr val="000000"/>
                </a:solidFill>
                <a:latin typeface="Arial"/>
                <a:ea typeface="DejaVu Sans"/>
              </a:rPr>
              <a:t>Estructura ipv6_mreq (ipv6)</a:t>
            </a:r>
            <a:endParaRPr b="0" lang="es-MX" sz="4400" spc="-1" strike="noStrike">
              <a:latin typeface="Arial"/>
            </a:endParaRPr>
          </a:p>
        </p:txBody>
      </p:sp>
      <p:sp>
        <p:nvSpPr>
          <p:cNvPr id="556" name="CustomShape 2"/>
          <p:cNvSpPr/>
          <p:nvPr/>
        </p:nvSpPr>
        <p:spPr>
          <a:xfrm>
            <a:off x="838080" y="2162520"/>
            <a:ext cx="10034640" cy="1261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struct ipv6_mreq {</a:t>
            </a:r>
            <a:endParaRPr b="0" lang="es-MX"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struct in6_addr    ipv6mr_multiaddr;    /* Dir. IPv6 multicast */</a:t>
            </a:r>
            <a:endParaRPr b="0" lang="es-MX"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unsigned int       ipv6mr_interface;    /* índice interfaz red */</a:t>
            </a:r>
            <a:endParaRPr b="0" lang="es-MX" sz="1800" spc="-1" strike="noStrike">
              <a:latin typeface="Arial"/>
            </a:endParaRPr>
          </a:p>
          <a:p>
            <a:pPr>
              <a:lnSpc>
                <a:spcPct val="100000"/>
              </a:lnSpc>
            </a:pPr>
            <a:r>
              <a:rPr b="0" lang="en-US" sz="1800" spc="-1" strike="noStrike">
                <a:solidFill>
                  <a:srgbClr val="000000"/>
                </a:solidFill>
                <a:latin typeface="Arial"/>
                <a:ea typeface="DejaVu Sans"/>
              </a:rPr>
              <a:t>}</a:t>
            </a:r>
            <a:endParaRPr b="0" lang="es-MX" sz="1800" spc="-1" strike="noStrike">
              <a:latin typeface="Arial"/>
            </a:endParaRPr>
          </a:p>
        </p:txBody>
      </p:sp>
      <p:graphicFrame>
        <p:nvGraphicFramePr>
          <p:cNvPr id="557" name="Table 3"/>
          <p:cNvGraphicFramePr/>
          <p:nvPr/>
        </p:nvGraphicFramePr>
        <p:xfrm>
          <a:off x="837720" y="4573440"/>
          <a:ext cx="9192600" cy="639360"/>
        </p:xfrm>
        <a:graphic>
          <a:graphicData uri="http://schemas.openxmlformats.org/drawingml/2006/table">
            <a:tbl>
              <a:tblPr/>
              <a:tblGrid>
                <a:gridCol w="2672280"/>
                <a:gridCol w="2672280"/>
                <a:gridCol w="2672280"/>
                <a:gridCol w="1176120"/>
              </a:tblGrid>
              <a:tr h="639720">
                <a:tc>
                  <a:txBody>
                    <a:bodyPr>
                      <a:noAutofit/>
                    </a:bodyPr>
                    <a:p>
                      <a:pPr>
                        <a:lnSpc>
                          <a:spcPct val="100000"/>
                        </a:lnSpc>
                      </a:pPr>
                      <a:r>
                        <a:rPr b="0" lang="en-US" sz="1800" spc="-1" strike="noStrike">
                          <a:solidFill>
                            <a:srgbClr val="000000"/>
                          </a:solidFill>
                          <a:latin typeface="Arial"/>
                          <a:ea typeface="DejaVu Sans"/>
                        </a:rPr>
                        <a:t>ffxe::/16</a:t>
                      </a:r>
                      <a:endParaRPr b="0" lang="es-MX" sz="1800" spc="-1" strike="noStrike">
                        <a:latin typeface="Arial"/>
                      </a:endParaRPr>
                    </a:p>
                  </a:txBody>
                  <a:tcPr marL="91440" marR="91440">
                    <a:noFill/>
                  </a:tcPr>
                </a:tc>
                <a:tc>
                  <a:txBody>
                    <a:bodyPr>
                      <a:noAutofit/>
                    </a:bodyPr>
                    <a:p>
                      <a:pPr>
                        <a:lnSpc>
                          <a:spcPct val="100000"/>
                        </a:lnSpc>
                      </a:pPr>
                      <a:r>
                        <a:rPr b="0" lang="en-US" sz="1800" spc="-1" strike="noStrike">
                          <a:solidFill>
                            <a:srgbClr val="000000"/>
                          </a:solidFill>
                          <a:latin typeface="Arial"/>
                          <a:ea typeface="DejaVu Sans"/>
                        </a:rPr>
                        <a:t>224.0.1.0-238.255.255.255</a:t>
                      </a:r>
                      <a:endParaRPr b="0" lang="es-MX" sz="1800" spc="-1" strike="noStrike">
                        <a:latin typeface="Arial"/>
                      </a:endParaRPr>
                    </a:p>
                  </a:txBody>
                  <a:tcPr marL="91440" marR="91440">
                    <a:noFill/>
                  </a:tcPr>
                </a:tc>
                <a:tc>
                  <a:txBody>
                    <a:bodyPr>
                      <a:noAutofit/>
                    </a:bodyPr>
                    <a:p>
                      <a:pPr>
                        <a:lnSpc>
                          <a:spcPct val="100000"/>
                        </a:lnSpc>
                      </a:pPr>
                      <a:r>
                        <a:rPr b="0" lang="en-US" sz="1800" spc="-1" strike="noStrike">
                          <a:solidFill>
                            <a:srgbClr val="000000"/>
                          </a:solidFill>
                          <a:latin typeface="Arial"/>
                          <a:ea typeface="DejaVu Sans"/>
                        </a:rPr>
                        <a:t>Alcance Global</a:t>
                      </a:r>
                      <a:endParaRPr b="0" lang="es-MX" sz="1800" spc="-1" strike="noStrike">
                        <a:latin typeface="Arial"/>
                      </a:endParaRPr>
                    </a:p>
                  </a:txBody>
                  <a:tcPr marL="91440" marR="91440">
                    <a:noFill/>
                  </a:tcPr>
                </a:tc>
                <a:tc>
                  <a:tcPr marL="91440" marR="91440">
                    <a:noFill/>
                  </a:tcPr>
                </a:tc>
              </a:tr>
            </a:tbl>
          </a:graphicData>
        </a:graphic>
      </p:graphicFrame>
    </p:spTree>
  </p:cSld>
  <mc:AlternateContent>
    <mc:Choice Requires="p14">
      <p:transition spd="slow" p14:dur="2000"/>
    </mc:Choice>
    <mc:Fallback>
      <p:transition spd="slow"/>
    </mc:Fallback>
  </mc:AlternateContent>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8" name="CustomShape 1"/>
          <p:cNvSpPr/>
          <p:nvPr/>
        </p:nvSpPr>
        <p:spPr>
          <a:xfrm>
            <a:off x="838080" y="365040"/>
            <a:ext cx="10513800" cy="1066680"/>
          </a:xfrm>
          <a:prstGeom prst="rect">
            <a:avLst/>
          </a:prstGeom>
          <a:noFill/>
          <a:ln>
            <a:noFill/>
          </a:ln>
        </p:spPr>
        <p:style>
          <a:lnRef idx="0"/>
          <a:fillRef idx="0"/>
          <a:effectRef idx="0"/>
          <a:fontRef idx="minor"/>
        </p:style>
        <p:txBody>
          <a:bodyPr lIns="0" rIns="0" tIns="0" bIns="0" anchor="ctr">
            <a:noAutofit/>
          </a:bodyPr>
          <a:p>
            <a:pPr>
              <a:lnSpc>
                <a:spcPct val="90000"/>
              </a:lnSpc>
            </a:pPr>
            <a:r>
              <a:rPr b="0" lang="es-MX" sz="3600" spc="-1" strike="noStrike">
                <a:solidFill>
                  <a:srgbClr val="000000"/>
                </a:solidFill>
                <a:latin typeface="Arial"/>
                <a:ea typeface="DejaVu Sans"/>
              </a:rPr>
              <a:t>Opción de socket IP_ADD_MEMBESHIP (IPv4)</a:t>
            </a:r>
            <a:endParaRPr b="0" lang="es-MX" sz="3600" spc="-1" strike="noStrike">
              <a:latin typeface="Arial"/>
            </a:endParaRPr>
          </a:p>
        </p:txBody>
      </p:sp>
      <p:sp>
        <p:nvSpPr>
          <p:cNvPr id="559" name="CustomShape 2"/>
          <p:cNvSpPr/>
          <p:nvPr/>
        </p:nvSpPr>
        <p:spPr>
          <a:xfrm>
            <a:off x="838080" y="1433160"/>
            <a:ext cx="10034640" cy="5280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000" spc="-1" strike="noStrike">
                <a:solidFill>
                  <a:srgbClr val="000000"/>
                </a:solidFill>
                <a:latin typeface="Arial"/>
                <a:ea typeface="DejaVu Sans"/>
              </a:rPr>
              <a:t>struct ip_mreq mr;</a:t>
            </a:r>
            <a:endParaRPr b="0" lang="es-MX" sz="2000" spc="-1" strike="noStrike">
              <a:latin typeface="Arial"/>
            </a:endParaRPr>
          </a:p>
          <a:p>
            <a:pPr>
              <a:lnSpc>
                <a:spcPct val="100000"/>
              </a:lnSpc>
            </a:pPr>
            <a:r>
              <a:rPr b="0" lang="en-US" sz="2000" spc="-1" strike="noStrike">
                <a:solidFill>
                  <a:srgbClr val="000000"/>
                </a:solidFill>
                <a:latin typeface="Arial"/>
                <a:ea typeface="DejaVu Sans"/>
              </a:rPr>
              <a:t>/* Ponemos la dirección de grupo */</a:t>
            </a:r>
            <a:endParaRPr b="0" lang="es-MX" sz="2000" spc="-1" strike="noStrike">
              <a:latin typeface="Arial"/>
            </a:endParaRPr>
          </a:p>
          <a:p>
            <a:pPr>
              <a:lnSpc>
                <a:spcPct val="100000"/>
              </a:lnSpc>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memcpy(&amp;mr.imr_multiaddr,&amp;((struct sockaddr_in*)(maddr-&gt;ai_addr))-&gt;sin_addr,sizeof(mr.imr_multiaddr));</a:t>
            </a:r>
            <a:endParaRPr b="0" lang="es-MX" sz="2000" spc="-1" strike="noStrike">
              <a:latin typeface="Arial"/>
            </a:endParaRPr>
          </a:p>
          <a:p>
            <a:pPr>
              <a:lnSpc>
                <a:spcPct val="100000"/>
              </a:lnSpc>
            </a:pPr>
            <a:endParaRPr b="0" lang="es-MX" sz="2000" spc="-1" strike="noStrike">
              <a:latin typeface="Arial"/>
            </a:endParaRPr>
          </a:p>
          <a:p>
            <a:pPr>
              <a:lnSpc>
                <a:spcPct val="100000"/>
              </a:lnSpc>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 Aceptamos datagramas multicast por cualquier interfaz */</a:t>
            </a:r>
            <a:endParaRPr b="0" lang="es-MX" sz="2000" spc="-1" strike="noStrike">
              <a:latin typeface="Arial"/>
            </a:endParaRPr>
          </a:p>
          <a:p>
            <a:pPr>
              <a:lnSpc>
                <a:spcPct val="100000"/>
              </a:lnSpc>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mr.imr_interface.s_addr = htonl(INADDR_ANY);</a:t>
            </a:r>
            <a:endParaRPr b="0" lang="es-MX" sz="2000" spc="-1" strike="noStrike">
              <a:latin typeface="Arial"/>
            </a:endParaRPr>
          </a:p>
          <a:p>
            <a:pPr>
              <a:lnSpc>
                <a:spcPct val="100000"/>
              </a:lnSpc>
            </a:pPr>
            <a:endParaRPr b="0" lang="es-MX" sz="2000" spc="-1" strike="noStrike">
              <a:latin typeface="Arial"/>
            </a:endParaRPr>
          </a:p>
          <a:p>
            <a:pPr>
              <a:lnSpc>
                <a:spcPct val="100000"/>
              </a:lnSpc>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 Nos unimos a la dirección de grupo */</a:t>
            </a:r>
            <a:endParaRPr b="0" lang="es-MX" sz="2000" spc="-1" strike="noStrike">
              <a:latin typeface="Arial"/>
            </a:endParaRPr>
          </a:p>
          <a:p>
            <a:pPr>
              <a:lnSpc>
                <a:spcPct val="100000"/>
              </a:lnSpc>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if ( setsockopt(sd, IPPROTO_IP, IP_ADD_MEMBERSHIP, (char*) &amp;mr, sizeof(mr)) != 0 )</a:t>
            </a:r>
            <a:endParaRPr b="0" lang="es-MX" sz="2000" spc="-1" strike="noStrike">
              <a:latin typeface="Arial"/>
            </a:endParaRPr>
          </a:p>
          <a:p>
            <a:pPr>
              <a:lnSpc>
                <a:spcPct val="100000"/>
              </a:lnSpc>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a:t>
            </a:r>
            <a:endParaRPr b="0" lang="es-MX" sz="2000" spc="-1" strike="noStrike">
              <a:latin typeface="Arial"/>
            </a:endParaRPr>
          </a:p>
          <a:p>
            <a:pPr>
              <a:lnSpc>
                <a:spcPct val="100000"/>
              </a:lnSpc>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perror("setsockopt() \n");</a:t>
            </a:r>
            <a:endParaRPr b="0" lang="es-MX" sz="2000" spc="-1" strike="noStrike">
              <a:latin typeface="Arial"/>
            </a:endParaRPr>
          </a:p>
          <a:p>
            <a:pPr>
              <a:lnSpc>
                <a:spcPct val="100000"/>
              </a:lnSpc>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0" name="CustomShape 1"/>
          <p:cNvSpPr/>
          <p:nvPr/>
        </p:nvSpPr>
        <p:spPr>
          <a:xfrm>
            <a:off x="838080" y="365040"/>
            <a:ext cx="10513800" cy="943560"/>
          </a:xfrm>
          <a:prstGeom prst="rect">
            <a:avLst/>
          </a:prstGeom>
          <a:noFill/>
          <a:ln>
            <a:noFill/>
          </a:ln>
        </p:spPr>
        <p:style>
          <a:lnRef idx="0"/>
          <a:fillRef idx="0"/>
          <a:effectRef idx="0"/>
          <a:fontRef idx="minor"/>
        </p:style>
        <p:txBody>
          <a:bodyPr lIns="0" rIns="0" tIns="0" bIns="0" anchor="ctr">
            <a:noAutofit/>
          </a:bodyPr>
          <a:p>
            <a:pPr>
              <a:lnSpc>
                <a:spcPct val="90000"/>
              </a:lnSpc>
            </a:pPr>
            <a:r>
              <a:rPr b="0" lang="es-MX" sz="3600" spc="-1" strike="noStrike">
                <a:solidFill>
                  <a:srgbClr val="000000"/>
                </a:solidFill>
                <a:latin typeface="Arial"/>
                <a:ea typeface="DejaVu Sans"/>
              </a:rPr>
              <a:t>Opción de socket IP_ADD_MEMBESHIP (IPv6)</a:t>
            </a:r>
            <a:endParaRPr b="0" lang="es-MX" sz="3600" spc="-1" strike="noStrike">
              <a:latin typeface="Arial"/>
            </a:endParaRPr>
          </a:p>
        </p:txBody>
      </p:sp>
      <p:sp>
        <p:nvSpPr>
          <p:cNvPr id="561" name="CustomShape 2"/>
          <p:cNvSpPr/>
          <p:nvPr/>
        </p:nvSpPr>
        <p:spPr>
          <a:xfrm>
            <a:off x="838080" y="1433160"/>
            <a:ext cx="10034640" cy="5280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000" spc="-1" strike="noStrike">
                <a:solidFill>
                  <a:srgbClr val="000000"/>
                </a:solidFill>
                <a:latin typeface="Arial"/>
                <a:ea typeface="DejaVu Sans"/>
              </a:rPr>
              <a:t>struct ipv6_mreq mr;  /* Multicast address join structure */</a:t>
            </a:r>
            <a:endParaRPr b="0" lang="es-MX" sz="2000" spc="-1" strike="noStrike">
              <a:latin typeface="Arial"/>
            </a:endParaRPr>
          </a:p>
          <a:p>
            <a:pPr>
              <a:lnSpc>
                <a:spcPct val="100000"/>
              </a:lnSpc>
            </a:pPr>
            <a:endParaRPr b="0" lang="es-MX" sz="2000" spc="-1" strike="noStrike">
              <a:latin typeface="Arial"/>
            </a:endParaRPr>
          </a:p>
          <a:p>
            <a:pPr>
              <a:lnSpc>
                <a:spcPct val="100000"/>
              </a:lnSpc>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 Especificamos la dirección de grupo IPv6 */</a:t>
            </a:r>
            <a:endParaRPr b="0" lang="es-MX" sz="2000" spc="-1" strike="noStrike">
              <a:latin typeface="Arial"/>
            </a:endParaRPr>
          </a:p>
          <a:p>
            <a:pPr>
              <a:lnSpc>
                <a:spcPct val="100000"/>
              </a:lnSpc>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memcpy(&amp;mr.ipv6mr_multiaddr,&amp;((struct sockaddr_in6*)(maddr-&gt;ai_addr))-&gt;sin6_addr,sizeof(mr.ipv6mr_multiaddr));</a:t>
            </a:r>
            <a:endParaRPr b="0" lang="es-MX" sz="2000" spc="-1" strike="noStrike">
              <a:latin typeface="Arial"/>
            </a:endParaRPr>
          </a:p>
          <a:p>
            <a:pPr>
              <a:lnSpc>
                <a:spcPct val="100000"/>
              </a:lnSpc>
            </a:pPr>
            <a:endParaRPr b="0" lang="es-MX" sz="2000" spc="-1" strike="noStrike">
              <a:latin typeface="Arial"/>
            </a:endParaRPr>
          </a:p>
          <a:p>
            <a:pPr>
              <a:lnSpc>
                <a:spcPct val="100000"/>
              </a:lnSpc>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 Aceptamos datagramas multicast IPv6 desde cualquier interfaz de red */</a:t>
            </a:r>
            <a:endParaRPr b="0" lang="es-MX" sz="2000" spc="-1" strike="noStrike">
              <a:latin typeface="Arial"/>
            </a:endParaRPr>
          </a:p>
          <a:p>
            <a:pPr>
              <a:lnSpc>
                <a:spcPct val="100000"/>
              </a:lnSpc>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mr.ipv6mr_interface = 0;</a:t>
            </a:r>
            <a:endParaRPr b="0" lang="es-MX" sz="2000" spc="-1" strike="noStrike">
              <a:latin typeface="Arial"/>
            </a:endParaRPr>
          </a:p>
          <a:p>
            <a:pPr>
              <a:lnSpc>
                <a:spcPct val="100000"/>
              </a:lnSpc>
            </a:pPr>
            <a:endParaRPr b="0" lang="es-MX" sz="2000" spc="-1" strike="noStrike">
              <a:latin typeface="Arial"/>
            </a:endParaRPr>
          </a:p>
          <a:p>
            <a:pPr>
              <a:lnSpc>
                <a:spcPct val="100000"/>
              </a:lnSpc>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 Nos unimos a la dirección de grupo */</a:t>
            </a:r>
            <a:endParaRPr b="0" lang="es-MX" sz="2000" spc="-1" strike="noStrike">
              <a:latin typeface="Arial"/>
            </a:endParaRPr>
          </a:p>
          <a:p>
            <a:pPr>
              <a:lnSpc>
                <a:spcPct val="100000"/>
              </a:lnSpc>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if ( setsockopt(sd, IPPROTO_IPV6, IPV6_ADD_MEMBERSHIP, (char*) &amp;mr, sizeof(mr)) != 0 )</a:t>
            </a:r>
            <a:endParaRPr b="0" lang="es-MX" sz="2000" spc="-1" strike="noStrike">
              <a:latin typeface="Arial"/>
            </a:endParaRPr>
          </a:p>
          <a:p>
            <a:pPr>
              <a:lnSpc>
                <a:spcPct val="100000"/>
              </a:lnSpc>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a:t>
            </a:r>
            <a:endParaRPr b="0" lang="es-MX" sz="2000" spc="-1" strike="noStrike">
              <a:latin typeface="Arial"/>
            </a:endParaRPr>
          </a:p>
          <a:p>
            <a:pPr>
              <a:lnSpc>
                <a:spcPct val="100000"/>
              </a:lnSpc>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perror("setsockopt() \</a:t>
            </a:r>
            <a:r>
              <a:rPr b="0" lang="en-US" sz="1800" spc="-1" strike="noStrike">
                <a:solidFill>
                  <a:srgbClr val="000000"/>
                </a:solidFill>
                <a:latin typeface="Arial"/>
                <a:ea typeface="DejaVu Sans"/>
              </a:rPr>
              <a:t>n</a:t>
            </a:r>
            <a:r>
              <a:rPr b="0" lang="en-US" sz="2000" spc="-1" strike="noStrike">
                <a:solidFill>
                  <a:srgbClr val="000000"/>
                </a:solidFill>
                <a:latin typeface="Arial"/>
                <a:ea typeface="DejaVu Sans"/>
              </a:rPr>
              <a:t>");</a:t>
            </a:r>
            <a:endParaRPr b="0" lang="es-MX" sz="2000" spc="-1" strike="noStrike">
              <a:latin typeface="Arial"/>
            </a:endParaRPr>
          </a:p>
          <a:p>
            <a:pPr>
              <a:lnSpc>
                <a:spcPct val="100000"/>
              </a:lnSpc>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2" name="CustomShape 1"/>
          <p:cNvSpPr/>
          <p:nvPr/>
        </p:nvSpPr>
        <p:spPr>
          <a:xfrm>
            <a:off x="812880" y="212400"/>
            <a:ext cx="10513800" cy="1323720"/>
          </a:xfrm>
          <a:prstGeom prst="rect">
            <a:avLst/>
          </a:prstGeom>
          <a:noFill/>
          <a:ln>
            <a:noFill/>
          </a:ln>
        </p:spPr>
        <p:style>
          <a:lnRef idx="0"/>
          <a:fillRef idx="0"/>
          <a:effectRef idx="0"/>
          <a:fontRef idx="minor"/>
        </p:style>
        <p:txBody>
          <a:bodyPr lIns="0" rIns="0" tIns="0" bIns="0" anchor="ctr">
            <a:noAutofit/>
          </a:bodyPr>
          <a:p>
            <a:pPr>
              <a:lnSpc>
                <a:spcPct val="90000"/>
              </a:lnSpc>
            </a:pPr>
            <a:r>
              <a:rPr b="0" lang="es-MX" sz="4400" spc="-1" strike="noStrike">
                <a:solidFill>
                  <a:srgbClr val="000000"/>
                </a:solidFill>
                <a:latin typeface="Arial"/>
                <a:ea typeface="DejaVu Sans"/>
              </a:rPr>
              <a:t>Opción de socket IP_MULTICAST_TTL</a:t>
            </a:r>
            <a:endParaRPr b="0" lang="es-MX" sz="4400" spc="-1" strike="noStrike">
              <a:latin typeface="Arial"/>
            </a:endParaRPr>
          </a:p>
        </p:txBody>
      </p:sp>
      <p:sp>
        <p:nvSpPr>
          <p:cNvPr id="563" name="CustomShape 2"/>
          <p:cNvSpPr/>
          <p:nvPr/>
        </p:nvSpPr>
        <p:spPr>
          <a:xfrm>
            <a:off x="838080" y="2162520"/>
            <a:ext cx="10034640" cy="2707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Unsignet char ttl= 200;</a:t>
            </a:r>
            <a:endParaRPr b="0" lang="es-MX" sz="1800" spc="-1" strike="noStrike">
              <a:latin typeface="Arial"/>
            </a:endParaRPr>
          </a:p>
          <a:p>
            <a:pPr>
              <a:lnSpc>
                <a:spcPct val="100000"/>
              </a:lnSpc>
            </a:pPr>
            <a:r>
              <a:rPr b="0" lang="en-US" sz="1800" spc="-1" strike="noStrike">
                <a:solidFill>
                  <a:srgbClr val="000000"/>
                </a:solidFill>
                <a:latin typeface="Arial"/>
                <a:ea typeface="DejaVu Sans"/>
              </a:rPr>
              <a:t>if ((setsockopt(sd, IPPROTO_IP, IP_MULTICAST_TTL,(void*) &amp;ttl, sizeof(ttl))) &lt; 0) </a:t>
            </a:r>
            <a:endParaRPr b="0" lang="es-MX"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perror("setsockopt() \n");</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n-US" sz="1800" spc="-1" strike="noStrike">
                <a:solidFill>
                  <a:srgbClr val="000000"/>
                </a:solidFill>
                <a:latin typeface="Arial"/>
                <a:ea typeface="DejaVu Sans"/>
              </a:rPr>
              <a:t>*Ej. cliente2.c, servidor2.c</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4" name="CustomShape 1"/>
          <p:cNvSpPr/>
          <p:nvPr/>
        </p:nvSpPr>
        <p:spPr>
          <a:xfrm>
            <a:off x="812880" y="212400"/>
            <a:ext cx="10513800" cy="1323720"/>
          </a:xfrm>
          <a:prstGeom prst="rect">
            <a:avLst/>
          </a:prstGeom>
          <a:noFill/>
          <a:ln>
            <a:noFill/>
          </a:ln>
        </p:spPr>
        <p:style>
          <a:lnRef idx="0"/>
          <a:fillRef idx="0"/>
          <a:effectRef idx="0"/>
          <a:fontRef idx="minor"/>
        </p:style>
        <p:txBody>
          <a:bodyPr lIns="0" rIns="0" tIns="0" bIns="0" anchor="ctr">
            <a:noAutofit/>
          </a:bodyPr>
          <a:p>
            <a:pPr>
              <a:lnSpc>
                <a:spcPct val="90000"/>
              </a:lnSpc>
            </a:pPr>
            <a:r>
              <a:rPr b="0" lang="es-MX" sz="4400" spc="-1" strike="noStrike">
                <a:solidFill>
                  <a:srgbClr val="000000"/>
                </a:solidFill>
                <a:latin typeface="Arial"/>
                <a:ea typeface="DejaVu Sans"/>
              </a:rPr>
              <a:t>Opción de socket IPV6_MULTICAST_HOPS</a:t>
            </a:r>
            <a:endParaRPr b="0" lang="es-MX" sz="4400" spc="-1" strike="noStrike">
              <a:latin typeface="Arial"/>
            </a:endParaRPr>
          </a:p>
        </p:txBody>
      </p:sp>
      <p:sp>
        <p:nvSpPr>
          <p:cNvPr id="565" name="CustomShape 2"/>
          <p:cNvSpPr/>
          <p:nvPr/>
        </p:nvSpPr>
        <p:spPr>
          <a:xfrm>
            <a:off x="838080" y="2162520"/>
            <a:ext cx="10034640" cy="2707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Unsignet char ttl= 200;</a:t>
            </a:r>
            <a:endParaRPr b="0" lang="es-MX" sz="1800" spc="-1" strike="noStrike">
              <a:latin typeface="Arial"/>
            </a:endParaRPr>
          </a:p>
          <a:p>
            <a:pPr>
              <a:lnSpc>
                <a:spcPct val="100000"/>
              </a:lnSpc>
            </a:pPr>
            <a:r>
              <a:rPr b="0" lang="en-US" sz="1800" spc="-1" strike="noStrike">
                <a:solidFill>
                  <a:srgbClr val="000000"/>
                </a:solidFill>
                <a:latin typeface="Arial"/>
                <a:ea typeface="DejaVu Sans"/>
              </a:rPr>
              <a:t>if ((setsockopt(sd, IPPROTO_IPV6, IP_MULTICAST_HOPS,(void*) &amp;ttl, sizeof(ttl))) &lt; 0) </a:t>
            </a:r>
            <a:endParaRPr b="0" lang="es-MX"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perror("setsockopt() \n");</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n-US" sz="1800" spc="-1" strike="noStrike">
                <a:solidFill>
                  <a:srgbClr val="000000"/>
                </a:solidFill>
                <a:latin typeface="Arial"/>
                <a:ea typeface="DejaVu Sans"/>
              </a:rPr>
              <a:t>*Ej. cliente2.c, servidor2.c</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43</TotalTime>
  <Application>LibreOffice/6.4.4.2$Linux_X86_64 LibreOffice_project/40$Build-2</Application>
  <Words>8240</Words>
  <Paragraphs>1281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es-MX</dc:language>
  <cp:lastModifiedBy/>
  <dcterms:modified xsi:type="dcterms:W3CDTF">2020-11-05T08:29:46Z</dcterms:modified>
  <cp:revision>13</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Panorámica</vt:lpwstr>
  </property>
  <property fmtid="{D5CDD505-2E9C-101B-9397-08002B2CF9AE}" pid="9" name="ScaleCrop">
    <vt:bool>0</vt:bool>
  </property>
  <property fmtid="{D5CDD505-2E9C-101B-9397-08002B2CF9AE}" pid="10" name="ShareDoc">
    <vt:bool>0</vt:bool>
  </property>
  <property fmtid="{D5CDD505-2E9C-101B-9397-08002B2CF9AE}" pid="11" name="Slides">
    <vt:i4>155</vt:i4>
  </property>
</Properties>
</file>