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2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5"/>
    <p:sldId id="268" r:id="rId37"/>
    <p:sldId id="269" r:id="rId38"/>
    <p:sldId id="270" r:id="rId39"/>
    <p:sldId id="271" r:id="rId40"/>
    <p:sldId id="272" r:id="rId41"/>
    <p:sldId id="273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Bold" charset="1" panose="00000500000000000000"/>
      <p:regular r:id="rId15"/>
    </p:embeddedFont>
    <p:embeddedFont>
      <p:font typeface="HK Grotesk Light Italics" charset="1" panose="00000400000000000000"/>
      <p:regular r:id="rId16"/>
    </p:embeddedFont>
    <p:embeddedFont>
      <p:font typeface="HK Grotesk Light Bold Italics" charset="1" panose="00000500000000000000"/>
      <p:regular r:id="rId17"/>
    </p:embeddedFont>
    <p:embeddedFont>
      <p:font typeface="HK Grotesk Bold" charset="1" panose="00000800000000000000"/>
      <p:regular r:id="rId18"/>
    </p:embeddedFont>
    <p:embeddedFont>
      <p:font typeface="HK Grotesk Bold Italics" charset="1" panose="00000800000000000000"/>
      <p:regular r:id="rId19"/>
    </p:embeddedFont>
    <p:embeddedFont>
      <p:font typeface="Lovelo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31" Target="slides/slide11.xml" Type="http://schemas.openxmlformats.org/officeDocument/2006/relationships/slide"/><Relationship Id="rId32" Target="notesMasters/notesMaster1.xml" Type="http://schemas.openxmlformats.org/officeDocument/2006/relationships/notesMaster"/><Relationship Id="rId33" Target="theme/theme2.xml" Type="http://schemas.openxmlformats.org/officeDocument/2006/relationships/theme"/><Relationship Id="rId34" Target="notesSlides/notesSlide1.xml" Type="http://schemas.openxmlformats.org/officeDocument/2006/relationships/notesSlide"/><Relationship Id="rId35" Target="slides/slide12.xml" Type="http://schemas.openxmlformats.org/officeDocument/2006/relationships/slide"/><Relationship Id="rId36" Target="notesSlides/notesSlide2.xml" Type="http://schemas.openxmlformats.org/officeDocument/2006/relationships/notesSlide"/><Relationship Id="rId37" Target="slides/slide13.xml" Type="http://schemas.openxmlformats.org/officeDocument/2006/relationships/slide"/><Relationship Id="rId38" Target="slides/slide14.xml" Type="http://schemas.openxmlformats.org/officeDocument/2006/relationships/slide"/><Relationship Id="rId39" Target="slides/slide15.xml" Type="http://schemas.openxmlformats.org/officeDocument/2006/relationships/slide"/><Relationship Id="rId4" Target="theme/theme1.xml" Type="http://schemas.openxmlformats.org/officeDocument/2006/relationships/theme"/><Relationship Id="rId40" Target="slides/slide16.xml" Type="http://schemas.openxmlformats.org/officeDocument/2006/relationships/slide"/><Relationship Id="rId41" Target="slides/slide17.xml" Type="http://schemas.openxmlformats.org/officeDocument/2006/relationships/slide"/><Relationship Id="rId42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las columnas son los valores de la suma y las filas los elementos del conjunto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or entre el elemento del caso anterior y el elemento del caso anterior menos el valor del conjunto actual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Al final preguntamos por el elemento de la posicion n,sum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0"/>
            <a:ext cx="9134588" cy="10287000"/>
          </a:xfrm>
          <a:prstGeom prst="rect">
            <a:avLst/>
          </a:prstGeom>
          <a:solidFill>
            <a:srgbClr val="F5A7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5920945" y="8455649"/>
            <a:ext cx="1338355" cy="802651"/>
            <a:chOff x="0" y="0"/>
            <a:chExt cx="1784474" cy="107020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784474" cy="1070201"/>
              <a:chOff x="0" y="0"/>
              <a:chExt cx="865399" cy="51816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6350" y="6360"/>
                <a:ext cx="852699" cy="506284"/>
              </a:xfrm>
              <a:custGeom>
                <a:avLst/>
                <a:gdLst/>
                <a:ahLst/>
                <a:cxnLst/>
                <a:rect r="r" b="b" t="t" l="l"/>
                <a:pathLst>
                  <a:path h="506284" w="852699">
                    <a:moveTo>
                      <a:pt x="252730" y="0"/>
                    </a:moveTo>
                    <a:lnTo>
                      <a:pt x="599969" y="0"/>
                    </a:lnTo>
                    <a:cubicBezTo>
                      <a:pt x="739669" y="0"/>
                      <a:pt x="852699" y="113215"/>
                      <a:pt x="852699" y="253143"/>
                    </a:cubicBezTo>
                    <a:cubicBezTo>
                      <a:pt x="852699" y="393070"/>
                      <a:pt x="739669" y="506285"/>
                      <a:pt x="599969" y="506285"/>
                    </a:cubicBezTo>
                    <a:lnTo>
                      <a:pt x="252730" y="506285"/>
                    </a:lnTo>
                    <a:cubicBezTo>
                      <a:pt x="113030" y="506285"/>
                      <a:pt x="0" y="393070"/>
                      <a:pt x="0" y="253143"/>
                    </a:cubicBezTo>
                    <a:cubicBezTo>
                      <a:pt x="0" y="113215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14110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393198" y="401024"/>
              <a:ext cx="998079" cy="315171"/>
              <a:chOff x="0" y="0"/>
              <a:chExt cx="1359375" cy="42926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-5080"/>
                <a:ext cx="1359375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1359375">
                    <a:moveTo>
                      <a:pt x="1341595" y="187960"/>
                    </a:moveTo>
                    <a:lnTo>
                      <a:pt x="1079975" y="11430"/>
                    </a:lnTo>
                    <a:cubicBezTo>
                      <a:pt x="1062195" y="0"/>
                      <a:pt x="1039335" y="3810"/>
                      <a:pt x="1026635" y="21590"/>
                    </a:cubicBezTo>
                    <a:cubicBezTo>
                      <a:pt x="1015205" y="39370"/>
                      <a:pt x="1019015" y="62230"/>
                      <a:pt x="1036795" y="74930"/>
                    </a:cubicBezTo>
                    <a:lnTo>
                      <a:pt x="1195545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195545" y="257810"/>
                    </a:lnTo>
                    <a:lnTo>
                      <a:pt x="1036795" y="364490"/>
                    </a:lnTo>
                    <a:cubicBezTo>
                      <a:pt x="1019015" y="375920"/>
                      <a:pt x="1015205" y="400050"/>
                      <a:pt x="1026635" y="417830"/>
                    </a:cubicBezTo>
                    <a:cubicBezTo>
                      <a:pt x="1034255" y="429260"/>
                      <a:pt x="1045685" y="434340"/>
                      <a:pt x="1058385" y="434340"/>
                    </a:cubicBezTo>
                    <a:cubicBezTo>
                      <a:pt x="1066005" y="434340"/>
                      <a:pt x="1073625" y="431800"/>
                      <a:pt x="1079975" y="427990"/>
                    </a:cubicBezTo>
                    <a:lnTo>
                      <a:pt x="1342865" y="251460"/>
                    </a:lnTo>
                    <a:cubicBezTo>
                      <a:pt x="1353025" y="243840"/>
                      <a:pt x="1359375" y="232410"/>
                      <a:pt x="1359375" y="219710"/>
                    </a:cubicBezTo>
                    <a:cubicBezTo>
                      <a:pt x="1359375" y="207010"/>
                      <a:pt x="1353025" y="195580"/>
                      <a:pt x="1341595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8" id="8"/>
          <p:cNvSpPr txBox="true"/>
          <p:nvPr/>
        </p:nvSpPr>
        <p:spPr>
          <a:xfrm rot="0">
            <a:off x="679439" y="6730465"/>
            <a:ext cx="665010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2999">
                <a:solidFill>
                  <a:srgbClr val="14110F"/>
                </a:solidFill>
                <a:latin typeface="Lovelo Bold"/>
              </a:rPr>
              <a:t>Equipo "The Pinhead"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63467" y="2289119"/>
            <a:ext cx="7895654" cy="6348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80"/>
              </a:lnSpc>
            </a:pPr>
            <a:r>
              <a:rPr lang="en-US" sz="10400" spc="-208">
                <a:solidFill>
                  <a:srgbClr val="14110F"/>
                </a:solidFill>
                <a:latin typeface="Roboto Bold"/>
              </a:rPr>
              <a:t>Problema de la suma de subconjuntos(DP)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93689" y="3682365"/>
            <a:ext cx="8331634" cy="3571976"/>
            <a:chOff x="0" y="0"/>
            <a:chExt cx="11108845" cy="476263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66675"/>
              <a:ext cx="11108845" cy="135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99"/>
                </a:lnSpc>
              </a:pPr>
              <a:r>
                <a:rPr lang="en-US" sz="7000" spc="-70">
                  <a:solidFill>
                    <a:srgbClr val="121212"/>
                  </a:solidFill>
                  <a:latin typeface="HK Grotesk Bold"/>
                </a:rPr>
                <a:t>Integrantes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872437"/>
              <a:ext cx="11108845" cy="2703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96101" indent="-248050" lvl="1">
                <a:lnSpc>
                  <a:spcPts val="3216"/>
                </a:lnSpc>
                <a:buFont typeface="Arial"/>
                <a:buChar char="•"/>
              </a:pPr>
              <a:r>
                <a:rPr lang="en-US" sz="2297">
                  <a:solidFill>
                    <a:srgbClr val="121212"/>
                  </a:solidFill>
                  <a:latin typeface="HK Grotesk Light"/>
                </a:rPr>
                <a:t>Martínez Ruiz Alfredo – 2020630295 </a:t>
              </a:r>
            </a:p>
            <a:p>
              <a:pPr marL="496101" indent="-248050" lvl="1">
                <a:lnSpc>
                  <a:spcPts val="3216"/>
                </a:lnSpc>
                <a:buFont typeface="Arial"/>
                <a:buChar char="•"/>
              </a:pPr>
              <a:r>
                <a:rPr lang="en-US" sz="1200">
                  <a:solidFill>
                    <a:srgbClr val="121212"/>
                  </a:solidFill>
                  <a:latin typeface="Arimo"/>
                </a:rPr>
                <a:t>Méndez Castañeda Aurora – 2020630290 </a:t>
              </a:r>
            </a:p>
            <a:p>
              <a:pPr marL="496101" indent="-248050" lvl="1">
                <a:lnSpc>
                  <a:spcPts val="3216"/>
                </a:lnSpc>
                <a:buFont typeface="Arial"/>
                <a:buChar char="•"/>
              </a:pPr>
              <a:r>
                <a:rPr lang="en-US" sz="1200">
                  <a:solidFill>
                    <a:srgbClr val="121212"/>
                  </a:solidFill>
                  <a:latin typeface="Arimo"/>
                </a:rPr>
                <a:t>Méndez Hipólito Emilio - 2020630583 </a:t>
              </a:r>
            </a:p>
            <a:p>
              <a:pPr marL="496101" indent="-248050" lvl="1">
                <a:lnSpc>
                  <a:spcPts val="3216"/>
                </a:lnSpc>
                <a:buFont typeface="Arial"/>
                <a:buChar char="•"/>
              </a:pPr>
              <a:r>
                <a:rPr lang="en-US" sz="1200">
                  <a:solidFill>
                    <a:srgbClr val="121212"/>
                  </a:solidFill>
                  <a:latin typeface="Arimo"/>
                </a:rPr>
                <a:t>Meza Vargas Brandon David – 2020630288 </a:t>
              </a:r>
            </a:p>
            <a:p>
              <a:pPr>
                <a:lnSpc>
                  <a:spcPts val="3216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F5A7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225594" y="0"/>
            <a:ext cx="12062406" cy="887024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-94749" y="374839"/>
            <a:ext cx="6216182" cy="5546684"/>
            <a:chOff x="0" y="0"/>
            <a:chExt cx="8288243" cy="739557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8288243" cy="5992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760"/>
                </a:lnSpc>
                <a:spcBef>
                  <a:spcPct val="0"/>
                </a:spcBef>
              </a:pPr>
              <a:r>
                <a:rPr lang="en-US" sz="9800" spc="-196">
                  <a:solidFill>
                    <a:srgbClr val="14110F"/>
                  </a:solidFill>
                  <a:latin typeface="Roboto Bold"/>
                </a:rPr>
                <a:t>Código solución Bottom-Up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314571" y="6779108"/>
              <a:ext cx="5659100" cy="616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864460" y="5278073"/>
            <a:ext cx="4888795" cy="980836"/>
            <a:chOff x="0" y="0"/>
            <a:chExt cx="6518393" cy="130778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6518393" cy="645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01"/>
                </a:lnSpc>
                <a:spcBef>
                  <a:spcPct val="0"/>
                </a:spcBef>
              </a:pPr>
              <a:r>
                <a:rPr lang="en-US" sz="3084" spc="-61">
                  <a:solidFill>
                    <a:srgbClr val="FFFFFF"/>
                  </a:solidFill>
                  <a:latin typeface="Roboto Bold"/>
                </a:rPr>
                <a:t>--- O(sum)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33861" y="1016235"/>
              <a:ext cx="4450670" cy="29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4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30466" y="9258300"/>
            <a:ext cx="8852283" cy="1535253"/>
            <a:chOff x="0" y="0"/>
            <a:chExt cx="11803044" cy="204700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11803044" cy="891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09"/>
                </a:lnSpc>
                <a:spcBef>
                  <a:spcPct val="0"/>
                </a:spcBef>
              </a:pPr>
              <a:r>
                <a:rPr lang="en-US" sz="4341" spc="-86">
                  <a:solidFill>
                    <a:srgbClr val="FFFFFF"/>
                  </a:solidFill>
                  <a:latin typeface="Roboto Bold"/>
                </a:rPr>
                <a:t>Complejidad </a:t>
              </a:r>
              <a:r>
                <a:rPr lang="en-US" sz="4341" spc="-86">
                  <a:solidFill>
                    <a:srgbClr val="FFFFFF"/>
                  </a:solidFill>
                  <a:latin typeface="Roboto Bold"/>
                </a:rPr>
                <a:t>O(n*sum)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872043" y="1552475"/>
              <a:ext cx="8058959" cy="494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8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20194" y="5032099"/>
            <a:ext cx="4888795" cy="904673"/>
            <a:chOff x="0" y="0"/>
            <a:chExt cx="6518393" cy="120623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6518393" cy="504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81"/>
                </a:lnSpc>
                <a:spcBef>
                  <a:spcPct val="0"/>
                </a:spcBef>
              </a:pPr>
              <a:r>
                <a:rPr lang="en-US" sz="2484" spc="-49">
                  <a:solidFill>
                    <a:srgbClr val="FFFFFF"/>
                  </a:solidFill>
                  <a:latin typeface="Roboto Bold"/>
                </a:rPr>
                <a:t>--- O(n)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033861" y="894307"/>
              <a:ext cx="4450670" cy="3119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73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14110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781" t="5736" r="2020" b="5382"/>
          <a:stretch>
            <a:fillRect/>
          </a:stretch>
        </p:blipFill>
        <p:spPr>
          <a:xfrm flipH="false" flipV="false" rot="0">
            <a:off x="2828116" y="2191180"/>
            <a:ext cx="12631768" cy="24244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832822" y="5541329"/>
            <a:ext cx="12631768" cy="2406800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381513" y="5908910"/>
            <a:ext cx="697080" cy="697080"/>
            <a:chOff x="0" y="0"/>
            <a:chExt cx="6355080" cy="635508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5A7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4061425" y="5908910"/>
            <a:ext cx="697080" cy="697080"/>
            <a:chOff x="0" y="0"/>
            <a:chExt cx="6355080" cy="635508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5A7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870914" y="131044"/>
            <a:ext cx="10555585" cy="117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200" spc="-72">
                <a:solidFill>
                  <a:srgbClr val="14110F"/>
                </a:solidFill>
                <a:latin typeface="Roboto"/>
              </a:rPr>
              <a:t>Ejemplo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52271" y="1047750"/>
            <a:ext cx="2885093" cy="45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9"/>
              </a:lnSpc>
            </a:pPr>
            <a:r>
              <a:rPr lang="en-US" sz="3099" spc="-30">
                <a:solidFill>
                  <a:srgbClr val="121212"/>
                </a:solidFill>
                <a:latin typeface="HK Grotesk Bold"/>
              </a:rPr>
              <a:t>C=[3,6,4,8]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56977" y="1648513"/>
            <a:ext cx="2885093" cy="45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9"/>
              </a:lnSpc>
            </a:pPr>
            <a:r>
              <a:rPr lang="en-US" sz="3099" spc="-30">
                <a:solidFill>
                  <a:srgbClr val="121212"/>
                </a:solidFill>
                <a:latin typeface="HK Grotesk Bold"/>
              </a:rPr>
              <a:t>Suma=10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14110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52896" y="5474202"/>
            <a:ext cx="12582207" cy="238168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870914" y="131044"/>
            <a:ext cx="10555585" cy="117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200" spc="-72">
                <a:solidFill>
                  <a:srgbClr val="14110F"/>
                </a:solidFill>
                <a:latin typeface="Roboto"/>
              </a:rPr>
              <a:t>Ejemplo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852896" y="2100705"/>
            <a:ext cx="12582207" cy="236601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9735" t="62561" r="85423" b="20275"/>
          <a:stretch>
            <a:fillRect/>
          </a:stretch>
        </p:blipFill>
        <p:spPr>
          <a:xfrm flipH="false" flipV="false" rot="0">
            <a:off x="4092381" y="4060658"/>
            <a:ext cx="609099" cy="4060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78548" y="3427830"/>
            <a:ext cx="12930904" cy="2337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20"/>
              </a:lnSpc>
            </a:pPr>
            <a:r>
              <a:rPr lang="en-US" sz="14400">
                <a:solidFill>
                  <a:srgbClr val="FFFFFF"/>
                </a:solidFill>
                <a:latin typeface="Roboto Bold"/>
              </a:rPr>
              <a:t>Boceto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778938" y="0"/>
            <a:ext cx="9644855" cy="10287000"/>
          </a:xfrm>
          <a:prstGeom prst="rect">
            <a:avLst/>
          </a:prstGeom>
          <a:solidFill>
            <a:srgbClr val="14110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95115" y="674434"/>
            <a:ext cx="15897770" cy="89381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778938" y="0"/>
            <a:ext cx="9644855" cy="10287000"/>
          </a:xfrm>
          <a:prstGeom prst="rect">
            <a:avLst/>
          </a:prstGeom>
          <a:solidFill>
            <a:srgbClr val="14110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580872"/>
            <a:ext cx="16230600" cy="91252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778938" y="0"/>
            <a:ext cx="9644855" cy="10287000"/>
          </a:xfrm>
          <a:prstGeom prst="rect">
            <a:avLst/>
          </a:prstGeom>
          <a:solidFill>
            <a:srgbClr val="14110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83213" y="499075"/>
            <a:ext cx="16521574" cy="9288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778938" y="0"/>
            <a:ext cx="9644855" cy="10287000"/>
          </a:xfrm>
          <a:prstGeom prst="rect">
            <a:avLst/>
          </a:prstGeom>
          <a:solidFill>
            <a:srgbClr val="14110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8780" y="519072"/>
            <a:ext cx="16450440" cy="9248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778938" y="0"/>
            <a:ext cx="9644855" cy="10287000"/>
          </a:xfrm>
          <a:prstGeom prst="rect">
            <a:avLst/>
          </a:prstGeom>
          <a:solidFill>
            <a:srgbClr val="14110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580872"/>
            <a:ext cx="16230600" cy="91252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32412" y="0"/>
            <a:ext cx="7691381" cy="10287000"/>
          </a:xfrm>
          <a:prstGeom prst="rect">
            <a:avLst/>
          </a:prstGeom>
          <a:solidFill>
            <a:srgbClr val="F5A7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455649"/>
            <a:ext cx="1338355" cy="802651"/>
            <a:chOff x="0" y="0"/>
            <a:chExt cx="1784474" cy="107020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784474" cy="1070201"/>
              <a:chOff x="0" y="0"/>
              <a:chExt cx="865399" cy="51816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6350" y="6360"/>
                <a:ext cx="852699" cy="506284"/>
              </a:xfrm>
              <a:custGeom>
                <a:avLst/>
                <a:gdLst/>
                <a:ahLst/>
                <a:cxnLst/>
                <a:rect r="r" b="b" t="t" l="l"/>
                <a:pathLst>
                  <a:path h="506284" w="852699">
                    <a:moveTo>
                      <a:pt x="252730" y="0"/>
                    </a:moveTo>
                    <a:lnTo>
                      <a:pt x="599969" y="0"/>
                    </a:lnTo>
                    <a:cubicBezTo>
                      <a:pt x="739669" y="0"/>
                      <a:pt x="852699" y="113215"/>
                      <a:pt x="852699" y="253143"/>
                    </a:cubicBezTo>
                    <a:cubicBezTo>
                      <a:pt x="852699" y="393070"/>
                      <a:pt x="739669" y="506285"/>
                      <a:pt x="599969" y="506285"/>
                    </a:cubicBezTo>
                    <a:lnTo>
                      <a:pt x="252730" y="506285"/>
                    </a:lnTo>
                    <a:cubicBezTo>
                      <a:pt x="113030" y="506285"/>
                      <a:pt x="0" y="393070"/>
                      <a:pt x="0" y="253143"/>
                    </a:cubicBezTo>
                    <a:cubicBezTo>
                      <a:pt x="0" y="113215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14110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393198" y="401024"/>
              <a:ext cx="998079" cy="315171"/>
              <a:chOff x="0" y="0"/>
              <a:chExt cx="1359375" cy="42926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-5080"/>
                <a:ext cx="1359375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1359375">
                    <a:moveTo>
                      <a:pt x="1341595" y="187960"/>
                    </a:moveTo>
                    <a:lnTo>
                      <a:pt x="1079975" y="11430"/>
                    </a:lnTo>
                    <a:cubicBezTo>
                      <a:pt x="1062195" y="0"/>
                      <a:pt x="1039335" y="3810"/>
                      <a:pt x="1026635" y="21590"/>
                    </a:cubicBezTo>
                    <a:cubicBezTo>
                      <a:pt x="1015205" y="39370"/>
                      <a:pt x="1019015" y="62230"/>
                      <a:pt x="1036795" y="74930"/>
                    </a:cubicBezTo>
                    <a:lnTo>
                      <a:pt x="1195545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1195545" y="257810"/>
                    </a:lnTo>
                    <a:lnTo>
                      <a:pt x="1036795" y="364490"/>
                    </a:lnTo>
                    <a:cubicBezTo>
                      <a:pt x="1019015" y="375920"/>
                      <a:pt x="1015205" y="400050"/>
                      <a:pt x="1026635" y="417830"/>
                    </a:cubicBezTo>
                    <a:cubicBezTo>
                      <a:pt x="1034255" y="429260"/>
                      <a:pt x="1045685" y="434340"/>
                      <a:pt x="1058385" y="434340"/>
                    </a:cubicBezTo>
                    <a:cubicBezTo>
                      <a:pt x="1066005" y="434340"/>
                      <a:pt x="1073625" y="431800"/>
                      <a:pt x="1079975" y="427990"/>
                    </a:cubicBezTo>
                    <a:lnTo>
                      <a:pt x="1342865" y="251460"/>
                    </a:lnTo>
                    <a:cubicBezTo>
                      <a:pt x="1353025" y="243840"/>
                      <a:pt x="1359375" y="232410"/>
                      <a:pt x="1359375" y="219710"/>
                    </a:cubicBezTo>
                    <a:cubicBezTo>
                      <a:pt x="1359375" y="207010"/>
                      <a:pt x="1353025" y="195580"/>
                      <a:pt x="1341595" y="18796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67055" y="3086100"/>
            <a:ext cx="4152550" cy="41148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813483"/>
            <a:ext cx="7455333" cy="117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200" spc="-72">
                <a:solidFill>
                  <a:srgbClr val="14110F"/>
                </a:solidFill>
                <a:latin typeface="Roboto"/>
              </a:rPr>
              <a:t>índice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341441" y="1652441"/>
            <a:ext cx="7917859" cy="1916254"/>
            <a:chOff x="0" y="0"/>
            <a:chExt cx="10557145" cy="255500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0557145" cy="2555006"/>
              <a:chOff x="0" y="0"/>
              <a:chExt cx="2678387" cy="6604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2678387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2678387">
                    <a:moveTo>
                      <a:pt x="2553927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53927" y="0"/>
                    </a:lnTo>
                    <a:cubicBezTo>
                      <a:pt x="2622507" y="0"/>
                      <a:pt x="2678387" y="55880"/>
                      <a:pt x="2678387" y="124460"/>
                    </a:cubicBezTo>
                    <a:lnTo>
                      <a:pt x="2678387" y="535940"/>
                    </a:lnTo>
                    <a:cubicBezTo>
                      <a:pt x="2678387" y="604520"/>
                      <a:pt x="2622507" y="660400"/>
                      <a:pt x="2553927" y="6604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629876" y="642291"/>
              <a:ext cx="1242617" cy="1203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80"/>
                </a:lnSpc>
                <a:spcBef>
                  <a:spcPct val="0"/>
                </a:spcBef>
              </a:pPr>
              <a:r>
                <a:rPr lang="en-US" sz="5600" spc="-56" u="none">
                  <a:solidFill>
                    <a:srgbClr val="14110F">
                      <a:alpha val="29804"/>
                    </a:srgbClr>
                  </a:solidFill>
                  <a:latin typeface="Roboto"/>
                </a:rPr>
                <a:t>1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381738" y="945455"/>
              <a:ext cx="7019021" cy="616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640"/>
                </a:lnSpc>
              </a:pPr>
              <a:r>
                <a:rPr lang="en-US" sz="2799" spc="55">
                  <a:solidFill>
                    <a:srgbClr val="14110F"/>
                  </a:solidFill>
                  <a:latin typeface="Roboto"/>
                </a:rPr>
                <a:t>Resumen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58010" y="10287000"/>
            <a:ext cx="7917859" cy="2351341"/>
            <a:chOff x="0" y="0"/>
            <a:chExt cx="10557145" cy="313512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0557145" cy="3135122"/>
              <a:chOff x="0" y="0"/>
              <a:chExt cx="2678387" cy="795392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2678387" cy="795392"/>
              </a:xfrm>
              <a:custGeom>
                <a:avLst/>
                <a:gdLst/>
                <a:ahLst/>
                <a:cxnLst/>
                <a:rect r="r" b="b" t="t" l="l"/>
                <a:pathLst>
                  <a:path h="795392" w="2678387">
                    <a:moveTo>
                      <a:pt x="2553927" y="795392"/>
                    </a:moveTo>
                    <a:lnTo>
                      <a:pt x="124460" y="795392"/>
                    </a:lnTo>
                    <a:cubicBezTo>
                      <a:pt x="55880" y="795392"/>
                      <a:pt x="0" y="739512"/>
                      <a:pt x="0" y="6709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53927" y="0"/>
                    </a:lnTo>
                    <a:cubicBezTo>
                      <a:pt x="2622507" y="0"/>
                      <a:pt x="2678387" y="55880"/>
                      <a:pt x="2678387" y="124460"/>
                    </a:cubicBezTo>
                    <a:lnTo>
                      <a:pt x="2678387" y="670932"/>
                    </a:lnTo>
                    <a:cubicBezTo>
                      <a:pt x="2678387" y="739512"/>
                      <a:pt x="2622507" y="795392"/>
                      <a:pt x="2553927" y="7953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875266" y="932349"/>
              <a:ext cx="1242617" cy="1203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80"/>
                </a:lnSpc>
                <a:spcBef>
                  <a:spcPct val="0"/>
                </a:spcBef>
              </a:pPr>
              <a:r>
                <a:rPr lang="en-US" sz="5600" spc="-56" u="none">
                  <a:solidFill>
                    <a:srgbClr val="14110F">
                      <a:alpha val="29804"/>
                    </a:srgbClr>
                  </a:solidFill>
                  <a:latin typeface="Roboto"/>
                </a:rPr>
                <a:t>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627128" y="944741"/>
              <a:ext cx="7019021" cy="12327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799" spc="55">
                  <a:solidFill>
                    <a:srgbClr val="14110F"/>
                  </a:solidFill>
                  <a:latin typeface="Roboto"/>
                </a:rPr>
                <a:t>Boceto (Animación de la solución por DP).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41441" y="3893993"/>
            <a:ext cx="7917859" cy="2414223"/>
            <a:chOff x="0" y="0"/>
            <a:chExt cx="10557145" cy="3218964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0557145" cy="3218964"/>
              <a:chOff x="0" y="0"/>
              <a:chExt cx="2678387" cy="816732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2678387" cy="816733"/>
              </a:xfrm>
              <a:custGeom>
                <a:avLst/>
                <a:gdLst/>
                <a:ahLst/>
                <a:cxnLst/>
                <a:rect r="r" b="b" t="t" l="l"/>
                <a:pathLst>
                  <a:path h="816733" w="2678387">
                    <a:moveTo>
                      <a:pt x="2553927" y="816732"/>
                    </a:moveTo>
                    <a:lnTo>
                      <a:pt x="124460" y="816732"/>
                    </a:lnTo>
                    <a:cubicBezTo>
                      <a:pt x="55880" y="816732"/>
                      <a:pt x="0" y="760852"/>
                      <a:pt x="0" y="69227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53927" y="0"/>
                    </a:lnTo>
                    <a:cubicBezTo>
                      <a:pt x="2622507" y="0"/>
                      <a:pt x="2678387" y="55880"/>
                      <a:pt x="2678387" y="124460"/>
                    </a:cubicBezTo>
                    <a:lnTo>
                      <a:pt x="2678387" y="692272"/>
                    </a:lnTo>
                    <a:cubicBezTo>
                      <a:pt x="2678387" y="760852"/>
                      <a:pt x="2622507" y="816733"/>
                      <a:pt x="2553927" y="81673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629876" y="973852"/>
              <a:ext cx="1242617" cy="12045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80"/>
                </a:lnSpc>
                <a:spcBef>
                  <a:spcPct val="0"/>
                </a:spcBef>
              </a:pPr>
              <a:r>
                <a:rPr lang="en-US" sz="5600" spc="-56">
                  <a:solidFill>
                    <a:srgbClr val="14110F">
                      <a:alpha val="29804"/>
                    </a:srgbClr>
                  </a:solidFill>
                  <a:latin typeface="Roboto"/>
                </a:rPr>
                <a:t>2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381738" y="661341"/>
              <a:ext cx="7019021" cy="1848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39"/>
                </a:lnSpc>
              </a:pPr>
              <a:r>
                <a:rPr lang="en-US" sz="2799" spc="55">
                  <a:solidFill>
                    <a:srgbClr val="14110F"/>
                  </a:solidFill>
                  <a:latin typeface="Roboto"/>
                </a:rPr>
                <a:t>Solución por Programación Dinámica </a:t>
              </a:r>
            </a:p>
            <a:p>
              <a:pPr marL="0" indent="0" lvl="0">
                <a:lnSpc>
                  <a:spcPts val="3640"/>
                </a:lnSpc>
              </a:pPr>
              <a:r>
                <a:rPr lang="en-US" sz="2799" spc="55">
                  <a:solidFill>
                    <a:srgbClr val="14110F"/>
                  </a:solidFill>
                  <a:latin typeface="Roboto"/>
                </a:rPr>
                <a:t>(Top-Down/Bottom-Up)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341441" y="6682282"/>
            <a:ext cx="7917859" cy="1952277"/>
            <a:chOff x="0" y="0"/>
            <a:chExt cx="10557145" cy="260303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0557145" cy="2603036"/>
              <a:chOff x="0" y="0"/>
              <a:chExt cx="2678387" cy="66040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0" y="0"/>
                <a:ext cx="2678387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2678387">
                    <a:moveTo>
                      <a:pt x="2553927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53927" y="0"/>
                    </a:lnTo>
                    <a:cubicBezTo>
                      <a:pt x="2622507" y="0"/>
                      <a:pt x="2678387" y="55880"/>
                      <a:pt x="2678387" y="124460"/>
                    </a:cubicBezTo>
                    <a:lnTo>
                      <a:pt x="2678387" y="535940"/>
                    </a:lnTo>
                    <a:cubicBezTo>
                      <a:pt x="2678387" y="604520"/>
                      <a:pt x="2622507" y="660400"/>
                      <a:pt x="2553927" y="6604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629876" y="665910"/>
              <a:ext cx="1242617" cy="1204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80"/>
                </a:lnSpc>
                <a:spcBef>
                  <a:spcPct val="0"/>
                </a:spcBef>
              </a:pPr>
              <a:r>
                <a:rPr lang="en-US" sz="5600" spc="-56">
                  <a:solidFill>
                    <a:srgbClr val="14110F">
                      <a:alpha val="29804"/>
                    </a:srgbClr>
                  </a:solidFill>
                  <a:latin typeface="Roboto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2381738" y="661341"/>
              <a:ext cx="7019021" cy="12327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640"/>
                </a:lnSpc>
              </a:pPr>
              <a:r>
                <a:rPr lang="en-US" sz="2799" spc="55">
                  <a:solidFill>
                    <a:srgbClr val="14110F"/>
                  </a:solidFill>
                  <a:latin typeface="Roboto"/>
                </a:rPr>
                <a:t>Boceto (Animación de la solución por DP) y avances.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78548" y="3427830"/>
            <a:ext cx="12930904" cy="2337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20"/>
              </a:lnSpc>
            </a:pPr>
            <a:r>
              <a:rPr lang="en-US" sz="14400">
                <a:solidFill>
                  <a:srgbClr val="FFFFFF"/>
                </a:solidFill>
                <a:latin typeface="Roboto Bold"/>
              </a:rPr>
              <a:t>Resumen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7863" y="3070867"/>
            <a:ext cx="7257799" cy="5509410"/>
            <a:chOff x="0" y="0"/>
            <a:chExt cx="7163912" cy="5438140"/>
          </a:xfrm>
        </p:grpSpPr>
        <p:sp>
          <p:nvSpPr>
            <p:cNvPr name="Freeform 3" id="3"/>
            <p:cNvSpPr/>
            <p:nvPr/>
          </p:nvSpPr>
          <p:spPr>
            <a:xfrm>
              <a:off x="27940" y="0"/>
              <a:ext cx="7108031" cy="5438140"/>
            </a:xfrm>
            <a:custGeom>
              <a:avLst/>
              <a:gdLst/>
              <a:ahLst/>
              <a:cxnLst/>
              <a:rect r="r" b="b" t="t" l="l"/>
              <a:pathLst>
                <a:path h="5438140" w="7108031">
                  <a:moveTo>
                    <a:pt x="7108031" y="2719070"/>
                  </a:moveTo>
                  <a:cubicBezTo>
                    <a:pt x="7082631" y="2743200"/>
                    <a:pt x="6704172" y="3116580"/>
                    <a:pt x="6704172" y="3509010"/>
                  </a:cubicBezTo>
                  <a:lnTo>
                    <a:pt x="6702902" y="3509010"/>
                  </a:lnTo>
                  <a:lnTo>
                    <a:pt x="6702902" y="4631690"/>
                  </a:lnTo>
                  <a:cubicBezTo>
                    <a:pt x="6702902" y="5058410"/>
                    <a:pt x="6371432" y="5406390"/>
                    <a:pt x="5952332" y="5435600"/>
                  </a:cubicBezTo>
                  <a:cubicBezTo>
                    <a:pt x="5943442" y="5436870"/>
                    <a:pt x="5934551" y="5436870"/>
                    <a:pt x="5925662" y="5436870"/>
                  </a:cubicBezTo>
                  <a:cubicBezTo>
                    <a:pt x="5915501" y="5438140"/>
                    <a:pt x="5906612" y="5438140"/>
                    <a:pt x="5896451" y="5438140"/>
                  </a:cubicBezTo>
                  <a:lnTo>
                    <a:pt x="1210310" y="5438140"/>
                  </a:lnTo>
                  <a:cubicBezTo>
                    <a:pt x="1200150" y="5438140"/>
                    <a:pt x="1191260" y="5436870"/>
                    <a:pt x="1181100" y="5436870"/>
                  </a:cubicBezTo>
                  <a:cubicBezTo>
                    <a:pt x="1172210" y="5436870"/>
                    <a:pt x="1163320" y="5435600"/>
                    <a:pt x="1154430" y="5435600"/>
                  </a:cubicBezTo>
                  <a:cubicBezTo>
                    <a:pt x="735330" y="5407660"/>
                    <a:pt x="403860" y="5058410"/>
                    <a:pt x="403860" y="4631690"/>
                  </a:cubicBezTo>
                  <a:lnTo>
                    <a:pt x="403860" y="3509010"/>
                  </a:lnTo>
                  <a:cubicBezTo>
                    <a:pt x="403860" y="3116580"/>
                    <a:pt x="24130" y="2743200"/>
                    <a:pt x="0" y="2719070"/>
                  </a:cubicBezTo>
                  <a:cubicBezTo>
                    <a:pt x="24130" y="2694940"/>
                    <a:pt x="403860" y="2321560"/>
                    <a:pt x="403860" y="1929130"/>
                  </a:cubicBezTo>
                  <a:lnTo>
                    <a:pt x="405130" y="1929130"/>
                  </a:lnTo>
                  <a:lnTo>
                    <a:pt x="405130" y="806450"/>
                  </a:lnTo>
                  <a:cubicBezTo>
                    <a:pt x="405130" y="379730"/>
                    <a:pt x="736600" y="31750"/>
                    <a:pt x="1155700" y="2540"/>
                  </a:cubicBezTo>
                  <a:cubicBezTo>
                    <a:pt x="1164590" y="1270"/>
                    <a:pt x="1173480" y="1270"/>
                    <a:pt x="1182370" y="1270"/>
                  </a:cubicBezTo>
                  <a:cubicBezTo>
                    <a:pt x="1192530" y="0"/>
                    <a:pt x="1201420" y="0"/>
                    <a:pt x="1211580" y="0"/>
                  </a:cubicBezTo>
                  <a:lnTo>
                    <a:pt x="5897722" y="0"/>
                  </a:lnTo>
                  <a:cubicBezTo>
                    <a:pt x="5907882" y="0"/>
                    <a:pt x="5916772" y="1270"/>
                    <a:pt x="5926932" y="1270"/>
                  </a:cubicBezTo>
                  <a:cubicBezTo>
                    <a:pt x="5935822" y="1270"/>
                    <a:pt x="5944712" y="2540"/>
                    <a:pt x="5953602" y="2540"/>
                  </a:cubicBezTo>
                  <a:cubicBezTo>
                    <a:pt x="6372702" y="30480"/>
                    <a:pt x="6704172" y="379730"/>
                    <a:pt x="6704172" y="806450"/>
                  </a:cubicBezTo>
                  <a:lnTo>
                    <a:pt x="6704172" y="1929130"/>
                  </a:lnTo>
                  <a:cubicBezTo>
                    <a:pt x="6704172" y="2321560"/>
                    <a:pt x="7082631" y="2694940"/>
                    <a:pt x="7108031" y="2719070"/>
                  </a:cubicBezTo>
                  <a:close/>
                </a:path>
              </a:pathLst>
            </a:custGeom>
            <a:solidFill>
              <a:srgbClr val="F5A700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9412" y="9665161"/>
            <a:ext cx="18278588" cy="621839"/>
          </a:xfrm>
          <a:prstGeom prst="rect">
            <a:avLst/>
          </a:prstGeom>
          <a:solidFill>
            <a:srgbClr val="F5A700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9740820" y="2954612"/>
            <a:ext cx="8080930" cy="5741922"/>
            <a:chOff x="0" y="0"/>
            <a:chExt cx="2597722" cy="1845817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597722" cy="1845817"/>
            </a:xfrm>
            <a:custGeom>
              <a:avLst/>
              <a:gdLst/>
              <a:ahLst/>
              <a:cxnLst/>
              <a:rect r="r" b="b" t="t" l="l"/>
              <a:pathLst>
                <a:path h="1845817" w="2597722">
                  <a:moveTo>
                    <a:pt x="2473262" y="1845817"/>
                  </a:moveTo>
                  <a:lnTo>
                    <a:pt x="124460" y="1845817"/>
                  </a:lnTo>
                  <a:cubicBezTo>
                    <a:pt x="55880" y="1845817"/>
                    <a:pt x="0" y="1789937"/>
                    <a:pt x="0" y="17213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73262" y="0"/>
                  </a:lnTo>
                  <a:cubicBezTo>
                    <a:pt x="2541843" y="0"/>
                    <a:pt x="2597722" y="55880"/>
                    <a:pt x="2597722" y="124460"/>
                  </a:cubicBezTo>
                  <a:lnTo>
                    <a:pt x="2597722" y="1721357"/>
                  </a:lnTo>
                  <a:cubicBezTo>
                    <a:pt x="2597722" y="1789937"/>
                    <a:pt x="2541843" y="1845817"/>
                    <a:pt x="2473262" y="1845817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92823" y="563479"/>
            <a:ext cx="11789229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200" spc="-72">
                <a:solidFill>
                  <a:srgbClr val="14110F"/>
                </a:solidFill>
                <a:latin typeface="Roboto"/>
              </a:rPr>
              <a:t>Definición del problema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07863" y="742490"/>
            <a:ext cx="946844" cy="946844"/>
            <a:chOff x="0" y="0"/>
            <a:chExt cx="1262459" cy="1262459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0" y="0"/>
              <a:ext cx="1262459" cy="1262459"/>
            </a:xfrm>
            <a:prstGeom prst="rect">
              <a:avLst/>
            </a:prstGeom>
          </p:spPr>
        </p:pic>
        <p:sp>
          <p:nvSpPr>
            <p:cNvPr name="TextBox 10" id="10"/>
            <p:cNvSpPr txBox="true"/>
            <p:nvPr/>
          </p:nvSpPr>
          <p:spPr>
            <a:xfrm rot="0">
              <a:off x="184093" y="229910"/>
              <a:ext cx="894274" cy="764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79"/>
                </a:lnSpc>
                <a:spcBef>
                  <a:spcPct val="0"/>
                </a:spcBef>
              </a:pPr>
              <a:r>
                <a:rPr lang="en-US" sz="3599" spc="-35" u="none">
                  <a:solidFill>
                    <a:srgbClr val="FFFFFF"/>
                  </a:solidFill>
                  <a:latin typeface="Roboto"/>
                </a:rPr>
                <a:t>1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10185" y="3399349"/>
            <a:ext cx="5653156" cy="478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6"/>
              </a:lnSpc>
            </a:pPr>
            <a:r>
              <a:rPr lang="en-US" sz="2997">
                <a:solidFill>
                  <a:srgbClr val="FFFFFF"/>
                </a:solidFill>
                <a:latin typeface="HK Grotesk Light Bold"/>
              </a:rPr>
              <a:t>Dado un conjunto </a:t>
            </a:r>
          </a:p>
          <a:p>
            <a:pPr algn="just">
              <a:lnSpc>
                <a:spcPts val="4196"/>
              </a:lnSpc>
            </a:pPr>
          </a:p>
          <a:p>
            <a:pPr algn="ctr">
              <a:lnSpc>
                <a:spcPts val="4196"/>
              </a:lnSpc>
            </a:pPr>
            <a:r>
              <a:rPr lang="en-US" sz="2997">
                <a:solidFill>
                  <a:srgbClr val="FFFFFF"/>
                </a:solidFill>
                <a:latin typeface="HK Grotesk Light Bold"/>
              </a:rPr>
              <a:t>A = {a1, a2,..., an}</a:t>
            </a:r>
          </a:p>
          <a:p>
            <a:pPr algn="just">
              <a:lnSpc>
                <a:spcPts val="4196"/>
              </a:lnSpc>
            </a:pPr>
          </a:p>
          <a:p>
            <a:pPr algn="just">
              <a:lnSpc>
                <a:spcPts val="4196"/>
              </a:lnSpc>
            </a:pPr>
            <a:r>
              <a:rPr lang="en-US" sz="2997">
                <a:solidFill>
                  <a:srgbClr val="FFFFFF"/>
                </a:solidFill>
                <a:latin typeface="HK Grotesk Light Bold"/>
              </a:rPr>
              <a:t>De n números positivos y otro número positivo S, se trata de encontrar un subconjunto de A cuya suma es S.</a:t>
            </a:r>
          </a:p>
          <a:p>
            <a:pPr algn="just">
              <a:lnSpc>
                <a:spcPts val="4196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058011" y="3136632"/>
            <a:ext cx="7446549" cy="555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799" spc="55">
                <a:solidFill>
                  <a:srgbClr val="000000"/>
                </a:solidFill>
                <a:latin typeface="Roboto"/>
              </a:rPr>
              <a:t>Un problema equivalente es: </a:t>
            </a:r>
          </a:p>
          <a:p>
            <a:pPr algn="just"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 spc="55">
                <a:solidFill>
                  <a:srgbClr val="000000"/>
                </a:solidFill>
                <a:latin typeface="Roboto"/>
              </a:rPr>
              <a:t>Dado un conjunto de enteros y un entero </a:t>
            </a:r>
            <a:r>
              <a:rPr lang="en-US" sz="2799" spc="55">
                <a:solidFill>
                  <a:srgbClr val="000000"/>
                </a:solidFill>
                <a:latin typeface="Roboto Italics"/>
              </a:rPr>
              <a:t>S</a:t>
            </a:r>
            <a:r>
              <a:rPr lang="en-US" sz="2799" spc="55">
                <a:solidFill>
                  <a:srgbClr val="000000"/>
                </a:solidFill>
                <a:latin typeface="Roboto"/>
              </a:rPr>
              <a:t>, ¿existe algún subconjunto cuya suma sea </a:t>
            </a:r>
            <a:r>
              <a:rPr lang="en-US" sz="2799" spc="55">
                <a:solidFill>
                  <a:srgbClr val="000000"/>
                </a:solidFill>
                <a:latin typeface="Roboto Italics"/>
              </a:rPr>
              <a:t>S</a:t>
            </a:r>
            <a:r>
              <a:rPr lang="en-US" sz="2799" spc="55">
                <a:solidFill>
                  <a:srgbClr val="000000"/>
                </a:solidFill>
                <a:latin typeface="Roboto"/>
              </a:rPr>
              <a:t>? </a:t>
            </a:r>
          </a:p>
          <a:p>
            <a:pPr algn="just">
              <a:lnSpc>
                <a:spcPts val="3639"/>
              </a:lnSpc>
              <a:spcBef>
                <a:spcPct val="0"/>
              </a:spcBef>
            </a:pPr>
          </a:p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799" spc="55">
                <a:solidFill>
                  <a:srgbClr val="000000"/>
                </a:solidFill>
                <a:latin typeface="Roboto"/>
              </a:rPr>
              <a:t>La suma de subconjuntos también puede verse como un caso especial del problema de la mochila.</a:t>
            </a:r>
          </a:p>
          <a:p>
            <a:pPr algn="just">
              <a:lnSpc>
                <a:spcPts val="3639"/>
              </a:lnSpc>
              <a:spcBef>
                <a:spcPct val="0"/>
              </a:spcBef>
            </a:pPr>
          </a:p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799" spc="55">
                <a:solidFill>
                  <a:srgbClr val="000000"/>
                </a:solidFill>
                <a:latin typeface="Roboto"/>
              </a:rPr>
              <a:t>Es un problema importante en la teoría de la complejidad y en la criptografía.</a:t>
            </a:r>
          </a:p>
          <a:p>
            <a:pPr algn="just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8870247"/>
            <a:ext cx="18278588" cy="1416753"/>
          </a:xfrm>
          <a:prstGeom prst="rect">
            <a:avLst/>
          </a:prstGeom>
          <a:solidFill>
            <a:srgbClr val="F5A7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18114" r="0" b="20168"/>
          <a:stretch>
            <a:fillRect/>
          </a:stretch>
        </p:blipFill>
        <p:spPr>
          <a:xfrm flipH="false" flipV="false" rot="0">
            <a:off x="5471932" y="456474"/>
            <a:ext cx="12416715" cy="569153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303925" y="456474"/>
            <a:ext cx="701386" cy="701386"/>
            <a:chOff x="0" y="0"/>
            <a:chExt cx="935182" cy="93518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0" y="0"/>
              <a:ext cx="935182" cy="935182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136369" y="158550"/>
              <a:ext cx="662444" cy="5799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66"/>
                </a:lnSpc>
                <a:spcBef>
                  <a:spcPct val="0"/>
                </a:spcBef>
              </a:pPr>
              <a:r>
                <a:rPr lang="en-US" sz="2666" spc="-26">
                  <a:solidFill>
                    <a:srgbClr val="FFFFFF"/>
                  </a:solidFill>
                  <a:latin typeface="Roboto"/>
                </a:rPr>
                <a:t>2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03925" y="299204"/>
            <a:ext cx="5057519" cy="322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1"/>
              </a:lnSpc>
            </a:pPr>
            <a:r>
              <a:rPr lang="en-US" sz="6516" spc="-65">
                <a:solidFill>
                  <a:srgbClr val="14110F"/>
                </a:solidFill>
                <a:latin typeface="Roboto"/>
              </a:rPr>
              <a:t>Código Solución</a:t>
            </a:r>
            <a:r>
              <a:rPr lang="en-US" sz="1086" spc="-10">
                <a:solidFill>
                  <a:srgbClr val="14110F"/>
                </a:solidFill>
                <a:latin typeface="Arimo"/>
              </a:rPr>
              <a:t> por </a:t>
            </a:r>
          </a:p>
          <a:p>
            <a:pPr algn="ctr" marL="0" indent="0" lvl="0">
              <a:lnSpc>
                <a:spcPts val="8471"/>
              </a:lnSpc>
              <a:spcBef>
                <a:spcPct val="0"/>
              </a:spcBef>
            </a:pPr>
            <a:r>
              <a:rPr lang="en-US" sz="1086" spc="-10">
                <a:solidFill>
                  <a:srgbClr val="14110F"/>
                </a:solidFill>
                <a:latin typeface="Arimo"/>
              </a:rPr>
              <a:t>fuerza bruta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61867" y="6663852"/>
            <a:ext cx="3413944" cy="1734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1"/>
              </a:lnSpc>
            </a:pPr>
            <a:r>
              <a:rPr lang="en-US" sz="2184" spc="-43">
                <a:solidFill>
                  <a:srgbClr val="000000"/>
                </a:solidFill>
                <a:latin typeface="Roboto Bold"/>
              </a:rPr>
              <a:t> Operación básica: </a:t>
            </a:r>
          </a:p>
          <a:p>
            <a:pPr>
              <a:lnSpc>
                <a:spcPts val="2621"/>
              </a:lnSpc>
            </a:pPr>
            <a:r>
              <a:rPr lang="en-US" sz="2184" spc="-43">
                <a:solidFill>
                  <a:srgbClr val="000000"/>
                </a:solidFill>
                <a:latin typeface="Roboto Bold"/>
              </a:rPr>
              <a:t>Comparaciones (3)</a:t>
            </a:r>
          </a:p>
          <a:p>
            <a:pPr>
              <a:lnSpc>
                <a:spcPts val="3101"/>
              </a:lnSpc>
            </a:pPr>
          </a:p>
          <a:p>
            <a:pPr>
              <a:lnSpc>
                <a:spcPts val="2621"/>
              </a:lnSpc>
            </a:pPr>
            <a:r>
              <a:rPr lang="en-US" sz="2184" spc="-43">
                <a:solidFill>
                  <a:srgbClr val="000000"/>
                </a:solidFill>
                <a:latin typeface="Roboto Bold"/>
              </a:rPr>
              <a:t>Coste de recursividad:</a:t>
            </a:r>
          </a:p>
          <a:p>
            <a:pPr marL="0" indent="0" lvl="0">
              <a:lnSpc>
                <a:spcPts val="2621"/>
              </a:lnSpc>
              <a:spcBef>
                <a:spcPct val="0"/>
              </a:spcBef>
            </a:pPr>
            <a:r>
              <a:rPr lang="en-US" sz="2184" spc="-43">
                <a:solidFill>
                  <a:srgbClr val="000000"/>
                </a:solidFill>
                <a:latin typeface="Roboto Bold"/>
              </a:rPr>
              <a:t>2T(n-1)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65" y="6414866"/>
            <a:ext cx="4888795" cy="223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 Bold"/>
              </a:rPr>
              <a:t>T(n) = 3 + 2T(n-1), T(0) = 2</a:t>
            </a:r>
          </a:p>
          <a:p>
            <a:pPr>
              <a:lnSpc>
                <a:spcPts val="2501"/>
              </a:lnSpc>
            </a:pPr>
          </a:p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 Bold"/>
              </a:rPr>
              <a:t>Sol.</a:t>
            </a:r>
          </a:p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T(n) - 2T(n-1) = 3</a:t>
            </a:r>
          </a:p>
          <a:p>
            <a:pPr>
              <a:lnSpc>
                <a:spcPts val="2501"/>
              </a:lnSpc>
            </a:pPr>
          </a:p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(x - 2)(x - 3) = 0</a:t>
            </a:r>
          </a:p>
          <a:p>
            <a:pPr marL="0" indent="0" lvl="0">
              <a:lnSpc>
                <a:spcPts val="2501"/>
              </a:lnSpc>
              <a:spcBef>
                <a:spcPct val="0"/>
              </a:spcBef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r1 = 2, r2 = 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99853" y="7050038"/>
            <a:ext cx="4888795" cy="1597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01"/>
              </a:lnSpc>
            </a:pPr>
          </a:p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T(n) = c1*2^n +c2*3^n</a:t>
            </a:r>
          </a:p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c1 = -1, c2 = 3</a:t>
            </a:r>
          </a:p>
          <a:p>
            <a:pPr>
              <a:lnSpc>
                <a:spcPts val="2501"/>
              </a:lnSpc>
            </a:pPr>
          </a:p>
          <a:p>
            <a:pPr marL="0" indent="0" lvl="0">
              <a:lnSpc>
                <a:spcPts val="2501"/>
              </a:lnSpc>
              <a:spcBef>
                <a:spcPct val="0"/>
              </a:spcBef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T(n) = -(2^n) + 3(3^n) = O(2^n)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87142" y="1473161"/>
            <a:ext cx="4888795" cy="311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81869" y="2084498"/>
            <a:ext cx="4888795" cy="311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68839" y="3510668"/>
            <a:ext cx="4888795" cy="311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01119" y="5382997"/>
            <a:ext cx="4888795" cy="311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T(n-1)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69801" y="5382997"/>
            <a:ext cx="4888795" cy="311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T(n-1)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271761" y="9071261"/>
            <a:ext cx="6616886" cy="1880789"/>
            <a:chOff x="0" y="0"/>
            <a:chExt cx="8822514" cy="2507719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8822514" cy="1090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382"/>
                </a:lnSpc>
                <a:spcBef>
                  <a:spcPct val="0"/>
                </a:spcBef>
              </a:pPr>
              <a:r>
                <a:rPr lang="en-US" sz="5318" spc="-106">
                  <a:solidFill>
                    <a:srgbClr val="FFFFFF"/>
                  </a:solidFill>
                  <a:latin typeface="Roboto"/>
                </a:rPr>
                <a:t>Complejidad: </a:t>
              </a:r>
              <a:r>
                <a:rPr lang="en-US" sz="5318" spc="-106">
                  <a:solidFill>
                    <a:srgbClr val="FFFFFF"/>
                  </a:solidFill>
                  <a:latin typeface="Roboto Bold Italics"/>
                </a:rPr>
                <a:t>O(2^n)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399311" y="1898641"/>
              <a:ext cx="6023893" cy="609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52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384152" y="0"/>
            <a:ext cx="3903848" cy="10287000"/>
          </a:xfrm>
          <a:prstGeom prst="rect">
            <a:avLst/>
          </a:prstGeom>
          <a:solidFill>
            <a:srgbClr val="F5A7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50685" y="937485"/>
            <a:ext cx="946844" cy="946844"/>
            <a:chOff x="0" y="0"/>
            <a:chExt cx="1262459" cy="126245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0" y="0"/>
              <a:ext cx="1262459" cy="1262459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84093" y="229910"/>
              <a:ext cx="894274" cy="764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79"/>
                </a:lnSpc>
                <a:spcBef>
                  <a:spcPct val="0"/>
                </a:spcBef>
              </a:pPr>
              <a:r>
                <a:rPr lang="en-US" sz="3599" spc="-35">
                  <a:solidFill>
                    <a:srgbClr val="FFFFFF"/>
                  </a:solidFill>
                  <a:latin typeface="Roboto"/>
                </a:rPr>
                <a:t>3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1911" b="0"/>
          <a:stretch>
            <a:fillRect/>
          </a:stretch>
        </p:blipFill>
        <p:spPr>
          <a:xfrm flipH="false" flipV="false" rot="0">
            <a:off x="490964" y="2677970"/>
            <a:ext cx="13540174" cy="639101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478952" y="861285"/>
            <a:ext cx="10843289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60"/>
              </a:lnSpc>
              <a:spcBef>
                <a:spcPct val="0"/>
              </a:spcBef>
            </a:pPr>
            <a:r>
              <a:rPr lang="en-US" sz="7200" spc="-72">
                <a:solidFill>
                  <a:srgbClr val="14110F"/>
                </a:solidFill>
                <a:latin typeface="Roboto"/>
              </a:rPr>
              <a:t>Solución</a:t>
            </a:r>
            <a:r>
              <a:rPr lang="en-US" sz="1200" spc="-12">
                <a:solidFill>
                  <a:srgbClr val="14110F"/>
                </a:solidFill>
                <a:latin typeface="Arimo"/>
              </a:rPr>
              <a:t> por fuerza bruta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78548" y="2239091"/>
            <a:ext cx="12930904" cy="471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20"/>
              </a:lnSpc>
            </a:pPr>
            <a:r>
              <a:rPr lang="en-US" sz="14400">
                <a:solidFill>
                  <a:srgbClr val="FFFFFF"/>
                </a:solidFill>
                <a:latin typeface="Roboto Bold"/>
              </a:rPr>
              <a:t>Solución DP Top-Down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12" y="9009776"/>
            <a:ext cx="18278588" cy="1277224"/>
          </a:xfrm>
          <a:prstGeom prst="rect">
            <a:avLst/>
          </a:prstGeom>
          <a:solidFill>
            <a:srgbClr val="F5A7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0532" y="517091"/>
            <a:ext cx="11785698" cy="8237611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0" y="9258300"/>
            <a:ext cx="9139294" cy="1831745"/>
            <a:chOff x="0" y="0"/>
            <a:chExt cx="12185725" cy="24423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2185725" cy="1087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368"/>
                </a:lnSpc>
                <a:spcBef>
                  <a:spcPct val="0"/>
                </a:spcBef>
              </a:pPr>
              <a:r>
                <a:rPr lang="en-US" sz="5307" spc="-106">
                  <a:solidFill>
                    <a:srgbClr val="14110F"/>
                  </a:solidFill>
                  <a:latin typeface="Roboto Bold"/>
                </a:rPr>
                <a:t>Código solución Top-Down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932739" y="1858620"/>
              <a:ext cx="8320248" cy="583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48706" y="9258300"/>
            <a:ext cx="8852283" cy="1535158"/>
            <a:chOff x="0" y="0"/>
            <a:chExt cx="11803044" cy="204687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1803044" cy="8916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09"/>
                </a:lnSpc>
                <a:spcBef>
                  <a:spcPct val="0"/>
                </a:spcBef>
              </a:pPr>
              <a:r>
                <a:rPr lang="en-US" sz="4341" spc="-86">
                  <a:solidFill>
                    <a:srgbClr val="FFFFFF"/>
                  </a:solidFill>
                  <a:latin typeface="Roboto Bold"/>
                </a:rPr>
                <a:t>Complejidad </a:t>
              </a:r>
              <a:r>
                <a:rPr lang="en-US" sz="4341" spc="-86">
                  <a:solidFill>
                    <a:srgbClr val="FFFFFF"/>
                  </a:solidFill>
                  <a:latin typeface="Roboto Bold"/>
                </a:rPr>
                <a:t>O(sum*n)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872043" y="1552349"/>
              <a:ext cx="8058959" cy="494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8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72761" y="1187544"/>
            <a:ext cx="4888795" cy="31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3091" y="1819816"/>
            <a:ext cx="4888795" cy="31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58666" y="3372162"/>
            <a:ext cx="4888795" cy="31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626371"/>
            <a:ext cx="4888795" cy="31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67916" y="1338679"/>
            <a:ext cx="3413944" cy="173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1"/>
              </a:lnSpc>
            </a:pPr>
            <a:r>
              <a:rPr lang="en-US" sz="2184" spc="-43">
                <a:solidFill>
                  <a:srgbClr val="000000"/>
                </a:solidFill>
                <a:latin typeface="Roboto Bold"/>
              </a:rPr>
              <a:t> Operación básica: </a:t>
            </a:r>
          </a:p>
          <a:p>
            <a:pPr>
              <a:lnSpc>
                <a:spcPts val="2621"/>
              </a:lnSpc>
            </a:pPr>
            <a:r>
              <a:rPr lang="en-US" sz="2184" spc="-43">
                <a:solidFill>
                  <a:srgbClr val="000000"/>
                </a:solidFill>
                <a:latin typeface="Roboto Bold"/>
              </a:rPr>
              <a:t>Comparaciones (6)</a:t>
            </a:r>
          </a:p>
          <a:p>
            <a:pPr>
              <a:lnSpc>
                <a:spcPts val="3101"/>
              </a:lnSpc>
            </a:pPr>
          </a:p>
          <a:p>
            <a:pPr>
              <a:lnSpc>
                <a:spcPts val="2621"/>
              </a:lnSpc>
            </a:pPr>
            <a:r>
              <a:rPr lang="en-US" sz="2184" spc="-43">
                <a:solidFill>
                  <a:srgbClr val="000000"/>
                </a:solidFill>
                <a:latin typeface="Roboto Bold"/>
              </a:rPr>
              <a:t>Coste de recursividad:</a:t>
            </a:r>
          </a:p>
          <a:p>
            <a:pPr marL="0" indent="0" lvl="0">
              <a:lnSpc>
                <a:spcPts val="2621"/>
              </a:lnSpc>
              <a:spcBef>
                <a:spcPct val="0"/>
              </a:spcBef>
            </a:pPr>
            <a:r>
              <a:rPr lang="en-US" sz="2184" spc="-43">
                <a:solidFill>
                  <a:srgbClr val="000000"/>
                </a:solidFill>
                <a:latin typeface="Roboto Bold"/>
              </a:rPr>
              <a:t>2T(n-1)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67916" y="3514774"/>
            <a:ext cx="4888795" cy="2232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 Bold"/>
              </a:rPr>
              <a:t>T(n) = 6 + 2T(n-1), T(0) = 0</a:t>
            </a:r>
          </a:p>
          <a:p>
            <a:pPr>
              <a:lnSpc>
                <a:spcPts val="2501"/>
              </a:lnSpc>
            </a:pPr>
          </a:p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 Bold"/>
              </a:rPr>
              <a:t>Sol.</a:t>
            </a:r>
          </a:p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T(n) - 2T(n-1) = 6</a:t>
            </a:r>
          </a:p>
          <a:p>
            <a:pPr>
              <a:lnSpc>
                <a:spcPts val="2501"/>
              </a:lnSpc>
            </a:pPr>
          </a:p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(x - 2)(x - 6) = 0</a:t>
            </a:r>
          </a:p>
          <a:p>
            <a:pPr marL="0" indent="0" lvl="0">
              <a:lnSpc>
                <a:spcPts val="2501"/>
              </a:lnSpc>
              <a:spcBef>
                <a:spcPct val="0"/>
              </a:spcBef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r1 = 2, r2 = 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67916" y="6286379"/>
            <a:ext cx="4888795" cy="159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01"/>
              </a:lnSpc>
            </a:pPr>
          </a:p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T(n) = c1 * 2^n +c2 * 6^n</a:t>
            </a:r>
          </a:p>
          <a:p>
            <a:pPr>
              <a:lnSpc>
                <a:spcPts val="2501"/>
              </a:lnSpc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c1 = -2, c2 = 2</a:t>
            </a:r>
          </a:p>
          <a:p>
            <a:pPr>
              <a:lnSpc>
                <a:spcPts val="2501"/>
              </a:lnSpc>
            </a:pPr>
          </a:p>
          <a:p>
            <a:pPr marL="0" indent="0" lvl="0">
              <a:lnSpc>
                <a:spcPts val="2501"/>
              </a:lnSpc>
              <a:spcBef>
                <a:spcPct val="0"/>
              </a:spcBef>
            </a:pPr>
            <a:r>
              <a:rPr lang="en-US" sz="2084" spc="-41">
                <a:solidFill>
                  <a:srgbClr val="000000"/>
                </a:solidFill>
                <a:latin typeface="Roboto"/>
              </a:rPr>
              <a:t>T(n) = -3/2(2^n) + 3/2(4^n)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57435" y="7080377"/>
            <a:ext cx="4888795" cy="31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T(n-1)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81885" y="3674432"/>
            <a:ext cx="4888795" cy="31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T(n-1)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58666" y="5896371"/>
            <a:ext cx="4888795" cy="31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73097" y="6778107"/>
            <a:ext cx="4888795" cy="31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81"/>
              </a:lnSpc>
              <a:spcBef>
                <a:spcPct val="0"/>
              </a:spcBef>
            </a:pPr>
            <a:r>
              <a:rPr lang="en-US" sz="1984" spc="-39">
                <a:solidFill>
                  <a:srgbClr val="FFFFFF"/>
                </a:solidFill>
                <a:latin typeface="Roboto Bold"/>
              </a:rPr>
              <a:t>--- 1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678548" y="2239190"/>
            <a:ext cx="12930904" cy="471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20"/>
              </a:lnSpc>
            </a:pPr>
            <a:r>
              <a:rPr lang="en-US" sz="14400">
                <a:solidFill>
                  <a:srgbClr val="FFFFFF"/>
                </a:solidFill>
                <a:latin typeface="Roboto Bold"/>
              </a:rPr>
              <a:t>Solución DP Bottom-Up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DAExhFgAp6s</dc:identifier>
  <dcterms:modified xsi:type="dcterms:W3CDTF">2011-08-01T06:04:30Z</dcterms:modified>
  <cp:revision>1</cp:revision>
  <dc:title>Presentación 2</dc:title>
</cp:coreProperties>
</file>