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9252-25B8-48E5-A4E5-B9A8D2B4EB4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4A21-72C3-4DF5-B4B7-7E28B08C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8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74A21-72C3-4DF5-B4B7-7E28B08C41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74A21-72C3-4DF5-B4B7-7E28B08C41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3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30E5DE-241A-4D4E-BA77-341A84B93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08D4783-0B7B-4EB3-AC36-44B4A8C6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0B08D0-5C1C-40D1-8EA1-9B852FD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947EC4-BAC8-47A9-AC18-5309A5A9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65F880-1EEE-41F0-93A1-01DC3229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619155-7CF2-4308-98D9-6B82F7F2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8C385E7-F376-49C1-AD16-7262EF6F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ABAED4-FA20-4B64-AA66-35224C3C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7F1EAA-3C7F-4C6C-A644-4D9CE51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F459CD-23EE-4EC4-A137-6252FC77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7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5B774E-B9CA-44C4-ABBD-BEA09D804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7F8A17F-BDF2-4957-B568-EF3F5C8E9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AB1C9-3FA5-4340-B492-8300F63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7A9DA5-8CAF-4CCA-99E8-370E2C1F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403C75-FDCD-4DE0-93E5-F6F49315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470E3-D095-47D5-94D0-97977CBD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E68800-B24B-470E-979B-8BAD40B0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E8A413-CCDE-41D9-AA34-1DDCAD9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95EDA7-9357-4AAB-B269-EB514D22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7052DA-B0BC-48C7-9B0C-4F5E700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14615-E8A6-41C2-970C-EED399D4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135A06-19B9-4CDC-AD91-E76DBFB4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D68079-6E3D-49CE-B4D6-583F963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615D08-F723-44D3-A16C-A941D49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DA4289-EAFC-4B3A-BD9A-BE9B3127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9F8B4A-AB1A-4561-BE91-679CC742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D038DC-0065-4272-80CC-674F1048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8BA9B2-9201-492F-B7A8-EB768EEA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AC2AEC-6D6B-429E-AF52-5B8F449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BC7A51-4103-4607-AC3C-1BBB5E73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91A591-94C9-41D8-A2EB-B75D9A16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1D468A-35F0-40C2-86FD-DBEA95F9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884095-2155-499C-A206-6013400A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7E27DA5-BCE1-48CF-86EB-25354521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182754A-F855-4D85-9362-4FBDB8ED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D5101D2-8A46-4DA9-9F8F-9080CB4A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1A74F3F-00EF-44EE-92CF-F92FD5DE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27DEC1F-EFFA-43EF-B71C-3078FE5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C02CF94-6755-44D4-A710-36A541B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E933DE-5146-4DF2-A6FD-2610C37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771C675-FA31-40A2-B4AC-DD6EB952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B094152-1979-4B8F-8591-FC81098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CE516BC-2ADB-4EC8-A431-8A74BFDB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0483E8B-D112-45AF-AEDE-F5C58BAD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5289931-7D9E-4502-9428-FBACD19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2154B25-FB62-406D-8F41-B33012B7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6E2756-C06F-4327-AB9F-D470F652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C137DE-049D-4BB6-9872-9477EF3E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07FABD9-B2B2-453A-9A0A-DACC3409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EF2D8B5-D113-48CB-8DFF-B2A7EC9F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E16B22-DC4A-43A1-B449-C7D686E8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1BB926-F268-4DE0-9035-3F10332F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F42C70-6272-47DA-96BD-9DEC8141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A9D1162-ABE7-4553-8335-340DA2E52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A032B07-B14C-470C-963E-69B7775A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C73405E-E304-40A8-BBD4-E35C5807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2B0667-120B-4F5C-98A4-2D17BC3E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920C3A-F99B-4A23-A35B-04F7714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0FD97A2-7233-4FA8-B088-F51F103A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4102E1A-50F8-479F-9126-9C173043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E7A4F1-E88A-46AA-839B-D1CA65DF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4A27-542B-4910-A6FE-02D6A8C4D72C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F34611-2EEA-471C-A707-B050E1E01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5EE9FC-ECD0-4E63-8CD8-F3E03DE0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11FC-952D-4E8C-8C19-84CEC5D1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z.com/829041/oxford-lip-reading-artificial-intelligence" TargetMode="External"/><Relationship Id="rId2" Type="http://schemas.openxmlformats.org/officeDocument/2006/relationships/hyperlink" Target="https://github.com/rizkiarm/Lip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dnara.co.kr/bbs/article.html?num=1363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577438-91D2-4B56-9927-A2C994DFF042}"/>
              </a:ext>
            </a:extLst>
          </p:cNvPr>
          <p:cNvSpPr txBox="1"/>
          <p:nvPr/>
        </p:nvSpPr>
        <p:spPr>
          <a:xfrm>
            <a:off x="8852629" y="4947322"/>
            <a:ext cx="2450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1494011 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김한솔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1492025  </a:t>
            </a:r>
            <a:r>
              <a:rPr lang="ko-KR" altLang="en-US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양병운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1492027  </a:t>
            </a:r>
            <a:r>
              <a:rPr lang="ko-KR" altLang="en-US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유동진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1592050  </a:t>
            </a:r>
            <a:r>
              <a:rPr lang="ko-KR" altLang="en-US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김채현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A92C6B3-B757-45F1-9920-6A40A9B765A2}"/>
              </a:ext>
            </a:extLst>
          </p:cNvPr>
          <p:cNvCxnSpPr>
            <a:cxnSpLocks/>
          </p:cNvCxnSpPr>
          <p:nvPr/>
        </p:nvCxnSpPr>
        <p:spPr>
          <a:xfrm>
            <a:off x="8929613" y="4955287"/>
            <a:ext cx="2151917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97B674-6A92-440B-BAA1-5E4F535E2DDA}"/>
              </a:ext>
            </a:extLst>
          </p:cNvPr>
          <p:cNvSpPr txBox="1"/>
          <p:nvPr/>
        </p:nvSpPr>
        <p:spPr>
          <a:xfrm>
            <a:off x="1083076" y="2210538"/>
            <a:ext cx="4421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Korean Lipnet</a:t>
            </a:r>
          </a:p>
          <a:p>
            <a:r>
              <a:rPr lang="en-US" altLang="ko-KR" sz="4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63FB9A-668F-459B-A83D-FF1C9E674DE5}"/>
              </a:ext>
            </a:extLst>
          </p:cNvPr>
          <p:cNvSpPr txBox="1"/>
          <p:nvPr/>
        </p:nvSpPr>
        <p:spPr>
          <a:xfrm>
            <a:off x="1083076" y="3780198"/>
            <a:ext cx="44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KYKY Mouse</a:t>
            </a:r>
            <a:endParaRPr lang="ko-KR" altLang="en-US" sz="2400" dirty="0">
              <a:solidFill>
                <a:srgbClr val="FFC000"/>
              </a:solidFill>
              <a:latin typeface="Agency FB" panose="020B0503020202020204" pitchFamily="34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2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4342BF9-CBFA-4615-9FFF-7F795EF35AF5}"/>
              </a:ext>
            </a:extLst>
          </p:cNvPr>
          <p:cNvCxnSpPr>
            <a:cxnSpLocks/>
          </p:cNvCxnSpPr>
          <p:nvPr/>
        </p:nvCxnSpPr>
        <p:spPr>
          <a:xfrm>
            <a:off x="8929613" y="6264163"/>
            <a:ext cx="2151917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80673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4591093" y="3429000"/>
            <a:ext cx="342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621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20933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941033" y="2288749"/>
            <a:ext cx="442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Index</a:t>
            </a:r>
            <a:endParaRPr lang="ko-KR" altLang="en-US" sz="2400" dirty="0">
              <a:solidFill>
                <a:srgbClr val="FFC000"/>
              </a:solidFill>
              <a:latin typeface="Agency FB" panose="020B0503020202020204" pitchFamily="34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D9C5A1-7BC1-4546-A1A5-6003F3C815F5}"/>
              </a:ext>
            </a:extLst>
          </p:cNvPr>
          <p:cNvSpPr txBox="1"/>
          <p:nvPr/>
        </p:nvSpPr>
        <p:spPr>
          <a:xfrm>
            <a:off x="941033" y="2858610"/>
            <a:ext cx="5992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작품 개요</a:t>
            </a: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r>
              <a:rPr lang="ko-KR" altLang="en-US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개발 환경 및 도구</a:t>
            </a: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r>
              <a:rPr lang="ko-KR" altLang="en-US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작품 구조</a:t>
            </a: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endParaRPr lang="en-US" altLang="ko-KR" sz="28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AutoNum type="alphaUcPeriod"/>
            </a:pPr>
            <a:r>
              <a:rPr lang="en-US" altLang="ko-KR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개발 일정</a:t>
            </a:r>
            <a:r>
              <a:rPr lang="en-US" altLang="ko-KR" sz="28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91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20933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203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작품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B631B2-2168-4599-A92F-9F41B86B287B}"/>
              </a:ext>
            </a:extLst>
          </p:cNvPr>
          <p:cNvSpPr/>
          <p:nvPr/>
        </p:nvSpPr>
        <p:spPr>
          <a:xfrm>
            <a:off x="346230" y="2168393"/>
            <a:ext cx="11469950" cy="429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01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DC35D3-415F-4868-9CF3-967E76A2F893}"/>
              </a:ext>
            </a:extLst>
          </p:cNvPr>
          <p:cNvSpPr txBox="1"/>
          <p:nvPr/>
        </p:nvSpPr>
        <p:spPr>
          <a:xfrm>
            <a:off x="375820" y="1591311"/>
            <a:ext cx="220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What Lipnet?</a:t>
            </a:r>
            <a:endParaRPr lang="ko-KR" altLang="en-US" sz="2400" dirty="0">
              <a:solidFill>
                <a:srgbClr val="FFC000"/>
              </a:solidFill>
              <a:latin typeface="10X10" panose="020D0604000000000000" pitchFamily="50" charset="-127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7581C4F-95DF-4CED-83C9-F156367DC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" y="3335313"/>
            <a:ext cx="1331389" cy="141611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4A2DFF04-0C86-4A38-A391-23CF182BA744}"/>
              </a:ext>
            </a:extLst>
          </p:cNvPr>
          <p:cNvSpPr/>
          <p:nvPr/>
        </p:nvSpPr>
        <p:spPr>
          <a:xfrm>
            <a:off x="2818438" y="3814361"/>
            <a:ext cx="742688" cy="5948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77BF5C6-E14E-4844-AB62-44F029E15665}"/>
              </a:ext>
            </a:extLst>
          </p:cNvPr>
          <p:cNvSpPr txBox="1"/>
          <p:nvPr/>
        </p:nvSpPr>
        <p:spPr>
          <a:xfrm>
            <a:off x="607276" y="4669333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입 모양 움직임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(Frames)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C71086-A4BA-433A-922F-44E723B99352}"/>
              </a:ext>
            </a:extLst>
          </p:cNvPr>
          <p:cNvSpPr txBox="1"/>
          <p:nvPr/>
        </p:nvSpPr>
        <p:spPr>
          <a:xfrm>
            <a:off x="4558217" y="5099222"/>
            <a:ext cx="29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Lipreading Model(Lipnet)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31877D3-CB95-4A50-8296-4F0145CD7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63" y="2889872"/>
            <a:ext cx="4254184" cy="2163183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2EFA8491-9296-43A1-8033-6D1C68E6A6BB}"/>
              </a:ext>
            </a:extLst>
          </p:cNvPr>
          <p:cNvSpPr/>
          <p:nvPr/>
        </p:nvSpPr>
        <p:spPr>
          <a:xfrm>
            <a:off x="8300621" y="3745968"/>
            <a:ext cx="742688" cy="5948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80AE911-6A4D-4868-85C2-2C42DE1ACF70}"/>
              </a:ext>
            </a:extLst>
          </p:cNvPr>
          <p:cNvSpPr txBox="1"/>
          <p:nvPr/>
        </p:nvSpPr>
        <p:spPr>
          <a:xfrm>
            <a:off x="9218783" y="3707420"/>
            <a:ext cx="2597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10X10" panose="020D0604000000000000" pitchFamily="50" charset="-127"/>
                <a:ea typeface="10X10" panose="020D0604000000000000" pitchFamily="50" charset="-127"/>
              </a:rPr>
              <a:t>Sentence</a:t>
            </a:r>
            <a:endParaRPr lang="ko-KR" altLang="en-US" sz="4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2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작품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B631B2-2168-4599-A92F-9F41B86B287B}"/>
              </a:ext>
            </a:extLst>
          </p:cNvPr>
          <p:cNvSpPr/>
          <p:nvPr/>
        </p:nvSpPr>
        <p:spPr>
          <a:xfrm>
            <a:off x="346230" y="2168393"/>
            <a:ext cx="11469950" cy="429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02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72D4CF-6A94-4C05-BB2F-608CF4875B6A}"/>
              </a:ext>
            </a:extLst>
          </p:cNvPr>
          <p:cNvSpPr txBox="1"/>
          <p:nvPr/>
        </p:nvSpPr>
        <p:spPr>
          <a:xfrm>
            <a:off x="375820" y="1591311"/>
            <a:ext cx="211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Why Lipnet?</a:t>
            </a:r>
            <a:endParaRPr lang="ko-KR" altLang="en-US" sz="2400" dirty="0">
              <a:solidFill>
                <a:srgbClr val="FFC000"/>
              </a:solidFill>
              <a:latin typeface="10X10" panose="020D0604000000000000" pitchFamily="50" charset="-127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CED550-C8E9-451C-A86D-3FFA8126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3" y="2730436"/>
            <a:ext cx="4947821" cy="32220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9B7C420-4C33-4063-AC76-0EB56C14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97" y="3091798"/>
            <a:ext cx="5052498" cy="21098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62433A6-0C7C-4C9D-BB9C-DC5C4CBBEB98}"/>
              </a:ext>
            </a:extLst>
          </p:cNvPr>
          <p:cNvSpPr/>
          <p:nvPr/>
        </p:nvSpPr>
        <p:spPr>
          <a:xfrm>
            <a:off x="9433560" y="4914900"/>
            <a:ext cx="1470660" cy="286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2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1803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작품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B631B2-2168-4599-A92F-9F41B86B287B}"/>
              </a:ext>
            </a:extLst>
          </p:cNvPr>
          <p:cNvSpPr/>
          <p:nvPr/>
        </p:nvSpPr>
        <p:spPr>
          <a:xfrm>
            <a:off x="346230" y="2168393"/>
            <a:ext cx="11469950" cy="429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03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F9244F-4FF8-4DE5-9065-75A4AE23C8CA}"/>
              </a:ext>
            </a:extLst>
          </p:cNvPr>
          <p:cNvSpPr txBox="1"/>
          <p:nvPr/>
        </p:nvSpPr>
        <p:spPr>
          <a:xfrm>
            <a:off x="375819" y="1591311"/>
            <a:ext cx="53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What Korean Lipnet Library(</a:t>
            </a:r>
            <a:r>
              <a:rPr lang="ko-KR" altLang="en-US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임시 명</a:t>
            </a:r>
            <a:r>
              <a:rPr lang="en-US" altLang="ko-KR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)?</a:t>
            </a:r>
            <a:endParaRPr lang="ko-KR" altLang="en-US" sz="2400" dirty="0">
              <a:solidFill>
                <a:srgbClr val="FFC000"/>
              </a:solidFill>
              <a:latin typeface="10X10" panose="020D0604000000000000" pitchFamily="50" charset="-127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2A655E5-ABD0-4F56-A302-BBE031B21471}"/>
              </a:ext>
            </a:extLst>
          </p:cNvPr>
          <p:cNvGrpSpPr/>
          <p:nvPr/>
        </p:nvGrpSpPr>
        <p:grpSpPr>
          <a:xfrm>
            <a:off x="967928" y="2518913"/>
            <a:ext cx="10348270" cy="1709013"/>
            <a:chOff x="967928" y="2518913"/>
            <a:chExt cx="10348270" cy="17090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52F23F7E-F26D-4444-B9D4-D6F68E59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28" y="2518913"/>
              <a:ext cx="1331389" cy="1416114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xmlns="" id="{9DA8F092-B788-4EB0-AB65-BA61CCF10C71}"/>
                </a:ext>
              </a:extLst>
            </p:cNvPr>
            <p:cNvSpPr/>
            <p:nvPr/>
          </p:nvSpPr>
          <p:spPr>
            <a:xfrm>
              <a:off x="4048333" y="2969604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1D3A196-F089-4AA2-A343-403F598A781B}"/>
                </a:ext>
              </a:extLst>
            </p:cNvPr>
            <p:cNvSpPr txBox="1"/>
            <p:nvPr/>
          </p:nvSpPr>
          <p:spPr>
            <a:xfrm>
              <a:off x="2766623" y="3435424"/>
              <a:ext cx="1331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I’m fine thank you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CB5E320E-E150-4AF0-AEBF-B3714A34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342">
              <a:off x="2122943" y="3587329"/>
              <a:ext cx="553101" cy="6405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F26DC05-0C78-43E6-8375-C3050FFFA8B5}"/>
                </a:ext>
              </a:extLst>
            </p:cNvPr>
            <p:cNvSpPr txBox="1"/>
            <p:nvPr/>
          </p:nvSpPr>
          <p:spPr>
            <a:xfrm>
              <a:off x="6013756" y="3840735"/>
              <a:ext cx="765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10X10" panose="020D0604000000000000" pitchFamily="50" charset="-127"/>
                  <a:ea typeface="10X10" panose="020D0604000000000000" pitchFamily="50" charset="-127"/>
                </a:rPr>
                <a:t>Lipnet 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C6623B7A-7BE1-4EEE-BD39-57CF294C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251" y="2560136"/>
              <a:ext cx="2518466" cy="1280599"/>
            </a:xfrm>
            <a:prstGeom prst="rect">
              <a:avLst/>
            </a:prstGeom>
          </p:spPr>
        </p:pic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xmlns="" id="{99C673AF-D853-4931-AE20-5A24AB2A034F}"/>
                </a:ext>
              </a:extLst>
            </p:cNvPr>
            <p:cNvSpPr/>
            <p:nvPr/>
          </p:nvSpPr>
          <p:spPr>
            <a:xfrm>
              <a:off x="7944401" y="2969604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9EA5EA0-4A91-4E10-A47D-75510CED4591}"/>
                </a:ext>
              </a:extLst>
            </p:cNvPr>
            <p:cNvSpPr txBox="1"/>
            <p:nvPr/>
          </p:nvSpPr>
          <p:spPr>
            <a:xfrm>
              <a:off x="9097287" y="2973228"/>
              <a:ext cx="2218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[Text]</a:t>
              </a:r>
            </a:p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I’m fine thank you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0EFFC73-FD54-4D14-A45C-0F9EE77C614F}"/>
              </a:ext>
            </a:extLst>
          </p:cNvPr>
          <p:cNvGrpSpPr/>
          <p:nvPr/>
        </p:nvGrpSpPr>
        <p:grpSpPr>
          <a:xfrm>
            <a:off x="1090794" y="4312588"/>
            <a:ext cx="9067352" cy="1606751"/>
            <a:chOff x="1090794" y="4312588"/>
            <a:chExt cx="9067352" cy="16067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34B6989-F36C-4705-9697-D71F299B1895}"/>
                </a:ext>
              </a:extLst>
            </p:cNvPr>
            <p:cNvSpPr txBox="1"/>
            <p:nvPr/>
          </p:nvSpPr>
          <p:spPr>
            <a:xfrm>
              <a:off x="2716944" y="5273008"/>
              <a:ext cx="1331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안녕하세요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</a:p>
            <a:p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반갑습니다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E2101912-4AA8-44BE-9469-2A724246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342">
              <a:off x="2140031" y="5275876"/>
              <a:ext cx="553101" cy="640597"/>
            </a:xfrm>
            <a:prstGeom prst="rect">
              <a:avLst/>
            </a:prstGeom>
          </p:spPr>
        </p:pic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xmlns="" id="{EBCD74DD-9443-4FF3-B2C2-9DBF9F3EE3E4}"/>
                </a:ext>
              </a:extLst>
            </p:cNvPr>
            <p:cNvSpPr/>
            <p:nvPr/>
          </p:nvSpPr>
          <p:spPr>
            <a:xfrm>
              <a:off x="4048333" y="4884645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2E4E96B-F794-4A62-B6E3-EA9BE19E9BF1}"/>
                </a:ext>
              </a:extLst>
            </p:cNvPr>
            <p:cNvSpPr txBox="1"/>
            <p:nvPr/>
          </p:nvSpPr>
          <p:spPr>
            <a:xfrm>
              <a:off x="6013756" y="5593187"/>
              <a:ext cx="765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10X10" panose="020D0604000000000000" pitchFamily="50" charset="-127"/>
                  <a:ea typeface="10X10" panose="020D0604000000000000" pitchFamily="50" charset="-127"/>
                </a:rPr>
                <a:t>Lipnet 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4BFE6046-DF36-479B-B283-B88B03C28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251" y="4312588"/>
              <a:ext cx="2518466" cy="1280599"/>
            </a:xfrm>
            <a:prstGeom prst="rect">
              <a:avLst/>
            </a:prstGeom>
          </p:spPr>
        </p:pic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xmlns="" id="{805792FA-EAD4-4469-90E6-CB4A5E579BF8}"/>
                </a:ext>
              </a:extLst>
            </p:cNvPr>
            <p:cNvSpPr/>
            <p:nvPr/>
          </p:nvSpPr>
          <p:spPr>
            <a:xfrm>
              <a:off x="7944401" y="4884645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4B41F545-8FEE-4BC7-B7E6-A7891B6D9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247" y="4729019"/>
              <a:ext cx="886899" cy="886899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F6A456ED-3CD4-4695-819A-792B72F24F71}"/>
                </a:ext>
              </a:extLst>
            </p:cNvPr>
            <p:cNvGrpSpPr/>
            <p:nvPr/>
          </p:nvGrpSpPr>
          <p:grpSpPr>
            <a:xfrm>
              <a:off x="1090794" y="4487246"/>
              <a:ext cx="1137878" cy="1137878"/>
              <a:chOff x="1090794" y="4487246"/>
              <a:chExt cx="1137878" cy="1137878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xmlns="" id="{26483EDA-C334-43C1-86D5-4DBAD1B93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794" y="4487246"/>
                <a:ext cx="1137878" cy="113787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E304DD87-0244-425A-A117-87C808164E9D}"/>
                  </a:ext>
                </a:extLst>
              </p:cNvPr>
              <p:cNvSpPr/>
              <p:nvPr/>
            </p:nvSpPr>
            <p:spPr>
              <a:xfrm>
                <a:off x="1322773" y="5266689"/>
                <a:ext cx="683580" cy="246344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9819AD7-1FDF-4AC4-BBEE-F4406AEC05A5}"/>
              </a:ext>
            </a:extLst>
          </p:cNvPr>
          <p:cNvGrpSpPr/>
          <p:nvPr/>
        </p:nvGrpSpPr>
        <p:grpSpPr>
          <a:xfrm>
            <a:off x="1090794" y="2422046"/>
            <a:ext cx="10524958" cy="1627293"/>
            <a:chOff x="1090794" y="3424011"/>
            <a:chExt cx="10524958" cy="162729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A792D3B-516F-475F-BCF0-4BBCCC1B6718}"/>
                </a:ext>
              </a:extLst>
            </p:cNvPr>
            <p:cNvSpPr txBox="1"/>
            <p:nvPr/>
          </p:nvSpPr>
          <p:spPr>
            <a:xfrm>
              <a:off x="2716944" y="4384431"/>
              <a:ext cx="1331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안녕하세요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</a:p>
            <a:p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반갑습니다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137E61D5-147A-4672-9625-446CCA67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342">
              <a:off x="2140031" y="4387299"/>
              <a:ext cx="553101" cy="640597"/>
            </a:xfrm>
            <a:prstGeom prst="rect">
              <a:avLst/>
            </a:prstGeom>
          </p:spPr>
        </p:pic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xmlns="" id="{70CBD271-7FE9-4D16-8BFE-728403573DAC}"/>
                </a:ext>
              </a:extLst>
            </p:cNvPr>
            <p:cNvSpPr/>
            <p:nvPr/>
          </p:nvSpPr>
          <p:spPr>
            <a:xfrm>
              <a:off x="4048333" y="3996068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36C45DD-D9BA-4F77-8321-DEF5B9A01EA7}"/>
                </a:ext>
              </a:extLst>
            </p:cNvPr>
            <p:cNvSpPr txBox="1"/>
            <p:nvPr/>
          </p:nvSpPr>
          <p:spPr>
            <a:xfrm>
              <a:off x="5653501" y="4743527"/>
              <a:ext cx="1502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10X10" panose="020D0604000000000000" pitchFamily="50" charset="-127"/>
                  <a:ea typeface="10X10" panose="020D0604000000000000" pitchFamily="50" charset="-127"/>
                </a:rPr>
                <a:t>Korean Lipnet 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4EBF5BEF-B53B-4370-9CB1-CCB7C0CB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251" y="3424011"/>
              <a:ext cx="2518466" cy="1280599"/>
            </a:xfrm>
            <a:prstGeom prst="rect">
              <a:avLst/>
            </a:prstGeom>
          </p:spPr>
        </p:pic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xmlns="" id="{697F483E-F203-477F-88C7-FF2EC944E7B5}"/>
                </a:ext>
              </a:extLst>
            </p:cNvPr>
            <p:cNvSpPr/>
            <p:nvPr/>
          </p:nvSpPr>
          <p:spPr>
            <a:xfrm>
              <a:off x="7944401" y="3996068"/>
              <a:ext cx="742688" cy="59480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087BF4A4-1296-4880-892E-8410309EA8D3}"/>
                </a:ext>
              </a:extLst>
            </p:cNvPr>
            <p:cNvGrpSpPr/>
            <p:nvPr/>
          </p:nvGrpSpPr>
          <p:grpSpPr>
            <a:xfrm>
              <a:off x="1090794" y="3598669"/>
              <a:ext cx="1137878" cy="1137878"/>
              <a:chOff x="1090794" y="4487246"/>
              <a:chExt cx="1137878" cy="1137878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xmlns="" id="{F4D987DD-6628-4A73-B89A-DB93E9959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794" y="4487246"/>
                <a:ext cx="1137878" cy="1137878"/>
              </a:xfrm>
              <a:prstGeom prst="rect">
                <a:avLst/>
              </a:prstGeom>
            </p:spPr>
          </p:pic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xmlns="" id="{269F7EBC-79D0-494B-B1CF-C53C33AFB9B1}"/>
                  </a:ext>
                </a:extLst>
              </p:cNvPr>
              <p:cNvSpPr/>
              <p:nvPr/>
            </p:nvSpPr>
            <p:spPr>
              <a:xfrm>
                <a:off x="1322773" y="5266689"/>
                <a:ext cx="683580" cy="246344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29BDEBB-C0A2-4097-AD43-CBD7F2CE31FC}"/>
                </a:ext>
              </a:extLst>
            </p:cNvPr>
            <p:cNvSpPr txBox="1"/>
            <p:nvPr/>
          </p:nvSpPr>
          <p:spPr>
            <a:xfrm>
              <a:off x="9097286" y="3967271"/>
              <a:ext cx="2518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[Text]</a:t>
              </a:r>
            </a:p>
            <a:p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안녕하세요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 </a:t>
              </a:r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반갑습니다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xmlns="" id="{1254BCBD-6E00-4DAE-8186-3F7827A9D961}"/>
              </a:ext>
            </a:extLst>
          </p:cNvPr>
          <p:cNvSpPr/>
          <p:nvPr/>
        </p:nvSpPr>
        <p:spPr>
          <a:xfrm>
            <a:off x="3967935" y="4829241"/>
            <a:ext cx="742688" cy="5948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27CD8E5-F70C-4215-B28F-DDD00964D76A}"/>
              </a:ext>
            </a:extLst>
          </p:cNvPr>
          <p:cNvSpPr txBox="1"/>
          <p:nvPr/>
        </p:nvSpPr>
        <p:spPr>
          <a:xfrm>
            <a:off x="4791021" y="4725615"/>
            <a:ext cx="539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0X10" panose="020D0604000000000000" pitchFamily="50" charset="-127"/>
                <a:ea typeface="10X10" panose="020D0604000000000000" pitchFamily="50" charset="-127"/>
              </a:rPr>
              <a:t>Library</a:t>
            </a:r>
            <a:r>
              <a:rPr lang="ko-KR" altLang="en-US" sz="3600" dirty="0">
                <a:latin typeface="10X10" panose="020D0604000000000000" pitchFamily="50" charset="-127"/>
                <a:ea typeface="10X10" panose="020D0604000000000000" pitchFamily="50" charset="-127"/>
              </a:rPr>
              <a:t>화 하여 제공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(MIT License)</a:t>
            </a:r>
            <a:endParaRPr lang="en-US" altLang="ko-KR" sz="3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3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380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개발환경 및 도구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D26F69E-9821-43E6-9EBB-2D851A67A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65" y="2251384"/>
            <a:ext cx="2541070" cy="2117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58E6331-07EE-4DCD-B5F0-561C6D47F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3" y="2158465"/>
            <a:ext cx="2541070" cy="2541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CDFCFA5-D24B-4607-A975-2973B8C4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72" y="2041016"/>
            <a:ext cx="2539682" cy="25396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B6876C-8E0A-453E-AC6A-AB2125D895CE}"/>
              </a:ext>
            </a:extLst>
          </p:cNvPr>
          <p:cNvSpPr txBox="1"/>
          <p:nvPr/>
        </p:nvSpPr>
        <p:spPr>
          <a:xfrm>
            <a:off x="690646" y="4910057"/>
            <a:ext cx="3143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Ubuntu 18.04</a:t>
            </a:r>
            <a:endParaRPr lang="ko-KR" altLang="en-US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01E514-0EC2-4A22-97D4-A76FE6868698}"/>
              </a:ext>
            </a:extLst>
          </p:cNvPr>
          <p:cNvSpPr txBox="1"/>
          <p:nvPr/>
        </p:nvSpPr>
        <p:spPr>
          <a:xfrm>
            <a:off x="4462026" y="4910057"/>
            <a:ext cx="351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Tensorflow</a:t>
            </a:r>
            <a:r>
              <a:rPr lang="en-US" altLang="ko-KR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1.0+</a:t>
            </a:r>
            <a:endParaRPr lang="ko-KR" altLang="en-US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2D887F2-7755-4AC0-96AB-A34BA3A27358}"/>
              </a:ext>
            </a:extLst>
          </p:cNvPr>
          <p:cNvSpPr txBox="1"/>
          <p:nvPr/>
        </p:nvSpPr>
        <p:spPr>
          <a:xfrm>
            <a:off x="9056691" y="4910057"/>
            <a:ext cx="261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Python 3.6</a:t>
            </a:r>
            <a:endParaRPr lang="ko-KR" altLang="en-US" sz="3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030360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790100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217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작품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2B631B2-2168-4599-A92F-9F41B86B287B}"/>
              </a:ext>
            </a:extLst>
          </p:cNvPr>
          <p:cNvSpPr/>
          <p:nvPr/>
        </p:nvSpPr>
        <p:spPr>
          <a:xfrm>
            <a:off x="375820" y="2165713"/>
            <a:ext cx="11469950" cy="429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04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72D4CF-6A94-4C05-BB2F-608CF4875B6A}"/>
              </a:ext>
            </a:extLst>
          </p:cNvPr>
          <p:cNvSpPr txBox="1"/>
          <p:nvPr/>
        </p:nvSpPr>
        <p:spPr>
          <a:xfrm>
            <a:off x="375820" y="1591311"/>
            <a:ext cx="567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10X10" panose="020D0604000000000000" pitchFamily="50" charset="-127"/>
                <a:ea typeface="10X10" panose="020D0604000000000000" pitchFamily="50" charset="-127"/>
                <a:cs typeface="Aharoni" panose="020B0604020202020204" pitchFamily="2" charset="-79"/>
              </a:rPr>
              <a:t>Korean Lipnet Library Architecture</a:t>
            </a:r>
            <a:endParaRPr lang="ko-KR" altLang="en-US" sz="2400" dirty="0">
              <a:solidFill>
                <a:srgbClr val="FFC000"/>
              </a:solidFill>
              <a:latin typeface="10X10" panose="020D0604000000000000" pitchFamily="50" charset="-127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B497FE3-34D7-4FC4-A1C4-233126220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" y="2475427"/>
            <a:ext cx="2518466" cy="128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259282-20E8-47B3-8401-CCDCE1F8F9CE}"/>
              </a:ext>
            </a:extLst>
          </p:cNvPr>
          <p:cNvSpPr txBox="1"/>
          <p:nvPr/>
        </p:nvSpPr>
        <p:spPr>
          <a:xfrm>
            <a:off x="1845606" y="3810813"/>
            <a:ext cx="80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Lipnet 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F5370A0F-BCE0-4EBA-B11B-1B423FFBA079}"/>
              </a:ext>
            </a:extLst>
          </p:cNvPr>
          <p:cNvSpPr/>
          <p:nvPr/>
        </p:nvSpPr>
        <p:spPr>
          <a:xfrm>
            <a:off x="4276911" y="2863732"/>
            <a:ext cx="2888343" cy="594804"/>
          </a:xfrm>
          <a:prstGeom prst="rightArrow">
            <a:avLst>
              <a:gd name="adj1" fmla="val 37321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38D2C5D-42A9-4B39-8FF4-340FE4E35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91" y="2475426"/>
            <a:ext cx="2518466" cy="1280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432B0B0-EFD2-4087-B915-110B6F2B276F}"/>
              </a:ext>
            </a:extLst>
          </p:cNvPr>
          <p:cNvSpPr txBox="1"/>
          <p:nvPr/>
        </p:nvSpPr>
        <p:spPr>
          <a:xfrm>
            <a:off x="8782321" y="3747379"/>
            <a:ext cx="140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Korean Lipnet 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B123A7-DDC0-49CE-9186-8FE71C5E75AC}"/>
              </a:ext>
            </a:extLst>
          </p:cNvPr>
          <p:cNvSpPr txBox="1"/>
          <p:nvPr/>
        </p:nvSpPr>
        <p:spPr>
          <a:xfrm>
            <a:off x="2834035" y="3764946"/>
            <a:ext cx="6423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한국어 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(phonemes)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형태소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, words(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단어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), sentences(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문장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) learning</a:t>
            </a:r>
          </a:p>
          <a:p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	-&gt; </a:t>
            </a:r>
            <a:r>
              <a:rPr lang="en-US" altLang="ko-KR" sz="1600" dirty="0" err="1">
                <a:latin typeface="10X10" panose="020D0604000000000000" pitchFamily="50" charset="-127"/>
                <a:ea typeface="10X10" panose="020D0604000000000000" pitchFamily="50" charset="-127"/>
              </a:rPr>
              <a:t>lipnet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 code 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일부 수정</a:t>
            </a:r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6D6FA3D-8FE5-400B-AEFA-F6EF0F815599}"/>
              </a:ext>
            </a:extLst>
          </p:cNvPr>
          <p:cNvGrpSpPr/>
          <p:nvPr/>
        </p:nvGrpSpPr>
        <p:grpSpPr>
          <a:xfrm>
            <a:off x="3725952" y="4515628"/>
            <a:ext cx="1896161" cy="1754428"/>
            <a:chOff x="3506322" y="4435632"/>
            <a:chExt cx="1896161" cy="17544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05B25363-0577-4612-BE18-983BA01C2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322" y="4435632"/>
              <a:ext cx="1175753" cy="117575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1BC9D032-88FC-4F9C-A705-3D8F8914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552" y="4703797"/>
              <a:ext cx="1175753" cy="117575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44DD2466-7CB9-41FA-825B-73230950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730" y="5014307"/>
              <a:ext cx="1175753" cy="1175753"/>
            </a:xfrm>
            <a:prstGeom prst="rect">
              <a:avLst/>
            </a:prstGeom>
          </p:spPr>
        </p:pic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B0203B53-0E34-4C5A-B99D-4BCFD85ED519}"/>
              </a:ext>
            </a:extLst>
          </p:cNvPr>
          <p:cNvSpPr/>
          <p:nvPr/>
        </p:nvSpPr>
        <p:spPr>
          <a:xfrm rot="19649837">
            <a:off x="6226402" y="4650943"/>
            <a:ext cx="1435330" cy="594804"/>
          </a:xfrm>
          <a:prstGeom prst="rightArrow">
            <a:avLst>
              <a:gd name="adj1" fmla="val 37321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679BA91-68D4-4902-B0E7-8AB608361C90}"/>
              </a:ext>
            </a:extLst>
          </p:cNvPr>
          <p:cNvSpPr txBox="1"/>
          <p:nvPr/>
        </p:nvSpPr>
        <p:spPr>
          <a:xfrm>
            <a:off x="7165254" y="5256013"/>
            <a:ext cx="140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Deep Learning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60C63F-1C3D-4000-89BA-A92C3B4D1650}"/>
              </a:ext>
            </a:extLst>
          </p:cNvPr>
          <p:cNvSpPr txBox="1"/>
          <p:nvPr/>
        </p:nvSpPr>
        <p:spPr>
          <a:xfrm>
            <a:off x="6416006" y="2631087"/>
            <a:ext cx="33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618EBF2-63AA-4887-986D-DDBE2539D675}"/>
              </a:ext>
            </a:extLst>
          </p:cNvPr>
          <p:cNvSpPr txBox="1"/>
          <p:nvPr/>
        </p:nvSpPr>
        <p:spPr>
          <a:xfrm>
            <a:off x="6749592" y="4392444"/>
            <a:ext cx="33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4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103588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837235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2242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05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11BBFA6-DC46-4E8F-BDC9-34BA7A8BE14A}"/>
              </a:ext>
            </a:extLst>
          </p:cNvPr>
          <p:cNvGrpSpPr/>
          <p:nvPr/>
        </p:nvGrpSpPr>
        <p:grpSpPr>
          <a:xfrm>
            <a:off x="6410545" y="2689947"/>
            <a:ext cx="3978589" cy="544749"/>
            <a:chOff x="6948790" y="2629037"/>
            <a:chExt cx="3978589" cy="54474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FC8B90B6-63BA-4C62-9460-1EC4D67CB9EE}"/>
                </a:ext>
              </a:extLst>
            </p:cNvPr>
            <p:cNvSpPr/>
            <p:nvPr/>
          </p:nvSpPr>
          <p:spPr>
            <a:xfrm>
              <a:off x="6948790" y="2629037"/>
              <a:ext cx="3978589" cy="5447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기존 </a:t>
              </a:r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Lipnet library </a:t>
              </a:r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분석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5FE328E6-B680-4A47-9E89-DABDF2ACC383}"/>
                </a:ext>
              </a:extLst>
            </p:cNvPr>
            <p:cNvSpPr/>
            <p:nvPr/>
          </p:nvSpPr>
          <p:spPr>
            <a:xfrm>
              <a:off x="7154904" y="2787250"/>
              <a:ext cx="230081" cy="2283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E28690C0-89FB-4783-8F15-41CA24A4B0CD}"/>
              </a:ext>
            </a:extLst>
          </p:cNvPr>
          <p:cNvCxnSpPr>
            <a:cxnSpLocks/>
          </p:cNvCxnSpPr>
          <p:nvPr/>
        </p:nvCxnSpPr>
        <p:spPr>
          <a:xfrm flipV="1">
            <a:off x="6095999" y="2276272"/>
            <a:ext cx="1" cy="43487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88DB07C-083D-4FCA-91A4-629EBA47B849}"/>
              </a:ext>
            </a:extLst>
          </p:cNvPr>
          <p:cNvSpPr/>
          <p:nvPr/>
        </p:nvSpPr>
        <p:spPr>
          <a:xfrm>
            <a:off x="4922054" y="111247"/>
            <a:ext cx="2347891" cy="1965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 일정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1999CE2-3237-4557-A699-487D72A28AC7}"/>
              </a:ext>
            </a:extLst>
          </p:cNvPr>
          <p:cNvSpPr/>
          <p:nvPr/>
        </p:nvSpPr>
        <p:spPr>
          <a:xfrm>
            <a:off x="3630037" y="7195"/>
            <a:ext cx="4931923" cy="1084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5175968D-D90C-4B51-9952-02E752CEA846}"/>
              </a:ext>
            </a:extLst>
          </p:cNvPr>
          <p:cNvGrpSpPr/>
          <p:nvPr/>
        </p:nvGrpSpPr>
        <p:grpSpPr>
          <a:xfrm>
            <a:off x="1770434" y="3682589"/>
            <a:ext cx="4011018" cy="544749"/>
            <a:chOff x="5671229" y="2629037"/>
            <a:chExt cx="4011017" cy="54474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169CBA41-CFC2-48CC-94D5-06E47E36B2EE}"/>
                </a:ext>
              </a:extLst>
            </p:cNvPr>
            <p:cNvSpPr/>
            <p:nvPr/>
          </p:nvSpPr>
          <p:spPr>
            <a:xfrm>
              <a:off x="5671229" y="2629037"/>
              <a:ext cx="4011017" cy="5447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latin typeface="10X10 Bold" panose="020D0604000000000000" pitchFamily="50" charset="-127"/>
                  <a:ea typeface="10X10 Bold" panose="020D0604000000000000" pitchFamily="50" charset="-127"/>
                </a:rPr>
                <a:t>Korean </a:t>
              </a:r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Lipnet </a:t>
              </a:r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학습모델 설계 및 구현  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48149E90-9D5A-4720-B29E-E7BD111E6A7F}"/>
                </a:ext>
              </a:extLst>
            </p:cNvPr>
            <p:cNvSpPr/>
            <p:nvPr/>
          </p:nvSpPr>
          <p:spPr>
            <a:xfrm>
              <a:off x="9318982" y="2787248"/>
              <a:ext cx="230081" cy="2283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AB29F04E-CAA3-45DB-8E0C-BB6AF5CE5960}"/>
              </a:ext>
            </a:extLst>
          </p:cNvPr>
          <p:cNvSpPr/>
          <p:nvPr/>
        </p:nvSpPr>
        <p:spPr>
          <a:xfrm>
            <a:off x="6410545" y="4558107"/>
            <a:ext cx="3978577" cy="5447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10X10 Bold" panose="020D0604000000000000" pitchFamily="50" charset="-127"/>
                <a:ea typeface="10X10 Bold" panose="020D0604000000000000" pitchFamily="50" charset="-127"/>
              </a:rPr>
              <a:t>동영상 수집 및 학습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B9A96C62-1CA9-4108-904A-3AEF961DD212}"/>
              </a:ext>
            </a:extLst>
          </p:cNvPr>
          <p:cNvGrpSpPr/>
          <p:nvPr/>
        </p:nvGrpSpPr>
        <p:grpSpPr>
          <a:xfrm>
            <a:off x="2315182" y="5763839"/>
            <a:ext cx="3466269" cy="544749"/>
            <a:chOff x="5671227" y="2629037"/>
            <a:chExt cx="4011018" cy="54474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DD884C70-8602-438A-B8CA-1F6F2C74AC18}"/>
                </a:ext>
              </a:extLst>
            </p:cNvPr>
            <p:cNvSpPr/>
            <p:nvPr/>
          </p:nvSpPr>
          <p:spPr>
            <a:xfrm>
              <a:off x="5671227" y="2629037"/>
              <a:ext cx="4011018" cy="54474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Korean Lipnet</a:t>
              </a:r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 </a:t>
              </a:r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Test</a:t>
              </a:r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용 </a:t>
              </a:r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App </a:t>
              </a:r>
              <a:r>
                <a:rPr lang="ko-KR" altLang="en-US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개발</a:t>
              </a:r>
              <a:r>
                <a:rPr lang="en-US" altLang="ko-KR" sz="1500" dirty="0">
                  <a:latin typeface="10X10 Bold" panose="020D0604000000000000" pitchFamily="50" charset="-127"/>
                  <a:ea typeface="10X10 Bold" panose="020D0604000000000000" pitchFamily="50" charset="-127"/>
                </a:rPr>
                <a:t> </a:t>
              </a:r>
              <a:endParaRPr lang="ko-KR" altLang="en-US" sz="1500" dirty="0"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F8738976-38DE-4B55-A798-DA04E955B6F1}"/>
                </a:ext>
              </a:extLst>
            </p:cNvPr>
            <p:cNvSpPr/>
            <p:nvPr/>
          </p:nvSpPr>
          <p:spPr>
            <a:xfrm>
              <a:off x="9298051" y="2787248"/>
              <a:ext cx="230081" cy="2283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E65832A-54CC-444C-935C-801B232A4AEC}"/>
              </a:ext>
            </a:extLst>
          </p:cNvPr>
          <p:cNvSpPr/>
          <p:nvPr/>
        </p:nvSpPr>
        <p:spPr>
          <a:xfrm>
            <a:off x="6616658" y="4716318"/>
            <a:ext cx="230081" cy="22832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1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3DD3EA-5366-4A30-82D6-4F4496BABF4E}"/>
              </a:ext>
            </a:extLst>
          </p:cNvPr>
          <p:cNvSpPr/>
          <p:nvPr/>
        </p:nvSpPr>
        <p:spPr>
          <a:xfrm>
            <a:off x="0" y="1103588"/>
            <a:ext cx="12192000" cy="5828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004BB78-93B1-4D33-81BC-2551693477F6}"/>
              </a:ext>
            </a:extLst>
          </p:cNvPr>
          <p:cNvSpPr txBox="1"/>
          <p:nvPr/>
        </p:nvSpPr>
        <p:spPr>
          <a:xfrm>
            <a:off x="9510944" y="837235"/>
            <a:ext cx="31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Vladimir Script" panose="03050402040407070305" pitchFamily="66" charset="0"/>
                <a:ea typeface="10X10" panose="020D0604000000000000" pitchFamily="50" charset="-127"/>
                <a:cs typeface="Aharoni" panose="020B0604020202020204" pitchFamily="2" charset="-79"/>
              </a:rPr>
              <a:t>2019 Capstone Design</a:t>
            </a:r>
            <a:endParaRPr lang="ko-KR" altLang="en-US" sz="2400" b="1" dirty="0">
              <a:solidFill>
                <a:srgbClr val="FFC000"/>
              </a:solidFill>
              <a:latin typeface="Vladimir Script" panose="03050402040407070305" pitchFamily="66" charset="0"/>
              <a:ea typeface="10X10" panose="020D0604000000000000" pitchFamily="50" charset="-127"/>
              <a:cs typeface="Aharoni" panose="020B060402020202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E7ECC-B2BB-4ED6-A617-5BA9994DFCA5}"/>
              </a:ext>
            </a:extLst>
          </p:cNvPr>
          <p:cNvSpPr txBox="1"/>
          <p:nvPr/>
        </p:nvSpPr>
        <p:spPr>
          <a:xfrm>
            <a:off x="346230" y="397241"/>
            <a:ext cx="215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Agency FB" panose="020B0503020202020204" pitchFamily="34" charset="0"/>
                <a:ea typeface="10X10" panose="020D0604000000000000" pitchFamily="50" charset="-127"/>
                <a:cs typeface="Aharoni" panose="020B0604020202020204" pitchFamily="2" charset="-79"/>
              </a:rPr>
              <a:t>참고 문서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09C14-15EA-4AA2-888E-CF20C25BDD0E}"/>
              </a:ext>
            </a:extLst>
          </p:cNvPr>
          <p:cNvSpPr txBox="1"/>
          <p:nvPr/>
        </p:nvSpPr>
        <p:spPr>
          <a:xfrm>
            <a:off x="11159231" y="1564159"/>
            <a:ext cx="65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Dubai Light" panose="020B0303030403030204" pitchFamily="34" charset="-78"/>
                <a:ea typeface="10X10" panose="020D0604000000000000" pitchFamily="50" charset="-127"/>
                <a:cs typeface="Dubai Light" panose="020B0303030403030204" pitchFamily="34" charset="-78"/>
              </a:rPr>
              <a:t>06</a:t>
            </a:r>
            <a:endParaRPr lang="ko-KR" altLang="en-US" sz="3200" dirty="0">
              <a:solidFill>
                <a:srgbClr val="FFC000"/>
              </a:solidFill>
              <a:latin typeface="Dubai Light" panose="020B0303030403030204" pitchFamily="34" charset="-78"/>
              <a:ea typeface="10X10" panose="020D0604000000000000" pitchFamily="50" charset="-127"/>
              <a:cs typeface="Dubai Light" panose="020B03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7F9D72-B1B4-4C54-98FE-7614DE77C5B7}"/>
              </a:ext>
            </a:extLst>
          </p:cNvPr>
          <p:cNvSpPr txBox="1"/>
          <p:nvPr/>
        </p:nvSpPr>
        <p:spPr>
          <a:xfrm>
            <a:off x="659876" y="1640264"/>
            <a:ext cx="9700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https://github.com/rizkiarm/LipNet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https://qz.com/829041/oxford-lip-reading-artificial-intelligence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관련 논문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LIPNET: END-TO-END SENTENCE-LEVEL LIPREADING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	- </a:t>
            </a:r>
            <a:r>
              <a:rPr lang="en-US" altLang="ko-KR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Almajai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S. Cox, R. Harvey, and Y. Lan. Improved speaker independent lip 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	   reading using speaker adaptive training and deep neural networks. In IEEE 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	   International Conference on Acoustics, Speech and Signal Processing, pp.  	   	   2722–2726, 2016.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	- Stochastic bitstream based CNN (STCNN)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	- Deep Learning for Lip Reading using Audio-Visual Information for Urdu    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	   Language</a:t>
            </a:r>
          </a:p>
          <a:p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관련 기사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https://www.bodnara.co.kr/bbs/article.html?num=136398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    - http://www.techholic.co.kr/news/articleView.html?idxno=63078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15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213</Words>
  <Application>Microsoft Office PowerPoint</Application>
  <PresentationFormat>와이드스크린</PresentationFormat>
  <Paragraphs>92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10X10</vt:lpstr>
      <vt:lpstr>10X10 Bold</vt:lpstr>
      <vt:lpstr>Agency FB</vt:lpstr>
      <vt:lpstr>Dubai Light</vt:lpstr>
      <vt:lpstr>맑은 고딕</vt:lpstr>
      <vt:lpstr>Aharoni</vt:lpstr>
      <vt:lpstr>Arial</vt:lpstr>
      <vt:lpstr>Vladimir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hansol</dc:creator>
  <cp:lastModifiedBy>HANSUNGPOD PC9</cp:lastModifiedBy>
  <cp:revision>107</cp:revision>
  <dcterms:created xsi:type="dcterms:W3CDTF">2019-03-21T06:34:32Z</dcterms:created>
  <dcterms:modified xsi:type="dcterms:W3CDTF">2019-03-22T04:26:38Z</dcterms:modified>
</cp:coreProperties>
</file>