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4"/>
    <a:srgbClr val="83C988"/>
    <a:srgbClr val="5B93C7"/>
    <a:srgbClr val="7FB582"/>
    <a:srgbClr val="9C88A6"/>
    <a:srgbClr val="D2B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FB10-D19F-F82F-111F-7BA79CDA3245}" v="502" dt="2024-09-14T23:05:51.466"/>
    <p1510:client id="{253BC969-2E91-ADCF-79F0-CE67B77A9BB5}" v="444" dt="2024-09-14T22:16:05.224"/>
    <p1510:client id="{39C82706-E5D6-845F-2659-19DAC6550CF0}" v="1443" dt="2024-09-14T21:42:15.518"/>
    <p1510:client id="{E815CD74-E08A-2120-567E-BFD8C86BCC8E}" v="713" dt="2024-09-14T23:39:45.509"/>
    <p1510:client id="{E9594A5A-FC3E-A1BD-995F-F1B5D5AB0988}" v="277" dt="2024-09-14T21:05:3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team1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BrandalfGray/Process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1346199"/>
            <a:ext cx="4127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CONTACT</a:t>
            </a:r>
          </a:p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MANAGER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 flipV="1">
            <a:off x="-921" y="3929523"/>
            <a:ext cx="7529870" cy="3318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A902D6-AF22-2096-11FB-82ADDB9B1220}"/>
              </a:ext>
            </a:extLst>
          </p:cNvPr>
          <p:cNvSpPr txBox="1"/>
          <p:nvPr/>
        </p:nvSpPr>
        <p:spPr>
          <a:xfrm>
            <a:off x="546100" y="32893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C904"/>
                </a:solidFill>
              </a:rPr>
              <a:t>COP4331 Group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2931783" y="1176667"/>
            <a:ext cx="69583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API DEMONSTRATION</a:t>
            </a:r>
            <a:endParaRPr lang="en-US" sz="6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-3859" y="2101767"/>
            <a:ext cx="2939969" cy="193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F1264-45A2-B002-DA60-756BEAAE553A}"/>
              </a:ext>
            </a:extLst>
          </p:cNvPr>
          <p:cNvSpPr txBox="1"/>
          <p:nvPr/>
        </p:nvSpPr>
        <p:spPr>
          <a:xfrm>
            <a:off x="5424364" y="4520213"/>
            <a:ext cx="1334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  <a:latin typeface="Georgia Pro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365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2931783" y="1176667"/>
            <a:ext cx="69583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APP DEMONSTRATION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>
            <a:off x="10001101" y="2083905"/>
            <a:ext cx="2187866" cy="796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F1264-45A2-B002-DA60-756BEAAE553A}"/>
              </a:ext>
            </a:extLst>
          </p:cNvPr>
          <p:cNvSpPr txBox="1"/>
          <p:nvPr/>
        </p:nvSpPr>
        <p:spPr>
          <a:xfrm>
            <a:off x="5424364" y="4520213"/>
            <a:ext cx="1334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  <a:latin typeface="Georgia Pro"/>
                <a:hlinkClick r:id="rId3"/>
              </a:rPr>
              <a:t>DEMO</a:t>
            </a:r>
            <a:endParaRPr lang="en-US" sz="2800" dirty="0">
              <a:solidFill>
                <a:srgbClr val="FFC904"/>
              </a:solidFill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94062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3812536" y="2918381"/>
            <a:ext cx="695831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rgbClr val="FFC904"/>
                </a:solidFill>
                <a:latin typeface="Aharoni"/>
                <a:cs typeface="Aharoni"/>
              </a:rPr>
              <a:t>QUESTIONS?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4558243" y="4080988"/>
            <a:ext cx="3622801" cy="21722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698499"/>
            <a:ext cx="59816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CONTRIBUTORS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402429" y="1524306"/>
            <a:ext cx="52745" cy="5319867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3447177" y="2125387"/>
            <a:ext cx="31948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Joshua Chappelle</a:t>
            </a: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8684E-C0E6-60C9-8E62-E11BFF79EC69}"/>
              </a:ext>
            </a:extLst>
          </p:cNvPr>
          <p:cNvSpPr txBox="1"/>
          <p:nvPr/>
        </p:nvSpPr>
        <p:spPr>
          <a:xfrm>
            <a:off x="4090505" y="2574836"/>
            <a:ext cx="1579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150-B3FE-BCEF-34F4-206AB6235E64}"/>
              </a:ext>
            </a:extLst>
          </p:cNvPr>
          <p:cNvSpPr txBox="1"/>
          <p:nvPr/>
        </p:nvSpPr>
        <p:spPr>
          <a:xfrm>
            <a:off x="8157429" y="2214312"/>
            <a:ext cx="2046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Ishan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8293868" y="2640320"/>
            <a:ext cx="15723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    </a:t>
            </a:r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3671508" y="3809123"/>
            <a:ext cx="25732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Alvin Abraham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4517141" y="4279429"/>
            <a:ext cx="959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F7059-2043-D008-8461-C4DDC2A33055}"/>
              </a:ext>
            </a:extLst>
          </p:cNvPr>
          <p:cNvSpPr txBox="1"/>
          <p:nvPr/>
        </p:nvSpPr>
        <p:spPr>
          <a:xfrm>
            <a:off x="7559748" y="3811199"/>
            <a:ext cx="350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Alexander </a:t>
            </a:r>
            <a:r>
              <a:rPr lang="en-US" sz="2800" err="1">
                <a:solidFill>
                  <a:srgbClr val="FFC904"/>
                </a:solidFill>
                <a:latin typeface="Georgia Pro"/>
              </a:rPr>
              <a:t>Lokhanov</a:t>
            </a:r>
            <a:endParaRPr lang="en-US" sz="2800">
              <a:solidFill>
                <a:srgbClr val="FFC904"/>
              </a:solidFill>
              <a:latin typeface="Georgia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58AB3-0B5A-2869-0392-78F860235288}"/>
              </a:ext>
            </a:extLst>
          </p:cNvPr>
          <p:cNvSpPr txBox="1"/>
          <p:nvPr/>
        </p:nvSpPr>
        <p:spPr>
          <a:xfrm>
            <a:off x="8758502" y="4331588"/>
            <a:ext cx="643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622-9609-BE30-C2C0-B25FF79C45EF}"/>
              </a:ext>
            </a:extLst>
          </p:cNvPr>
          <p:cNvSpPr txBox="1"/>
          <p:nvPr/>
        </p:nvSpPr>
        <p:spPr>
          <a:xfrm>
            <a:off x="3448484" y="5264454"/>
            <a:ext cx="3049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Christian Gomez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8F10-2103-B28D-6355-BCC509544194}"/>
              </a:ext>
            </a:extLst>
          </p:cNvPr>
          <p:cNvSpPr txBox="1"/>
          <p:nvPr/>
        </p:nvSpPr>
        <p:spPr>
          <a:xfrm>
            <a:off x="4145435" y="5784845"/>
            <a:ext cx="15258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F8EC5-D19B-AA19-5360-1D5B5786B83A}"/>
              </a:ext>
            </a:extLst>
          </p:cNvPr>
          <p:cNvSpPr txBox="1"/>
          <p:nvPr/>
        </p:nvSpPr>
        <p:spPr>
          <a:xfrm>
            <a:off x="7736308" y="5266530"/>
            <a:ext cx="2871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Brandon Stewart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96A2B-0B8A-4E5E-2CD9-5C1FD7489B73}"/>
              </a:ext>
            </a:extLst>
          </p:cNvPr>
          <p:cNvSpPr txBox="1"/>
          <p:nvPr/>
        </p:nvSpPr>
        <p:spPr>
          <a:xfrm>
            <a:off x="7987211" y="58462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6260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159657" y="1079063"/>
            <a:ext cx="37050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TECHNOLOGY </a:t>
            </a:r>
            <a:endParaRPr lang="en-US" sz="4000"/>
          </a:p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  USED</a:t>
            </a:r>
            <a:endParaRPr lang="en-US" sz="4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747615" y="2268018"/>
            <a:ext cx="28741" cy="459150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4237494" y="249687"/>
            <a:ext cx="291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  <a:latin typeface="Georgia Pro"/>
              </a:rPr>
              <a:t>Organization</a:t>
            </a:r>
            <a:endParaRPr lang="en-US" sz="3200">
              <a:latin typeface="Georgia Pro"/>
            </a:endParaRP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6067451" y="2284884"/>
            <a:ext cx="10419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8244097" y="252511"/>
            <a:ext cx="3444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  <a:latin typeface="Georgia Pro"/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9373392" y="2266373"/>
            <a:ext cx="1239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Discord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273BC3FD-9E35-A73F-EC57-E59F8CF2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64" y="1255776"/>
            <a:ext cx="816864" cy="816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7BC888-1EA1-CB1C-26FD-686B07929401}"/>
              </a:ext>
            </a:extLst>
          </p:cNvPr>
          <p:cNvSpPr txBox="1"/>
          <p:nvPr/>
        </p:nvSpPr>
        <p:spPr>
          <a:xfrm>
            <a:off x="4495687" y="2314222"/>
            <a:ext cx="621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JIRA</a:t>
            </a:r>
          </a:p>
        </p:txBody>
      </p:sp>
      <p:pic>
        <p:nvPicPr>
          <p:cNvPr id="21" name="Picture 20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4E9AE41A-B069-BED0-64BD-B002665D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89" y="1168717"/>
            <a:ext cx="928878" cy="997077"/>
          </a:xfrm>
          <a:prstGeom prst="rect">
            <a:avLst/>
          </a:prstGeom>
        </p:spPr>
      </p:pic>
      <p:pic>
        <p:nvPicPr>
          <p:cNvPr id="22" name="Picture 21" descr="A white face with black dots&#10;&#10;Description automatically generated">
            <a:extLst>
              <a:ext uri="{FF2B5EF4-FFF2-40B4-BE49-F238E27FC236}">
                <a16:creationId xmlns:a16="http://schemas.microsoft.com/office/drawing/2014/main" id="{A65795D3-FBC1-4B1D-3005-60B5C2A7D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245" y="1353312"/>
            <a:ext cx="1066098" cy="780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1C3EA-F2AF-E503-6255-1C2AC7B7717C}"/>
              </a:ext>
            </a:extLst>
          </p:cNvPr>
          <p:cNvSpPr txBox="1"/>
          <p:nvPr/>
        </p:nvSpPr>
        <p:spPr>
          <a:xfrm>
            <a:off x="6262738" y="34232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904"/>
                </a:solidFill>
                <a:latin typeface="Georgia Pro"/>
              </a:rPr>
              <a:t>LAMP stack</a:t>
            </a:r>
          </a:p>
        </p:txBody>
      </p:sp>
      <p:pic>
        <p:nvPicPr>
          <p:cNvPr id="6" name="Picture 5" descr="A penguin in a blue circle&#10;&#10;Description automatically generated">
            <a:extLst>
              <a:ext uri="{FF2B5EF4-FFF2-40B4-BE49-F238E27FC236}">
                <a16:creationId xmlns:a16="http://schemas.microsoft.com/office/drawing/2014/main" id="{135A719F-319F-CEA8-36C2-65C3F0868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955" y="4481051"/>
            <a:ext cx="1288027" cy="1349479"/>
          </a:xfrm>
          <a:prstGeom prst="rect">
            <a:avLst/>
          </a:prstGeom>
        </p:spPr>
      </p:pic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EB4D442-9394-E47A-0C37-F76BD29C6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9773" y="4411623"/>
            <a:ext cx="2740743" cy="1476046"/>
          </a:xfrm>
          <a:prstGeom prst="rect">
            <a:avLst/>
          </a:prstGeom>
        </p:spPr>
      </p:pic>
      <p:pic>
        <p:nvPicPr>
          <p:cNvPr id="23" name="Picture 22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A0230D2-85C6-5F33-BBF5-495112A0C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968" y="4271135"/>
            <a:ext cx="2384323" cy="1183046"/>
          </a:xfrm>
          <a:prstGeom prst="rect">
            <a:avLst/>
          </a:prstGeom>
        </p:spPr>
      </p:pic>
      <p:pic>
        <p:nvPicPr>
          <p:cNvPr id="24" name="Picture 23" descr="A blue oval with black text&#10;&#10;Description automatically generated">
            <a:extLst>
              <a:ext uri="{FF2B5EF4-FFF2-40B4-BE49-F238E27FC236}">
                <a16:creationId xmlns:a16="http://schemas.microsoft.com/office/drawing/2014/main" id="{F0C12357-5E4E-AB39-749F-7C3AD9679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7451" y="4655575"/>
            <a:ext cx="1880420" cy="1000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20832-B0C4-B6CB-A8A8-7BBFD0EBB582}"/>
              </a:ext>
            </a:extLst>
          </p:cNvPr>
          <p:cNvSpPr txBox="1"/>
          <p:nvPr/>
        </p:nvSpPr>
        <p:spPr>
          <a:xfrm>
            <a:off x="2590686" y="5890705"/>
            <a:ext cx="744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DD1FF-DC11-294D-C740-712DA11F6D1E}"/>
              </a:ext>
            </a:extLst>
          </p:cNvPr>
          <p:cNvSpPr txBox="1"/>
          <p:nvPr/>
        </p:nvSpPr>
        <p:spPr>
          <a:xfrm>
            <a:off x="5208524" y="5890704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2FAD8-52AD-FD11-E54C-160FE60F9F0C}"/>
              </a:ext>
            </a:extLst>
          </p:cNvPr>
          <p:cNvSpPr txBox="1"/>
          <p:nvPr/>
        </p:nvSpPr>
        <p:spPr>
          <a:xfrm>
            <a:off x="7715749" y="5890703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MySQL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64C78-D851-DF19-EA73-CE1D3380194F}"/>
              </a:ext>
            </a:extLst>
          </p:cNvPr>
          <p:cNvSpPr txBox="1"/>
          <p:nvPr/>
        </p:nvSpPr>
        <p:spPr>
          <a:xfrm>
            <a:off x="10382748" y="5890702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3385256" y="228599"/>
            <a:ext cx="54257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GANTT CHART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D4582-4404-B11D-3188-E3DB2BA94197}"/>
              </a:ext>
            </a:extLst>
          </p:cNvPr>
          <p:cNvSpPr txBox="1"/>
          <p:nvPr/>
        </p:nvSpPr>
        <p:spPr>
          <a:xfrm>
            <a:off x="4957565" y="1798600"/>
            <a:ext cx="8873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12fsfsd</a:t>
            </a:r>
            <a:endParaRPr lang="en-US" sz="11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F6882C1-813E-6745-0818-AF891956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" y="1248508"/>
            <a:ext cx="8181975" cy="509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EDCFD-98A8-01B4-3C73-B08FC881F815}"/>
              </a:ext>
            </a:extLst>
          </p:cNvPr>
          <p:cNvSpPr txBox="1"/>
          <p:nvPr/>
        </p:nvSpPr>
        <p:spPr>
          <a:xfrm>
            <a:off x="5064589" y="1797693"/>
            <a:ext cx="131018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8/28/24 - 8/31/24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B3AAF-A9C8-8EB9-6D9A-F81E96433C0B}"/>
              </a:ext>
            </a:extLst>
          </p:cNvPr>
          <p:cNvCxnSpPr/>
          <p:nvPr/>
        </p:nvCxnSpPr>
        <p:spPr>
          <a:xfrm>
            <a:off x="1817428" y="628932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D5A61-9196-D924-C6C9-E21C833053B9}"/>
              </a:ext>
            </a:extLst>
          </p:cNvPr>
          <p:cNvCxnSpPr>
            <a:cxnSpLocks/>
          </p:cNvCxnSpPr>
          <p:nvPr/>
        </p:nvCxnSpPr>
        <p:spPr>
          <a:xfrm>
            <a:off x="8914262" y="628931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70082A-016A-9033-8565-6950204CF088}"/>
              </a:ext>
            </a:extLst>
          </p:cNvPr>
          <p:cNvSpPr txBox="1"/>
          <p:nvPr/>
        </p:nvSpPr>
        <p:spPr>
          <a:xfrm>
            <a:off x="9801119" y="1346867"/>
            <a:ext cx="11103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  <a:cs typeface="Aharoni"/>
              </a:rPr>
              <a:t>API Team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  <a:cs typeface="Aharoni"/>
              </a:rPr>
              <a:t>Josh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  <a:cs typeface="Aharoni"/>
              </a:rPr>
              <a:t>Chris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33A774-C164-C9ED-41D2-7DC957851CB4}"/>
              </a:ext>
            </a:extLst>
          </p:cNvPr>
          <p:cNvSpPr/>
          <p:nvPr/>
        </p:nvSpPr>
        <p:spPr>
          <a:xfrm>
            <a:off x="8985542" y="1244983"/>
            <a:ext cx="612074" cy="574408"/>
          </a:xfrm>
          <a:prstGeom prst="ellipse">
            <a:avLst/>
          </a:prstGeom>
          <a:solidFill>
            <a:srgbClr val="9C8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5F6CF1-EB0B-E468-C120-16D48A0E685D}"/>
              </a:ext>
            </a:extLst>
          </p:cNvPr>
          <p:cNvSpPr/>
          <p:nvPr/>
        </p:nvSpPr>
        <p:spPr>
          <a:xfrm>
            <a:off x="8985542" y="2689814"/>
            <a:ext cx="612074" cy="574408"/>
          </a:xfrm>
          <a:prstGeom prst="ellipse">
            <a:avLst/>
          </a:prstGeom>
          <a:solidFill>
            <a:srgbClr val="5B93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5E08D-BA3E-3FAB-9BF4-129E367B7251}"/>
              </a:ext>
            </a:extLst>
          </p:cNvPr>
          <p:cNvSpPr/>
          <p:nvPr/>
        </p:nvSpPr>
        <p:spPr>
          <a:xfrm>
            <a:off x="8985542" y="4095060"/>
            <a:ext cx="612074" cy="574408"/>
          </a:xfrm>
          <a:prstGeom prst="ellipse">
            <a:avLst/>
          </a:prstGeom>
          <a:solidFill>
            <a:srgbClr val="7FB5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BC4BB-8168-BA99-A82B-DC8396C7E6D0}"/>
              </a:ext>
            </a:extLst>
          </p:cNvPr>
          <p:cNvSpPr/>
          <p:nvPr/>
        </p:nvSpPr>
        <p:spPr>
          <a:xfrm>
            <a:off x="8985542" y="5767501"/>
            <a:ext cx="612074" cy="574408"/>
          </a:xfrm>
          <a:prstGeom prst="ellipse">
            <a:avLst/>
          </a:prstGeom>
          <a:solidFill>
            <a:srgbClr val="FFC9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0004-1CF5-F725-6274-B84DE0348AE5}"/>
              </a:ext>
            </a:extLst>
          </p:cNvPr>
          <p:cNvSpPr txBox="1"/>
          <p:nvPr/>
        </p:nvSpPr>
        <p:spPr>
          <a:xfrm>
            <a:off x="9801119" y="2880763"/>
            <a:ext cx="18228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Front end Team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Alex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Alvin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4CE5B-9119-6020-1242-1247BC0B7500}"/>
              </a:ext>
            </a:extLst>
          </p:cNvPr>
          <p:cNvSpPr txBox="1"/>
          <p:nvPr/>
        </p:nvSpPr>
        <p:spPr>
          <a:xfrm>
            <a:off x="9692261" y="5770425"/>
            <a:ext cx="1822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Database Team</a:t>
            </a:r>
            <a:endParaRPr lang="en-US">
              <a:latin typeface="Georgia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Ishan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0E841C-BF8C-D5AC-38B4-FE63DF75E59D}"/>
              </a:ext>
            </a:extLst>
          </p:cNvPr>
          <p:cNvSpPr txBox="1"/>
          <p:nvPr/>
        </p:nvSpPr>
        <p:spPr>
          <a:xfrm>
            <a:off x="9801118" y="4206840"/>
            <a:ext cx="18228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Project Manager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Brandon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C9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441326" y="985307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 flipH="1">
            <a:off x="2493716" y="2823"/>
            <a:ext cx="1479" cy="979169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2524125"/>
            <a:ext cx="47815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Great Communication</a:t>
            </a:r>
            <a:endParaRPr lang="en-US" sz="280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501AD-67C7-A4BB-6C44-28A042BDEF6A}"/>
              </a:ext>
            </a:extLst>
          </p:cNvPr>
          <p:cNvSpPr txBox="1"/>
          <p:nvPr/>
        </p:nvSpPr>
        <p:spPr>
          <a:xfrm>
            <a:off x="6287558" y="2524124"/>
            <a:ext cx="47815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Deadlines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Adherence to target due dates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Communicated slow downs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562474"/>
            <a:ext cx="4705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Teamwork</a:t>
            </a:r>
            <a:endParaRPr lang="en-US" sz="240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Helped each other with knowledge  gaps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Everyone quickly took on and learned their roles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98B37-9F24-98FE-336E-9692221ECDB7}"/>
              </a:ext>
            </a:extLst>
          </p:cNvPr>
          <p:cNvSpPr txBox="1"/>
          <p:nvPr/>
        </p:nvSpPr>
        <p:spPr>
          <a:xfrm>
            <a:off x="6097058" y="4562474"/>
            <a:ext cx="54292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Organization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Used Jira and Git to track work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Regular check ins to check progress</a:t>
            </a:r>
          </a:p>
        </p:txBody>
      </p:sp>
    </p:spTree>
    <p:extLst>
      <p:ext uri="{BB962C8B-B14F-4D97-AF65-F5344CB8AC3E}">
        <p14:creationId xmlns:p14="http://schemas.microsoft.com/office/powerpoint/2010/main" val="229035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267701" y="4665132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 flipH="1">
            <a:off x="9831141" y="5489223"/>
            <a:ext cx="1479" cy="1369694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BED4F5-2C9A-CE18-60DD-35E7FBA06B1F}"/>
              </a:ext>
            </a:extLst>
          </p:cNvPr>
          <p:cNvSpPr txBox="1"/>
          <p:nvPr/>
        </p:nvSpPr>
        <p:spPr>
          <a:xfrm>
            <a:off x="6239933" y="695325"/>
            <a:ext cx="51625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Front End</a:t>
            </a:r>
            <a:endParaRPr lang="en-US" sz="280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Different Design ideas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JavaScript / CSS/ HTML learning curve</a:t>
            </a:r>
          </a:p>
          <a:p>
            <a:pPr marL="800100" lvl="1" indent="-342900">
              <a:buFont typeface="Courier New"/>
              <a:buChar char="o"/>
            </a:pPr>
            <a:endParaRPr lang="en-US" sz="2000" dirty="0">
              <a:solidFill>
                <a:srgbClr val="FFC904"/>
              </a:solidFill>
            </a:endParaRPr>
          </a:p>
          <a:p>
            <a:pPr lvl="1"/>
            <a:endParaRPr lang="en-US" sz="2000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AFBE-C90C-2A51-8B78-726656A8DF54}"/>
              </a:ext>
            </a:extLst>
          </p:cNvPr>
          <p:cNvSpPr txBox="1"/>
          <p:nvPr/>
        </p:nvSpPr>
        <p:spPr>
          <a:xfrm>
            <a:off x="667808" y="695324"/>
            <a:ext cx="54292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Debugging</a:t>
            </a:r>
            <a:endParaRPr lang="en-US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Spent a whole day wondering why data wasn’t being saved in database. Forgot to connect all API's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Getting a text input box to center on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C7C62-6938-72F3-932A-6BBD59016A52}"/>
              </a:ext>
            </a:extLst>
          </p:cNvPr>
          <p:cNvSpPr txBox="1"/>
          <p:nvPr/>
        </p:nvSpPr>
        <p:spPr>
          <a:xfrm>
            <a:off x="667808" y="2914649"/>
            <a:ext cx="4705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API</a:t>
            </a:r>
            <a:endParaRPr lang="en-US" sz="240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Knowledge gap when it came to creating API's. Lack of SQL, PHP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Using postman to test the API was also an unknown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60941-8859-6FCA-DF92-F3CEACA73AA6}"/>
              </a:ext>
            </a:extLst>
          </p:cNvPr>
          <p:cNvSpPr txBox="1"/>
          <p:nvPr/>
        </p:nvSpPr>
        <p:spPr>
          <a:xfrm>
            <a:off x="6239933" y="2914649"/>
            <a:ext cx="54292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  <a:latin typeface="Georgia Pro"/>
              </a:rPr>
              <a:t>Different Browsers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Would work on </a:t>
            </a:r>
            <a:r>
              <a:rPr lang="en-US" sz="2000" dirty="0" err="1">
                <a:solidFill>
                  <a:schemeClr val="bg1"/>
                </a:solidFill>
              </a:rPr>
              <a:t>firefox</a:t>
            </a:r>
            <a:r>
              <a:rPr lang="en-US" sz="2000" dirty="0">
                <a:solidFill>
                  <a:schemeClr val="bg1"/>
                </a:solidFill>
              </a:rPr>
              <a:t> but not on chrome for some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chemeClr val="bg1"/>
                </a:solidFill>
              </a:rPr>
              <a:t>Had to clear cache often to get site to load</a:t>
            </a:r>
          </a:p>
        </p:txBody>
      </p:sp>
    </p:spTree>
    <p:extLst>
      <p:ext uri="{BB962C8B-B14F-4D97-AF65-F5344CB8AC3E}">
        <p14:creationId xmlns:p14="http://schemas.microsoft.com/office/powerpoint/2010/main" val="17576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376939" y="1605037"/>
            <a:ext cx="1439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C904"/>
                </a:solidFill>
                <a:latin typeface="Aharoni"/>
                <a:cs typeface="Aharoni"/>
              </a:rPr>
              <a:t>ERD</a:t>
            </a:r>
            <a:endParaRPr lang="en-US" sz="5400"/>
          </a:p>
        </p:txBody>
      </p:sp>
      <p:pic>
        <p:nvPicPr>
          <p:cNvPr id="36" name="Picture 35" descr="A black arrow with a white background&#10;&#10;Description automatically generated">
            <a:extLst>
              <a:ext uri="{FF2B5EF4-FFF2-40B4-BE49-F238E27FC236}">
                <a16:creationId xmlns:a16="http://schemas.microsoft.com/office/drawing/2014/main" id="{E2EEE8EF-7CE2-A975-D368-FE9D7967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9" y="3112846"/>
            <a:ext cx="10728475" cy="302716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D9CF56-4B07-D571-A71C-DA52DBE25696}"/>
              </a:ext>
            </a:extLst>
          </p:cNvPr>
          <p:cNvCxnSpPr/>
          <p:nvPr/>
        </p:nvCxnSpPr>
        <p:spPr>
          <a:xfrm>
            <a:off x="6013752" y="-3628"/>
            <a:ext cx="19354" cy="172478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1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erson with black background&#10;&#10;Description automatically generated">
            <a:extLst>
              <a:ext uri="{FF2B5EF4-FFF2-40B4-BE49-F238E27FC236}">
                <a16:creationId xmlns:a16="http://schemas.microsoft.com/office/drawing/2014/main" id="{74A58006-E6E9-6D32-A306-5F0BFA87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1" y="2283502"/>
            <a:ext cx="753448" cy="187876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B5E8A8-4790-85EE-8890-EB89F2ACF3A0}"/>
              </a:ext>
            </a:extLst>
          </p:cNvPr>
          <p:cNvSpPr/>
          <p:nvPr/>
        </p:nvSpPr>
        <p:spPr>
          <a:xfrm>
            <a:off x="1876738" y="632883"/>
            <a:ext cx="8506134" cy="5756208"/>
          </a:xfrm>
          <a:prstGeom prst="roundRect">
            <a:avLst/>
          </a:prstGeom>
          <a:noFill/>
          <a:ln w="28575"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D4F25-1EAC-1ECD-F406-182F285ED0DD}"/>
              </a:ext>
            </a:extLst>
          </p:cNvPr>
          <p:cNvSpPr/>
          <p:nvPr/>
        </p:nvSpPr>
        <p:spPr>
          <a:xfrm>
            <a:off x="2863253" y="1947967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10BED-1BD5-2DFF-8A36-4EFFD09929FD}"/>
              </a:ext>
            </a:extLst>
          </p:cNvPr>
          <p:cNvSpPr/>
          <p:nvPr/>
        </p:nvSpPr>
        <p:spPr>
          <a:xfrm>
            <a:off x="2863253" y="3971800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7DFA387-10EB-B3F2-2BF8-18029907391A}"/>
              </a:ext>
            </a:extLst>
          </p:cNvPr>
          <p:cNvCxnSpPr/>
          <p:nvPr/>
        </p:nvCxnSpPr>
        <p:spPr>
          <a:xfrm>
            <a:off x="1511601" y="3621373"/>
            <a:ext cx="1339122" cy="67705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124AC3B-E10C-AC25-F3D9-C7CF21248F5D}"/>
              </a:ext>
            </a:extLst>
          </p:cNvPr>
          <p:cNvCxnSpPr>
            <a:cxnSpLocks/>
          </p:cNvCxnSpPr>
          <p:nvPr/>
        </p:nvCxnSpPr>
        <p:spPr>
          <a:xfrm flipV="1">
            <a:off x="1511601" y="2549577"/>
            <a:ext cx="1339122" cy="84694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196061-88D2-180E-1DDA-33E9194E0C72}"/>
              </a:ext>
            </a:extLst>
          </p:cNvPr>
          <p:cNvSpPr/>
          <p:nvPr/>
        </p:nvSpPr>
        <p:spPr>
          <a:xfrm>
            <a:off x="4449711" y="2969861"/>
            <a:ext cx="1369080" cy="6018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Login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A86B59-B538-0BEC-3C91-9721C14C72E5}"/>
              </a:ext>
            </a:extLst>
          </p:cNvPr>
          <p:cNvCxnSpPr/>
          <p:nvPr/>
        </p:nvCxnSpPr>
        <p:spPr>
          <a:xfrm flipV="1">
            <a:off x="4040685" y="3512966"/>
            <a:ext cx="646394" cy="63150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5FBDE-10A7-E546-0148-240574BB4C69}"/>
              </a:ext>
            </a:extLst>
          </p:cNvPr>
          <p:cNvCxnSpPr>
            <a:cxnSpLocks/>
          </p:cNvCxnSpPr>
          <p:nvPr/>
        </p:nvCxnSpPr>
        <p:spPr>
          <a:xfrm>
            <a:off x="4157816" y="2357975"/>
            <a:ext cx="417811" cy="7026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6DB486-BC82-36B3-9972-B09FE628C9A8}"/>
              </a:ext>
            </a:extLst>
          </p:cNvPr>
          <p:cNvSpPr/>
          <p:nvPr/>
        </p:nvSpPr>
        <p:spPr>
          <a:xfrm>
            <a:off x="4624597" y="1036228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User Error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0EB13E-1ED1-C2A6-D5D2-80334A9440DD}"/>
              </a:ext>
            </a:extLst>
          </p:cNvPr>
          <p:cNvCxnSpPr>
            <a:cxnSpLocks/>
          </p:cNvCxnSpPr>
          <p:nvPr/>
        </p:nvCxnSpPr>
        <p:spPr>
          <a:xfrm flipV="1">
            <a:off x="5270074" y="1711062"/>
            <a:ext cx="2499" cy="124668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7E84311-C917-B1FA-FA53-9BA6963ACEE9}"/>
              </a:ext>
            </a:extLst>
          </p:cNvPr>
          <p:cNvSpPr/>
          <p:nvPr/>
        </p:nvSpPr>
        <p:spPr>
          <a:xfrm>
            <a:off x="6573320" y="3072392"/>
            <a:ext cx="1374917" cy="61811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Authenticate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1B905E-365C-8DEA-A116-E69D342924E3}"/>
              </a:ext>
            </a:extLst>
          </p:cNvPr>
          <p:cNvCxnSpPr>
            <a:cxnSpLocks/>
          </p:cNvCxnSpPr>
          <p:nvPr/>
        </p:nvCxnSpPr>
        <p:spPr>
          <a:xfrm flipV="1">
            <a:off x="5816466" y="3350082"/>
            <a:ext cx="755251" cy="269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7857ED-7DBA-D627-982D-04E4B423C573}"/>
              </a:ext>
            </a:extLst>
          </p:cNvPr>
          <p:cNvSpPr/>
          <p:nvPr/>
        </p:nvSpPr>
        <p:spPr>
          <a:xfrm>
            <a:off x="8921776" y="4821241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Delete Contact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C4EC-F291-1F17-8FB3-D4B14115BB9B}"/>
              </a:ext>
            </a:extLst>
          </p:cNvPr>
          <p:cNvSpPr/>
          <p:nvPr/>
        </p:nvSpPr>
        <p:spPr>
          <a:xfrm>
            <a:off x="8921776" y="3796913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Update Contact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021C1-EEA9-25BB-8F7B-0B2861711048}"/>
              </a:ext>
            </a:extLst>
          </p:cNvPr>
          <p:cNvSpPr/>
          <p:nvPr/>
        </p:nvSpPr>
        <p:spPr>
          <a:xfrm>
            <a:off x="8921776" y="2772585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Create Contact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5B0EDC-39A1-2F6D-9ED4-64306DAE0CD9}"/>
              </a:ext>
            </a:extLst>
          </p:cNvPr>
          <p:cNvSpPr/>
          <p:nvPr/>
        </p:nvSpPr>
        <p:spPr>
          <a:xfrm>
            <a:off x="8921774" y="1748256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Search Contact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D028C6-3AFB-D2E3-9FD7-A8B3E68F6A4F}"/>
              </a:ext>
            </a:extLst>
          </p:cNvPr>
          <p:cNvSpPr/>
          <p:nvPr/>
        </p:nvSpPr>
        <p:spPr>
          <a:xfrm>
            <a:off x="5489451" y="5061506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A1155-65D6-200C-C3BC-8AEE6E7FB1BE}"/>
              </a:ext>
            </a:extLst>
          </p:cNvPr>
          <p:cNvCxnSpPr>
            <a:cxnSpLocks/>
          </p:cNvCxnSpPr>
          <p:nvPr/>
        </p:nvCxnSpPr>
        <p:spPr>
          <a:xfrm flipV="1">
            <a:off x="7955806" y="2098307"/>
            <a:ext cx="964368" cy="1271663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6F1CC-AD3A-556C-040D-574934B3F1FE}"/>
              </a:ext>
            </a:extLst>
          </p:cNvPr>
          <p:cNvCxnSpPr>
            <a:cxnSpLocks/>
          </p:cNvCxnSpPr>
          <p:nvPr/>
        </p:nvCxnSpPr>
        <p:spPr>
          <a:xfrm flipV="1">
            <a:off x="7955805" y="3060173"/>
            <a:ext cx="939386" cy="3222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A44D7-40C0-BF48-0B11-10C313934A59}"/>
              </a:ext>
            </a:extLst>
          </p:cNvPr>
          <p:cNvCxnSpPr>
            <a:cxnSpLocks/>
          </p:cNvCxnSpPr>
          <p:nvPr/>
        </p:nvCxnSpPr>
        <p:spPr>
          <a:xfrm>
            <a:off x="7943315" y="3382459"/>
            <a:ext cx="951877" cy="62709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3227-A882-7085-963F-AFF85F81AB1B}"/>
              </a:ext>
            </a:extLst>
          </p:cNvPr>
          <p:cNvCxnSpPr>
            <a:cxnSpLocks/>
          </p:cNvCxnSpPr>
          <p:nvPr/>
        </p:nvCxnSpPr>
        <p:spPr>
          <a:xfrm>
            <a:off x="7943312" y="3357477"/>
            <a:ext cx="964370" cy="1713876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89A7AE-80EE-1384-122F-492BE0A1BA8B}"/>
              </a:ext>
            </a:extLst>
          </p:cNvPr>
          <p:cNvCxnSpPr>
            <a:cxnSpLocks/>
          </p:cNvCxnSpPr>
          <p:nvPr/>
        </p:nvCxnSpPr>
        <p:spPr>
          <a:xfrm flipH="1">
            <a:off x="6367797" y="3694760"/>
            <a:ext cx="832503" cy="1376921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88DC7CA-CBB1-B1F9-05E6-3DBACCAE49F1}"/>
              </a:ext>
            </a:extLst>
          </p:cNvPr>
          <p:cNvCxnSpPr>
            <a:cxnSpLocks/>
          </p:cNvCxnSpPr>
          <p:nvPr/>
        </p:nvCxnSpPr>
        <p:spPr>
          <a:xfrm flipV="1">
            <a:off x="9951377" y="3569220"/>
            <a:ext cx="926891" cy="149651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188CAF-07C1-7354-3993-B4E36CF12E7F}"/>
              </a:ext>
            </a:extLst>
          </p:cNvPr>
          <p:cNvCxnSpPr/>
          <p:nvPr/>
        </p:nvCxnSpPr>
        <p:spPr>
          <a:xfrm>
            <a:off x="9951378" y="2067706"/>
            <a:ext cx="926891" cy="145154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7C996E9-D695-8E98-D199-02D09EC018B7}"/>
              </a:ext>
            </a:extLst>
          </p:cNvPr>
          <p:cNvCxnSpPr>
            <a:cxnSpLocks/>
          </p:cNvCxnSpPr>
          <p:nvPr/>
        </p:nvCxnSpPr>
        <p:spPr>
          <a:xfrm>
            <a:off x="9951378" y="3079541"/>
            <a:ext cx="926891" cy="45220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5586F18-A292-CEC1-5356-D8A128C8FE42}"/>
              </a:ext>
            </a:extLst>
          </p:cNvPr>
          <p:cNvCxnSpPr>
            <a:cxnSpLocks/>
          </p:cNvCxnSpPr>
          <p:nvPr/>
        </p:nvCxnSpPr>
        <p:spPr>
          <a:xfrm flipV="1">
            <a:off x="9963868" y="3544237"/>
            <a:ext cx="926891" cy="472189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75E6CA-1475-2BDE-7875-376B71E2D3E4}"/>
              </a:ext>
            </a:extLst>
          </p:cNvPr>
          <p:cNvSpPr txBox="1"/>
          <p:nvPr/>
        </p:nvSpPr>
        <p:spPr>
          <a:xfrm>
            <a:off x="619539" y="4101292"/>
            <a:ext cx="1006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FFC904"/>
                </a:solidFill>
                <a:latin typeface="Aharoni"/>
                <a:cs typeface="Aharoni"/>
              </a:rPr>
              <a:t>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EA5FB-1DD3-AE9F-22C5-EB58C5E3D52A}"/>
              </a:ext>
            </a:extLst>
          </p:cNvPr>
          <p:cNvSpPr txBox="1"/>
          <p:nvPr/>
        </p:nvSpPr>
        <p:spPr>
          <a:xfrm>
            <a:off x="10650456" y="4188733"/>
            <a:ext cx="12543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solidFill>
                  <a:srgbClr val="FFC904"/>
                </a:solidFill>
                <a:latin typeface="Aharoni"/>
                <a:cs typeface="Aharoni"/>
              </a:rPr>
              <a:t>DATABASE</a:t>
            </a:r>
            <a:endParaRPr lang="en-US" b="1">
              <a:latin typeface="Aharoni"/>
              <a:cs typeface="Aharon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8CA2F1-8985-AB63-7087-7F6E6842406B}"/>
              </a:ext>
            </a:extLst>
          </p:cNvPr>
          <p:cNvSpPr txBox="1"/>
          <p:nvPr/>
        </p:nvSpPr>
        <p:spPr>
          <a:xfrm>
            <a:off x="5751753" y="3081194"/>
            <a:ext cx="8739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D32A-E771-D3D2-E6F6-A63ECA2110FC}"/>
              </a:ext>
            </a:extLst>
          </p:cNvPr>
          <p:cNvSpPr txBox="1"/>
          <p:nvPr/>
        </p:nvSpPr>
        <p:spPr>
          <a:xfrm>
            <a:off x="4870999" y="2150959"/>
            <a:ext cx="873958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7A9D-E904-2D03-8779-38EBEC4A1FC8}"/>
              </a:ext>
            </a:extLst>
          </p:cNvPr>
          <p:cNvSpPr txBox="1"/>
          <p:nvPr/>
        </p:nvSpPr>
        <p:spPr>
          <a:xfrm>
            <a:off x="4000141" y="3674959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EB51-8D65-BAE2-0953-5DF3CC932A63}"/>
              </a:ext>
            </a:extLst>
          </p:cNvPr>
          <p:cNvSpPr txBox="1"/>
          <p:nvPr/>
        </p:nvSpPr>
        <p:spPr>
          <a:xfrm>
            <a:off x="4010036" y="2606178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pic>
        <p:nvPicPr>
          <p:cNvPr id="25" name="Graphic 52" descr="Database outline">
            <a:extLst>
              <a:ext uri="{FF2B5EF4-FFF2-40B4-BE49-F238E27FC236}">
                <a16:creationId xmlns:a16="http://schemas.microsoft.com/office/drawing/2014/main" id="{70E7A58B-4987-61CC-A50C-D1CE01DB2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0597" y="3106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Circles with lines with solid fill">
            <a:extLst>
              <a:ext uri="{FF2B5EF4-FFF2-40B4-BE49-F238E27FC236}">
                <a16:creationId xmlns:a16="http://schemas.microsoft.com/office/drawing/2014/main" id="{E7287548-0CCC-4895-E3C1-8D6835BCC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16" y="2545444"/>
            <a:ext cx="1922309" cy="1959806"/>
          </a:xfrm>
          <a:prstGeom prst="rect">
            <a:avLst/>
          </a:prstGeom>
        </p:spPr>
      </p:pic>
      <p:pic>
        <p:nvPicPr>
          <p:cNvPr id="25" name="Graphic 24" descr="Circles with lines with solid fill">
            <a:extLst>
              <a:ext uri="{FF2B5EF4-FFF2-40B4-BE49-F238E27FC236}">
                <a16:creationId xmlns:a16="http://schemas.microsoft.com/office/drawing/2014/main" id="{DCAB7562-BA07-0CFD-5806-4C67EC14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8194" y="2545444"/>
            <a:ext cx="1922309" cy="1959806"/>
          </a:xfrm>
          <a:prstGeom prst="rect">
            <a:avLst/>
          </a:prstGeom>
        </p:spPr>
      </p:pic>
      <p:pic>
        <p:nvPicPr>
          <p:cNvPr id="30" name="Graphic 29" descr="Circles with lines with solid fill">
            <a:extLst>
              <a:ext uri="{FF2B5EF4-FFF2-40B4-BE49-F238E27FC236}">
                <a16:creationId xmlns:a16="http://schemas.microsoft.com/office/drawing/2014/main" id="{9BA7042F-4152-7C82-87A2-6B2DF820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7272" y="2545443"/>
            <a:ext cx="1922309" cy="1959806"/>
          </a:xfrm>
          <a:prstGeom prst="rect">
            <a:avLst/>
          </a:prstGeom>
        </p:spPr>
      </p:pic>
      <p:pic>
        <p:nvPicPr>
          <p:cNvPr id="50" name="Graphic 49" descr="Circles with lines with solid fill">
            <a:extLst>
              <a:ext uri="{FF2B5EF4-FFF2-40B4-BE49-F238E27FC236}">
                <a16:creationId xmlns:a16="http://schemas.microsoft.com/office/drawing/2014/main" id="{3DCEF8AF-E35E-3410-C09E-7CA73CF6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6350" y="2545442"/>
            <a:ext cx="1922309" cy="1959806"/>
          </a:xfrm>
          <a:prstGeom prst="rect">
            <a:avLst/>
          </a:prstGeom>
        </p:spPr>
      </p:pic>
      <p:pic>
        <p:nvPicPr>
          <p:cNvPr id="51" name="Graphic 50" descr="Circles with lines with solid fill">
            <a:extLst>
              <a:ext uri="{FF2B5EF4-FFF2-40B4-BE49-F238E27FC236}">
                <a16:creationId xmlns:a16="http://schemas.microsoft.com/office/drawing/2014/main" id="{CFBF8DBC-89A3-BE1A-6D35-2F02D14C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5429" y="2545442"/>
            <a:ext cx="1922309" cy="195980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D61B5C8-3B27-5338-101C-EC1BC70C7CA3}"/>
              </a:ext>
            </a:extLst>
          </p:cNvPr>
          <p:cNvSpPr txBox="1"/>
          <p:nvPr/>
        </p:nvSpPr>
        <p:spPr>
          <a:xfrm>
            <a:off x="1788134" y="3340065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CBEBEC-3863-4E45-7705-982B247573BC}"/>
              </a:ext>
            </a:extLst>
          </p:cNvPr>
          <p:cNvSpPr txBox="1"/>
          <p:nvPr/>
        </p:nvSpPr>
        <p:spPr>
          <a:xfrm>
            <a:off x="3881222" y="3340064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CD0511-7C71-1F99-A5F6-25B7B5E35EAC}"/>
              </a:ext>
            </a:extLst>
          </p:cNvPr>
          <p:cNvSpPr txBox="1"/>
          <p:nvPr/>
        </p:nvSpPr>
        <p:spPr>
          <a:xfrm>
            <a:off x="5974310" y="3340063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F24045-E11A-ED79-F7BE-3D8DE2B22842}"/>
              </a:ext>
            </a:extLst>
          </p:cNvPr>
          <p:cNvSpPr txBox="1"/>
          <p:nvPr/>
        </p:nvSpPr>
        <p:spPr>
          <a:xfrm>
            <a:off x="8057753" y="3340062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9A2293-5C2F-7F10-3EFA-9D2FDCD633F6}"/>
              </a:ext>
            </a:extLst>
          </p:cNvPr>
          <p:cNvSpPr txBox="1"/>
          <p:nvPr/>
        </p:nvSpPr>
        <p:spPr>
          <a:xfrm>
            <a:off x="10150842" y="3340063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3655200" y="1147730"/>
            <a:ext cx="52414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ACCESIBILITY</a:t>
            </a:r>
            <a:r>
              <a:rPr lang="en-US" sz="4000" dirty="0">
                <a:solidFill>
                  <a:srgbClr val="FFC904"/>
                </a:solidFill>
                <a:latin typeface="Aharoni"/>
                <a:cs typeface="Aharoni"/>
              </a:rPr>
              <a:t> SCORE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3111660" y="5255869"/>
            <a:ext cx="6306272" cy="1157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9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1006</cp:revision>
  <dcterms:created xsi:type="dcterms:W3CDTF">2013-07-15T20:26:40Z</dcterms:created>
  <dcterms:modified xsi:type="dcterms:W3CDTF">2024-09-14T23:41:06Z</dcterms:modified>
</cp:coreProperties>
</file>