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6FB10-D19F-F82F-111F-7BA79CDA3245}" v="502" dt="2024-09-14T23:05:51.466"/>
    <p1510:client id="{253BC969-2E91-ADCF-79F0-CE67B77A9BB5}" v="444" dt="2024-09-14T22:16:05.224"/>
    <p1510:client id="{39C82706-E5D6-845F-2659-19DAC6550CF0}" v="1443" dt="2024-09-14T21:42:15.518"/>
    <p1510:client id="{E815CD74-E08A-2120-567E-BFD8C86BCC8E}" v="81" dt="2024-09-14T23:10:31.357"/>
    <p1510:client id="{E9594A5A-FC3E-A1BD-995F-F1B5D5AB0988}" v="277" dt="2024-09-14T21:05:32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hub.com/BrandalfGray/Processes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B1625-778F-35AA-7C3B-CFFC48C1AECC}"/>
              </a:ext>
            </a:extLst>
          </p:cNvPr>
          <p:cNvSpPr txBox="1"/>
          <p:nvPr/>
        </p:nvSpPr>
        <p:spPr>
          <a:xfrm>
            <a:off x="546100" y="1346199"/>
            <a:ext cx="412749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solidFill>
                  <a:srgbClr val="FFC904"/>
                </a:solidFill>
                <a:latin typeface="Aharoni"/>
                <a:cs typeface="Aharoni"/>
              </a:rPr>
              <a:t>CONTACT</a:t>
            </a:r>
          </a:p>
          <a:p>
            <a:r>
              <a:rPr lang="en-US" sz="6000" b="1" dirty="0">
                <a:solidFill>
                  <a:srgbClr val="FFC904"/>
                </a:solidFill>
                <a:latin typeface="Aharoni"/>
                <a:cs typeface="Aharoni"/>
              </a:rPr>
              <a:t>MANAGER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3B5612-7A81-540F-EAB9-585C4BDBC5CD}"/>
              </a:ext>
            </a:extLst>
          </p:cNvPr>
          <p:cNvCxnSpPr/>
          <p:nvPr/>
        </p:nvCxnSpPr>
        <p:spPr>
          <a:xfrm flipV="1">
            <a:off x="-921" y="3929523"/>
            <a:ext cx="7529870" cy="33183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1A902D6-AF22-2096-11FB-82ADDB9B1220}"/>
              </a:ext>
            </a:extLst>
          </p:cNvPr>
          <p:cNvSpPr txBox="1"/>
          <p:nvPr/>
        </p:nvSpPr>
        <p:spPr>
          <a:xfrm>
            <a:off x="546100" y="328930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C904"/>
                </a:solidFill>
              </a:rPr>
              <a:t>COP4331 Group 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B1625-778F-35AA-7C3B-CFFC48C1AECC}"/>
              </a:ext>
            </a:extLst>
          </p:cNvPr>
          <p:cNvSpPr txBox="1"/>
          <p:nvPr/>
        </p:nvSpPr>
        <p:spPr>
          <a:xfrm>
            <a:off x="546100" y="698499"/>
            <a:ext cx="598169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solidFill>
                  <a:srgbClr val="FFC904"/>
                </a:solidFill>
                <a:latin typeface="Aharoni"/>
                <a:cs typeface="Aharoni"/>
              </a:rPr>
              <a:t>CONTRIBUTORS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3B5612-7A81-540F-EAB9-585C4BDBC5CD}"/>
              </a:ext>
            </a:extLst>
          </p:cNvPr>
          <p:cNvCxnSpPr/>
          <p:nvPr/>
        </p:nvCxnSpPr>
        <p:spPr>
          <a:xfrm>
            <a:off x="1402429" y="1524306"/>
            <a:ext cx="52745" cy="5319867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E07B6F1-DCB9-8423-F8E3-F0EC6D70BA85}"/>
              </a:ext>
            </a:extLst>
          </p:cNvPr>
          <p:cNvSpPr txBox="1"/>
          <p:nvPr/>
        </p:nvSpPr>
        <p:spPr>
          <a:xfrm>
            <a:off x="3447177" y="2125387"/>
            <a:ext cx="3194892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C904"/>
                </a:solidFill>
              </a:rPr>
              <a:t>Joshua Chappelle</a:t>
            </a:r>
          </a:p>
          <a:p>
            <a:endParaRPr lang="en-US" dirty="0">
              <a:solidFill>
                <a:srgbClr val="FFC90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8684E-C0E6-60C9-8E62-E11BFF79EC69}"/>
              </a:ext>
            </a:extLst>
          </p:cNvPr>
          <p:cNvSpPr txBox="1"/>
          <p:nvPr/>
        </p:nvSpPr>
        <p:spPr>
          <a:xfrm>
            <a:off x="4090505" y="2574836"/>
            <a:ext cx="15790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Front 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25150-B3FE-BCEF-34F4-206AB6235E64}"/>
              </a:ext>
            </a:extLst>
          </p:cNvPr>
          <p:cNvSpPr txBox="1"/>
          <p:nvPr/>
        </p:nvSpPr>
        <p:spPr>
          <a:xfrm>
            <a:off x="8157429" y="2214312"/>
            <a:ext cx="18882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C904"/>
                </a:solidFill>
              </a:rPr>
              <a:t>Ishan Patel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6D808-5FDA-FF02-B95D-F3F9ADE5BE49}"/>
              </a:ext>
            </a:extLst>
          </p:cNvPr>
          <p:cNvSpPr txBox="1"/>
          <p:nvPr/>
        </p:nvSpPr>
        <p:spPr>
          <a:xfrm>
            <a:off x="8293868" y="2640320"/>
            <a:ext cx="157232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Database </a:t>
            </a:r>
          </a:p>
          <a:p>
            <a:r>
              <a:rPr lang="en-US" sz="2000" dirty="0">
                <a:solidFill>
                  <a:schemeClr val="bg1"/>
                </a:solidFill>
              </a:rPr>
              <a:t>    </a:t>
            </a:r>
            <a:r>
              <a:rPr lang="en-US" sz="24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B8909-9718-91D9-4F88-4908C91782C4}"/>
              </a:ext>
            </a:extLst>
          </p:cNvPr>
          <p:cNvSpPr txBox="1"/>
          <p:nvPr/>
        </p:nvSpPr>
        <p:spPr>
          <a:xfrm>
            <a:off x="3671508" y="3749747"/>
            <a:ext cx="246441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C904"/>
                </a:solidFill>
              </a:rPr>
              <a:t>Alvin Abraham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A66905-7BF3-9307-063C-D51A5AFA0AA6}"/>
              </a:ext>
            </a:extLst>
          </p:cNvPr>
          <p:cNvSpPr txBox="1"/>
          <p:nvPr/>
        </p:nvSpPr>
        <p:spPr>
          <a:xfrm>
            <a:off x="4517141" y="4279429"/>
            <a:ext cx="9590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F7059-2043-D008-8461-C4DDC2A33055}"/>
              </a:ext>
            </a:extLst>
          </p:cNvPr>
          <p:cNvSpPr txBox="1"/>
          <p:nvPr/>
        </p:nvSpPr>
        <p:spPr>
          <a:xfrm>
            <a:off x="7559748" y="3811199"/>
            <a:ext cx="3505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C904"/>
                </a:solidFill>
              </a:rPr>
              <a:t>Alexander </a:t>
            </a:r>
            <a:r>
              <a:rPr lang="en-US" sz="2800" err="1">
                <a:solidFill>
                  <a:srgbClr val="FFC904"/>
                </a:solidFill>
              </a:rPr>
              <a:t>Lokhanov</a:t>
            </a:r>
            <a:endParaRPr lang="en-US" sz="2800" dirty="0">
              <a:solidFill>
                <a:srgbClr val="FFC90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C58AB3-0B5A-2869-0392-78F860235288}"/>
              </a:ext>
            </a:extLst>
          </p:cNvPr>
          <p:cNvSpPr txBox="1"/>
          <p:nvPr/>
        </p:nvSpPr>
        <p:spPr>
          <a:xfrm>
            <a:off x="8758502" y="4331588"/>
            <a:ext cx="643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9A8622-9609-BE30-C2C0-B25FF79C45EF}"/>
              </a:ext>
            </a:extLst>
          </p:cNvPr>
          <p:cNvSpPr txBox="1"/>
          <p:nvPr/>
        </p:nvSpPr>
        <p:spPr>
          <a:xfrm>
            <a:off x="3448484" y="5264454"/>
            <a:ext cx="30498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C904"/>
                </a:solidFill>
              </a:rPr>
              <a:t>Christian Gomez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28F10-2103-B28D-6355-BCC509544194}"/>
              </a:ext>
            </a:extLst>
          </p:cNvPr>
          <p:cNvSpPr txBox="1"/>
          <p:nvPr/>
        </p:nvSpPr>
        <p:spPr>
          <a:xfrm>
            <a:off x="4145435" y="5784845"/>
            <a:ext cx="152585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Front 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BF8EC5-D19B-AA19-5360-1D5B5786B83A}"/>
              </a:ext>
            </a:extLst>
          </p:cNvPr>
          <p:cNvSpPr txBox="1"/>
          <p:nvPr/>
        </p:nvSpPr>
        <p:spPr>
          <a:xfrm>
            <a:off x="7736308" y="532590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C904"/>
                </a:solidFill>
              </a:rPr>
              <a:t>Brandon Stewart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496A2B-0B8A-4E5E-2CD9-5C1FD7489B73}"/>
              </a:ext>
            </a:extLst>
          </p:cNvPr>
          <p:cNvSpPr txBox="1"/>
          <p:nvPr/>
        </p:nvSpPr>
        <p:spPr>
          <a:xfrm>
            <a:off x="7987211" y="584629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262600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B1625-778F-35AA-7C3B-CFFC48C1AECC}"/>
              </a:ext>
            </a:extLst>
          </p:cNvPr>
          <p:cNvSpPr txBox="1"/>
          <p:nvPr/>
        </p:nvSpPr>
        <p:spPr>
          <a:xfrm>
            <a:off x="159657" y="1079063"/>
            <a:ext cx="370506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FFC904"/>
                </a:solidFill>
                <a:latin typeface="Aharoni"/>
                <a:cs typeface="Aharoni"/>
              </a:rPr>
              <a:t>TECHNOLOGY </a:t>
            </a:r>
            <a:endParaRPr lang="en-US" sz="4000"/>
          </a:p>
          <a:p>
            <a:r>
              <a:rPr lang="en-US" sz="4000" b="1" dirty="0">
                <a:solidFill>
                  <a:srgbClr val="FFC904"/>
                </a:solidFill>
                <a:latin typeface="Aharoni"/>
                <a:cs typeface="Aharoni"/>
              </a:rPr>
              <a:t>  USED</a:t>
            </a:r>
            <a:endParaRPr lang="en-US" sz="48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3B5612-7A81-540F-EAB9-585C4BDBC5CD}"/>
              </a:ext>
            </a:extLst>
          </p:cNvPr>
          <p:cNvCxnSpPr/>
          <p:nvPr/>
        </p:nvCxnSpPr>
        <p:spPr>
          <a:xfrm>
            <a:off x="1747615" y="2268018"/>
            <a:ext cx="28741" cy="4591505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E07B6F1-DCB9-8423-F8E3-F0EC6D70BA85}"/>
              </a:ext>
            </a:extLst>
          </p:cNvPr>
          <p:cNvSpPr txBox="1"/>
          <p:nvPr/>
        </p:nvSpPr>
        <p:spPr>
          <a:xfrm>
            <a:off x="4237494" y="249687"/>
            <a:ext cx="291418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FFC904"/>
                </a:solidFill>
              </a:rPr>
              <a:t>Organization</a:t>
            </a:r>
            <a:endParaRPr lang="en-US" sz="3200"/>
          </a:p>
          <a:p>
            <a:endParaRPr lang="en-US" dirty="0">
              <a:solidFill>
                <a:srgbClr val="FFC90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6D808-5FDA-FF02-B95D-F3F9ADE5BE49}"/>
              </a:ext>
            </a:extLst>
          </p:cNvPr>
          <p:cNvSpPr txBox="1"/>
          <p:nvPr/>
        </p:nvSpPr>
        <p:spPr>
          <a:xfrm>
            <a:off x="6067451" y="2284884"/>
            <a:ext cx="104197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B8909-9718-91D9-4F88-4908C91782C4}"/>
              </a:ext>
            </a:extLst>
          </p:cNvPr>
          <p:cNvSpPr txBox="1"/>
          <p:nvPr/>
        </p:nvSpPr>
        <p:spPr>
          <a:xfrm>
            <a:off x="8244097" y="252511"/>
            <a:ext cx="34440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FFC904"/>
                </a:solidFill>
              </a:rPr>
              <a:t>Communication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A66905-7BF3-9307-063C-D51A5AFA0AA6}"/>
              </a:ext>
            </a:extLst>
          </p:cNvPr>
          <p:cNvSpPr txBox="1"/>
          <p:nvPr/>
        </p:nvSpPr>
        <p:spPr>
          <a:xfrm>
            <a:off x="9373392" y="2266373"/>
            <a:ext cx="12394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</a:rPr>
              <a:t>Discord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6" name="Picture 15" descr="A blue background with white arrows&#10;&#10;Description automatically generated">
            <a:extLst>
              <a:ext uri="{FF2B5EF4-FFF2-40B4-BE49-F238E27FC236}">
                <a16:creationId xmlns:a16="http://schemas.microsoft.com/office/drawing/2014/main" id="{273BC3FD-9E35-A73F-EC57-E59F8CF23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264" y="1255776"/>
            <a:ext cx="816864" cy="8168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D7BC888-1EA1-CB1C-26FD-686B07929401}"/>
              </a:ext>
            </a:extLst>
          </p:cNvPr>
          <p:cNvSpPr txBox="1"/>
          <p:nvPr/>
        </p:nvSpPr>
        <p:spPr>
          <a:xfrm>
            <a:off x="4495687" y="2314222"/>
            <a:ext cx="6217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JIRA</a:t>
            </a:r>
          </a:p>
        </p:txBody>
      </p:sp>
      <p:pic>
        <p:nvPicPr>
          <p:cNvPr id="21" name="Picture 20" descr="A black cat with a white circle in the background&#10;&#10;Description automatically generated">
            <a:extLst>
              <a:ext uri="{FF2B5EF4-FFF2-40B4-BE49-F238E27FC236}">
                <a16:creationId xmlns:a16="http://schemas.microsoft.com/office/drawing/2014/main" id="{4E9AE41A-B069-BED0-64BD-B002665D8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289" y="1168717"/>
            <a:ext cx="928878" cy="997077"/>
          </a:xfrm>
          <a:prstGeom prst="rect">
            <a:avLst/>
          </a:prstGeom>
        </p:spPr>
      </p:pic>
      <p:pic>
        <p:nvPicPr>
          <p:cNvPr id="22" name="Picture 21" descr="A white face with black dots&#10;&#10;Description automatically generated">
            <a:extLst>
              <a:ext uri="{FF2B5EF4-FFF2-40B4-BE49-F238E27FC236}">
                <a16:creationId xmlns:a16="http://schemas.microsoft.com/office/drawing/2014/main" id="{A65795D3-FBC1-4B1D-3005-60B5C2A7D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1245" y="1353312"/>
            <a:ext cx="1066098" cy="7802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31C3EA-F2AF-E503-6255-1C2AC7B7717C}"/>
              </a:ext>
            </a:extLst>
          </p:cNvPr>
          <p:cNvSpPr txBox="1"/>
          <p:nvPr/>
        </p:nvSpPr>
        <p:spPr>
          <a:xfrm>
            <a:off x="6262738" y="3423263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C904"/>
                </a:solidFill>
              </a:rPr>
              <a:t>LAMP stack</a:t>
            </a:r>
          </a:p>
        </p:txBody>
      </p:sp>
      <p:pic>
        <p:nvPicPr>
          <p:cNvPr id="6" name="Picture 5" descr="A penguin in a blue circle&#10;&#10;Description automatically generated">
            <a:extLst>
              <a:ext uri="{FF2B5EF4-FFF2-40B4-BE49-F238E27FC236}">
                <a16:creationId xmlns:a16="http://schemas.microsoft.com/office/drawing/2014/main" id="{135A719F-319F-CEA8-36C2-65C3F08683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7955" y="4481051"/>
            <a:ext cx="1288027" cy="1349479"/>
          </a:xfrm>
          <a:prstGeom prst="rect">
            <a:avLst/>
          </a:prstGeom>
        </p:spPr>
      </p:pic>
      <p:pic>
        <p:nvPicPr>
          <p:cNvPr id="19" name="Picture 18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BEB4D442-9394-E47A-0C37-F76BD29C64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9773" y="4411623"/>
            <a:ext cx="2740743" cy="1476046"/>
          </a:xfrm>
          <a:prstGeom prst="rect">
            <a:avLst/>
          </a:prstGeom>
        </p:spPr>
      </p:pic>
      <p:pic>
        <p:nvPicPr>
          <p:cNvPr id="23" name="Picture 22" descr="A dolphin and text on a black background&#10;&#10;Description automatically generated">
            <a:extLst>
              <a:ext uri="{FF2B5EF4-FFF2-40B4-BE49-F238E27FC236}">
                <a16:creationId xmlns:a16="http://schemas.microsoft.com/office/drawing/2014/main" id="{CA0230D2-85C6-5F33-BBF5-495112A0C8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52968" y="4558122"/>
            <a:ext cx="2384323" cy="1183046"/>
          </a:xfrm>
          <a:prstGeom prst="rect">
            <a:avLst/>
          </a:prstGeom>
        </p:spPr>
      </p:pic>
      <p:pic>
        <p:nvPicPr>
          <p:cNvPr id="24" name="Picture 23" descr="A blue oval with black text&#10;&#10;Description automatically generated">
            <a:extLst>
              <a:ext uri="{FF2B5EF4-FFF2-40B4-BE49-F238E27FC236}">
                <a16:creationId xmlns:a16="http://schemas.microsoft.com/office/drawing/2014/main" id="{F0C12357-5E4E-AB39-749F-7C3AD96793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67451" y="4655575"/>
            <a:ext cx="1880420" cy="10004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2520832-B0C4-B6CB-A8A8-7BBFD0EBB582}"/>
              </a:ext>
            </a:extLst>
          </p:cNvPr>
          <p:cNvSpPr txBox="1"/>
          <p:nvPr/>
        </p:nvSpPr>
        <p:spPr>
          <a:xfrm>
            <a:off x="2590686" y="5890705"/>
            <a:ext cx="7446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Linux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8DD1FF-DC11-294D-C740-712DA11F6D1E}"/>
              </a:ext>
            </a:extLst>
          </p:cNvPr>
          <p:cNvSpPr txBox="1"/>
          <p:nvPr/>
        </p:nvSpPr>
        <p:spPr>
          <a:xfrm>
            <a:off x="5208524" y="5890704"/>
            <a:ext cx="10642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Apache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52FAD8-52AD-FD11-E54C-160FE60F9F0C}"/>
              </a:ext>
            </a:extLst>
          </p:cNvPr>
          <p:cNvSpPr txBox="1"/>
          <p:nvPr/>
        </p:nvSpPr>
        <p:spPr>
          <a:xfrm>
            <a:off x="7715749" y="5890703"/>
            <a:ext cx="10642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MySQL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364C78-D851-DF19-EA73-CE1D3380194F}"/>
              </a:ext>
            </a:extLst>
          </p:cNvPr>
          <p:cNvSpPr txBox="1"/>
          <p:nvPr/>
        </p:nvSpPr>
        <p:spPr>
          <a:xfrm>
            <a:off x="10382748" y="5890702"/>
            <a:ext cx="10642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7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B1625-778F-35AA-7C3B-CFFC48C1AECC}"/>
              </a:ext>
            </a:extLst>
          </p:cNvPr>
          <p:cNvSpPr txBox="1"/>
          <p:nvPr/>
        </p:nvSpPr>
        <p:spPr>
          <a:xfrm>
            <a:off x="3385256" y="228599"/>
            <a:ext cx="542572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solidFill>
                  <a:srgbClr val="FFC904"/>
                </a:solidFill>
                <a:latin typeface="Aharoni"/>
                <a:cs typeface="Aharoni"/>
              </a:rPr>
              <a:t>GANTT CHART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D4582-4404-B11D-3188-E3DB2BA94197}"/>
              </a:ext>
            </a:extLst>
          </p:cNvPr>
          <p:cNvSpPr txBox="1"/>
          <p:nvPr/>
        </p:nvSpPr>
        <p:spPr>
          <a:xfrm>
            <a:off x="4957565" y="1798600"/>
            <a:ext cx="88736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/>
              <a:t>12fsfsd</a:t>
            </a:r>
            <a:endParaRPr lang="en-US" sz="1100" dirty="0"/>
          </a:p>
        </p:txBody>
      </p:sp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EF6882C1-813E-6745-0818-AF8919569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613" y="1238612"/>
            <a:ext cx="8181975" cy="50903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7EDCFD-98A8-01B4-3C73-B08FC881F815}"/>
              </a:ext>
            </a:extLst>
          </p:cNvPr>
          <p:cNvSpPr txBox="1"/>
          <p:nvPr/>
        </p:nvSpPr>
        <p:spPr>
          <a:xfrm>
            <a:off x="5064589" y="1797693"/>
            <a:ext cx="1310186" cy="538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8/28/24 - 8/31/24</a:t>
            </a:r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DB3AAF-A9C8-8EB9-6D9A-F81E96433C0B}"/>
              </a:ext>
            </a:extLst>
          </p:cNvPr>
          <p:cNvCxnSpPr/>
          <p:nvPr/>
        </p:nvCxnSpPr>
        <p:spPr>
          <a:xfrm>
            <a:off x="1817428" y="628932"/>
            <a:ext cx="1369324" cy="15923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4D5A61-9196-D924-C6C9-E21C833053B9}"/>
              </a:ext>
            </a:extLst>
          </p:cNvPr>
          <p:cNvCxnSpPr>
            <a:cxnSpLocks/>
          </p:cNvCxnSpPr>
          <p:nvPr/>
        </p:nvCxnSpPr>
        <p:spPr>
          <a:xfrm>
            <a:off x="8914262" y="628931"/>
            <a:ext cx="1369324" cy="15923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69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B1625-778F-35AA-7C3B-CFFC48C1AECC}"/>
              </a:ext>
            </a:extLst>
          </p:cNvPr>
          <p:cNvSpPr txBox="1"/>
          <p:nvPr/>
        </p:nvSpPr>
        <p:spPr>
          <a:xfrm>
            <a:off x="441326" y="985307"/>
            <a:ext cx="410492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>
                <a:solidFill>
                  <a:srgbClr val="FFC904"/>
                </a:solidFill>
                <a:latin typeface="Aharoni"/>
                <a:cs typeface="Aharoni"/>
              </a:rPr>
              <a:t>THE GOOD</a:t>
            </a:r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471BC3-7954-574F-4501-56D651CE7341}"/>
              </a:ext>
            </a:extLst>
          </p:cNvPr>
          <p:cNvCxnSpPr/>
          <p:nvPr/>
        </p:nvCxnSpPr>
        <p:spPr>
          <a:xfrm flipH="1">
            <a:off x="2493716" y="2823"/>
            <a:ext cx="1479" cy="979169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57B7729-D187-8ED5-AFF7-F5CFC2D92FE8}"/>
              </a:ext>
            </a:extLst>
          </p:cNvPr>
          <p:cNvSpPr txBox="1"/>
          <p:nvPr/>
        </p:nvSpPr>
        <p:spPr>
          <a:xfrm>
            <a:off x="1125008" y="2524125"/>
            <a:ext cx="4781550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FFC904"/>
                </a:solidFill>
              </a:rPr>
              <a:t>Great Communication</a:t>
            </a:r>
            <a:endParaRPr lang="en-US" sz="2800">
              <a:solidFill>
                <a:srgbClr val="000000"/>
              </a:solidFill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rgbClr val="FFC904"/>
                </a:solidFill>
              </a:rPr>
              <a:t>Quick responses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rgbClr val="FFC904"/>
                </a:solidFill>
              </a:rPr>
              <a:t>Availability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B501AD-67C7-A4BB-6C44-28A042BDEF6A}"/>
              </a:ext>
            </a:extLst>
          </p:cNvPr>
          <p:cNvSpPr txBox="1"/>
          <p:nvPr/>
        </p:nvSpPr>
        <p:spPr>
          <a:xfrm>
            <a:off x="6287558" y="2524124"/>
            <a:ext cx="4781550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FFC904"/>
                </a:solidFill>
              </a:rPr>
              <a:t>Deadlines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rgbClr val="FFC904"/>
                </a:solidFill>
              </a:rPr>
              <a:t>Adherence to target due dates</a:t>
            </a:r>
            <a:endParaRPr lang="en-US" dirty="0"/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rgbClr val="FFC904"/>
                </a:solidFill>
              </a:rPr>
              <a:t>Communicated slow downs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7CEB7-AE20-1C4F-C318-C63470F1EE53}"/>
              </a:ext>
            </a:extLst>
          </p:cNvPr>
          <p:cNvSpPr txBox="1"/>
          <p:nvPr/>
        </p:nvSpPr>
        <p:spPr>
          <a:xfrm>
            <a:off x="1125008" y="4562474"/>
            <a:ext cx="470535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FFC904"/>
                </a:solidFill>
              </a:rPr>
              <a:t>Teamwork</a:t>
            </a:r>
            <a:endParaRPr lang="en-US" sz="2400"/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rgbClr val="FFC904"/>
                </a:solidFill>
              </a:rPr>
              <a:t>Helped each other with knowledge  gaps</a:t>
            </a:r>
            <a:endParaRPr lang="en-US" dirty="0"/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rgbClr val="FFC904"/>
                </a:solidFill>
              </a:rPr>
              <a:t>Everyone quickly took on and learned their roles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798B37-9F24-98FE-336E-9692221ECDB7}"/>
              </a:ext>
            </a:extLst>
          </p:cNvPr>
          <p:cNvSpPr txBox="1"/>
          <p:nvPr/>
        </p:nvSpPr>
        <p:spPr>
          <a:xfrm>
            <a:off x="6097058" y="4562474"/>
            <a:ext cx="5429250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FFC904"/>
                </a:solidFill>
              </a:rPr>
              <a:t>Organization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rgbClr val="FFC904"/>
                </a:solidFill>
              </a:rPr>
              <a:t>Used Jira and Git to track work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rgbClr val="FFC904"/>
                </a:solidFill>
              </a:rPr>
              <a:t>Regular check ins to check progress</a:t>
            </a:r>
          </a:p>
        </p:txBody>
      </p:sp>
    </p:spTree>
    <p:extLst>
      <p:ext uri="{BB962C8B-B14F-4D97-AF65-F5344CB8AC3E}">
        <p14:creationId xmlns:p14="http://schemas.microsoft.com/office/powerpoint/2010/main" val="229035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B1625-778F-35AA-7C3B-CFFC48C1AECC}"/>
              </a:ext>
            </a:extLst>
          </p:cNvPr>
          <p:cNvSpPr txBox="1"/>
          <p:nvPr/>
        </p:nvSpPr>
        <p:spPr>
          <a:xfrm>
            <a:off x="8267701" y="4665132"/>
            <a:ext cx="339936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>
                <a:solidFill>
                  <a:srgbClr val="FFC904"/>
                </a:solidFill>
                <a:latin typeface="Aharoni"/>
                <a:cs typeface="Aharoni"/>
              </a:rPr>
              <a:t>THE BAD</a:t>
            </a:r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471BC3-7954-574F-4501-56D651CE7341}"/>
              </a:ext>
            </a:extLst>
          </p:cNvPr>
          <p:cNvCxnSpPr/>
          <p:nvPr/>
        </p:nvCxnSpPr>
        <p:spPr>
          <a:xfrm flipH="1">
            <a:off x="9831141" y="5489223"/>
            <a:ext cx="1479" cy="1369694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BED4F5-2C9A-CE18-60DD-35E7FBA06B1F}"/>
              </a:ext>
            </a:extLst>
          </p:cNvPr>
          <p:cNvSpPr txBox="1"/>
          <p:nvPr/>
        </p:nvSpPr>
        <p:spPr>
          <a:xfrm>
            <a:off x="6239933" y="695325"/>
            <a:ext cx="516255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FFC904"/>
                </a:solidFill>
              </a:rPr>
              <a:t>Front End</a:t>
            </a:r>
            <a:endParaRPr lang="en-US" sz="2800" dirty="0">
              <a:solidFill>
                <a:srgbClr val="000000"/>
              </a:solidFill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rgbClr val="FFC904"/>
                </a:solidFill>
              </a:rPr>
              <a:t>Different Design ideas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rgbClr val="FFC904"/>
                </a:solidFill>
              </a:rPr>
              <a:t>JavaScript / CSS/ HTML learning curve</a:t>
            </a:r>
          </a:p>
          <a:p>
            <a:pPr marL="800100" lvl="1" indent="-342900">
              <a:buFont typeface="Courier New"/>
              <a:buChar char="o"/>
            </a:pPr>
            <a:endParaRPr lang="en-US" sz="2000" dirty="0">
              <a:solidFill>
                <a:srgbClr val="FFC904"/>
              </a:solidFill>
            </a:endParaRPr>
          </a:p>
          <a:p>
            <a:pPr lvl="1"/>
            <a:endParaRPr lang="en-US" sz="2000" dirty="0">
              <a:solidFill>
                <a:srgbClr val="FFC90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3AFBE-C90C-2A51-8B78-726656A8DF54}"/>
              </a:ext>
            </a:extLst>
          </p:cNvPr>
          <p:cNvSpPr txBox="1"/>
          <p:nvPr/>
        </p:nvSpPr>
        <p:spPr>
          <a:xfrm>
            <a:off x="667808" y="695324"/>
            <a:ext cx="542925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FFC904"/>
                </a:solidFill>
              </a:rPr>
              <a:t>Debugging</a:t>
            </a:r>
            <a:endParaRPr lang="en-US" dirty="0"/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rgbClr val="FFC904"/>
                </a:solidFill>
              </a:rPr>
              <a:t>Spent a whole day wondering why data wasn’t being saved in database. Forgot to connect all API's</a:t>
            </a:r>
            <a:endParaRPr lang="en-US" dirty="0"/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rgbClr val="FFC904"/>
                </a:solidFill>
              </a:rPr>
              <a:t>Getting a text input box to center on the screen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4C7C62-6938-72F3-932A-6BBD59016A52}"/>
              </a:ext>
            </a:extLst>
          </p:cNvPr>
          <p:cNvSpPr txBox="1"/>
          <p:nvPr/>
        </p:nvSpPr>
        <p:spPr>
          <a:xfrm>
            <a:off x="667808" y="2914649"/>
            <a:ext cx="470535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FFC904"/>
                </a:solidFill>
              </a:rPr>
              <a:t>API</a:t>
            </a:r>
            <a:endParaRPr lang="en-US" sz="2400" dirty="0"/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rgbClr val="FFC904"/>
                </a:solidFill>
              </a:rPr>
              <a:t>Knowledge gap when it came to creating API's. Lack of SQL, PHP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rgbClr val="FFC904"/>
                </a:solidFill>
              </a:rPr>
              <a:t>Using postman to test the API was also an unknown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260941-8859-6FCA-DF92-F3CEACA73AA6}"/>
              </a:ext>
            </a:extLst>
          </p:cNvPr>
          <p:cNvSpPr txBox="1"/>
          <p:nvPr/>
        </p:nvSpPr>
        <p:spPr>
          <a:xfrm>
            <a:off x="6239933" y="2914649"/>
            <a:ext cx="542925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FFC904"/>
                </a:solidFill>
              </a:rPr>
              <a:t>Different Browsers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rgbClr val="FFC904"/>
                </a:solidFill>
              </a:rPr>
              <a:t>Would work on </a:t>
            </a:r>
            <a:r>
              <a:rPr lang="en-US" sz="2000" err="1">
                <a:solidFill>
                  <a:srgbClr val="FFC904"/>
                </a:solidFill>
              </a:rPr>
              <a:t>firefox</a:t>
            </a:r>
            <a:r>
              <a:rPr lang="en-US" sz="2000">
                <a:solidFill>
                  <a:srgbClr val="FFC904"/>
                </a:solidFill>
              </a:rPr>
              <a:t> but not on chrome for some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rgbClr val="FFC904"/>
                </a:solidFill>
              </a:rPr>
              <a:t>Had to clear cache often to get site to load</a:t>
            </a:r>
          </a:p>
        </p:txBody>
      </p:sp>
    </p:spTree>
    <p:extLst>
      <p:ext uri="{BB962C8B-B14F-4D97-AF65-F5344CB8AC3E}">
        <p14:creationId xmlns:p14="http://schemas.microsoft.com/office/powerpoint/2010/main" val="175762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B1625-778F-35AA-7C3B-CFFC48C1AECC}"/>
              </a:ext>
            </a:extLst>
          </p:cNvPr>
          <p:cNvSpPr txBox="1"/>
          <p:nvPr/>
        </p:nvSpPr>
        <p:spPr>
          <a:xfrm>
            <a:off x="5376939" y="1605037"/>
            <a:ext cx="14399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dirty="0">
                <a:solidFill>
                  <a:srgbClr val="FFC904"/>
                </a:solidFill>
                <a:latin typeface="Aharoni"/>
                <a:cs typeface="Aharoni"/>
              </a:rPr>
              <a:t>ERD</a:t>
            </a:r>
            <a:endParaRPr lang="en-US" sz="5400"/>
          </a:p>
        </p:txBody>
      </p:sp>
      <p:pic>
        <p:nvPicPr>
          <p:cNvPr id="36" name="Picture 35" descr="A black arrow with a white background&#10;&#10;Description automatically generated">
            <a:extLst>
              <a:ext uri="{FF2B5EF4-FFF2-40B4-BE49-F238E27FC236}">
                <a16:creationId xmlns:a16="http://schemas.microsoft.com/office/drawing/2014/main" id="{E2EEE8EF-7CE2-A975-D368-FE9D7967C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09" y="3112846"/>
            <a:ext cx="10728475" cy="3027165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D9CF56-4B07-D571-A71C-DA52DBE25696}"/>
              </a:ext>
            </a:extLst>
          </p:cNvPr>
          <p:cNvCxnSpPr/>
          <p:nvPr/>
        </p:nvCxnSpPr>
        <p:spPr>
          <a:xfrm>
            <a:off x="6013752" y="-3628"/>
            <a:ext cx="19354" cy="1724780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114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person with black background&#10;&#10;Description automatically generated">
            <a:extLst>
              <a:ext uri="{FF2B5EF4-FFF2-40B4-BE49-F238E27FC236}">
                <a16:creationId xmlns:a16="http://schemas.microsoft.com/office/drawing/2014/main" id="{74A58006-E6E9-6D32-A306-5F0BFA875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03" y="2283502"/>
            <a:ext cx="753448" cy="187876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B5E8A8-4790-85EE-8890-EB89F2ACF3A0}"/>
              </a:ext>
            </a:extLst>
          </p:cNvPr>
          <p:cNvSpPr/>
          <p:nvPr/>
        </p:nvSpPr>
        <p:spPr>
          <a:xfrm>
            <a:off x="2156460" y="632883"/>
            <a:ext cx="8506134" cy="5756208"/>
          </a:xfrm>
          <a:prstGeom prst="roundRect">
            <a:avLst/>
          </a:prstGeom>
          <a:noFill/>
          <a:ln w="28575"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FD4F25-1EAC-1ECD-F406-182F285ED0DD}"/>
              </a:ext>
            </a:extLst>
          </p:cNvPr>
          <p:cNvSpPr/>
          <p:nvPr/>
        </p:nvSpPr>
        <p:spPr>
          <a:xfrm>
            <a:off x="3142975" y="1947967"/>
            <a:ext cx="1262494" cy="680571"/>
          </a:xfrm>
          <a:prstGeom prst="ellipse">
            <a:avLst/>
          </a:prstGeom>
          <a:noFill/>
          <a:ln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Register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610BED-1BD5-2DFF-8A36-4EFFD09929FD}"/>
              </a:ext>
            </a:extLst>
          </p:cNvPr>
          <p:cNvSpPr/>
          <p:nvPr/>
        </p:nvSpPr>
        <p:spPr>
          <a:xfrm>
            <a:off x="3142974" y="3971800"/>
            <a:ext cx="1262494" cy="655588"/>
          </a:xfrm>
          <a:prstGeom prst="ellipse">
            <a:avLst/>
          </a:prstGeom>
          <a:noFill/>
          <a:ln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Login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17DFA387-10EB-B3F2-2BF8-18029907391A}"/>
              </a:ext>
            </a:extLst>
          </p:cNvPr>
          <p:cNvCxnSpPr/>
          <p:nvPr/>
        </p:nvCxnSpPr>
        <p:spPr>
          <a:xfrm>
            <a:off x="1791323" y="3621373"/>
            <a:ext cx="1339122" cy="677057"/>
          </a:xfrm>
          <a:prstGeom prst="curvedConnector3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D124AC3B-E10C-AC25-F3D9-C7CF21248F5D}"/>
              </a:ext>
            </a:extLst>
          </p:cNvPr>
          <p:cNvCxnSpPr>
            <a:cxnSpLocks/>
          </p:cNvCxnSpPr>
          <p:nvPr/>
        </p:nvCxnSpPr>
        <p:spPr>
          <a:xfrm flipV="1">
            <a:off x="1791322" y="2549577"/>
            <a:ext cx="1339122" cy="846944"/>
          </a:xfrm>
          <a:prstGeom prst="curvedConnector3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1196061-88D2-180E-1DDA-33E9194E0C72}"/>
              </a:ext>
            </a:extLst>
          </p:cNvPr>
          <p:cNvSpPr/>
          <p:nvPr/>
        </p:nvSpPr>
        <p:spPr>
          <a:xfrm>
            <a:off x="4729433" y="2969861"/>
            <a:ext cx="1369080" cy="601888"/>
          </a:xfrm>
          <a:prstGeom prst="ellipse">
            <a:avLst/>
          </a:prstGeom>
          <a:noFill/>
          <a:ln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/>
              <a:t>Login information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A86B59-B538-0BEC-3C91-9721C14C72E5}"/>
              </a:ext>
            </a:extLst>
          </p:cNvPr>
          <p:cNvCxnSpPr/>
          <p:nvPr/>
        </p:nvCxnSpPr>
        <p:spPr>
          <a:xfrm flipV="1">
            <a:off x="4320407" y="3512966"/>
            <a:ext cx="646394" cy="631500"/>
          </a:xfrm>
          <a:prstGeom prst="straightConnector1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25FBDE-10A7-E546-0148-240574BB4C69}"/>
              </a:ext>
            </a:extLst>
          </p:cNvPr>
          <p:cNvCxnSpPr>
            <a:cxnSpLocks/>
          </p:cNvCxnSpPr>
          <p:nvPr/>
        </p:nvCxnSpPr>
        <p:spPr>
          <a:xfrm>
            <a:off x="4437538" y="2357975"/>
            <a:ext cx="417811" cy="702689"/>
          </a:xfrm>
          <a:prstGeom prst="straightConnector1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76DB486-BC82-36B3-9972-B09FE628C9A8}"/>
              </a:ext>
            </a:extLst>
          </p:cNvPr>
          <p:cNvSpPr/>
          <p:nvPr/>
        </p:nvSpPr>
        <p:spPr>
          <a:xfrm>
            <a:off x="4904318" y="1036228"/>
            <a:ext cx="1262494" cy="680571"/>
          </a:xfrm>
          <a:prstGeom prst="ellipse">
            <a:avLst/>
          </a:prstGeom>
          <a:noFill/>
          <a:ln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/>
              <a:t>User Error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0EB13E-1ED1-C2A6-D5D2-80334A9440DD}"/>
              </a:ext>
            </a:extLst>
          </p:cNvPr>
          <p:cNvCxnSpPr>
            <a:cxnSpLocks/>
          </p:cNvCxnSpPr>
          <p:nvPr/>
        </p:nvCxnSpPr>
        <p:spPr>
          <a:xfrm flipV="1">
            <a:off x="5549795" y="1711062"/>
            <a:ext cx="2499" cy="1246682"/>
          </a:xfrm>
          <a:prstGeom prst="straightConnector1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7E84311-C917-B1FA-FA53-9BA6963ACEE9}"/>
              </a:ext>
            </a:extLst>
          </p:cNvPr>
          <p:cNvSpPr/>
          <p:nvPr/>
        </p:nvSpPr>
        <p:spPr>
          <a:xfrm>
            <a:off x="6853042" y="3072392"/>
            <a:ext cx="1374917" cy="618112"/>
          </a:xfrm>
          <a:prstGeom prst="ellipse">
            <a:avLst/>
          </a:prstGeom>
          <a:noFill/>
          <a:ln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/>
              <a:t>Authenticate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1B905E-365C-8DEA-A116-E69D342924E3}"/>
              </a:ext>
            </a:extLst>
          </p:cNvPr>
          <p:cNvCxnSpPr>
            <a:cxnSpLocks/>
          </p:cNvCxnSpPr>
          <p:nvPr/>
        </p:nvCxnSpPr>
        <p:spPr>
          <a:xfrm flipV="1">
            <a:off x="6096188" y="3350082"/>
            <a:ext cx="755251" cy="2692"/>
          </a:xfrm>
          <a:prstGeom prst="straightConnector1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57857ED-7DBA-D627-982D-04E4B423C573}"/>
              </a:ext>
            </a:extLst>
          </p:cNvPr>
          <p:cNvSpPr/>
          <p:nvPr/>
        </p:nvSpPr>
        <p:spPr>
          <a:xfrm>
            <a:off x="9201498" y="4821241"/>
            <a:ext cx="1037642" cy="543162"/>
          </a:xfrm>
          <a:prstGeom prst="ellipse">
            <a:avLst/>
          </a:prstGeom>
          <a:noFill/>
          <a:ln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/>
              <a:t>Delete Contact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3EC4EC-F291-1F17-8FB3-D4B14115BB9B}"/>
              </a:ext>
            </a:extLst>
          </p:cNvPr>
          <p:cNvSpPr/>
          <p:nvPr/>
        </p:nvSpPr>
        <p:spPr>
          <a:xfrm>
            <a:off x="9201497" y="3796913"/>
            <a:ext cx="1037642" cy="543162"/>
          </a:xfrm>
          <a:prstGeom prst="ellipse">
            <a:avLst/>
          </a:prstGeom>
          <a:noFill/>
          <a:ln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/>
              <a:t>Update Contact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C021C1-EEA9-25BB-8F7B-0B2861711048}"/>
              </a:ext>
            </a:extLst>
          </p:cNvPr>
          <p:cNvSpPr/>
          <p:nvPr/>
        </p:nvSpPr>
        <p:spPr>
          <a:xfrm>
            <a:off x="9201497" y="2772585"/>
            <a:ext cx="1037642" cy="543162"/>
          </a:xfrm>
          <a:prstGeom prst="ellipse">
            <a:avLst/>
          </a:prstGeom>
          <a:noFill/>
          <a:ln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/>
              <a:t>Create Contact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5B0EDC-39A1-2F6D-9ED4-64306DAE0CD9}"/>
              </a:ext>
            </a:extLst>
          </p:cNvPr>
          <p:cNvSpPr/>
          <p:nvPr/>
        </p:nvSpPr>
        <p:spPr>
          <a:xfrm>
            <a:off x="9201496" y="1748256"/>
            <a:ext cx="1037642" cy="543162"/>
          </a:xfrm>
          <a:prstGeom prst="ellipse">
            <a:avLst/>
          </a:prstGeom>
          <a:noFill/>
          <a:ln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/>
              <a:t>Search Contact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0D028C6-3AFB-D2E3-9FD7-A8B3E68F6A4F}"/>
              </a:ext>
            </a:extLst>
          </p:cNvPr>
          <p:cNvSpPr/>
          <p:nvPr/>
        </p:nvSpPr>
        <p:spPr>
          <a:xfrm>
            <a:off x="5769172" y="5061506"/>
            <a:ext cx="1262494" cy="655588"/>
          </a:xfrm>
          <a:prstGeom prst="ellipse">
            <a:avLst/>
          </a:prstGeom>
          <a:noFill/>
          <a:ln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/>
              <a:t>Log Out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3A1155-65D6-200C-C3BC-8AEE6E7FB1BE}"/>
              </a:ext>
            </a:extLst>
          </p:cNvPr>
          <p:cNvCxnSpPr>
            <a:cxnSpLocks/>
          </p:cNvCxnSpPr>
          <p:nvPr/>
        </p:nvCxnSpPr>
        <p:spPr>
          <a:xfrm flipV="1">
            <a:off x="8235528" y="2098307"/>
            <a:ext cx="964368" cy="1271663"/>
          </a:xfrm>
          <a:prstGeom prst="straightConnector1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06F1CC-AD3A-556C-040D-574934B3F1FE}"/>
              </a:ext>
            </a:extLst>
          </p:cNvPr>
          <p:cNvCxnSpPr>
            <a:cxnSpLocks/>
          </p:cNvCxnSpPr>
          <p:nvPr/>
        </p:nvCxnSpPr>
        <p:spPr>
          <a:xfrm flipV="1">
            <a:off x="8235527" y="3060173"/>
            <a:ext cx="939386" cy="322289"/>
          </a:xfrm>
          <a:prstGeom prst="straightConnector1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3A44D7-40C0-BF48-0B11-10C313934A59}"/>
              </a:ext>
            </a:extLst>
          </p:cNvPr>
          <p:cNvCxnSpPr>
            <a:cxnSpLocks/>
          </p:cNvCxnSpPr>
          <p:nvPr/>
        </p:nvCxnSpPr>
        <p:spPr>
          <a:xfrm>
            <a:off x="8223037" y="3382459"/>
            <a:ext cx="951877" cy="627090"/>
          </a:xfrm>
          <a:prstGeom prst="straightConnector1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D43227-A882-7085-963F-AFF85F81AB1B}"/>
              </a:ext>
            </a:extLst>
          </p:cNvPr>
          <p:cNvCxnSpPr>
            <a:cxnSpLocks/>
          </p:cNvCxnSpPr>
          <p:nvPr/>
        </p:nvCxnSpPr>
        <p:spPr>
          <a:xfrm>
            <a:off x="8223034" y="3357477"/>
            <a:ext cx="964370" cy="1713876"/>
          </a:xfrm>
          <a:prstGeom prst="straightConnector1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89A7AE-80EE-1384-122F-492BE0A1BA8B}"/>
              </a:ext>
            </a:extLst>
          </p:cNvPr>
          <p:cNvCxnSpPr>
            <a:cxnSpLocks/>
          </p:cNvCxnSpPr>
          <p:nvPr/>
        </p:nvCxnSpPr>
        <p:spPr>
          <a:xfrm flipH="1">
            <a:off x="6647518" y="3694760"/>
            <a:ext cx="832503" cy="1376921"/>
          </a:xfrm>
          <a:prstGeom prst="straightConnector1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blue cylinder with black lines&#10;&#10;Description automatically generated">
            <a:extLst>
              <a:ext uri="{FF2B5EF4-FFF2-40B4-BE49-F238E27FC236}">
                <a16:creationId xmlns:a16="http://schemas.microsoft.com/office/drawing/2014/main" id="{4B587C40-C742-792B-D728-B67AF245C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8928" y="3320320"/>
            <a:ext cx="667063" cy="704539"/>
          </a:xfrm>
          <a:prstGeom prst="rect">
            <a:avLst/>
          </a:prstGeom>
        </p:spPr>
      </p:pic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C88DC7CA-CBB1-B1F9-05E6-3DBACCAE49F1}"/>
              </a:ext>
            </a:extLst>
          </p:cNvPr>
          <p:cNvCxnSpPr>
            <a:cxnSpLocks/>
          </p:cNvCxnSpPr>
          <p:nvPr/>
        </p:nvCxnSpPr>
        <p:spPr>
          <a:xfrm flipV="1">
            <a:off x="10231098" y="3569220"/>
            <a:ext cx="926891" cy="1496517"/>
          </a:xfrm>
          <a:prstGeom prst="curvedConnector3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4188CAF-07C1-7354-3993-B4E36CF12E7F}"/>
              </a:ext>
            </a:extLst>
          </p:cNvPr>
          <p:cNvCxnSpPr/>
          <p:nvPr/>
        </p:nvCxnSpPr>
        <p:spPr>
          <a:xfrm>
            <a:off x="10231100" y="2067706"/>
            <a:ext cx="926891" cy="1451547"/>
          </a:xfrm>
          <a:prstGeom prst="curvedConnector3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77C996E9-D695-8E98-D199-02D09EC018B7}"/>
              </a:ext>
            </a:extLst>
          </p:cNvPr>
          <p:cNvCxnSpPr>
            <a:cxnSpLocks/>
          </p:cNvCxnSpPr>
          <p:nvPr/>
        </p:nvCxnSpPr>
        <p:spPr>
          <a:xfrm>
            <a:off x="10231100" y="3079541"/>
            <a:ext cx="926891" cy="452204"/>
          </a:xfrm>
          <a:prstGeom prst="curvedConnector3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45586F18-A292-CEC1-5356-D8A128C8FE42}"/>
              </a:ext>
            </a:extLst>
          </p:cNvPr>
          <p:cNvCxnSpPr>
            <a:cxnSpLocks/>
          </p:cNvCxnSpPr>
          <p:nvPr/>
        </p:nvCxnSpPr>
        <p:spPr>
          <a:xfrm flipV="1">
            <a:off x="10243590" y="3544237"/>
            <a:ext cx="926891" cy="472189"/>
          </a:xfrm>
          <a:prstGeom prst="curvedConnector3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175E6CA-1475-2BDE-7875-376B71E2D3E4}"/>
              </a:ext>
            </a:extLst>
          </p:cNvPr>
          <p:cNvSpPr txBox="1"/>
          <p:nvPr/>
        </p:nvSpPr>
        <p:spPr>
          <a:xfrm>
            <a:off x="899261" y="4101292"/>
            <a:ext cx="10068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rgbClr val="FFC904"/>
                </a:solidFill>
              </a:rPr>
              <a:t>USER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4EA5FB-1DD3-AE9F-22C5-EB58C5E3D52A}"/>
              </a:ext>
            </a:extLst>
          </p:cNvPr>
          <p:cNvSpPr txBox="1"/>
          <p:nvPr/>
        </p:nvSpPr>
        <p:spPr>
          <a:xfrm>
            <a:off x="10930178" y="4188733"/>
            <a:ext cx="111926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solidFill>
                  <a:srgbClr val="FFC904"/>
                </a:solidFill>
              </a:rPr>
              <a:t>DATABASE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8CA2F1-8985-AB63-7087-7F6E6842406B}"/>
              </a:ext>
            </a:extLst>
          </p:cNvPr>
          <p:cNvSpPr txBox="1"/>
          <p:nvPr/>
        </p:nvSpPr>
        <p:spPr>
          <a:xfrm>
            <a:off x="6031475" y="3081194"/>
            <a:ext cx="87395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rgbClr val="FFC904"/>
                </a:solidFill>
              </a:rPr>
              <a:t>&lt;extends&gt;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FD32A-E771-D3D2-E6F6-A63ECA2110FC}"/>
              </a:ext>
            </a:extLst>
          </p:cNvPr>
          <p:cNvSpPr txBox="1"/>
          <p:nvPr/>
        </p:nvSpPr>
        <p:spPr>
          <a:xfrm>
            <a:off x="5150721" y="2150959"/>
            <a:ext cx="873958" cy="27699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rgbClr val="FFC904"/>
                </a:solidFill>
              </a:rPr>
              <a:t>&lt;extends&gt;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237A9D-E904-2D03-8779-38EBEC4A1FC8}"/>
              </a:ext>
            </a:extLst>
          </p:cNvPr>
          <p:cNvSpPr txBox="1"/>
          <p:nvPr/>
        </p:nvSpPr>
        <p:spPr>
          <a:xfrm>
            <a:off x="4279863" y="3674959"/>
            <a:ext cx="864063" cy="253916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 dirty="0">
                <a:solidFill>
                  <a:srgbClr val="FFC904"/>
                </a:solidFill>
              </a:rPr>
              <a:t>&lt;includes&gt;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2CEB51-8D65-BAE2-0953-5DF3CC932A63}"/>
              </a:ext>
            </a:extLst>
          </p:cNvPr>
          <p:cNvSpPr txBox="1"/>
          <p:nvPr/>
        </p:nvSpPr>
        <p:spPr>
          <a:xfrm>
            <a:off x="4289758" y="2606178"/>
            <a:ext cx="864063" cy="253916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 dirty="0">
                <a:solidFill>
                  <a:srgbClr val="FFC904"/>
                </a:solidFill>
              </a:rPr>
              <a:t>&lt;includes&gt;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6110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865</cp:revision>
  <dcterms:created xsi:type="dcterms:W3CDTF">2013-07-15T20:26:40Z</dcterms:created>
  <dcterms:modified xsi:type="dcterms:W3CDTF">2024-09-14T23:10:40Z</dcterms:modified>
</cp:coreProperties>
</file>