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Julius Sans One"/>
      <p:regular r:id="rId16"/>
    </p:embeddedFont>
    <p:embeddedFont>
      <p:font typeface="Didact Gothic"/>
      <p:regular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idactGothic-regular.fntdata"/><Relationship Id="rId16" Type="http://schemas.openxmlformats.org/officeDocument/2006/relationships/font" Target="fonts/JuliusSansOne-regular.fntdata"/><Relationship Id="rId1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d46f86a092_5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d46f86a092_5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46f86a092_5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d46f86a092_5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481f0375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481f0375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4eef83a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354eef83a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4eef83a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54eef83a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4eef83a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54eef83a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4eef83a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354eef83a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4eef83a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354eef83a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4eef83a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54eef83a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Trabalhos futuros: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Suporte multilíngue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Raciocínio simbólico mais avançado</a:t>
            </a:r>
            <a:endParaRPr sz="1400">
              <a:solidFill>
                <a:srgbClr val="383838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383838"/>
                </a:solidFill>
                <a:latin typeface="Questrial"/>
                <a:ea typeface="Questrial"/>
                <a:cs typeface="Questrial"/>
                <a:sym typeface="Questrial"/>
              </a:rPr>
              <a:t>Aprimoramento de decodificadores para álgebra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2C2C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rgbClr val="2C2C2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 rot="10800000">
            <a:off x="-29550" y="-390061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>
            <p:ph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9" name="Google Shape;99;p18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8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8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6" name="Google Shape;106;p19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9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20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24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/>
          <p:nvPr/>
        </p:nvSpPr>
        <p:spPr>
          <a:xfrm rot="-3705056">
            <a:off x="3640146" y="1219695"/>
            <a:ext cx="5766045" cy="5591021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flipH="1" rot="-1852228">
            <a:off x="-175058" y="-6467"/>
            <a:ext cx="1579813" cy="1246934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 flipH="1" rot="-1852228">
            <a:off x="9392" y="-341592"/>
            <a:ext cx="1579813" cy="1246934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62" name="Google Shape;162;p28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8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1" name="Google Shape;171;p29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rgbClr val="2C2C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90F3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2" name="Google Shape;182;p3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5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6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2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9" name="Google Shape;219;p3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" name="Google Shape;223;p3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8" name="Google Shape;228;p3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4" name="Google Shape;244;p40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40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4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42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42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42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2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43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6" name="Google Shape;266;p4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44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44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44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7" name="Google Shape;277;p44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45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4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4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8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5" name="Google Shape;305;p48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8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7" name="Google Shape;307;p48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7" name="Google Shape;317;p49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49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9" name="Google Shape;319;p49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9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9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50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8" name="Google Shape;328;p50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0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0" name="Google Shape;330;p50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50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2" name="Google Shape;332;p50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50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2" name="Google Shape;342;p51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1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1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1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1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1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2" name="Google Shape;352;p51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2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53"/>
          <p:cNvSpPr txBox="1"/>
          <p:nvPr>
            <p:ph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3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67" name="Google Shape;367;p53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53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3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3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4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56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6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6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6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8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8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8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8" name="Google Shape;398;p58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8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0" name="Google Shape;400;p58"/>
          <p:cNvSpPr txBox="1"/>
          <p:nvPr>
            <p:ph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8"/>
          <p:cNvSpPr txBox="1"/>
          <p:nvPr>
            <p:ph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8"/>
          <p:cNvSpPr txBox="1"/>
          <p:nvPr>
            <p:ph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8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8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8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8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9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1" name="Google Shape;411;p59"/>
          <p:cNvSpPr txBox="1"/>
          <p:nvPr>
            <p:ph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59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3" name="Google Shape;413;p59"/>
          <p:cNvSpPr txBox="1"/>
          <p:nvPr>
            <p:ph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9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9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0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61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6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62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3" name="Google Shape;433;p62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62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5" name="Google Shape;435;p62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62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37" name="Google Shape;437;p62"/>
          <p:cNvSpPr txBox="1"/>
          <p:nvPr>
            <p:ph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62"/>
          <p:cNvSpPr txBox="1"/>
          <p:nvPr>
            <p:ph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62"/>
          <p:cNvSpPr txBox="1"/>
          <p:nvPr>
            <p:ph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2" name="Google Shape;442;p6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4" name="Google Shape;444;p6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45" name="Google Shape;445;p6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i="0" lang="pt-BR" sz="1100" u="none" cap="none" strike="noStrike">
                <a:solidFill>
                  <a:schemeClr val="hlink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b="0" i="0" lang="pt-BR" sz="1100" u="none" cap="none" strike="noStrik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0" i="0" sz="1100" u="none" cap="none" strike="noStrike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6" name="Google Shape;446;p6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64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4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4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4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6" name="Google Shape;456;p66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7" name="Google Shape;457;p66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66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59" name="Google Shape;459;p66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66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1" name="Google Shape;461;p66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66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3" name="Google Shape;463;p66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66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65" name="Google Shape;465;p66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8" name="Google Shape;468;p67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7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6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9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9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0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p71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71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1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1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1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1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b="0" i="0" sz="27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b="0" i="0" sz="3000" u="none" cap="none" strike="noStrik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 b="0" i="0" sz="1400" u="none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/>
          <p:nvPr>
            <p:ph type="ctrTitle"/>
          </p:nvPr>
        </p:nvSpPr>
        <p:spPr>
          <a:xfrm>
            <a:off x="4003225" y="3071050"/>
            <a:ext cx="49215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90F3A0"/>
                </a:highlight>
              </a:rPr>
              <a:t>Embarque de passageiros em</a:t>
            </a:r>
            <a:endParaRPr sz="2000">
              <a:solidFill>
                <a:schemeClr val="dk1"/>
              </a:solidFill>
              <a:highlight>
                <a:srgbClr val="90F3A0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90F3A0"/>
                </a:highlight>
              </a:rPr>
              <a:t>aviões usando lista de prioridade</a:t>
            </a:r>
            <a:endParaRPr sz="2000">
              <a:solidFill>
                <a:schemeClr val="dk1"/>
              </a:solidFill>
              <a:highlight>
                <a:srgbClr val="90F3A0"/>
              </a:highlight>
            </a:endParaRPr>
          </a:p>
        </p:txBody>
      </p:sp>
      <p:sp>
        <p:nvSpPr>
          <p:cNvPr id="496" name="Google Shape;496;p72"/>
          <p:cNvSpPr txBox="1"/>
          <p:nvPr>
            <p:ph idx="1" type="subTitle"/>
          </p:nvPr>
        </p:nvSpPr>
        <p:spPr>
          <a:xfrm>
            <a:off x="4190725" y="3861850"/>
            <a:ext cx="45918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200">
                <a:solidFill>
                  <a:schemeClr val="accent6"/>
                </a:solidFill>
              </a:rPr>
              <a:t>Bruno Henrique Silva Rocha, Davy Caetano Nascimento, João Felipe Brandão Jatobá, Luiz Henrique Lima Leite</a:t>
            </a:r>
            <a:endParaRPr sz="1200">
              <a:solidFill>
                <a:schemeClr val="accent6"/>
              </a:solidFill>
            </a:endParaRPr>
          </a:p>
        </p:txBody>
      </p:sp>
      <p:cxnSp>
        <p:nvCxnSpPr>
          <p:cNvPr id="497" name="Google Shape;497;p72"/>
          <p:cNvCxnSpPr/>
          <p:nvPr/>
        </p:nvCxnSpPr>
        <p:spPr>
          <a:xfrm flipH="1" rot="10800000">
            <a:off x="4303975" y="3861850"/>
            <a:ext cx="4320000" cy="3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>
                <a:solidFill>
                  <a:schemeClr val="accent6"/>
                </a:solidFill>
              </a:rPr>
              <a:t>Sumário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503" name="Google Shape;503;p73"/>
          <p:cNvSpPr txBox="1"/>
          <p:nvPr>
            <p:ph idx="5" type="title"/>
          </p:nvPr>
        </p:nvSpPr>
        <p:spPr>
          <a:xfrm>
            <a:off x="4961975" y="1146675"/>
            <a:ext cx="41820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O Desafio do Embarque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Lista de</a:t>
            </a:r>
            <a:r>
              <a:rPr lang="pt-BR" sz="1500">
                <a:solidFill>
                  <a:srgbClr val="2C2C2C"/>
                </a:solidFill>
              </a:rPr>
              <a:t> Prioridade Como Solução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Critérios de Priorização e Vantagens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Preparando a Fila de Embarque 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Embarque Dos Passageiros 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Resultado da Execução 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C2C2C"/>
                </a:solidFill>
              </a:rPr>
              <a:t>Conclusão </a:t>
            </a:r>
            <a:endParaRPr sz="1500">
              <a:solidFill>
                <a:srgbClr val="2C2C2C"/>
              </a:solidFill>
            </a:endParaRPr>
          </a:p>
        </p:txBody>
      </p:sp>
      <p:sp>
        <p:nvSpPr>
          <p:cNvPr id="504" name="Google Shape;504;p73"/>
          <p:cNvSpPr txBox="1"/>
          <p:nvPr>
            <p:ph idx="2" type="title"/>
          </p:nvPr>
        </p:nvSpPr>
        <p:spPr>
          <a:xfrm>
            <a:off x="4277375" y="1146675"/>
            <a:ext cx="6846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01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02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03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04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05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06</a:t>
            </a:r>
            <a:endParaRPr sz="1500">
              <a:solidFill>
                <a:srgbClr val="2C2C2C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2C2C2C"/>
                </a:solidFill>
              </a:rPr>
              <a:t>07</a:t>
            </a:r>
            <a:endParaRPr sz="1500">
              <a:solidFill>
                <a:srgbClr val="2C2C2C"/>
              </a:solidFill>
            </a:endParaRPr>
          </a:p>
        </p:txBody>
      </p:sp>
      <p:cxnSp>
        <p:nvCxnSpPr>
          <p:cNvPr id="505" name="Google Shape;505;p73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/>
          <p:nvPr>
            <p:ph idx="4294967295" type="title"/>
          </p:nvPr>
        </p:nvSpPr>
        <p:spPr>
          <a:xfrm>
            <a:off x="554250" y="132125"/>
            <a:ext cx="8191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O Desafio do Embarque de Passageiros em Aviões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11" name="Google Shape;511;p74"/>
          <p:cNvSpPr txBox="1"/>
          <p:nvPr/>
        </p:nvSpPr>
        <p:spPr>
          <a:xfrm>
            <a:off x="554250" y="997750"/>
            <a:ext cx="8035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 voos comerciais, o embarque de passageiros é uma etapa crítica que impacta diretamente o tempo de solo da aeronave e a pontualidade dos voos.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Um embarque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desorganizado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gera: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Atrasos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Congestionamento no corredor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Maior tempo em solo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2" name="Google Shape;512;p74"/>
          <p:cNvSpPr txBox="1"/>
          <p:nvPr/>
        </p:nvSpPr>
        <p:spPr>
          <a:xfrm>
            <a:off x="484800" y="3211863"/>
            <a:ext cx="311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Aeronave analisada: ATR-72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17 fileiras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4 assentos por fileira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68 assentos no total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13" name="Google Shape;51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225" y="3035205"/>
            <a:ext cx="4978077" cy="16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5"/>
          <p:cNvSpPr txBox="1"/>
          <p:nvPr>
            <p:ph idx="4294967295" type="title"/>
          </p:nvPr>
        </p:nvSpPr>
        <p:spPr>
          <a:xfrm>
            <a:off x="509850" y="132125"/>
            <a:ext cx="8124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Lista de Prioridade Como Solução Estrutural</a:t>
            </a:r>
            <a:endParaRPr sz="2400">
              <a:highlight>
                <a:srgbClr val="90F3A0"/>
              </a:highlight>
            </a:endParaRPr>
          </a:p>
        </p:txBody>
      </p:sp>
      <p:sp>
        <p:nvSpPr>
          <p:cNvPr id="519" name="Google Shape;519;p75"/>
          <p:cNvSpPr txBox="1"/>
          <p:nvPr/>
        </p:nvSpPr>
        <p:spPr>
          <a:xfrm>
            <a:off x="1112550" y="1186500"/>
            <a:ext cx="69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Utilizamos a lista de prioridade como estrutura de dados para organizar a ordem de entrada dos passageiros.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Cada passageiro é representado por: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Número da fileira (1 a 17)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Letra do assento (A, B, C ou D)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Uma prioridade numérica associada ao seu assento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lista de prioridade garante que os passageiros com maior prioridade embarquem primeiro.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Ordem é mantida automaticamente ao inserir elementos na lista.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6"/>
          <p:cNvSpPr txBox="1"/>
          <p:nvPr>
            <p:ph idx="4294967295" type="title"/>
          </p:nvPr>
        </p:nvSpPr>
        <p:spPr>
          <a:xfrm>
            <a:off x="1363350" y="92800"/>
            <a:ext cx="6417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Critérios</a:t>
            </a:r>
            <a:r>
              <a:rPr lang="pt-BR" sz="2400">
                <a:highlight>
                  <a:srgbClr val="90F3A0"/>
                </a:highlight>
              </a:rPr>
              <a:t> de Priorização e Vantagens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25" name="Google Shape;525;p76"/>
          <p:cNvSpPr txBox="1"/>
          <p:nvPr/>
        </p:nvSpPr>
        <p:spPr>
          <a:xfrm>
            <a:off x="1112550" y="1186500"/>
            <a:ext cx="691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prioridade foi definida com base em dois critérios: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Tipo de assento: Janelas (A e D) têm prioridade sobre os corredores (B e C)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Posição da fileira: Da frente para trás (fileira 1 → 17)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Justificativa: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Passageiros nas janelas precisam se acomodar primeiro para não atrapalhar os dos corredores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Fileiras da frente evitam que passageiros bloqueiem outros ao entrar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Vantagens da abordagem: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Embarque mais rápido e organizado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Redução de bloqueios no corredor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7"/>
          <p:cNvSpPr txBox="1"/>
          <p:nvPr>
            <p:ph idx="4294967295" type="title"/>
          </p:nvPr>
        </p:nvSpPr>
        <p:spPr>
          <a:xfrm>
            <a:off x="1687950" y="8495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Preparando a Fila de Embarque</a:t>
            </a:r>
            <a:r>
              <a:rPr lang="pt-BR" sz="2400">
                <a:highlight>
                  <a:srgbClr val="90F3A0"/>
                </a:highlight>
              </a:rPr>
              <a:t> 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31" name="Google Shape;531;p77"/>
          <p:cNvSpPr txBox="1"/>
          <p:nvPr/>
        </p:nvSpPr>
        <p:spPr>
          <a:xfrm>
            <a:off x="973050" y="1155025"/>
            <a:ext cx="719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main cria e preenche a lista de prioridade com todos os passageiros.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Primeiro são inseridos todos os passageiros das janelas (A e D) de fileira em fileira.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Em seguida são inseridos todos os passageiros dos corredores (B e C),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também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de fileira em fileira.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Cada passageiro recebe uma prioridade incremental garantindo a ordem de embarque.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32" name="Google Shape;5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3445700"/>
            <a:ext cx="4229400" cy="10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89" y="3431788"/>
            <a:ext cx="4127311" cy="11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8"/>
          <p:cNvSpPr txBox="1"/>
          <p:nvPr>
            <p:ph idx="4294967295" type="title"/>
          </p:nvPr>
        </p:nvSpPr>
        <p:spPr>
          <a:xfrm>
            <a:off x="1687950" y="84950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Embarque Dos Passageiros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39" name="Google Shape;539;p78"/>
          <p:cNvSpPr txBox="1"/>
          <p:nvPr/>
        </p:nvSpPr>
        <p:spPr>
          <a:xfrm>
            <a:off x="1112550" y="1186500"/>
            <a:ext cx="69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Após a criação da lista de prioridade, os passageiros são embarcados um a um: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cada remoção da lista ocorre um printf indicando que um passageiro embarcou.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40" name="Google Shape;54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909750"/>
            <a:ext cx="64865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9"/>
          <p:cNvSpPr txBox="1"/>
          <p:nvPr>
            <p:ph idx="4294967295" type="title"/>
          </p:nvPr>
        </p:nvSpPr>
        <p:spPr>
          <a:xfrm>
            <a:off x="1687950" y="9887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Resultado da Execução</a:t>
            </a:r>
            <a:r>
              <a:rPr lang="pt-BR" sz="2400">
                <a:highlight>
                  <a:srgbClr val="90F3A0"/>
                </a:highlight>
              </a:rPr>
              <a:t>  </a:t>
            </a:r>
            <a:endParaRPr b="1" sz="2400">
              <a:highlight>
                <a:srgbClr val="90F3A0"/>
              </a:highlight>
            </a:endParaRPr>
          </a:p>
        </p:txBody>
      </p:sp>
      <p:pic>
        <p:nvPicPr>
          <p:cNvPr id="546" name="Google Shape;54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77" y="648700"/>
            <a:ext cx="1821850" cy="422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50" y="627475"/>
            <a:ext cx="1784050" cy="42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>
            <a:alpha val="0"/>
          </a:srgbClr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0"/>
          <p:cNvSpPr txBox="1"/>
          <p:nvPr>
            <p:ph idx="4294967295" type="title"/>
          </p:nvPr>
        </p:nvSpPr>
        <p:spPr>
          <a:xfrm>
            <a:off x="1687950" y="147875"/>
            <a:ext cx="5768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 sz="2400">
                <a:highlight>
                  <a:srgbClr val="90F3A0"/>
                </a:highlight>
              </a:rPr>
              <a:t>Conclusão</a:t>
            </a:r>
            <a:endParaRPr b="1" sz="2400">
              <a:highlight>
                <a:srgbClr val="90F3A0"/>
              </a:highlight>
            </a:endParaRPr>
          </a:p>
        </p:txBody>
      </p:sp>
      <p:sp>
        <p:nvSpPr>
          <p:cNvPr id="553" name="Google Shape;553;p80"/>
          <p:cNvSpPr txBox="1"/>
          <p:nvPr/>
        </p:nvSpPr>
        <p:spPr>
          <a:xfrm>
            <a:off x="1112550" y="1422450"/>
            <a:ext cx="691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lista de prioridade se mostrou bastante eficaz para modelar regras de embarque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A estrutura é extensível para outras regras, como prioridade para embarque preferencial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Demonstra muito bem o papel das Estruturas de Dados em soluções 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práticas</a:t>
            </a:r>
            <a:r>
              <a:rPr lang="pt-BR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 e otimizadas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