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notesMasterIdLst>
    <p:notesMasterId r:id="rId10"/>
  </p:notesMasterIdLst>
  <p:handoutMasterIdLst>
    <p:handoutMasterId r:id="rId11"/>
  </p:handoutMasterIdLst>
  <p:sldIdLst>
    <p:sldId id="256" r:id="rId2"/>
    <p:sldId id="257" r:id="rId3"/>
    <p:sldId id="262" r:id="rId4"/>
    <p:sldId id="259" r:id="rId5"/>
    <p:sldId id="264" r:id="rId6"/>
    <p:sldId id="261" r:id="rId7"/>
    <p:sldId id="258" r:id="rId8"/>
    <p:sldId id="263" r:id="rId9"/>
  </p:sldIdLst>
  <p:sldSz cx="12192000" cy="6858000"/>
  <p:notesSz cx="9144000" cy="6858000"/>
  <p:defaultTextStyle>
    <a:defPPr>
      <a:defRPr lang="en-US"/>
    </a:defPPr>
    <a:lvl1pPr marL="0" algn="l" defTabSz="914253" rtl="0" eaLnBrk="1" latinLnBrk="0" hangingPunct="1">
      <a:defRPr sz="1800" kern="1200">
        <a:solidFill>
          <a:schemeClr val="tx1"/>
        </a:solidFill>
        <a:latin typeface="+mn-lt"/>
        <a:ea typeface="+mn-ea"/>
        <a:cs typeface="+mn-cs"/>
      </a:defRPr>
    </a:lvl1pPr>
    <a:lvl2pPr marL="457128" algn="l" defTabSz="914253" rtl="0" eaLnBrk="1" latinLnBrk="0" hangingPunct="1">
      <a:defRPr sz="1800" kern="1200">
        <a:solidFill>
          <a:schemeClr val="tx1"/>
        </a:solidFill>
        <a:latin typeface="+mn-lt"/>
        <a:ea typeface="+mn-ea"/>
        <a:cs typeface="+mn-cs"/>
      </a:defRPr>
    </a:lvl2pPr>
    <a:lvl3pPr marL="914253" algn="l" defTabSz="914253" rtl="0" eaLnBrk="1" latinLnBrk="0" hangingPunct="1">
      <a:defRPr sz="1800" kern="1200">
        <a:solidFill>
          <a:schemeClr val="tx1"/>
        </a:solidFill>
        <a:latin typeface="+mn-lt"/>
        <a:ea typeface="+mn-ea"/>
        <a:cs typeface="+mn-cs"/>
      </a:defRPr>
    </a:lvl3pPr>
    <a:lvl4pPr marL="1371381" algn="l" defTabSz="914253" rtl="0" eaLnBrk="1" latinLnBrk="0" hangingPunct="1">
      <a:defRPr sz="1800" kern="1200">
        <a:solidFill>
          <a:schemeClr val="tx1"/>
        </a:solidFill>
        <a:latin typeface="+mn-lt"/>
        <a:ea typeface="+mn-ea"/>
        <a:cs typeface="+mn-cs"/>
      </a:defRPr>
    </a:lvl4pPr>
    <a:lvl5pPr marL="1828508" algn="l" defTabSz="914253" rtl="0" eaLnBrk="1" latinLnBrk="0" hangingPunct="1">
      <a:defRPr sz="1800" kern="1200">
        <a:solidFill>
          <a:schemeClr val="tx1"/>
        </a:solidFill>
        <a:latin typeface="+mn-lt"/>
        <a:ea typeface="+mn-ea"/>
        <a:cs typeface="+mn-cs"/>
      </a:defRPr>
    </a:lvl5pPr>
    <a:lvl6pPr marL="2285635" algn="l" defTabSz="914253" rtl="0" eaLnBrk="1" latinLnBrk="0" hangingPunct="1">
      <a:defRPr sz="1800" kern="1200">
        <a:solidFill>
          <a:schemeClr val="tx1"/>
        </a:solidFill>
        <a:latin typeface="+mn-lt"/>
        <a:ea typeface="+mn-ea"/>
        <a:cs typeface="+mn-cs"/>
      </a:defRPr>
    </a:lvl6pPr>
    <a:lvl7pPr marL="2742761" algn="l" defTabSz="914253" rtl="0" eaLnBrk="1" latinLnBrk="0" hangingPunct="1">
      <a:defRPr sz="1800" kern="1200">
        <a:solidFill>
          <a:schemeClr val="tx1"/>
        </a:solidFill>
        <a:latin typeface="+mn-lt"/>
        <a:ea typeface="+mn-ea"/>
        <a:cs typeface="+mn-cs"/>
      </a:defRPr>
    </a:lvl7pPr>
    <a:lvl8pPr marL="3199889" algn="l" defTabSz="914253" rtl="0" eaLnBrk="1" latinLnBrk="0" hangingPunct="1">
      <a:defRPr sz="1800" kern="1200">
        <a:solidFill>
          <a:schemeClr val="tx1"/>
        </a:solidFill>
        <a:latin typeface="+mn-lt"/>
        <a:ea typeface="+mn-ea"/>
        <a:cs typeface="+mn-cs"/>
      </a:defRPr>
    </a:lvl8pPr>
    <a:lvl9pPr marL="3657017" algn="l" defTabSz="91425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9ABD23-22F5-D84C-A98F-9950735B71F9}" v="10" dt="2023-02-26T05:54:55.2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84"/>
    <p:restoredTop sz="73843"/>
  </p:normalViewPr>
  <p:slideViewPr>
    <p:cSldViewPr snapToGrid="0">
      <p:cViewPr varScale="1">
        <p:scale>
          <a:sx n="71" d="100"/>
          <a:sy n="71" d="100"/>
        </p:scale>
        <p:origin x="184" y="3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8" d="100"/>
          <a:sy n="128" d="100"/>
        </p:scale>
        <p:origin x="208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3370E4-3A24-83B4-7E53-09FCCAED8F20}"/>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E6E552-2A9D-AD18-3B4A-44D4117E598E}"/>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5345A897-8FA1-8148-B3E6-20F3EE6572AF}" type="datetimeFigureOut">
              <a:rPr lang="en-US" smtClean="0"/>
              <a:t>2/26/23</a:t>
            </a:fld>
            <a:endParaRPr lang="en-US"/>
          </a:p>
        </p:txBody>
      </p:sp>
      <p:sp>
        <p:nvSpPr>
          <p:cNvPr id="4" name="Footer Placeholder 3">
            <a:extLst>
              <a:ext uri="{FF2B5EF4-FFF2-40B4-BE49-F238E27FC236}">
                <a16:creationId xmlns:a16="http://schemas.microsoft.com/office/drawing/2014/main" id="{6AEE4886-D5D3-9066-C3B2-4AD047800951}"/>
              </a:ext>
            </a:extLst>
          </p:cNvPr>
          <p:cNvSpPr>
            <a:spLocks noGrp="1"/>
          </p:cNvSpPr>
          <p:nvPr>
            <p:ph type="ftr" sz="quarter" idx="2"/>
          </p:nvPr>
        </p:nvSpPr>
        <p:spPr>
          <a:xfrm>
            <a:off x="0" y="6513515"/>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8A3C177-E001-5041-A4D4-46A012B5BF6E}"/>
              </a:ext>
            </a:extLst>
          </p:cNvPr>
          <p:cNvSpPr>
            <a:spLocks noGrp="1"/>
          </p:cNvSpPr>
          <p:nvPr>
            <p:ph type="sldNum" sz="quarter" idx="3"/>
          </p:nvPr>
        </p:nvSpPr>
        <p:spPr>
          <a:xfrm>
            <a:off x="5180013" y="6513515"/>
            <a:ext cx="3962400" cy="344487"/>
          </a:xfrm>
          <a:prstGeom prst="rect">
            <a:avLst/>
          </a:prstGeom>
        </p:spPr>
        <p:txBody>
          <a:bodyPr vert="horz" lIns="91440" tIns="45720" rIns="91440" bIns="45720" rtlCol="0" anchor="b"/>
          <a:lstStyle>
            <a:lvl1pPr algn="r">
              <a:defRPr sz="1200"/>
            </a:lvl1pPr>
          </a:lstStyle>
          <a:p>
            <a:fld id="{CBDC4797-B665-6A40-B590-ABBD11F53B1A}" type="slidenum">
              <a:rPr lang="en-US" smtClean="0"/>
              <a:t>‹#›</a:t>
            </a:fld>
            <a:endParaRPr lang="en-US"/>
          </a:p>
        </p:txBody>
      </p:sp>
    </p:spTree>
    <p:extLst>
      <p:ext uri="{BB962C8B-B14F-4D97-AF65-F5344CB8AC3E}">
        <p14:creationId xmlns:p14="http://schemas.microsoft.com/office/powerpoint/2010/main" val="2400229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2"/>
            <a:ext cx="3962400" cy="344091"/>
          </a:xfrm>
          <a:prstGeom prst="rect">
            <a:avLst/>
          </a:prstGeom>
        </p:spPr>
        <p:txBody>
          <a:bodyPr vert="horz" lIns="91440" tIns="45720" rIns="91440" bIns="45720" rtlCol="0"/>
          <a:lstStyle>
            <a:lvl1pPr algn="r">
              <a:defRPr sz="1200"/>
            </a:lvl1pPr>
          </a:lstStyle>
          <a:p>
            <a:fld id="{69A7FC24-3305-B743-9120-9568DA08D7F8}" type="datetimeFigureOut">
              <a:rPr lang="en-US" smtClean="0"/>
              <a:t>2/24/23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0F337C-E30A-9C44-86A4-D3DFEBD92868}" type="slidenum">
              <a:rPr lang="en-US" smtClean="0"/>
              <a:t>‹#›</a:t>
            </a:fld>
            <a:endParaRPr lang="en-US"/>
          </a:p>
        </p:txBody>
      </p:sp>
    </p:spTree>
    <p:extLst>
      <p:ext uri="{BB962C8B-B14F-4D97-AF65-F5344CB8AC3E}">
        <p14:creationId xmlns:p14="http://schemas.microsoft.com/office/powerpoint/2010/main" val="1271345402"/>
      </p:ext>
    </p:extLst>
  </p:cSld>
  <p:clrMap bg1="lt1" tx1="dk1" bg2="lt2" tx2="dk2" accent1="accent1" accent2="accent2" accent3="accent3" accent4="accent4" accent5="accent5" accent6="accent6" hlink="hlink" folHlink="folHlink"/>
  <p:notesStyle>
    <a:lvl1pPr marL="0" algn="l" defTabSz="914253" rtl="0" eaLnBrk="1" latinLnBrk="0" hangingPunct="1">
      <a:defRPr sz="1200" kern="1200">
        <a:solidFill>
          <a:schemeClr val="tx1"/>
        </a:solidFill>
        <a:latin typeface="+mn-lt"/>
        <a:ea typeface="+mn-ea"/>
        <a:cs typeface="+mn-cs"/>
      </a:defRPr>
    </a:lvl1pPr>
    <a:lvl2pPr marL="457128" algn="l" defTabSz="914253" rtl="0" eaLnBrk="1" latinLnBrk="0" hangingPunct="1">
      <a:defRPr sz="1200" kern="1200">
        <a:solidFill>
          <a:schemeClr val="tx1"/>
        </a:solidFill>
        <a:latin typeface="+mn-lt"/>
        <a:ea typeface="+mn-ea"/>
        <a:cs typeface="+mn-cs"/>
      </a:defRPr>
    </a:lvl2pPr>
    <a:lvl3pPr marL="914253" algn="l" defTabSz="914253" rtl="0" eaLnBrk="1" latinLnBrk="0" hangingPunct="1">
      <a:defRPr sz="1200" kern="1200">
        <a:solidFill>
          <a:schemeClr val="tx1"/>
        </a:solidFill>
        <a:latin typeface="+mn-lt"/>
        <a:ea typeface="+mn-ea"/>
        <a:cs typeface="+mn-cs"/>
      </a:defRPr>
    </a:lvl3pPr>
    <a:lvl4pPr marL="1371381" algn="l" defTabSz="914253" rtl="0" eaLnBrk="1" latinLnBrk="0" hangingPunct="1">
      <a:defRPr sz="1200" kern="1200">
        <a:solidFill>
          <a:schemeClr val="tx1"/>
        </a:solidFill>
        <a:latin typeface="+mn-lt"/>
        <a:ea typeface="+mn-ea"/>
        <a:cs typeface="+mn-cs"/>
      </a:defRPr>
    </a:lvl4pPr>
    <a:lvl5pPr marL="1828508" algn="l" defTabSz="914253" rtl="0" eaLnBrk="1" latinLnBrk="0" hangingPunct="1">
      <a:defRPr sz="1200" kern="1200">
        <a:solidFill>
          <a:schemeClr val="tx1"/>
        </a:solidFill>
        <a:latin typeface="+mn-lt"/>
        <a:ea typeface="+mn-ea"/>
        <a:cs typeface="+mn-cs"/>
      </a:defRPr>
    </a:lvl5pPr>
    <a:lvl6pPr marL="2285635" algn="l" defTabSz="914253" rtl="0" eaLnBrk="1" latinLnBrk="0" hangingPunct="1">
      <a:defRPr sz="1200" kern="1200">
        <a:solidFill>
          <a:schemeClr val="tx1"/>
        </a:solidFill>
        <a:latin typeface="+mn-lt"/>
        <a:ea typeface="+mn-ea"/>
        <a:cs typeface="+mn-cs"/>
      </a:defRPr>
    </a:lvl6pPr>
    <a:lvl7pPr marL="2742761" algn="l" defTabSz="914253" rtl="0" eaLnBrk="1" latinLnBrk="0" hangingPunct="1">
      <a:defRPr sz="1200" kern="1200">
        <a:solidFill>
          <a:schemeClr val="tx1"/>
        </a:solidFill>
        <a:latin typeface="+mn-lt"/>
        <a:ea typeface="+mn-ea"/>
        <a:cs typeface="+mn-cs"/>
      </a:defRPr>
    </a:lvl7pPr>
    <a:lvl8pPr marL="3199889" algn="l" defTabSz="914253" rtl="0" eaLnBrk="1" latinLnBrk="0" hangingPunct="1">
      <a:defRPr sz="1200" kern="1200">
        <a:solidFill>
          <a:schemeClr val="tx1"/>
        </a:solidFill>
        <a:latin typeface="+mn-lt"/>
        <a:ea typeface="+mn-ea"/>
        <a:cs typeface="+mn-cs"/>
      </a:defRPr>
    </a:lvl8pPr>
    <a:lvl9pPr marL="3657017" algn="l" defTabSz="91425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0F337C-E30A-9C44-86A4-D3DFEBD92868}" type="slidenum">
              <a:rPr lang="en-US" smtClean="0"/>
              <a:t>1</a:t>
            </a:fld>
            <a:endParaRPr lang="en-US"/>
          </a:p>
        </p:txBody>
      </p:sp>
    </p:spTree>
    <p:extLst>
      <p:ext uri="{BB962C8B-B14F-4D97-AF65-F5344CB8AC3E}">
        <p14:creationId xmlns:p14="http://schemas.microsoft.com/office/powerpoint/2010/main" val="1379215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lang="en-US" b="0" i="0" u="none" strike="noStrike" dirty="0">
                <a:solidFill>
                  <a:srgbClr val="223C50"/>
                </a:solidFill>
                <a:effectLst/>
                <a:latin typeface="TradeGothicNextW01-Ligh 693250"/>
              </a:rPr>
              <a:t>First, set the scene for your audience: What's the current understanding of how video game sales behave across geographic regions? Articulate this as a statement and place it at the start of a new file. </a:t>
            </a:r>
          </a:p>
          <a:p>
            <a:pPr marL="742950" lvl="1" indent="-285750" algn="l">
              <a:buFont typeface="+mj-lt"/>
              <a:buAutoNum type="arabicPeriod"/>
            </a:pPr>
            <a:endParaRPr lang="en-US" b="0" i="0" u="none" strike="noStrike" dirty="0">
              <a:solidFill>
                <a:srgbClr val="223C50"/>
              </a:solidFill>
              <a:effectLst/>
              <a:latin typeface="TradeGothicNextW01-Ligh 693250"/>
            </a:endParaRPr>
          </a:p>
        </p:txBody>
      </p:sp>
      <p:sp>
        <p:nvSpPr>
          <p:cNvPr id="4" name="Slide Number Placeholder 3"/>
          <p:cNvSpPr>
            <a:spLocks noGrp="1"/>
          </p:cNvSpPr>
          <p:nvPr>
            <p:ph type="sldNum" sz="quarter" idx="5"/>
          </p:nvPr>
        </p:nvSpPr>
        <p:spPr/>
        <p:txBody>
          <a:bodyPr/>
          <a:lstStyle/>
          <a:p>
            <a:fld id="{2B0F337C-E30A-9C44-86A4-D3DFEBD92868}" type="slidenum">
              <a:rPr lang="en-US" smtClean="0"/>
              <a:t>2</a:t>
            </a:fld>
            <a:endParaRPr lang="en-US"/>
          </a:p>
        </p:txBody>
      </p:sp>
    </p:spTree>
    <p:extLst>
      <p:ext uri="{BB962C8B-B14F-4D97-AF65-F5344CB8AC3E}">
        <p14:creationId xmlns:p14="http://schemas.microsoft.com/office/powerpoint/2010/main" val="2432139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3C50"/>
                </a:solidFill>
                <a:effectLst/>
                <a:latin typeface="TradeGothicNextW01-Ligh 693250"/>
              </a:rPr>
              <a:t>Visualization:</a:t>
            </a:r>
          </a:p>
          <a:p>
            <a:r>
              <a:rPr lang="en-US" dirty="0"/>
              <a:t>This line chart shows the decline in sales from 2012 to 2016. </a:t>
            </a:r>
            <a:r>
              <a:rPr lang="en-US" b="0" i="0" u="none" strike="noStrike" dirty="0">
                <a:solidFill>
                  <a:srgbClr val="223C50"/>
                </a:solidFill>
                <a:effectLst/>
                <a:latin typeface="TradeGothicNextW01-Ligh 693250"/>
              </a:rPr>
              <a:t>Since the data is not given on a month by month basis for 2016, it has been broken down by year. I chose this chart because the executives won’t care about the data before 2000 and may not care about any data before 2010. The data displayed shows the steep decline over the past few years which is relevant to the current sales. It also shows that in 2016 European sales were higher than North American sales for the first time in multiple years. This is a good indication of which region </a:t>
            </a:r>
            <a:r>
              <a:rPr lang="en-US" b="0" i="0" u="none" strike="noStrike" dirty="0" err="1">
                <a:solidFill>
                  <a:srgbClr val="223C50"/>
                </a:solidFill>
                <a:effectLst/>
                <a:latin typeface="TradeGothicNextW01-Ligh 693250"/>
              </a:rPr>
              <a:t>GameCo</a:t>
            </a:r>
            <a:r>
              <a:rPr lang="en-US" b="0" i="0" u="none" strike="noStrike" dirty="0">
                <a:solidFill>
                  <a:srgbClr val="223C50"/>
                </a:solidFill>
                <a:effectLst/>
                <a:latin typeface="TradeGothicNextW01-Ligh 693250"/>
              </a:rPr>
              <a:t>. should be focused on. </a:t>
            </a:r>
            <a:endParaRPr lang="en-US" dirty="0"/>
          </a:p>
        </p:txBody>
      </p:sp>
      <p:sp>
        <p:nvSpPr>
          <p:cNvPr id="4" name="Slide Number Placeholder 3"/>
          <p:cNvSpPr>
            <a:spLocks noGrp="1"/>
          </p:cNvSpPr>
          <p:nvPr>
            <p:ph type="sldNum" sz="quarter" idx="5"/>
          </p:nvPr>
        </p:nvSpPr>
        <p:spPr/>
        <p:txBody>
          <a:bodyPr/>
          <a:lstStyle/>
          <a:p>
            <a:fld id="{2B0F337C-E30A-9C44-86A4-D3DFEBD92868}" type="slidenum">
              <a:rPr lang="en-US" smtClean="0"/>
              <a:t>3</a:t>
            </a:fld>
            <a:endParaRPr lang="en-US"/>
          </a:p>
        </p:txBody>
      </p:sp>
    </p:spTree>
    <p:extLst>
      <p:ext uri="{BB962C8B-B14F-4D97-AF65-F5344CB8AC3E}">
        <p14:creationId xmlns:p14="http://schemas.microsoft.com/office/powerpoint/2010/main" val="1466855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US" b="0" i="0" u="none" strike="noStrike" dirty="0">
                <a:solidFill>
                  <a:srgbClr val="223C50"/>
                </a:solidFill>
                <a:effectLst/>
                <a:latin typeface="TradeGothicNextW01-Ligh 693250"/>
              </a:rPr>
              <a:t>- Write a clear statement to draw the executives’ attention to the main insight shown in the visualization(s) </a:t>
            </a:r>
          </a:p>
          <a:p>
            <a:r>
              <a:rPr lang="en-US" b="0" i="0" u="none" strike="noStrike" dirty="0">
                <a:solidFill>
                  <a:srgbClr val="223C50"/>
                </a:solidFill>
                <a:effectLst/>
                <a:latin typeface="TradeGothicNextW01-Ligh 693250"/>
              </a:rPr>
              <a:t>- explain how your insight supports or challenges </a:t>
            </a:r>
            <a:r>
              <a:rPr lang="en-US" b="0" i="0" u="none" strike="noStrike" dirty="0" err="1">
                <a:solidFill>
                  <a:srgbClr val="223C50"/>
                </a:solidFill>
                <a:effectLst/>
                <a:latin typeface="TradeGothicNextW01-Ligh 693250"/>
              </a:rPr>
              <a:t>GameCo’s</a:t>
            </a:r>
            <a:r>
              <a:rPr lang="en-US" b="0" i="0" u="none" strike="noStrike" dirty="0">
                <a:solidFill>
                  <a:srgbClr val="223C50"/>
                </a:solidFill>
                <a:effectLst/>
                <a:latin typeface="TradeGothicNextW01-Ligh 693250"/>
              </a:rPr>
              <a:t> current understanding.</a:t>
            </a:r>
            <a:endParaRPr lang="en-US" dirty="0"/>
          </a:p>
        </p:txBody>
      </p:sp>
      <p:sp>
        <p:nvSpPr>
          <p:cNvPr id="4" name="Slide Number Placeholder 3"/>
          <p:cNvSpPr>
            <a:spLocks noGrp="1"/>
          </p:cNvSpPr>
          <p:nvPr>
            <p:ph type="sldNum" sz="quarter" idx="5"/>
          </p:nvPr>
        </p:nvSpPr>
        <p:spPr/>
        <p:txBody>
          <a:bodyPr/>
          <a:lstStyle/>
          <a:p>
            <a:fld id="{2B0F337C-E30A-9C44-86A4-D3DFEBD92868}" type="slidenum">
              <a:rPr lang="en-US" smtClean="0"/>
              <a:t>4</a:t>
            </a:fld>
            <a:endParaRPr lang="en-US"/>
          </a:p>
        </p:txBody>
      </p:sp>
    </p:spTree>
    <p:extLst>
      <p:ext uri="{BB962C8B-B14F-4D97-AF65-F5344CB8AC3E}">
        <p14:creationId xmlns:p14="http://schemas.microsoft.com/office/powerpoint/2010/main" val="2437336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lang="en-US" b="0" i="0" u="none" strike="noStrike" dirty="0">
                <a:solidFill>
                  <a:srgbClr val="223C50"/>
                </a:solidFill>
                <a:effectLst/>
                <a:latin typeface="TradeGothicNextW01-Ligh 693250"/>
              </a:rPr>
              <a:t>First, set the scene for your audience: What's the current understanding of how video game sales behave across geographic regions? Articulate this as a statement and place it at the start of a new file. </a:t>
            </a:r>
          </a:p>
          <a:p>
            <a:pPr marL="742950" lvl="1" indent="-285750" algn="l">
              <a:buFont typeface="+mj-lt"/>
              <a:buAutoNum type="arabicPeriod"/>
            </a:pPr>
            <a:endParaRPr lang="en-US" b="0" i="0" u="none" strike="noStrike" dirty="0">
              <a:solidFill>
                <a:srgbClr val="223C50"/>
              </a:solidFill>
              <a:effectLst/>
              <a:latin typeface="TradeGothicNextW01-Ligh 693250"/>
            </a:endParaRPr>
          </a:p>
        </p:txBody>
      </p:sp>
      <p:sp>
        <p:nvSpPr>
          <p:cNvPr id="4" name="Slide Number Placeholder 3"/>
          <p:cNvSpPr>
            <a:spLocks noGrp="1"/>
          </p:cNvSpPr>
          <p:nvPr>
            <p:ph type="sldNum" sz="quarter" idx="5"/>
          </p:nvPr>
        </p:nvSpPr>
        <p:spPr/>
        <p:txBody>
          <a:bodyPr/>
          <a:lstStyle/>
          <a:p>
            <a:fld id="{2B0F337C-E30A-9C44-86A4-D3DFEBD92868}" type="slidenum">
              <a:rPr lang="en-US" smtClean="0"/>
              <a:t>5</a:t>
            </a:fld>
            <a:endParaRPr lang="en-US"/>
          </a:p>
        </p:txBody>
      </p:sp>
    </p:spTree>
    <p:extLst>
      <p:ext uri="{BB962C8B-B14F-4D97-AF65-F5344CB8AC3E}">
        <p14:creationId xmlns:p14="http://schemas.microsoft.com/office/powerpoint/2010/main" val="3153275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3C50"/>
                </a:solidFill>
                <a:effectLst/>
                <a:latin typeface="TradeGothicNextW01-Ligh 693250"/>
              </a:rPr>
              <a:t>Recommend an action that </a:t>
            </a:r>
            <a:r>
              <a:rPr lang="en-US" b="0" i="0" u="none" strike="noStrike" dirty="0" err="1">
                <a:solidFill>
                  <a:srgbClr val="223C50"/>
                </a:solidFill>
                <a:effectLst/>
                <a:latin typeface="TradeGothicNextW01-Ligh 693250"/>
              </a:rPr>
              <a:t>GameCo</a:t>
            </a:r>
            <a:r>
              <a:rPr lang="en-US" b="0" i="0" u="none" strike="noStrike" dirty="0">
                <a:solidFill>
                  <a:srgbClr val="223C50"/>
                </a:solidFill>
                <a:effectLst/>
                <a:latin typeface="TradeGothicNextW01-Ligh 693250"/>
              </a:rPr>
              <a:t> could take in light of this revision.</a:t>
            </a:r>
          </a:p>
          <a:p>
            <a:endParaRPr lang="en-US" dirty="0"/>
          </a:p>
        </p:txBody>
      </p:sp>
      <p:sp>
        <p:nvSpPr>
          <p:cNvPr id="4" name="Slide Number Placeholder 3"/>
          <p:cNvSpPr>
            <a:spLocks noGrp="1"/>
          </p:cNvSpPr>
          <p:nvPr>
            <p:ph type="sldNum" sz="quarter" idx="5"/>
          </p:nvPr>
        </p:nvSpPr>
        <p:spPr/>
        <p:txBody>
          <a:bodyPr/>
          <a:lstStyle/>
          <a:p>
            <a:fld id="{2B0F337C-E30A-9C44-86A4-D3DFEBD92868}" type="slidenum">
              <a:rPr lang="en-US" smtClean="0"/>
              <a:t>6</a:t>
            </a:fld>
            <a:endParaRPr lang="en-US"/>
          </a:p>
        </p:txBody>
      </p:sp>
    </p:spTree>
    <p:extLst>
      <p:ext uri="{BB962C8B-B14F-4D97-AF65-F5344CB8AC3E}">
        <p14:creationId xmlns:p14="http://schemas.microsoft.com/office/powerpoint/2010/main" val="1049590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US" b="0" i="0" u="none" strike="noStrike" dirty="0">
                <a:solidFill>
                  <a:srgbClr val="223C50"/>
                </a:solidFill>
                <a:effectLst/>
                <a:latin typeface="TradeGothicNextW01-Ligh 693250"/>
              </a:rPr>
              <a:t>Visualization:</a:t>
            </a:r>
          </a:p>
          <a:p>
            <a:r>
              <a:rPr lang="en-US" b="0" i="0" u="none" strike="noStrike" dirty="0">
                <a:solidFill>
                  <a:srgbClr val="223C50"/>
                </a:solidFill>
                <a:effectLst/>
                <a:latin typeface="TradeGothicNextW01-Ligh 693250"/>
              </a:rPr>
              <a:t>This clustered bar graph was created to show the 2016 sales per genre. The 1</a:t>
            </a:r>
            <a:r>
              <a:rPr lang="en-US" b="0" i="0" u="none" strike="noStrike" baseline="30000" dirty="0">
                <a:solidFill>
                  <a:srgbClr val="223C50"/>
                </a:solidFill>
                <a:effectLst/>
                <a:latin typeface="TradeGothicNextW01-Ligh 693250"/>
              </a:rPr>
              <a:t>st</a:t>
            </a:r>
            <a:r>
              <a:rPr lang="en-US" b="0" i="0" u="none" strike="noStrike" dirty="0">
                <a:solidFill>
                  <a:srgbClr val="223C50"/>
                </a:solidFill>
                <a:effectLst/>
                <a:latin typeface="TradeGothicNextW01-Ligh 693250"/>
              </a:rPr>
              <a:t> graph explains the decline in sales, while this graph gives more insight to which genres &amp; regions should be targeted to get the best return on investment for </a:t>
            </a:r>
            <a:r>
              <a:rPr lang="en-US" b="0" i="0" u="none" strike="noStrike" dirty="0" err="1">
                <a:solidFill>
                  <a:srgbClr val="223C50"/>
                </a:solidFill>
                <a:effectLst/>
                <a:latin typeface="TradeGothicNextW01-Ligh 693250"/>
              </a:rPr>
              <a:t>GameCo</a:t>
            </a:r>
            <a:r>
              <a:rPr lang="en-US" b="0" i="0" u="none" strike="noStrike" dirty="0">
                <a:solidFill>
                  <a:srgbClr val="223C50"/>
                </a:solidFill>
                <a:effectLst/>
                <a:latin typeface="TradeGothicNextW01-Ligh 693250"/>
              </a:rPr>
              <a:t>. This chart shows that the shooter genre is the best selling games for North America and Europe, while Japan’s best selling genre is action. </a:t>
            </a:r>
          </a:p>
          <a:p>
            <a:endParaRPr lang="en-US" b="0" i="0" u="none" strike="noStrike" dirty="0">
              <a:solidFill>
                <a:srgbClr val="223C50"/>
              </a:solidFill>
              <a:effectLst/>
              <a:latin typeface="TradeGothicNextW01-Ligh 693250"/>
            </a:endParaRPr>
          </a:p>
          <a:p>
            <a:r>
              <a:rPr lang="en-US" b="0" i="0" u="none" strike="noStrike" dirty="0">
                <a:solidFill>
                  <a:srgbClr val="223C50"/>
                </a:solidFill>
                <a:effectLst/>
                <a:latin typeface="TradeGothicNextW01-Ligh 693250"/>
              </a:rPr>
              <a:t>Top 3 genres per region: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3C50"/>
                </a:solidFill>
                <a:effectLst/>
                <a:latin typeface="TradeGothicNextW01-Ligh 693250"/>
              </a:rPr>
              <a:t>Europe: 1) Shooter 2) Sports 3) Action</a:t>
            </a:r>
            <a:endParaRPr lang="en-US" dirty="0"/>
          </a:p>
          <a:p>
            <a:r>
              <a:rPr lang="en-US" b="0" i="0" u="none" strike="noStrike" dirty="0">
                <a:solidFill>
                  <a:srgbClr val="223C50"/>
                </a:solidFill>
                <a:effectLst/>
                <a:latin typeface="TradeGothicNextW01-Ligh 693250"/>
              </a:rPr>
              <a:t>North America: 1) Shooter 2) Action 3) Sports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3C50"/>
                </a:solidFill>
                <a:effectLst/>
                <a:latin typeface="TradeGothicNextW01-Ligh 693250"/>
              </a:rPr>
              <a:t>Japan: 1) Action 2) Role Playing 3) Adventure</a:t>
            </a:r>
            <a:endParaRPr lang="en-US" dirty="0"/>
          </a:p>
          <a:p>
            <a:endParaRPr lang="en-US" dirty="0"/>
          </a:p>
        </p:txBody>
      </p:sp>
      <p:sp>
        <p:nvSpPr>
          <p:cNvPr id="4" name="Slide Number Placeholder 3"/>
          <p:cNvSpPr>
            <a:spLocks noGrp="1"/>
          </p:cNvSpPr>
          <p:nvPr>
            <p:ph type="sldNum" sz="quarter" idx="5"/>
          </p:nvPr>
        </p:nvSpPr>
        <p:spPr/>
        <p:txBody>
          <a:bodyPr/>
          <a:lstStyle/>
          <a:p>
            <a:fld id="{2B0F337C-E30A-9C44-86A4-D3DFEBD92868}" type="slidenum">
              <a:rPr lang="en-US" smtClean="0"/>
              <a:t>7</a:t>
            </a:fld>
            <a:endParaRPr lang="en-US"/>
          </a:p>
        </p:txBody>
      </p:sp>
    </p:spTree>
    <p:extLst>
      <p:ext uri="{BB962C8B-B14F-4D97-AF65-F5344CB8AC3E}">
        <p14:creationId xmlns:p14="http://schemas.microsoft.com/office/powerpoint/2010/main" val="1964129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0F337C-E30A-9C44-86A4-D3DFEBD92868}" type="slidenum">
              <a:rPr lang="en-US" smtClean="0"/>
              <a:t>8</a:t>
            </a:fld>
            <a:endParaRPr lang="en-US"/>
          </a:p>
        </p:txBody>
      </p:sp>
    </p:spTree>
    <p:extLst>
      <p:ext uri="{BB962C8B-B14F-4D97-AF65-F5344CB8AC3E}">
        <p14:creationId xmlns:p14="http://schemas.microsoft.com/office/powerpoint/2010/main" val="2728181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91" y="8"/>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4" y="768340"/>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4" y="4283244"/>
            <a:ext cx="5066001" cy="1475177"/>
          </a:xfrm>
        </p:spPr>
        <p:txBody>
          <a:bodyPr anchor="b"/>
          <a:lstStyle>
            <a:lvl1pPr marL="0" indent="0" algn="l">
              <a:buNone/>
              <a:defRPr sz="2000"/>
            </a:lvl1pPr>
            <a:lvl2pPr marL="457193" indent="0" algn="ctr">
              <a:buNone/>
              <a:defRPr sz="2000"/>
            </a:lvl2pPr>
            <a:lvl3pPr marL="914388" indent="0" algn="ctr">
              <a:buNone/>
              <a:defRPr sz="1800"/>
            </a:lvl3pPr>
            <a:lvl4pPr marL="1371584" indent="0" algn="ctr">
              <a:buNone/>
              <a:defRPr sz="1600"/>
            </a:lvl4pPr>
            <a:lvl5pPr marL="1828778" indent="0" algn="ctr">
              <a:buNone/>
              <a:defRPr sz="1600"/>
            </a:lvl5pPr>
            <a:lvl6pPr marL="2285972" indent="0" algn="ctr">
              <a:buNone/>
              <a:defRPr sz="1600"/>
            </a:lvl6pPr>
            <a:lvl7pPr marL="2743167" indent="0" algn="ctr">
              <a:buNone/>
              <a:defRPr sz="1600"/>
            </a:lvl7pPr>
            <a:lvl8pPr marL="3200361" indent="0" algn="ctr">
              <a:buNone/>
              <a:defRPr sz="1600"/>
            </a:lvl8pPr>
            <a:lvl9pPr marL="3657557"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31" y="457207"/>
            <a:ext cx="3608204" cy="365125"/>
          </a:xfrm>
        </p:spPr>
        <p:txBody>
          <a:bodyPr/>
          <a:lstStyle>
            <a:lvl1pPr algn="l">
              <a:defRPr/>
            </a:lvl1pPr>
          </a:lstStyle>
          <a:p>
            <a:pPr algn="l"/>
            <a:fld id="{A5B0A250-5CC0-1746-B209-08E8B0DAE6AF}" type="datetimeFigureOut">
              <a:rPr lang="en-US" smtClean="0"/>
              <a:pPr algn="l"/>
              <a:t>2/24/23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93"/>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4"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83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2/24/23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1" y="6141093"/>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3" y="6087110"/>
            <a:ext cx="733514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0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21" y="0"/>
            <a:ext cx="1901687"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100" y="976635"/>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6" y="976635"/>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2/24/23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4" y="6087110"/>
            <a:ext cx="1105834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68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2/24/23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93"/>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6"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45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91" y="8"/>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4" y="768353"/>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4" y="4255458"/>
            <a:ext cx="5066001" cy="1500187"/>
          </a:xfrm>
        </p:spPr>
        <p:txBody>
          <a:bodyPr anchor="b"/>
          <a:lstStyle>
            <a:lvl1pPr marL="0" indent="0">
              <a:buNone/>
              <a:defRPr sz="2400">
                <a:solidFill>
                  <a:schemeClr val="bg1">
                    <a:lumMod val="65000"/>
                  </a:schemeClr>
                </a:solidFill>
              </a:defRPr>
            </a:lvl1pPr>
            <a:lvl2pPr marL="457193" indent="0">
              <a:buNone/>
              <a:defRPr sz="2000">
                <a:solidFill>
                  <a:schemeClr val="tx1">
                    <a:tint val="75000"/>
                  </a:schemeClr>
                </a:solidFill>
              </a:defRPr>
            </a:lvl2pPr>
            <a:lvl3pPr marL="914388" indent="0">
              <a:buNone/>
              <a:defRPr sz="1800">
                <a:solidFill>
                  <a:schemeClr val="tx1">
                    <a:tint val="75000"/>
                  </a:schemeClr>
                </a:solidFill>
              </a:defRPr>
            </a:lvl3pPr>
            <a:lvl4pPr marL="1371584" indent="0">
              <a:buNone/>
              <a:defRPr sz="1600">
                <a:solidFill>
                  <a:schemeClr val="tx1">
                    <a:tint val="75000"/>
                  </a:schemeClr>
                </a:solidFill>
              </a:defRPr>
            </a:lvl4pPr>
            <a:lvl5pPr marL="1828778" indent="0">
              <a:buNone/>
              <a:defRPr sz="1600">
                <a:solidFill>
                  <a:schemeClr val="tx1">
                    <a:tint val="75000"/>
                  </a:schemeClr>
                </a:solidFill>
              </a:defRPr>
            </a:lvl5pPr>
            <a:lvl6pPr marL="2285972" indent="0">
              <a:buNone/>
              <a:defRPr sz="1600">
                <a:solidFill>
                  <a:schemeClr val="tx1">
                    <a:tint val="75000"/>
                  </a:schemeClr>
                </a:solidFill>
              </a:defRPr>
            </a:lvl6pPr>
            <a:lvl7pPr marL="2743167" indent="0">
              <a:buNone/>
              <a:defRPr sz="1600">
                <a:solidFill>
                  <a:schemeClr val="tx1">
                    <a:tint val="75000"/>
                  </a:schemeClr>
                </a:solidFill>
              </a:defRPr>
            </a:lvl7pPr>
            <a:lvl8pPr marL="3200361" indent="0">
              <a:buNone/>
              <a:defRPr sz="1600">
                <a:solidFill>
                  <a:schemeClr val="tx1">
                    <a:tint val="75000"/>
                  </a:schemeClr>
                </a:solidFill>
              </a:defRPr>
            </a:lvl8pPr>
            <a:lvl9pPr marL="3657557"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2/24/23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93"/>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4"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178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21" y="0"/>
            <a:ext cx="1901687"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4" y="2365761"/>
            <a:ext cx="5239513"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41" y="2365761"/>
            <a:ext cx="5239513"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2/24/23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4" y="6087110"/>
            <a:ext cx="1105834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88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21" y="0"/>
            <a:ext cx="1901687"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31"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51" y="2365758"/>
            <a:ext cx="5239513" cy="823912"/>
          </a:xfrm>
        </p:spPr>
        <p:txBody>
          <a:bodyPr anchor="b"/>
          <a:lstStyle>
            <a:lvl1pPr marL="0" indent="0">
              <a:buNone/>
              <a:defRPr sz="2400" b="1"/>
            </a:lvl1pPr>
            <a:lvl2pPr marL="457193" indent="0">
              <a:buNone/>
              <a:defRPr sz="2000" b="1"/>
            </a:lvl2pPr>
            <a:lvl3pPr marL="914388" indent="0">
              <a:buNone/>
              <a:defRPr sz="1800" b="1"/>
            </a:lvl3pPr>
            <a:lvl4pPr marL="1371584" indent="0">
              <a:buNone/>
              <a:defRPr sz="1600" b="1"/>
            </a:lvl4pPr>
            <a:lvl5pPr marL="1828778" indent="0">
              <a:buNone/>
              <a:defRPr sz="1600" b="1"/>
            </a:lvl5pPr>
            <a:lvl6pPr marL="2285972" indent="0">
              <a:buNone/>
              <a:defRPr sz="1600" b="1"/>
            </a:lvl6pPr>
            <a:lvl7pPr marL="2743167" indent="0">
              <a:buNone/>
              <a:defRPr sz="1600" b="1"/>
            </a:lvl7pPr>
            <a:lvl8pPr marL="3200361" indent="0">
              <a:buNone/>
              <a:defRPr sz="1600" b="1"/>
            </a:lvl8pPr>
            <a:lvl9pPr marL="3657557"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51" y="3189672"/>
            <a:ext cx="5239513"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9" y="2365758"/>
            <a:ext cx="5239513" cy="823912"/>
          </a:xfrm>
        </p:spPr>
        <p:txBody>
          <a:bodyPr anchor="b"/>
          <a:lstStyle>
            <a:lvl1pPr marL="0" indent="0">
              <a:buNone/>
              <a:defRPr sz="2400" b="1"/>
            </a:lvl1pPr>
            <a:lvl2pPr marL="457193" indent="0">
              <a:buNone/>
              <a:defRPr sz="2000" b="1"/>
            </a:lvl2pPr>
            <a:lvl3pPr marL="914388" indent="0">
              <a:buNone/>
              <a:defRPr sz="1800" b="1"/>
            </a:lvl3pPr>
            <a:lvl4pPr marL="1371584" indent="0">
              <a:buNone/>
              <a:defRPr sz="1600" b="1"/>
            </a:lvl4pPr>
            <a:lvl5pPr marL="1828778" indent="0">
              <a:buNone/>
              <a:defRPr sz="1600" b="1"/>
            </a:lvl5pPr>
            <a:lvl6pPr marL="2285972" indent="0">
              <a:buNone/>
              <a:defRPr sz="1600" b="1"/>
            </a:lvl6pPr>
            <a:lvl7pPr marL="2743167" indent="0">
              <a:buNone/>
              <a:defRPr sz="1600" b="1"/>
            </a:lvl7pPr>
            <a:lvl8pPr marL="3200361" indent="0">
              <a:buNone/>
              <a:defRPr sz="1600" b="1"/>
            </a:lvl8pPr>
            <a:lvl9pPr marL="3657557"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9" y="3189672"/>
            <a:ext cx="5239513"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2/24/23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4" y="6087110"/>
            <a:ext cx="1105834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64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21" y="0"/>
            <a:ext cx="1901687"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2/24/23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4" y="6087110"/>
            <a:ext cx="1105834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467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2/24/23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582961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21" y="0"/>
            <a:ext cx="1901687"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5" y="764977"/>
            <a:ext cx="3609983"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6" y="770891"/>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5" y="2160017"/>
            <a:ext cx="3609983" cy="3708972"/>
          </a:xfrm>
        </p:spPr>
        <p:txBody>
          <a:bodyPr/>
          <a:lstStyle>
            <a:lvl1pPr marL="0" indent="0">
              <a:buNone/>
              <a:defRPr sz="1600"/>
            </a:lvl1pPr>
            <a:lvl2pPr marL="457193" indent="0">
              <a:buNone/>
              <a:defRPr sz="1400"/>
            </a:lvl2pPr>
            <a:lvl3pPr marL="914388" indent="0">
              <a:buNone/>
              <a:defRPr sz="1200"/>
            </a:lvl3pPr>
            <a:lvl4pPr marL="1371584" indent="0">
              <a:buNone/>
              <a:defRPr sz="1000"/>
            </a:lvl4pPr>
            <a:lvl5pPr marL="1828778" indent="0">
              <a:buNone/>
              <a:defRPr sz="1000"/>
            </a:lvl5pPr>
            <a:lvl6pPr marL="2285972" indent="0">
              <a:buNone/>
              <a:defRPr sz="1000"/>
            </a:lvl6pPr>
            <a:lvl7pPr marL="2743167" indent="0">
              <a:buNone/>
              <a:defRPr sz="1000"/>
            </a:lvl7pPr>
            <a:lvl8pPr marL="3200361" indent="0">
              <a:buNone/>
              <a:defRPr sz="1000"/>
            </a:lvl8pPr>
            <a:lvl9pPr marL="365755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2/24/23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4" y="6087110"/>
            <a:ext cx="1105834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20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21" y="0"/>
            <a:ext cx="1901687"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5" y="770893"/>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9" y="890820"/>
            <a:ext cx="6060136" cy="4870411"/>
          </a:xfrm>
          <a:solidFill>
            <a:schemeClr val="bg2"/>
          </a:solidFill>
        </p:spPr>
        <p:txBody>
          <a:bodyPr/>
          <a:lstStyle>
            <a:lvl1pPr marL="0" indent="0">
              <a:buNone/>
              <a:defRPr sz="3200"/>
            </a:lvl1pPr>
            <a:lvl2pPr marL="457193" indent="0">
              <a:buNone/>
              <a:defRPr sz="2800"/>
            </a:lvl2pPr>
            <a:lvl3pPr marL="914388" indent="0">
              <a:buNone/>
              <a:defRPr sz="2400"/>
            </a:lvl3pPr>
            <a:lvl4pPr marL="1371584" indent="0">
              <a:buNone/>
              <a:defRPr sz="2000"/>
            </a:lvl4pPr>
            <a:lvl5pPr marL="1828778" indent="0">
              <a:buNone/>
              <a:defRPr sz="2000"/>
            </a:lvl5pPr>
            <a:lvl6pPr marL="2285972" indent="0">
              <a:buNone/>
              <a:defRPr sz="2000"/>
            </a:lvl6pPr>
            <a:lvl7pPr marL="2743167" indent="0">
              <a:buNone/>
              <a:defRPr sz="2000"/>
            </a:lvl7pPr>
            <a:lvl8pPr marL="3200361" indent="0">
              <a:buNone/>
              <a:defRPr sz="2000"/>
            </a:lvl8pPr>
            <a:lvl9pPr marL="3657557"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5" y="2160023"/>
            <a:ext cx="3609983" cy="3601211"/>
          </a:xfrm>
        </p:spPr>
        <p:txBody>
          <a:bodyPr/>
          <a:lstStyle>
            <a:lvl1pPr marL="0" indent="0">
              <a:buNone/>
              <a:defRPr sz="1600"/>
            </a:lvl1pPr>
            <a:lvl2pPr marL="457193" indent="0">
              <a:buNone/>
              <a:defRPr sz="1400"/>
            </a:lvl2pPr>
            <a:lvl3pPr marL="914388" indent="0">
              <a:buNone/>
              <a:defRPr sz="1200"/>
            </a:lvl3pPr>
            <a:lvl4pPr marL="1371584" indent="0">
              <a:buNone/>
              <a:defRPr sz="1000"/>
            </a:lvl4pPr>
            <a:lvl5pPr marL="1828778" indent="0">
              <a:buNone/>
              <a:defRPr sz="1000"/>
            </a:lvl5pPr>
            <a:lvl6pPr marL="2285972" indent="0">
              <a:buNone/>
              <a:defRPr sz="1000"/>
            </a:lvl6pPr>
            <a:lvl7pPr marL="2743167" indent="0">
              <a:buNone/>
              <a:defRPr sz="1000"/>
            </a:lvl7pPr>
            <a:lvl8pPr marL="3200361" indent="0">
              <a:buNone/>
              <a:defRPr sz="1000"/>
            </a:lvl8pPr>
            <a:lvl9pPr marL="3657557"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2/24/23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4" y="6087110"/>
            <a:ext cx="1105834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621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6" y="770895"/>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6" y="2160017"/>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31" y="457207"/>
            <a:ext cx="3608204" cy="365125"/>
          </a:xfrm>
          <a:prstGeom prst="rect">
            <a:avLst/>
          </a:prstGeom>
        </p:spPr>
        <p:txBody>
          <a:bodyPr vert="horz" lIns="91440" tIns="45720" rIns="91440" bIns="45720" rtlCol="0" anchor="ctr"/>
          <a:lstStyle>
            <a:lvl1pPr algn="l">
              <a:defRPr sz="1051" b="0" i="0">
                <a:solidFill>
                  <a:schemeClr val="tx1">
                    <a:tint val="75000"/>
                  </a:schemeClr>
                </a:solidFill>
                <a:latin typeface="+mn-lt"/>
              </a:defRPr>
            </a:lvl1pPr>
          </a:lstStyle>
          <a:p>
            <a:fld id="{A5B0A250-5CC0-1746-B209-08E8B0DAE6AF}" type="datetimeFigureOut">
              <a:rPr lang="en-US" smtClean="0"/>
              <a:pPr/>
              <a:t>2/24/23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5" y="6141093"/>
            <a:ext cx="3608204" cy="365125"/>
          </a:xfrm>
          <a:prstGeom prst="rect">
            <a:avLst/>
          </a:prstGeom>
        </p:spPr>
        <p:txBody>
          <a:bodyPr vert="horz" lIns="91440" tIns="45720" rIns="91440" bIns="45720" rtlCol="0" anchor="ctr"/>
          <a:lstStyle>
            <a:lvl1pPr algn="l">
              <a:defRPr sz="1051"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9" y="6141093"/>
            <a:ext cx="813816" cy="365125"/>
          </a:xfrm>
          <a:prstGeom prst="rect">
            <a:avLst/>
          </a:prstGeom>
        </p:spPr>
        <p:txBody>
          <a:bodyPr vert="horz" lIns="91440" tIns="45720" rIns="91440" bIns="45720" rtlCol="0" anchor="ctr"/>
          <a:lstStyle>
            <a:lvl1pPr algn="r">
              <a:defRPr sz="1051"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24659392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8" r:id="rId6"/>
    <p:sldLayoutId id="2147483743" r:id="rId7"/>
    <p:sldLayoutId id="2147483744" r:id="rId8"/>
    <p:sldLayoutId id="2147483745" r:id="rId9"/>
    <p:sldLayoutId id="2147483747" r:id="rId10"/>
    <p:sldLayoutId id="2147483746" r:id="rId11"/>
  </p:sldLayoutIdLst>
  <p:txStyles>
    <p:titleStyle>
      <a:lvl1pPr algn="l" defTabSz="914388"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597" indent="-228597" algn="l" defTabSz="914388"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791" indent="-228597" algn="l" defTabSz="914388"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2987" indent="-228597" algn="l" defTabSz="914388"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181" indent="-228597" algn="l" defTabSz="914388"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375" indent="-228597" algn="l" defTabSz="914388"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570"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66"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58"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54"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8" rtl="0" eaLnBrk="1" latinLnBrk="0" hangingPunct="1">
        <a:defRPr sz="1800" kern="1200">
          <a:solidFill>
            <a:schemeClr val="tx1"/>
          </a:solidFill>
          <a:latin typeface="+mn-lt"/>
          <a:ea typeface="+mn-ea"/>
          <a:cs typeface="+mn-cs"/>
        </a:defRPr>
      </a:lvl1pPr>
      <a:lvl2pPr marL="457193" algn="l" defTabSz="914388" rtl="0" eaLnBrk="1" latinLnBrk="0" hangingPunct="1">
        <a:defRPr sz="1800" kern="1200">
          <a:solidFill>
            <a:schemeClr val="tx1"/>
          </a:solidFill>
          <a:latin typeface="+mn-lt"/>
          <a:ea typeface="+mn-ea"/>
          <a:cs typeface="+mn-cs"/>
        </a:defRPr>
      </a:lvl2pPr>
      <a:lvl3pPr marL="914388" algn="l" defTabSz="914388" rtl="0" eaLnBrk="1" latinLnBrk="0" hangingPunct="1">
        <a:defRPr sz="1800" kern="1200">
          <a:solidFill>
            <a:schemeClr val="tx1"/>
          </a:solidFill>
          <a:latin typeface="+mn-lt"/>
          <a:ea typeface="+mn-ea"/>
          <a:cs typeface="+mn-cs"/>
        </a:defRPr>
      </a:lvl3pPr>
      <a:lvl4pPr marL="1371584" algn="l" defTabSz="914388" rtl="0" eaLnBrk="1" latinLnBrk="0" hangingPunct="1">
        <a:defRPr sz="1800" kern="1200">
          <a:solidFill>
            <a:schemeClr val="tx1"/>
          </a:solidFill>
          <a:latin typeface="+mn-lt"/>
          <a:ea typeface="+mn-ea"/>
          <a:cs typeface="+mn-cs"/>
        </a:defRPr>
      </a:lvl4pPr>
      <a:lvl5pPr marL="1828778" algn="l" defTabSz="914388" rtl="0" eaLnBrk="1" latinLnBrk="0" hangingPunct="1">
        <a:defRPr sz="1800" kern="1200">
          <a:solidFill>
            <a:schemeClr val="tx1"/>
          </a:solidFill>
          <a:latin typeface="+mn-lt"/>
          <a:ea typeface="+mn-ea"/>
          <a:cs typeface="+mn-cs"/>
        </a:defRPr>
      </a:lvl5pPr>
      <a:lvl6pPr marL="2285972" algn="l" defTabSz="914388" rtl="0" eaLnBrk="1" latinLnBrk="0" hangingPunct="1">
        <a:defRPr sz="1800" kern="1200">
          <a:solidFill>
            <a:schemeClr val="tx1"/>
          </a:solidFill>
          <a:latin typeface="+mn-lt"/>
          <a:ea typeface="+mn-ea"/>
          <a:cs typeface="+mn-cs"/>
        </a:defRPr>
      </a:lvl6pPr>
      <a:lvl7pPr marL="2743167" algn="l" defTabSz="914388" rtl="0" eaLnBrk="1" latinLnBrk="0" hangingPunct="1">
        <a:defRPr sz="1800" kern="1200">
          <a:solidFill>
            <a:schemeClr val="tx1"/>
          </a:solidFill>
          <a:latin typeface="+mn-lt"/>
          <a:ea typeface="+mn-ea"/>
          <a:cs typeface="+mn-cs"/>
        </a:defRPr>
      </a:lvl7pPr>
      <a:lvl8pPr marL="3200361" algn="l" defTabSz="914388" rtl="0" eaLnBrk="1" latinLnBrk="0" hangingPunct="1">
        <a:defRPr sz="1800" kern="1200">
          <a:solidFill>
            <a:schemeClr val="tx1"/>
          </a:solidFill>
          <a:latin typeface="+mn-lt"/>
          <a:ea typeface="+mn-ea"/>
          <a:cs typeface="+mn-cs"/>
        </a:defRPr>
      </a:lvl8pPr>
      <a:lvl9pPr marL="3657557" algn="l" defTabSz="9143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4"/>
          </a:p>
        </p:txBody>
      </p:sp>
      <p:pic>
        <p:nvPicPr>
          <p:cNvPr id="4" name="Picture 3" descr="Triangular abstract background">
            <a:extLst>
              <a:ext uri="{FF2B5EF4-FFF2-40B4-BE49-F238E27FC236}">
                <a16:creationId xmlns:a16="http://schemas.microsoft.com/office/drawing/2014/main" id="{E196CFE4-52D9-BB7A-0B01-B965DB7731AF}"/>
              </a:ext>
            </a:extLst>
          </p:cNvPr>
          <p:cNvPicPr>
            <a:picLocks noChangeAspect="1"/>
          </p:cNvPicPr>
          <p:nvPr/>
        </p:nvPicPr>
        <p:blipFill rotWithShape="1">
          <a:blip r:embed="rId3"/>
          <a:srcRect t="15730"/>
          <a:stretch/>
        </p:blipFill>
        <p:spPr>
          <a:xfrm>
            <a:off x="20" y="1"/>
            <a:ext cx="12191980" cy="6857999"/>
          </a:xfrm>
          <a:prstGeom prst="rect">
            <a:avLst/>
          </a:prstGeom>
        </p:spPr>
      </p:pic>
      <p:sp>
        <p:nvSpPr>
          <p:cNvPr id="36" name="Rectangle">
            <a:extLst>
              <a:ext uri="{FF2B5EF4-FFF2-40B4-BE49-F238E27FC236}">
                <a16:creationId xmlns:a16="http://schemas.microsoft.com/office/drawing/2014/main" id="{8B80D579-AC08-8D49-BB6A-21123F80B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DFC0D2E3-7971-F0A1-8B90-61DBE0078193}"/>
              </a:ext>
            </a:extLst>
          </p:cNvPr>
          <p:cNvSpPr>
            <a:spLocks noGrp="1"/>
          </p:cNvSpPr>
          <p:nvPr>
            <p:ph type="ctrTitle"/>
          </p:nvPr>
        </p:nvSpPr>
        <p:spPr>
          <a:xfrm>
            <a:off x="565154" y="768335"/>
            <a:ext cx="6969505" cy="2866405"/>
          </a:xfrm>
        </p:spPr>
        <p:txBody>
          <a:bodyPr>
            <a:normAutofit/>
          </a:bodyPr>
          <a:lstStyle/>
          <a:p>
            <a:pPr>
              <a:lnSpc>
                <a:spcPct val="90000"/>
              </a:lnSpc>
            </a:pPr>
            <a:r>
              <a:rPr lang="en-US" sz="6600" dirty="0"/>
              <a:t>Final </a:t>
            </a:r>
            <a:br>
              <a:rPr lang="en-US" sz="6600" dirty="0"/>
            </a:br>
            <a:r>
              <a:rPr lang="en-US" sz="6600" dirty="0"/>
              <a:t>Project Presentation</a:t>
            </a:r>
          </a:p>
        </p:txBody>
      </p:sp>
      <p:sp>
        <p:nvSpPr>
          <p:cNvPr id="3" name="Subtitle 2">
            <a:extLst>
              <a:ext uri="{FF2B5EF4-FFF2-40B4-BE49-F238E27FC236}">
                <a16:creationId xmlns:a16="http://schemas.microsoft.com/office/drawing/2014/main" id="{87A07E6B-FC95-F8DA-F104-3834B98ED200}"/>
              </a:ext>
            </a:extLst>
          </p:cNvPr>
          <p:cNvSpPr>
            <a:spLocks noGrp="1"/>
          </p:cNvSpPr>
          <p:nvPr>
            <p:ph type="subTitle" idx="1"/>
          </p:nvPr>
        </p:nvSpPr>
        <p:spPr>
          <a:xfrm>
            <a:off x="565154" y="4283244"/>
            <a:ext cx="6969505" cy="1475177"/>
          </a:xfrm>
        </p:spPr>
        <p:txBody>
          <a:bodyPr>
            <a:normAutofit/>
          </a:bodyPr>
          <a:lstStyle/>
          <a:p>
            <a:r>
              <a:rPr lang="en-US" dirty="0"/>
              <a:t>Brandee Fairnot</a:t>
            </a:r>
          </a:p>
          <a:p>
            <a:r>
              <a:rPr lang="en-US" dirty="0" err="1"/>
              <a:t>GameCo</a:t>
            </a:r>
            <a:r>
              <a:rPr lang="en-US" dirty="0"/>
              <a:t>. 2017 Projections</a:t>
            </a:r>
          </a:p>
        </p:txBody>
      </p:sp>
      <p:cxnSp>
        <p:nvCxnSpPr>
          <p:cNvPr id="38" name="Straight Connector 37">
            <a:extLst>
              <a:ext uri="{FF2B5EF4-FFF2-40B4-BE49-F238E27FC236}">
                <a16:creationId xmlns:a16="http://schemas.microsoft.com/office/drawing/2014/main" id="{EC392F51-F23E-E242-9750-A5B1F128E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2" y="6087111"/>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9" y="0"/>
            <a:ext cx="1900255" cy="6858000"/>
            <a:chOff x="10291746" y="0"/>
            <a:chExt cx="1900254" cy="6858000"/>
          </a:xfrm>
        </p:grpSpPr>
        <p:sp>
          <p:nvSpPr>
            <p:cNvPr id="41"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42"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43"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91"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45"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46"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47"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grpSp>
    </p:spTree>
    <p:extLst>
      <p:ext uri="{BB962C8B-B14F-4D97-AF65-F5344CB8AC3E}">
        <p14:creationId xmlns:p14="http://schemas.microsoft.com/office/powerpoint/2010/main" val="21319226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4"/>
          </a:p>
        </p:txBody>
      </p:sp>
      <p:sp>
        <p:nvSpPr>
          <p:cNvPr id="2" name="Title 1">
            <a:extLst>
              <a:ext uri="{FF2B5EF4-FFF2-40B4-BE49-F238E27FC236}">
                <a16:creationId xmlns:a16="http://schemas.microsoft.com/office/drawing/2014/main" id="{21002176-8A74-E886-81B9-CDF71F9061A2}"/>
              </a:ext>
            </a:extLst>
          </p:cNvPr>
          <p:cNvSpPr>
            <a:spLocks noGrp="1"/>
          </p:cNvSpPr>
          <p:nvPr>
            <p:ph type="title"/>
          </p:nvPr>
        </p:nvSpPr>
        <p:spPr>
          <a:xfrm>
            <a:off x="565151" y="770891"/>
            <a:ext cx="10130224" cy="1268984"/>
          </a:xfrm>
        </p:spPr>
        <p:txBody>
          <a:bodyPr>
            <a:normAutofit/>
          </a:bodyPr>
          <a:lstStyle/>
          <a:p>
            <a:r>
              <a:rPr lang="en-US" dirty="0"/>
              <a:t>Executive Expectations</a:t>
            </a:r>
          </a:p>
        </p:txBody>
      </p:sp>
      <p:sp>
        <p:nvSpPr>
          <p:cNvPr id="3" name="Content Placeholder 2">
            <a:extLst>
              <a:ext uri="{FF2B5EF4-FFF2-40B4-BE49-F238E27FC236}">
                <a16:creationId xmlns:a16="http://schemas.microsoft.com/office/drawing/2014/main" id="{DD117B01-3C48-4012-2AE7-094A9D7ED005}"/>
              </a:ext>
            </a:extLst>
          </p:cNvPr>
          <p:cNvSpPr>
            <a:spLocks noGrp="1"/>
          </p:cNvSpPr>
          <p:nvPr>
            <p:ph idx="1"/>
          </p:nvPr>
        </p:nvSpPr>
        <p:spPr>
          <a:xfrm>
            <a:off x="565151" y="2160019"/>
            <a:ext cx="10130224" cy="3601212"/>
          </a:xfrm>
        </p:spPr>
        <p:txBody>
          <a:bodyPr>
            <a:normAutofit/>
          </a:bodyPr>
          <a:lstStyle/>
          <a:p>
            <a:pPr marL="0" indent="0">
              <a:buNone/>
            </a:pPr>
            <a:r>
              <a:rPr lang="en-US" dirty="0"/>
              <a:t>The assumption is that all region sales have remained constant over time. If true, </a:t>
            </a:r>
            <a:r>
              <a:rPr lang="en-US" dirty="0" err="1"/>
              <a:t>GameCo</a:t>
            </a:r>
            <a:r>
              <a:rPr lang="en-US" dirty="0"/>
              <a:t> should keep investing the same resources in all regions. </a:t>
            </a:r>
          </a:p>
        </p:txBody>
      </p:sp>
      <p:grpSp>
        <p:nvGrpSpPr>
          <p:cNvPr id="51"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7" y="0"/>
            <a:ext cx="1901687" cy="6858000"/>
            <a:chOff x="10290315" y="0"/>
            <a:chExt cx="1901686" cy="6858000"/>
          </a:xfrm>
        </p:grpSpPr>
        <p:sp>
          <p:nvSpPr>
            <p:cNvPr id="52"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53"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54"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55"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56"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57"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grpSp>
      <p:cxnSp>
        <p:nvCxnSpPr>
          <p:cNvPr id="5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1" y="6087111"/>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37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4"/>
          </a:p>
        </p:txBody>
      </p:sp>
      <p:pic>
        <p:nvPicPr>
          <p:cNvPr id="10" name="Picture 9">
            <a:extLst>
              <a:ext uri="{FF2B5EF4-FFF2-40B4-BE49-F238E27FC236}">
                <a16:creationId xmlns:a16="http://schemas.microsoft.com/office/drawing/2014/main" id="{0F6C933F-6A54-39A5-74E1-F11BCA04439C}"/>
              </a:ext>
            </a:extLst>
          </p:cNvPr>
          <p:cNvPicPr>
            <a:picLocks noChangeAspect="1"/>
          </p:cNvPicPr>
          <p:nvPr/>
        </p:nvPicPr>
        <p:blipFill>
          <a:blip r:embed="rId3"/>
          <a:stretch>
            <a:fillRect/>
          </a:stretch>
        </p:blipFill>
        <p:spPr>
          <a:xfrm>
            <a:off x="770961" y="292643"/>
            <a:ext cx="10309803" cy="6072299"/>
          </a:xfrm>
          <a:prstGeom prst="rect">
            <a:avLst/>
          </a:prstGeom>
        </p:spPr>
      </p:pic>
      <p:grpSp>
        <p:nvGrpSpPr>
          <p:cNvPr id="26" name="Group 25">
            <a:extLst>
              <a:ext uri="{FF2B5EF4-FFF2-40B4-BE49-F238E27FC236}">
                <a16:creationId xmlns:a16="http://schemas.microsoft.com/office/drawing/2014/main" id="{46C7B6BC-B625-254B-8489-2BBE42C473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7" y="7"/>
            <a:ext cx="1901687" cy="4677439"/>
            <a:chOff x="10290315" y="0"/>
            <a:chExt cx="1901686" cy="4677439"/>
          </a:xfrm>
        </p:grpSpPr>
        <p:sp>
          <p:nvSpPr>
            <p:cNvPr id="27" name="Freeform 19">
              <a:extLst>
                <a:ext uri="{FF2B5EF4-FFF2-40B4-BE49-F238E27FC236}">
                  <a16:creationId xmlns:a16="http://schemas.microsoft.com/office/drawing/2014/main" id="{E7643131-9751-394B-9DE4-EE9876275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28" name="Freeform 21">
              <a:extLst>
                <a:ext uri="{FF2B5EF4-FFF2-40B4-BE49-F238E27FC236}">
                  <a16:creationId xmlns:a16="http://schemas.microsoft.com/office/drawing/2014/main" id="{3C7C7AE9-43E0-A248-A068-7B65FA36E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29" name="Freeform 23">
              <a:extLst>
                <a:ext uri="{FF2B5EF4-FFF2-40B4-BE49-F238E27FC236}">
                  <a16:creationId xmlns:a16="http://schemas.microsoft.com/office/drawing/2014/main" id="{4B622446-2EE4-FB43-9E11-21ACAA33CD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30" name="Freeform 24">
              <a:extLst>
                <a:ext uri="{FF2B5EF4-FFF2-40B4-BE49-F238E27FC236}">
                  <a16:creationId xmlns:a16="http://schemas.microsoft.com/office/drawing/2014/main" id="{45047DD0-68DA-CA43-A471-927D27D9C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grpSp>
    </p:spTree>
    <p:extLst>
      <p:ext uri="{BB962C8B-B14F-4D97-AF65-F5344CB8AC3E}">
        <p14:creationId xmlns:p14="http://schemas.microsoft.com/office/powerpoint/2010/main" val="753172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6828-10B4-4F81-E108-6A753613A008}"/>
              </a:ext>
            </a:extLst>
          </p:cNvPr>
          <p:cNvSpPr>
            <a:spLocks noGrp="1"/>
          </p:cNvSpPr>
          <p:nvPr>
            <p:ph type="title"/>
          </p:nvPr>
        </p:nvSpPr>
        <p:spPr/>
        <p:txBody>
          <a:bodyPr/>
          <a:lstStyle/>
          <a:p>
            <a:r>
              <a:rPr lang="en-US" dirty="0"/>
              <a:t>Insight</a:t>
            </a:r>
          </a:p>
        </p:txBody>
      </p:sp>
      <p:sp>
        <p:nvSpPr>
          <p:cNvPr id="3" name="Content Placeholder 2">
            <a:extLst>
              <a:ext uri="{FF2B5EF4-FFF2-40B4-BE49-F238E27FC236}">
                <a16:creationId xmlns:a16="http://schemas.microsoft.com/office/drawing/2014/main" id="{B8016788-CFEA-492B-CE77-F912734E7E68}"/>
              </a:ext>
            </a:extLst>
          </p:cNvPr>
          <p:cNvSpPr>
            <a:spLocks noGrp="1"/>
          </p:cNvSpPr>
          <p:nvPr>
            <p:ph idx="1"/>
          </p:nvPr>
        </p:nvSpPr>
        <p:spPr>
          <a:xfrm>
            <a:off x="565150" y="2160019"/>
            <a:ext cx="8525063" cy="3601212"/>
          </a:xfrm>
        </p:spPr>
        <p:txBody>
          <a:bodyPr>
            <a:normAutofit fontScale="92500" lnSpcReduction="10000"/>
          </a:bodyPr>
          <a:lstStyle/>
          <a:p>
            <a:r>
              <a:rPr lang="en-US" dirty="0"/>
              <a:t>Through 2016, video game sales have had a steep decline from previous years for all regions. In the past 4 years, sales have declined by more than half the previous revenue. </a:t>
            </a:r>
          </a:p>
          <a:p>
            <a:r>
              <a:rPr lang="en-US" dirty="0"/>
              <a:t>The regions have shown that the European market has surpassed the North American market by a $1-2 million in sales. Japan has been behind both markets per usual, but with the other two regions declining so rapidly, they are almost in par with Japan annual sales. </a:t>
            </a:r>
          </a:p>
          <a:p>
            <a:r>
              <a:rPr lang="en-US" dirty="0"/>
              <a:t>This challenges the original idea that sales were constant because the decline of sales is happening in all three regions. </a:t>
            </a:r>
          </a:p>
        </p:txBody>
      </p:sp>
    </p:spTree>
    <p:extLst>
      <p:ext uri="{BB962C8B-B14F-4D97-AF65-F5344CB8AC3E}">
        <p14:creationId xmlns:p14="http://schemas.microsoft.com/office/powerpoint/2010/main" val="2863488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4"/>
          </a:p>
        </p:txBody>
      </p:sp>
      <p:sp>
        <p:nvSpPr>
          <p:cNvPr id="2" name="Title 1">
            <a:extLst>
              <a:ext uri="{FF2B5EF4-FFF2-40B4-BE49-F238E27FC236}">
                <a16:creationId xmlns:a16="http://schemas.microsoft.com/office/drawing/2014/main" id="{21002176-8A74-E886-81B9-CDF71F9061A2}"/>
              </a:ext>
            </a:extLst>
          </p:cNvPr>
          <p:cNvSpPr>
            <a:spLocks noGrp="1"/>
          </p:cNvSpPr>
          <p:nvPr>
            <p:ph type="title"/>
          </p:nvPr>
        </p:nvSpPr>
        <p:spPr>
          <a:xfrm>
            <a:off x="565151" y="770891"/>
            <a:ext cx="10130224" cy="1268984"/>
          </a:xfrm>
        </p:spPr>
        <p:txBody>
          <a:bodyPr>
            <a:normAutofit/>
          </a:bodyPr>
          <a:lstStyle/>
          <a:p>
            <a:r>
              <a:rPr lang="en-US" dirty="0"/>
              <a:t>New Expectation</a:t>
            </a:r>
          </a:p>
        </p:txBody>
      </p:sp>
      <p:sp>
        <p:nvSpPr>
          <p:cNvPr id="3" name="Content Placeholder 2">
            <a:extLst>
              <a:ext uri="{FF2B5EF4-FFF2-40B4-BE49-F238E27FC236}">
                <a16:creationId xmlns:a16="http://schemas.microsoft.com/office/drawing/2014/main" id="{DD117B01-3C48-4012-2AE7-094A9D7ED005}"/>
              </a:ext>
            </a:extLst>
          </p:cNvPr>
          <p:cNvSpPr>
            <a:spLocks noGrp="1"/>
          </p:cNvSpPr>
          <p:nvPr>
            <p:ph idx="1"/>
          </p:nvPr>
        </p:nvSpPr>
        <p:spPr>
          <a:xfrm>
            <a:off x="565151" y="2160019"/>
            <a:ext cx="10130224" cy="3601212"/>
          </a:xfrm>
        </p:spPr>
        <p:txBody>
          <a:bodyPr>
            <a:normAutofit/>
          </a:bodyPr>
          <a:lstStyle/>
          <a:p>
            <a:pPr marL="0" indent="0">
              <a:buNone/>
            </a:pPr>
            <a:r>
              <a:rPr lang="en-US" dirty="0"/>
              <a:t>The new expectation is that sales will continue to decline for 2017 based in the downward trend the line graph keeps displaying for all three regions. </a:t>
            </a:r>
          </a:p>
        </p:txBody>
      </p:sp>
      <p:grpSp>
        <p:nvGrpSpPr>
          <p:cNvPr id="51"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7" y="0"/>
            <a:ext cx="1901687" cy="6858000"/>
            <a:chOff x="10290315" y="0"/>
            <a:chExt cx="1901686" cy="6858000"/>
          </a:xfrm>
        </p:grpSpPr>
        <p:sp>
          <p:nvSpPr>
            <p:cNvPr id="52"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53"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54"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55"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56"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57"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grpSp>
      <p:cxnSp>
        <p:nvCxnSpPr>
          <p:cNvPr id="5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1" y="6087111"/>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67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D1AB5-46C3-0F81-EC15-0CF61CF4E913}"/>
              </a:ext>
            </a:extLst>
          </p:cNvPr>
          <p:cNvSpPr>
            <a:spLocks noGrp="1"/>
          </p:cNvSpPr>
          <p:nvPr>
            <p:ph type="title"/>
          </p:nvPr>
        </p:nvSpPr>
        <p:spPr/>
        <p:txBody>
          <a:bodyPr/>
          <a:lstStyle/>
          <a:p>
            <a:r>
              <a:rPr lang="en-US" dirty="0"/>
              <a:t>Action Plan</a:t>
            </a:r>
          </a:p>
        </p:txBody>
      </p:sp>
      <p:sp>
        <p:nvSpPr>
          <p:cNvPr id="3" name="Content Placeholder 2">
            <a:extLst>
              <a:ext uri="{FF2B5EF4-FFF2-40B4-BE49-F238E27FC236}">
                <a16:creationId xmlns:a16="http://schemas.microsoft.com/office/drawing/2014/main" id="{448F8045-E6FE-7431-2153-271308BCA8F4}"/>
              </a:ext>
            </a:extLst>
          </p:cNvPr>
          <p:cNvSpPr>
            <a:spLocks noGrp="1"/>
          </p:cNvSpPr>
          <p:nvPr>
            <p:ph idx="1"/>
          </p:nvPr>
        </p:nvSpPr>
        <p:spPr/>
        <p:txBody>
          <a:bodyPr>
            <a:normAutofit fontScale="92500" lnSpcReduction="20000"/>
          </a:bodyPr>
          <a:lstStyle/>
          <a:p>
            <a:r>
              <a:rPr lang="en-US" dirty="0" err="1"/>
              <a:t>GameCo</a:t>
            </a:r>
            <a:r>
              <a:rPr lang="en-US" dirty="0"/>
              <a:t> should focus on the European market since they slightly outsold the North American market, but the American market should not be decreased by too much since they are almost even to the European sales. </a:t>
            </a:r>
          </a:p>
          <a:p>
            <a:r>
              <a:rPr lang="en-US" dirty="0"/>
              <a:t>The company should investigate mobile gaming since that is a viable source to increase revenue in all regions</a:t>
            </a:r>
          </a:p>
          <a:p>
            <a:r>
              <a:rPr lang="en-US" dirty="0"/>
              <a:t>The next slide displays the genres sales of each region to aid the executives in decision making of which types of games to focus on for each region to receive the best return of investment. </a:t>
            </a:r>
          </a:p>
          <a:p>
            <a:endParaRPr lang="en-US" dirty="0"/>
          </a:p>
        </p:txBody>
      </p:sp>
    </p:spTree>
    <p:extLst>
      <p:ext uri="{BB962C8B-B14F-4D97-AF65-F5344CB8AC3E}">
        <p14:creationId xmlns:p14="http://schemas.microsoft.com/office/powerpoint/2010/main" val="2791067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4"/>
          </a:p>
        </p:txBody>
      </p:sp>
      <p:sp>
        <p:nvSpPr>
          <p:cNvPr id="2" name="Title 1">
            <a:extLst>
              <a:ext uri="{FF2B5EF4-FFF2-40B4-BE49-F238E27FC236}">
                <a16:creationId xmlns:a16="http://schemas.microsoft.com/office/drawing/2014/main" id="{282D593F-5C4B-4558-8045-3EC8708BDCA5}"/>
              </a:ext>
            </a:extLst>
          </p:cNvPr>
          <p:cNvSpPr>
            <a:spLocks noGrp="1"/>
          </p:cNvSpPr>
          <p:nvPr>
            <p:ph type="title"/>
          </p:nvPr>
        </p:nvSpPr>
        <p:spPr>
          <a:xfrm>
            <a:off x="565151" y="770891"/>
            <a:ext cx="6445251" cy="1268984"/>
          </a:xfrm>
        </p:spPr>
        <p:txBody>
          <a:bodyPr>
            <a:normAutofit fontScale="90000"/>
          </a:bodyPr>
          <a:lstStyle/>
          <a:p>
            <a:r>
              <a:rPr lang="en-US" dirty="0"/>
              <a:t>2016 Region Sales by Genre</a:t>
            </a:r>
          </a:p>
        </p:txBody>
      </p:sp>
      <p:pic>
        <p:nvPicPr>
          <p:cNvPr id="5" name="Content Placeholder 4">
            <a:extLst>
              <a:ext uri="{FF2B5EF4-FFF2-40B4-BE49-F238E27FC236}">
                <a16:creationId xmlns:a16="http://schemas.microsoft.com/office/drawing/2014/main" id="{DB6E61E7-F2FB-6FE5-EC52-D590913AC932}"/>
              </a:ext>
            </a:extLst>
          </p:cNvPr>
          <p:cNvPicPr>
            <a:picLocks noGrp="1" noChangeAspect="1"/>
          </p:cNvPicPr>
          <p:nvPr>
            <p:ph idx="1"/>
          </p:nvPr>
        </p:nvPicPr>
        <p:blipFill>
          <a:blip r:embed="rId3"/>
          <a:stretch>
            <a:fillRect/>
          </a:stretch>
        </p:blipFill>
        <p:spPr>
          <a:xfrm>
            <a:off x="126244" y="2373278"/>
            <a:ext cx="8085427" cy="3791276"/>
          </a:xfrm>
          <a:prstGeom prst="rect">
            <a:avLst/>
          </a:prstGeom>
        </p:spPr>
      </p:pic>
      <p:grpSp>
        <p:nvGrpSpPr>
          <p:cNvPr id="25" name="Group 24">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7" y="7"/>
            <a:ext cx="1901687" cy="4677439"/>
            <a:chOff x="10290315" y="0"/>
            <a:chExt cx="1901686" cy="4677439"/>
          </a:xfrm>
        </p:grpSpPr>
        <p:sp>
          <p:nvSpPr>
            <p:cNvPr id="26"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27"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28"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29"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grpSp>
      <p:pic>
        <p:nvPicPr>
          <p:cNvPr id="4" name="Picture 3" descr="Table&#10;&#10;Description automatically generated">
            <a:extLst>
              <a:ext uri="{FF2B5EF4-FFF2-40B4-BE49-F238E27FC236}">
                <a16:creationId xmlns:a16="http://schemas.microsoft.com/office/drawing/2014/main" id="{5FBB5ED0-D1CC-250D-9E27-5C91155B6EF4}"/>
              </a:ext>
            </a:extLst>
          </p:cNvPr>
          <p:cNvPicPr>
            <a:picLocks noChangeAspect="1"/>
          </p:cNvPicPr>
          <p:nvPr/>
        </p:nvPicPr>
        <p:blipFill>
          <a:blip r:embed="rId4"/>
          <a:stretch>
            <a:fillRect/>
          </a:stretch>
        </p:blipFill>
        <p:spPr>
          <a:xfrm>
            <a:off x="7289059" y="368605"/>
            <a:ext cx="4334439" cy="3131631"/>
          </a:xfrm>
          <a:prstGeom prst="rect">
            <a:avLst/>
          </a:prstGeom>
        </p:spPr>
      </p:pic>
      <p:cxnSp>
        <p:nvCxnSpPr>
          <p:cNvPr id="31" name="Straight Connector 30">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1" y="6087111"/>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904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5" name="Group 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91" y="6"/>
            <a:ext cx="5990612" cy="6858001"/>
            <a:chOff x="6201388" y="0"/>
            <a:chExt cx="5990612" cy="6858001"/>
          </a:xfrm>
        </p:grpSpPr>
        <p:sp>
          <p:nvSpPr>
            <p:cNvPr id="56" name="Oval 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4"/>
            </a:p>
          </p:txBody>
        </p:sp>
        <p:sp>
          <p:nvSpPr>
            <p:cNvPr id="57"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58"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59" name="Oval 1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4"/>
            </a:p>
          </p:txBody>
        </p:sp>
        <p:sp>
          <p:nvSpPr>
            <p:cNvPr id="60" name="Oval 1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4"/>
            </a:p>
          </p:txBody>
        </p:sp>
        <p:sp>
          <p:nvSpPr>
            <p:cNvPr id="61" name="Oval 1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4"/>
            </a:p>
          </p:txBody>
        </p:sp>
        <p:sp>
          <p:nvSpPr>
            <p:cNvPr id="62"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63"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64" name="Oval 1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4"/>
            </a:p>
          </p:txBody>
        </p:sp>
        <p:sp>
          <p:nvSpPr>
            <p:cNvPr id="65" name="Oval 1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4"/>
            </a:p>
          </p:txBody>
        </p:sp>
        <p:sp>
          <p:nvSpPr>
            <p:cNvPr id="66" name="Oval 1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4"/>
            </a:p>
          </p:txBody>
        </p:sp>
        <p:sp>
          <p:nvSpPr>
            <p:cNvPr id="67" name="Oval 1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4"/>
            </a:p>
          </p:txBody>
        </p:sp>
        <p:sp>
          <p:nvSpPr>
            <p:cNvPr id="68"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69"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70" name="Oval 2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4"/>
            </a:p>
          </p:txBody>
        </p:sp>
        <p:sp>
          <p:nvSpPr>
            <p:cNvPr id="71" name="Oval 2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4"/>
            </a:p>
          </p:txBody>
        </p:sp>
        <p:sp>
          <p:nvSpPr>
            <p:cNvPr id="72" name="Oval 2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4"/>
            </a:p>
          </p:txBody>
        </p:sp>
        <p:sp>
          <p:nvSpPr>
            <p:cNvPr id="73"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74"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75"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76"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77"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78"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79"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grpSp>
      <p:cxnSp>
        <p:nvCxnSpPr>
          <p:cNvPr id="80" name="Straight Connector 33">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4" y="6087111"/>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1" name="Rectangle 3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4"/>
          </a:p>
        </p:txBody>
      </p:sp>
      <p:sp>
        <p:nvSpPr>
          <p:cNvPr id="2" name="Title 1">
            <a:extLst>
              <a:ext uri="{FF2B5EF4-FFF2-40B4-BE49-F238E27FC236}">
                <a16:creationId xmlns:a16="http://schemas.microsoft.com/office/drawing/2014/main" id="{3B875BFC-6943-A20C-38D7-DA135E7BCF5A}"/>
              </a:ext>
            </a:extLst>
          </p:cNvPr>
          <p:cNvSpPr>
            <a:spLocks noGrp="1"/>
          </p:cNvSpPr>
          <p:nvPr>
            <p:ph type="title"/>
          </p:nvPr>
        </p:nvSpPr>
        <p:spPr>
          <a:xfrm>
            <a:off x="565152" y="768335"/>
            <a:ext cx="8791501" cy="2866405"/>
          </a:xfrm>
        </p:spPr>
        <p:txBody>
          <a:bodyPr vert="horz" lIns="91440" tIns="45720" rIns="91440" bIns="45720" rtlCol="0" anchor="t">
            <a:normAutofit/>
          </a:bodyPr>
          <a:lstStyle/>
          <a:p>
            <a:r>
              <a:rPr lang="en-US" sz="7200" dirty="0"/>
              <a:t>Any Questions?</a:t>
            </a:r>
          </a:p>
        </p:txBody>
      </p:sp>
      <p:cxnSp>
        <p:nvCxnSpPr>
          <p:cNvPr id="82" name="Straight Connector 37">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4" y="6087111"/>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83" name="Group 39">
            <a:extLst>
              <a:ext uri="{FF2B5EF4-FFF2-40B4-BE49-F238E27FC236}">
                <a16:creationId xmlns:a16="http://schemas.microsoft.com/office/drawing/2014/main" id="{E63AF7E2-A240-C246-AFB8-2AD8FF4621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9" y="0"/>
            <a:ext cx="1900255" cy="6858000"/>
            <a:chOff x="10291746" y="0"/>
            <a:chExt cx="1900254" cy="6858000"/>
          </a:xfrm>
        </p:grpSpPr>
        <p:sp>
          <p:nvSpPr>
            <p:cNvPr id="84" name="Freeform 23">
              <a:extLst>
                <a:ext uri="{FF2B5EF4-FFF2-40B4-BE49-F238E27FC236}">
                  <a16:creationId xmlns:a16="http://schemas.microsoft.com/office/drawing/2014/main" id="{760799C4-90B2-C44F-B45C-4128C830B4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85" name="Freeform 24">
              <a:extLst>
                <a:ext uri="{FF2B5EF4-FFF2-40B4-BE49-F238E27FC236}">
                  <a16:creationId xmlns:a16="http://schemas.microsoft.com/office/drawing/2014/main" id="{8117A5FF-BE82-D049-80D2-F42CEB9E7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86" name="Freeform 25">
              <a:extLst>
                <a:ext uri="{FF2B5EF4-FFF2-40B4-BE49-F238E27FC236}">
                  <a16:creationId xmlns:a16="http://schemas.microsoft.com/office/drawing/2014/main" id="{0BDBD55C-A498-F545-BABF-ACA34A20E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87" name="Freeform 26">
              <a:extLst>
                <a:ext uri="{FF2B5EF4-FFF2-40B4-BE49-F238E27FC236}">
                  <a16:creationId xmlns:a16="http://schemas.microsoft.com/office/drawing/2014/main" id="{FC6DFD41-F3C6-7747-98B3-A47594E7B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88" name="Freeform 27">
              <a:extLst>
                <a:ext uri="{FF2B5EF4-FFF2-40B4-BE49-F238E27FC236}">
                  <a16:creationId xmlns:a16="http://schemas.microsoft.com/office/drawing/2014/main" id="{FA2D6C8B-5842-3443-BC3B-700D61C56D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89" name="Freeform 28">
              <a:extLst>
                <a:ext uri="{FF2B5EF4-FFF2-40B4-BE49-F238E27FC236}">
                  <a16:creationId xmlns:a16="http://schemas.microsoft.com/office/drawing/2014/main" id="{C7442654-B5C0-1847-A829-082D07974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sp>
          <p:nvSpPr>
            <p:cNvPr id="90" name="Freeform 29">
              <a:extLst>
                <a:ext uri="{FF2B5EF4-FFF2-40B4-BE49-F238E27FC236}">
                  <a16:creationId xmlns:a16="http://schemas.microsoft.com/office/drawing/2014/main" id="{42B39F10-6841-E54C-8D10-69B571EE1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4"/>
            </a:p>
          </p:txBody>
        </p:sp>
      </p:grpSp>
    </p:spTree>
    <p:extLst>
      <p:ext uri="{BB962C8B-B14F-4D97-AF65-F5344CB8AC3E}">
        <p14:creationId xmlns:p14="http://schemas.microsoft.com/office/powerpoint/2010/main" val="268768635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2846</TotalTime>
  <Words>645</Words>
  <Application>Microsoft Macintosh PowerPoint</Application>
  <PresentationFormat>Widescreen</PresentationFormat>
  <Paragraphs>39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Neue Haas Grotesk Text Pro</vt:lpstr>
      <vt:lpstr>TradeGothicNextW01-Ligh 693250</vt:lpstr>
      <vt:lpstr>PunchcardVTI</vt:lpstr>
      <vt:lpstr>Final  Project Presentation</vt:lpstr>
      <vt:lpstr>Executive Expectations</vt:lpstr>
      <vt:lpstr>PowerPoint Presentation</vt:lpstr>
      <vt:lpstr>Insight</vt:lpstr>
      <vt:lpstr>New Expectation</vt:lpstr>
      <vt:lpstr>Action Plan</vt:lpstr>
      <vt:lpstr>2016 Region Sales by Genre</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dc:creator>Brandee Craig</dc:creator>
  <cp:lastModifiedBy>Brandee Craig</cp:lastModifiedBy>
  <cp:revision>1</cp:revision>
  <cp:lastPrinted>2023-02-27T03:17:11Z</cp:lastPrinted>
  <dcterms:created xsi:type="dcterms:W3CDTF">2023-02-25T03:54:25Z</dcterms:created>
  <dcterms:modified xsi:type="dcterms:W3CDTF">2023-02-27T03:21:22Z</dcterms:modified>
</cp:coreProperties>
</file>