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52" r:id="rId1"/>
  </p:sldMasterIdLst>
  <p:notesMasterIdLst>
    <p:notesMasterId r:id="rId22"/>
  </p:notesMasterIdLst>
  <p:sldIdLst>
    <p:sldId id="256" r:id="rId2"/>
    <p:sldId id="258" r:id="rId3"/>
    <p:sldId id="259" r:id="rId4"/>
    <p:sldId id="260" r:id="rId5"/>
    <p:sldId id="309" r:id="rId6"/>
    <p:sldId id="296" r:id="rId7"/>
    <p:sldId id="300" r:id="rId8"/>
    <p:sldId id="297" r:id="rId9"/>
    <p:sldId id="298" r:id="rId10"/>
    <p:sldId id="301" r:id="rId11"/>
    <p:sldId id="261" r:id="rId12"/>
    <p:sldId id="299" r:id="rId13"/>
    <p:sldId id="302" r:id="rId14"/>
    <p:sldId id="305" r:id="rId15"/>
    <p:sldId id="303" r:id="rId16"/>
    <p:sldId id="306" r:id="rId17"/>
    <p:sldId id="265" r:id="rId18"/>
    <p:sldId id="307" r:id="rId19"/>
    <p:sldId id="308" r:id="rId20"/>
    <p:sldId id="292" r:id="rId21"/>
  </p:sldIdLst>
  <p:sldSz cx="12192000" cy="6858000"/>
  <p:notesSz cx="6858000" cy="9144000"/>
  <p:embeddedFontLst>
    <p:embeddedFont>
      <p:font typeface="Gill Sans MT" panose="020B0502020104020203" pitchFamily="34" charset="77"/>
      <p:regular r:id="rId23"/>
      <p:bold r:id="rId24"/>
      <p:italic r:id="rId25"/>
      <p:boldItalic r:id="rId26"/>
    </p:embeddedFont>
    <p:embeddedFont>
      <p:font typeface="Impact" panose="020B0806030902050204" pitchFamily="34" charset="0"/>
      <p:regular r:id="rId27"/>
    </p:embeddedFont>
    <p:embeddedFont>
      <p:font typeface="Rockwell" panose="02060603020205020403" pitchFamily="18" charset="77"/>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5962C0-F9E4-4EB7-8C2D-BA8AF1B68EDF}">
  <a:tblStyle styleId="{115962C0-F9E4-4EB7-8C2D-BA8AF1B68EDF}"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B5A1589-28C8-4F9F-9310-A4AF8C7EC6B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026" autoAdjust="0"/>
  </p:normalViewPr>
  <p:slideViewPr>
    <p:cSldViewPr snapToGrid="0">
      <p:cViewPr varScale="1">
        <p:scale>
          <a:sx n="115" d="100"/>
          <a:sy n="115"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8d2a59e3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8d2a59e3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69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846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239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260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3711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943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8049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14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8d2a59e3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8d2a59e3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962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276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50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1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98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6/2/19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91050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32679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76381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8" name="Google Shape;38;p7"/>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p7"/>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2100"/>
              </a:spcBef>
              <a:spcAft>
                <a:spcPts val="0"/>
              </a:spcAft>
              <a:buClr>
                <a:schemeClr val="accent2"/>
              </a:buClr>
              <a:buSzPts val="1500"/>
              <a:buChar char="○"/>
              <a:defRPr>
                <a:solidFill>
                  <a:schemeClr val="accent2"/>
                </a:solidFill>
              </a:defRPr>
            </a:lvl2pPr>
            <a:lvl3pPr marL="1371600" lvl="2" indent="-323850">
              <a:spcBef>
                <a:spcPts val="2100"/>
              </a:spcBef>
              <a:spcAft>
                <a:spcPts val="0"/>
              </a:spcAft>
              <a:buClr>
                <a:schemeClr val="accent2"/>
              </a:buClr>
              <a:buSzPts val="1500"/>
              <a:buChar char="■"/>
              <a:defRPr>
                <a:solidFill>
                  <a:schemeClr val="accent2"/>
                </a:solidFill>
              </a:defRPr>
            </a:lvl3pPr>
            <a:lvl4pPr marL="1828800" lvl="3" indent="-323850">
              <a:spcBef>
                <a:spcPts val="2100"/>
              </a:spcBef>
              <a:spcAft>
                <a:spcPts val="0"/>
              </a:spcAft>
              <a:buClr>
                <a:schemeClr val="accent2"/>
              </a:buClr>
              <a:buSzPts val="1500"/>
              <a:buChar char="●"/>
              <a:defRPr>
                <a:solidFill>
                  <a:schemeClr val="accent2"/>
                </a:solidFill>
              </a:defRPr>
            </a:lvl4pPr>
            <a:lvl5pPr marL="2286000" lvl="4" indent="-323850">
              <a:spcBef>
                <a:spcPts val="2100"/>
              </a:spcBef>
              <a:spcAft>
                <a:spcPts val="0"/>
              </a:spcAft>
              <a:buClr>
                <a:schemeClr val="accent2"/>
              </a:buClr>
              <a:buSzPts val="1500"/>
              <a:buChar char="○"/>
              <a:defRPr>
                <a:solidFill>
                  <a:schemeClr val="accent2"/>
                </a:solidFill>
              </a:defRPr>
            </a:lvl5pPr>
            <a:lvl6pPr marL="2743200" lvl="5" indent="-323850">
              <a:spcBef>
                <a:spcPts val="2100"/>
              </a:spcBef>
              <a:spcAft>
                <a:spcPts val="0"/>
              </a:spcAft>
              <a:buClr>
                <a:schemeClr val="accent2"/>
              </a:buClr>
              <a:buSzPts val="1500"/>
              <a:buChar char="■"/>
              <a:defRPr>
                <a:solidFill>
                  <a:schemeClr val="accent2"/>
                </a:solidFill>
              </a:defRPr>
            </a:lvl6pPr>
            <a:lvl7pPr marL="3200400" lvl="6" indent="-323850">
              <a:spcBef>
                <a:spcPts val="2100"/>
              </a:spcBef>
              <a:spcAft>
                <a:spcPts val="0"/>
              </a:spcAft>
              <a:buClr>
                <a:schemeClr val="accent2"/>
              </a:buClr>
              <a:buSzPts val="1500"/>
              <a:buChar char="●"/>
              <a:defRPr>
                <a:solidFill>
                  <a:schemeClr val="accent2"/>
                </a:solidFill>
              </a:defRPr>
            </a:lvl7pPr>
            <a:lvl8pPr marL="3657600" lvl="7" indent="-323850">
              <a:spcBef>
                <a:spcPts val="2100"/>
              </a:spcBef>
              <a:spcAft>
                <a:spcPts val="0"/>
              </a:spcAft>
              <a:buClr>
                <a:schemeClr val="accent2"/>
              </a:buClr>
              <a:buSzPts val="1500"/>
              <a:buChar char="○"/>
              <a:defRPr>
                <a:solidFill>
                  <a:schemeClr val="accent2"/>
                </a:solidFill>
              </a:defRPr>
            </a:lvl8pPr>
            <a:lvl9pPr marL="4114800" lvl="8" indent="-323850">
              <a:spcBef>
                <a:spcPts val="2100"/>
              </a:spcBef>
              <a:spcAft>
                <a:spcPts val="2100"/>
              </a:spcAft>
              <a:buClr>
                <a:schemeClr val="accent2"/>
              </a:buClr>
              <a:buSzPts val="1500"/>
              <a:buChar char="■"/>
              <a:defRPr>
                <a:solidFill>
                  <a:schemeClr val="accent2"/>
                </a:solidFill>
              </a:defRPr>
            </a:lvl9pPr>
          </a:lstStyle>
          <a:p>
            <a:endParaRPr/>
          </a:p>
        </p:txBody>
      </p:sp>
      <p:sp>
        <p:nvSpPr>
          <p:cNvPr id="40" name="Google Shape;40;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39081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2100"/>
              </a:spcBef>
              <a:spcAft>
                <a:spcPts val="0"/>
              </a:spcAft>
              <a:buClr>
                <a:schemeClr val="accent2"/>
              </a:buClr>
              <a:buSzPts val="1500"/>
              <a:buChar char="○"/>
              <a:defRPr>
                <a:solidFill>
                  <a:schemeClr val="accent2"/>
                </a:solidFill>
              </a:defRPr>
            </a:lvl2pPr>
            <a:lvl3pPr marL="1371600" lvl="2" indent="-323850">
              <a:spcBef>
                <a:spcPts val="2100"/>
              </a:spcBef>
              <a:spcAft>
                <a:spcPts val="0"/>
              </a:spcAft>
              <a:buClr>
                <a:schemeClr val="accent2"/>
              </a:buClr>
              <a:buSzPts val="1500"/>
              <a:buChar char="■"/>
              <a:defRPr>
                <a:solidFill>
                  <a:schemeClr val="accent2"/>
                </a:solidFill>
              </a:defRPr>
            </a:lvl3pPr>
            <a:lvl4pPr marL="1828800" lvl="3" indent="-323850">
              <a:spcBef>
                <a:spcPts val="2100"/>
              </a:spcBef>
              <a:spcAft>
                <a:spcPts val="0"/>
              </a:spcAft>
              <a:buClr>
                <a:schemeClr val="accent2"/>
              </a:buClr>
              <a:buSzPts val="1500"/>
              <a:buChar char="●"/>
              <a:defRPr>
                <a:solidFill>
                  <a:schemeClr val="accent2"/>
                </a:solidFill>
              </a:defRPr>
            </a:lvl4pPr>
            <a:lvl5pPr marL="2286000" lvl="4" indent="-323850">
              <a:spcBef>
                <a:spcPts val="2100"/>
              </a:spcBef>
              <a:spcAft>
                <a:spcPts val="0"/>
              </a:spcAft>
              <a:buClr>
                <a:schemeClr val="accent2"/>
              </a:buClr>
              <a:buSzPts val="1500"/>
              <a:buChar char="○"/>
              <a:defRPr>
                <a:solidFill>
                  <a:schemeClr val="accent2"/>
                </a:solidFill>
              </a:defRPr>
            </a:lvl5pPr>
            <a:lvl6pPr marL="2743200" lvl="5" indent="-323850">
              <a:spcBef>
                <a:spcPts val="2100"/>
              </a:spcBef>
              <a:spcAft>
                <a:spcPts val="0"/>
              </a:spcAft>
              <a:buClr>
                <a:schemeClr val="accent2"/>
              </a:buClr>
              <a:buSzPts val="1500"/>
              <a:buChar char="■"/>
              <a:defRPr>
                <a:solidFill>
                  <a:schemeClr val="accent2"/>
                </a:solidFill>
              </a:defRPr>
            </a:lvl6pPr>
            <a:lvl7pPr marL="3200400" lvl="6" indent="-323850">
              <a:spcBef>
                <a:spcPts val="2100"/>
              </a:spcBef>
              <a:spcAft>
                <a:spcPts val="0"/>
              </a:spcAft>
              <a:buClr>
                <a:schemeClr val="accent2"/>
              </a:buClr>
              <a:buSzPts val="1500"/>
              <a:buChar char="●"/>
              <a:defRPr>
                <a:solidFill>
                  <a:schemeClr val="accent2"/>
                </a:solidFill>
              </a:defRPr>
            </a:lvl7pPr>
            <a:lvl8pPr marL="3657600" lvl="7" indent="-323850">
              <a:spcBef>
                <a:spcPts val="2100"/>
              </a:spcBef>
              <a:spcAft>
                <a:spcPts val="0"/>
              </a:spcAft>
              <a:buClr>
                <a:schemeClr val="accent2"/>
              </a:buClr>
              <a:buSzPts val="1500"/>
              <a:buChar char="○"/>
              <a:defRPr>
                <a:solidFill>
                  <a:schemeClr val="accent2"/>
                </a:solidFill>
              </a:defRPr>
            </a:lvl8pPr>
            <a:lvl9pPr marL="4114800" lvl="8" indent="-323850">
              <a:spcBef>
                <a:spcPts val="2100"/>
              </a:spcBef>
              <a:spcAft>
                <a:spcPts val="2100"/>
              </a:spcAft>
              <a:buClr>
                <a:schemeClr val="accent2"/>
              </a:buClr>
              <a:buSzPts val="1500"/>
              <a:buChar char="■"/>
              <a:defRPr>
                <a:solidFill>
                  <a:schemeClr val="accent2"/>
                </a:solidFill>
              </a:defRPr>
            </a:lvl9pPr>
          </a:lstStyle>
          <a:p>
            <a:endParaRPr/>
          </a:p>
        </p:txBody>
      </p:sp>
      <p:sp>
        <p:nvSpPr>
          <p:cNvPr id="57" name="Google Shape;5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333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43066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6/2/19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9138580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8757150"/>
      </p:ext>
    </p:extLst>
  </p:cSld>
  <p:clrMapOvr>
    <a:masterClrMapping/>
  </p:clrMapOvr>
  <p:hf sldNum="0" hdr="0" ftr="0" dt="0"/>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1930328"/>
      </p:ext>
    </p:extLst>
  </p:cSld>
  <p:clrMapOvr>
    <a:masterClrMapping/>
  </p:clrMapOvr>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49673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894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61BEF0D-F0BB-DE4B-95CE-6DB70DBA9567}" type="datetimeFigureOut">
              <a:rPr lang="en-US" smtClean="0"/>
              <a:pPr/>
              <a:t>6/2/19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1997151"/>
      </p:ext>
    </p:extLst>
  </p:cSld>
  <p:clrMapOvr>
    <a:masterClrMapping/>
  </p:clrMapOvr>
  <p:hf sldNum="0" hdr="0" ftr="0" dt="0"/>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6/2/19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064969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6/2/19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477367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8" r:id="rId13"/>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1092820" y="1098388"/>
            <a:ext cx="10741404" cy="4394988"/>
          </a:xfrm>
          <a:prstGeom prst="rect">
            <a:avLst/>
          </a:prstGeom>
        </p:spPr>
        <p:txBody>
          <a:bodyPr spcFirstLastPara="1" lIns="121900" tIns="121900" rIns="121900" bIns="121900" anchorCtr="0">
            <a:normAutofit fontScale="90000"/>
          </a:bodyPr>
          <a:lstStyle/>
          <a:p>
            <a:pPr lvl="0">
              <a:spcBef>
                <a:spcPts val="0"/>
              </a:spcBef>
              <a:buClr>
                <a:srgbClr val="000000"/>
              </a:buClr>
              <a:buSzPts val="8000"/>
            </a:pPr>
            <a:r>
              <a:rPr lang="en-US" dirty="0"/>
              <a:t>Capstone Project - The Battle of Neighborhood</a:t>
            </a:r>
            <a:endParaRPr lang="en-US" sz="6300" dirty="0"/>
          </a:p>
        </p:txBody>
      </p:sp>
      <p:sp>
        <p:nvSpPr>
          <p:cNvPr id="3" name="Subtitle 2">
            <a:extLst>
              <a:ext uri="{FF2B5EF4-FFF2-40B4-BE49-F238E27FC236}">
                <a16:creationId xmlns:a16="http://schemas.microsoft.com/office/drawing/2014/main" id="{747278C9-04D9-4C30-BC37-7DAD1DAA3181}"/>
              </a:ext>
            </a:extLst>
          </p:cNvPr>
          <p:cNvSpPr>
            <a:spLocks noGrp="1"/>
          </p:cNvSpPr>
          <p:nvPr>
            <p:ph type="subTitle" idx="1"/>
          </p:nvPr>
        </p:nvSpPr>
        <p:spPr/>
        <p:txBody>
          <a:bodyPr/>
          <a:lstStyle/>
          <a:p>
            <a:r>
              <a:rPr lang="en-US" dirty="0"/>
              <a:t>Applied data science capstone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43956" y="0"/>
            <a:ext cx="9632603" cy="185569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Font typeface="Rockwell"/>
              <a:buNone/>
            </a:pPr>
            <a:r>
              <a:rPr lang="en-US" sz="4400" dirty="0">
                <a:solidFill>
                  <a:schemeClr val="tx2">
                    <a:lumMod val="75000"/>
                  </a:schemeClr>
                </a:solidFill>
              </a:rPr>
              <a:t>2. DATA Section – foursquare API</a:t>
            </a:r>
            <a:endParaRPr dirty="0">
              <a:solidFill>
                <a:schemeClr val="tx2">
                  <a:lumMod val="75000"/>
                </a:schemeClr>
              </a:solidFill>
            </a:endParaRPr>
          </a:p>
        </p:txBody>
      </p:sp>
      <p:sp>
        <p:nvSpPr>
          <p:cNvPr id="9" name="Google Shape;111;p17">
            <a:extLst>
              <a:ext uri="{FF2B5EF4-FFF2-40B4-BE49-F238E27FC236}">
                <a16:creationId xmlns:a16="http://schemas.microsoft.com/office/drawing/2014/main" id="{D8C36608-E5D4-7B46-B662-B29F17F7B1FE}"/>
              </a:ext>
            </a:extLst>
          </p:cNvPr>
          <p:cNvSpPr txBox="1"/>
          <p:nvPr/>
        </p:nvSpPr>
        <p:spPr>
          <a:xfrm>
            <a:off x="1332360" y="1515337"/>
            <a:ext cx="10160678" cy="932028"/>
          </a:xfrm>
          <a:prstGeom prst="rect">
            <a:avLst/>
          </a:prstGeom>
          <a:noFill/>
          <a:ln>
            <a:noFill/>
          </a:ln>
        </p:spPr>
        <p:txBody>
          <a:bodyPr spcFirstLastPara="1" wrap="square" lIns="91425" tIns="91425" rIns="91425" bIns="91425" anchor="t" anchorCtr="0">
            <a:noAutofit/>
          </a:bodyPr>
          <a:lstStyle/>
          <a:p>
            <a:pPr>
              <a:lnSpc>
                <a:spcPct val="90000"/>
              </a:lnSpc>
              <a:buClr>
                <a:schemeClr val="dk1"/>
              </a:buClr>
              <a:buSzPts val="2400"/>
            </a:pPr>
            <a:r>
              <a:rPr lang="en-US" sz="2400" dirty="0">
                <a:solidFill>
                  <a:schemeClr val="dk1"/>
                </a:solidFill>
                <a:latin typeface="Rockwell"/>
                <a:ea typeface="Rockwell"/>
                <a:cs typeface="Rockwell"/>
                <a:sym typeface="Rockwell"/>
              </a:rPr>
              <a:t>Through connecting to Foursquare, we can get the venue for each neighborhood. After getting all the neighborhoods, we connect to Foursquare API to gather information about venues for each neighborhood.</a:t>
            </a:r>
          </a:p>
          <a:p>
            <a:pPr>
              <a:lnSpc>
                <a:spcPct val="90000"/>
              </a:lnSpc>
              <a:buClr>
                <a:schemeClr val="dk1"/>
              </a:buClr>
              <a:buSzPts val="2400"/>
            </a:pPr>
            <a:endParaRPr lang="en-US" sz="2400" dirty="0">
              <a:solidFill>
                <a:schemeClr val="dk1"/>
              </a:solidFill>
              <a:latin typeface="Rockwell"/>
              <a:ea typeface="Rockwell"/>
              <a:cs typeface="Rockwell"/>
              <a:sym typeface="Rockwell"/>
            </a:endParaRPr>
          </a:p>
          <a:p>
            <a:pPr lvl="0">
              <a:lnSpc>
                <a:spcPct val="90000"/>
              </a:lnSpc>
              <a:buClr>
                <a:schemeClr val="dk1"/>
              </a:buClr>
              <a:buSzPts val="2400"/>
            </a:pPr>
            <a:endParaRPr lang="en-US" sz="2400" dirty="0">
              <a:solidFill>
                <a:schemeClr val="dk1"/>
              </a:solidFill>
              <a:latin typeface="Rockwell"/>
              <a:ea typeface="Rockwell"/>
              <a:cs typeface="Rockwell"/>
              <a:sym typeface="Rockwell"/>
            </a:endParaRPr>
          </a:p>
        </p:txBody>
      </p:sp>
      <p:pic>
        <p:nvPicPr>
          <p:cNvPr id="2" name="Picture 1">
            <a:extLst>
              <a:ext uri="{FF2B5EF4-FFF2-40B4-BE49-F238E27FC236}">
                <a16:creationId xmlns:a16="http://schemas.microsoft.com/office/drawing/2014/main" id="{64F0F590-C27D-814C-A42A-34315167A483}"/>
              </a:ext>
            </a:extLst>
          </p:cNvPr>
          <p:cNvPicPr>
            <a:picLocks noChangeAspect="1"/>
          </p:cNvPicPr>
          <p:nvPr/>
        </p:nvPicPr>
        <p:blipFill>
          <a:blip r:embed="rId3"/>
          <a:stretch>
            <a:fillRect/>
          </a:stretch>
        </p:blipFill>
        <p:spPr>
          <a:xfrm>
            <a:off x="1332360" y="3371030"/>
            <a:ext cx="10160678" cy="2741011"/>
          </a:xfrm>
          <a:prstGeom prst="rect">
            <a:avLst/>
          </a:prstGeom>
        </p:spPr>
      </p:pic>
    </p:spTree>
    <p:extLst>
      <p:ext uri="{BB962C8B-B14F-4D97-AF65-F5344CB8AC3E}">
        <p14:creationId xmlns:p14="http://schemas.microsoft.com/office/powerpoint/2010/main" val="260185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64955" y="642013"/>
            <a:ext cx="4173000" cy="161709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000"/>
              <a:buFont typeface="Rockwell"/>
              <a:buNone/>
            </a:pPr>
            <a:r>
              <a:rPr lang="en-US" sz="4000" dirty="0"/>
              <a:t>3. Methodology</a:t>
            </a:r>
            <a:endParaRPr dirty="0"/>
          </a:p>
        </p:txBody>
      </p:sp>
      <p:sp>
        <p:nvSpPr>
          <p:cNvPr id="25" name="Google Shape;111;p17">
            <a:extLst>
              <a:ext uri="{FF2B5EF4-FFF2-40B4-BE49-F238E27FC236}">
                <a16:creationId xmlns:a16="http://schemas.microsoft.com/office/drawing/2014/main" id="{5623E1D6-8100-0345-93D2-6E67679A3519}"/>
              </a:ext>
            </a:extLst>
          </p:cNvPr>
          <p:cNvSpPr txBox="1"/>
          <p:nvPr/>
        </p:nvSpPr>
        <p:spPr>
          <a:xfrm>
            <a:off x="1308297" y="2111896"/>
            <a:ext cx="10160678" cy="3542946"/>
          </a:xfrm>
          <a:prstGeom prst="rect">
            <a:avLst/>
          </a:prstGeom>
          <a:noFill/>
          <a:ln>
            <a:noFill/>
          </a:ln>
        </p:spPr>
        <p:txBody>
          <a:bodyPr spcFirstLastPara="1" wrap="square" lIns="91425" tIns="91425" rIns="91425" bIns="91425" anchor="t" anchorCtr="0">
            <a:noAutofit/>
          </a:bodyPr>
          <a:lstStyle/>
          <a:p>
            <a:pPr>
              <a:lnSpc>
                <a:spcPct val="90000"/>
              </a:lnSpc>
              <a:buClr>
                <a:schemeClr val="dk1"/>
              </a:buClr>
              <a:buSzPts val="2400"/>
            </a:pPr>
            <a:r>
              <a:rPr lang="en-US" sz="2400" dirty="0">
                <a:solidFill>
                  <a:schemeClr val="dk1"/>
                </a:solidFill>
                <a:latin typeface="Rockwell"/>
                <a:ea typeface="Rockwell"/>
                <a:cs typeface="Rockwell"/>
                <a:sym typeface="Rockwell"/>
              </a:rPr>
              <a:t>In this project, we will direct our efforts on detecting areas of London. We will limit our analysis to area around city center. In first step we have collected the required data: location and type (category) of every restaurant near London center. And, we will focus on most promising areas and within those create clusters of locations. We will present map of all such locations but also create clusters (using **k-means clustering) of those locations to identify general zones / neighborhoods / addresses which should be a starting point for final 'street level' exploration and search for optimal venue location by stakeholders.</a:t>
            </a:r>
          </a:p>
          <a:p>
            <a:pPr>
              <a:lnSpc>
                <a:spcPct val="90000"/>
              </a:lnSpc>
              <a:buClr>
                <a:schemeClr val="dk1"/>
              </a:buClr>
              <a:buSzPts val="2400"/>
            </a:pPr>
            <a:endParaRPr lang="en-US" sz="2400" dirty="0">
              <a:solidFill>
                <a:schemeClr val="dk1"/>
              </a:solidFill>
              <a:latin typeface="Rockwell"/>
              <a:ea typeface="Rockwell"/>
              <a:cs typeface="Rockwell"/>
              <a:sym typeface="Rockwell"/>
            </a:endParaRPr>
          </a:p>
          <a:p>
            <a:pPr lvl="0">
              <a:lnSpc>
                <a:spcPct val="90000"/>
              </a:lnSpc>
              <a:buClr>
                <a:schemeClr val="dk1"/>
              </a:buClr>
              <a:buSzPts val="2400"/>
            </a:pPr>
            <a:endParaRPr lang="en-US" sz="2400" dirty="0">
              <a:solidFill>
                <a:schemeClr val="dk1"/>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64954" y="642013"/>
            <a:ext cx="8956285" cy="161709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000"/>
              <a:buFont typeface="Rockwell"/>
              <a:buNone/>
            </a:pPr>
            <a:r>
              <a:rPr lang="en-US" sz="4000" dirty="0"/>
              <a:t>4. Analysis – Single neighborhood</a:t>
            </a:r>
            <a:endParaRPr dirty="0"/>
          </a:p>
        </p:txBody>
      </p:sp>
      <p:sp>
        <p:nvSpPr>
          <p:cNvPr id="4" name="Google Shape;184;p23">
            <a:extLst>
              <a:ext uri="{FF2B5EF4-FFF2-40B4-BE49-F238E27FC236}">
                <a16:creationId xmlns:a16="http://schemas.microsoft.com/office/drawing/2014/main" id="{A857D788-D96D-C149-9D7D-F4A85F729801}"/>
              </a:ext>
            </a:extLst>
          </p:cNvPr>
          <p:cNvSpPr txBox="1">
            <a:spLocks/>
          </p:cNvSpPr>
          <p:nvPr/>
        </p:nvSpPr>
        <p:spPr>
          <a:xfrm>
            <a:off x="1366055" y="2259106"/>
            <a:ext cx="10039882" cy="1329913"/>
          </a:xfrm>
          <a:prstGeom prst="rect">
            <a:avLst/>
          </a:prstGeom>
          <a:no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A single Neighborhood within the London area where a lot of Asians lived are examined by using the Foursquare API.</a:t>
            </a:r>
          </a:p>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Let's get the top 100 venues that are in Beckton (Borough: </a:t>
            </a:r>
            <a:r>
              <a:rPr lang="en-US" sz="1800" dirty="0" err="1">
                <a:solidFill>
                  <a:srgbClr val="000000"/>
                </a:solidFill>
              </a:rPr>
              <a:t>Newham</a:t>
            </a:r>
            <a:r>
              <a:rPr lang="en-US" sz="1800" dirty="0">
                <a:solidFill>
                  <a:srgbClr val="000000"/>
                </a:solidFill>
              </a:rPr>
              <a:t>) within a radius of 2000 meters.</a:t>
            </a:r>
          </a:p>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When we check the top 5 venues at the Beckton area,  there are Indian restaurants and fast food restaurant there.</a:t>
            </a:r>
          </a:p>
        </p:txBody>
      </p:sp>
      <p:pic>
        <p:nvPicPr>
          <p:cNvPr id="2" name="Picture 1">
            <a:extLst>
              <a:ext uri="{FF2B5EF4-FFF2-40B4-BE49-F238E27FC236}">
                <a16:creationId xmlns:a16="http://schemas.microsoft.com/office/drawing/2014/main" id="{7355A312-5790-D148-A7DC-0EA13EEEA9E5}"/>
              </a:ext>
            </a:extLst>
          </p:cNvPr>
          <p:cNvPicPr>
            <a:picLocks noChangeAspect="1"/>
          </p:cNvPicPr>
          <p:nvPr/>
        </p:nvPicPr>
        <p:blipFill>
          <a:blip r:embed="rId3"/>
          <a:stretch>
            <a:fillRect/>
          </a:stretch>
        </p:blipFill>
        <p:spPr>
          <a:xfrm>
            <a:off x="4069080" y="3589019"/>
            <a:ext cx="4206240" cy="2558699"/>
          </a:xfrm>
          <a:prstGeom prst="rect">
            <a:avLst/>
          </a:prstGeom>
        </p:spPr>
      </p:pic>
    </p:spTree>
    <p:extLst>
      <p:ext uri="{BB962C8B-B14F-4D97-AF65-F5344CB8AC3E}">
        <p14:creationId xmlns:p14="http://schemas.microsoft.com/office/powerpoint/2010/main" val="276060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64954" y="642014"/>
            <a:ext cx="9642086" cy="112058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000"/>
              <a:buFont typeface="Rockwell"/>
              <a:buNone/>
            </a:pPr>
            <a:r>
              <a:rPr lang="en-US" sz="4000" dirty="0"/>
              <a:t>4. Analysis – Multiple neighborhoods</a:t>
            </a:r>
            <a:endParaRPr dirty="0"/>
          </a:p>
        </p:txBody>
      </p:sp>
      <p:sp>
        <p:nvSpPr>
          <p:cNvPr id="4" name="Google Shape;184;p23">
            <a:extLst>
              <a:ext uri="{FF2B5EF4-FFF2-40B4-BE49-F238E27FC236}">
                <a16:creationId xmlns:a16="http://schemas.microsoft.com/office/drawing/2014/main" id="{A857D788-D96D-C149-9D7D-F4A85F729801}"/>
              </a:ext>
            </a:extLst>
          </p:cNvPr>
          <p:cNvSpPr txBox="1">
            <a:spLocks/>
          </p:cNvSpPr>
          <p:nvPr/>
        </p:nvSpPr>
        <p:spPr>
          <a:xfrm>
            <a:off x="1341991" y="1762599"/>
            <a:ext cx="10039882" cy="993013"/>
          </a:xfrm>
          <a:prstGeom prst="rect">
            <a:avLst/>
          </a:prstGeom>
          <a:no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Next, Let’s analyze the multiple Neighborhoods</a:t>
            </a:r>
          </a:p>
          <a:p>
            <a:pPr marL="182880" indent="-221615">
              <a:lnSpc>
                <a:spcPct val="90000"/>
              </a:lnSpc>
              <a:spcBef>
                <a:spcPts val="0"/>
              </a:spcBef>
              <a:buClr>
                <a:srgbClr val="000000"/>
              </a:buClr>
              <a:buSzPts val="1800"/>
              <a:buFont typeface="Arial" panose="020B0604020202020204" pitchFamily="34" charset="0"/>
              <a:buChar char="●"/>
            </a:pPr>
            <a:r>
              <a:rPr lang="en-US" sz="1800" dirty="0" err="1">
                <a:solidFill>
                  <a:srgbClr val="000000"/>
                </a:solidFill>
              </a:rPr>
              <a:t>getNearbyVenues</a:t>
            </a:r>
            <a:r>
              <a:rPr lang="en-US" sz="1800" dirty="0">
                <a:solidFill>
                  <a:srgbClr val="000000"/>
                </a:solidFill>
              </a:rPr>
              <a:t> function is used to get the venues for each neighborhood.</a:t>
            </a:r>
          </a:p>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There is no restaurant among the top 5 venues.</a:t>
            </a:r>
          </a:p>
        </p:txBody>
      </p:sp>
      <p:pic>
        <p:nvPicPr>
          <p:cNvPr id="3" name="Picture 2">
            <a:extLst>
              <a:ext uri="{FF2B5EF4-FFF2-40B4-BE49-F238E27FC236}">
                <a16:creationId xmlns:a16="http://schemas.microsoft.com/office/drawing/2014/main" id="{80408453-00CB-5F41-8650-B1BBF66FA745}"/>
              </a:ext>
            </a:extLst>
          </p:cNvPr>
          <p:cNvPicPr>
            <a:picLocks noChangeAspect="1"/>
          </p:cNvPicPr>
          <p:nvPr/>
        </p:nvPicPr>
        <p:blipFill>
          <a:blip r:embed="rId3"/>
          <a:stretch>
            <a:fillRect/>
          </a:stretch>
        </p:blipFill>
        <p:spPr>
          <a:xfrm>
            <a:off x="3950203" y="3059652"/>
            <a:ext cx="3890778" cy="2769648"/>
          </a:xfrm>
          <a:prstGeom prst="rect">
            <a:avLst/>
          </a:prstGeom>
        </p:spPr>
      </p:pic>
    </p:spTree>
    <p:extLst>
      <p:ext uri="{BB962C8B-B14F-4D97-AF65-F5344CB8AC3E}">
        <p14:creationId xmlns:p14="http://schemas.microsoft.com/office/powerpoint/2010/main" val="204921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64954" y="642013"/>
            <a:ext cx="8361925" cy="161709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000"/>
              <a:buFont typeface="Rockwell"/>
              <a:buNone/>
            </a:pPr>
            <a:r>
              <a:rPr lang="en-US" sz="4000" dirty="0"/>
              <a:t>4. Analysis – Each neighborhood</a:t>
            </a:r>
            <a:endParaRPr dirty="0"/>
          </a:p>
        </p:txBody>
      </p:sp>
      <p:sp>
        <p:nvSpPr>
          <p:cNvPr id="4" name="Google Shape;184;p23">
            <a:extLst>
              <a:ext uri="{FF2B5EF4-FFF2-40B4-BE49-F238E27FC236}">
                <a16:creationId xmlns:a16="http://schemas.microsoft.com/office/drawing/2014/main" id="{A857D788-D96D-C149-9D7D-F4A85F729801}"/>
              </a:ext>
            </a:extLst>
          </p:cNvPr>
          <p:cNvSpPr txBox="1">
            <a:spLocks/>
          </p:cNvSpPr>
          <p:nvPr/>
        </p:nvSpPr>
        <p:spPr>
          <a:xfrm>
            <a:off x="1341991" y="1762599"/>
            <a:ext cx="10039882" cy="993013"/>
          </a:xfrm>
          <a:prstGeom prst="rect">
            <a:avLst/>
          </a:prstGeom>
          <a:no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And, let’s analyze each neighborhoods</a:t>
            </a:r>
          </a:p>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One hot encoding function is used to check the venues in each neighborhood.</a:t>
            </a:r>
          </a:p>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There are 10 most common venues in each neighborhood.</a:t>
            </a:r>
          </a:p>
        </p:txBody>
      </p:sp>
      <p:pic>
        <p:nvPicPr>
          <p:cNvPr id="2" name="Picture 1">
            <a:extLst>
              <a:ext uri="{FF2B5EF4-FFF2-40B4-BE49-F238E27FC236}">
                <a16:creationId xmlns:a16="http://schemas.microsoft.com/office/drawing/2014/main" id="{739E1D6B-04C1-EE4B-B604-98049BC8A64F}"/>
              </a:ext>
            </a:extLst>
          </p:cNvPr>
          <p:cNvPicPr>
            <a:picLocks noChangeAspect="1"/>
          </p:cNvPicPr>
          <p:nvPr/>
        </p:nvPicPr>
        <p:blipFill>
          <a:blip r:embed="rId3"/>
          <a:stretch>
            <a:fillRect/>
          </a:stretch>
        </p:blipFill>
        <p:spPr>
          <a:xfrm>
            <a:off x="1341991" y="2755612"/>
            <a:ext cx="10339469" cy="3054416"/>
          </a:xfrm>
          <a:prstGeom prst="rect">
            <a:avLst/>
          </a:prstGeom>
        </p:spPr>
      </p:pic>
    </p:spTree>
    <p:extLst>
      <p:ext uri="{BB962C8B-B14F-4D97-AF65-F5344CB8AC3E}">
        <p14:creationId xmlns:p14="http://schemas.microsoft.com/office/powerpoint/2010/main" val="1587665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64954" y="642013"/>
            <a:ext cx="10007845" cy="161709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000"/>
              <a:buFont typeface="Rockwell"/>
              <a:buNone/>
            </a:pPr>
            <a:r>
              <a:rPr lang="en-US" sz="4000" dirty="0"/>
              <a:t>4. Analysis – K-means clustering</a:t>
            </a:r>
            <a:endParaRPr dirty="0"/>
          </a:p>
        </p:txBody>
      </p:sp>
      <p:sp>
        <p:nvSpPr>
          <p:cNvPr id="4" name="Google Shape;184;p23">
            <a:extLst>
              <a:ext uri="{FF2B5EF4-FFF2-40B4-BE49-F238E27FC236}">
                <a16:creationId xmlns:a16="http://schemas.microsoft.com/office/drawing/2014/main" id="{A857D788-D96D-C149-9D7D-F4A85F729801}"/>
              </a:ext>
            </a:extLst>
          </p:cNvPr>
          <p:cNvSpPr txBox="1">
            <a:spLocks/>
          </p:cNvSpPr>
          <p:nvPr/>
        </p:nvSpPr>
        <p:spPr>
          <a:xfrm>
            <a:off x="1366055" y="1762599"/>
            <a:ext cx="10039882" cy="993013"/>
          </a:xfrm>
          <a:prstGeom prst="rect">
            <a:avLst/>
          </a:prstGeom>
          <a:no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Applying K-means clustering</a:t>
            </a:r>
          </a:p>
          <a:p>
            <a:pPr marL="0" indent="0">
              <a:lnSpc>
                <a:spcPct val="90000"/>
              </a:lnSpc>
              <a:spcBef>
                <a:spcPts val="0"/>
              </a:spcBef>
              <a:buClr>
                <a:srgbClr val="000000"/>
              </a:buClr>
              <a:buSzPts val="1800"/>
              <a:buNone/>
            </a:pPr>
            <a:r>
              <a:rPr lang="en-US" sz="1800" dirty="0">
                <a:solidFill>
                  <a:srgbClr val="000000"/>
                </a:solidFill>
              </a:rPr>
              <a:t> - Before creating K-means clustering,  we are needed to check the elbow method and get the best K.</a:t>
            </a:r>
          </a:p>
        </p:txBody>
      </p:sp>
      <p:sp>
        <p:nvSpPr>
          <p:cNvPr id="6" name="Google Shape;184;p23">
            <a:extLst>
              <a:ext uri="{FF2B5EF4-FFF2-40B4-BE49-F238E27FC236}">
                <a16:creationId xmlns:a16="http://schemas.microsoft.com/office/drawing/2014/main" id="{3A9B252F-0B86-FE46-ABDC-361F929288BF}"/>
              </a:ext>
            </a:extLst>
          </p:cNvPr>
          <p:cNvSpPr txBox="1">
            <a:spLocks/>
          </p:cNvSpPr>
          <p:nvPr/>
        </p:nvSpPr>
        <p:spPr>
          <a:xfrm>
            <a:off x="1702940" y="5378496"/>
            <a:ext cx="10039882" cy="993013"/>
          </a:xfrm>
          <a:prstGeom prst="rect">
            <a:avLst/>
          </a:prstGeom>
          <a:no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nSpc>
                <a:spcPct val="90000"/>
              </a:lnSpc>
              <a:spcBef>
                <a:spcPts val="0"/>
              </a:spcBef>
              <a:buClr>
                <a:srgbClr val="000000"/>
              </a:buClr>
              <a:buSzPts val="1800"/>
              <a:buNone/>
            </a:pPr>
            <a:r>
              <a:rPr lang="en-US" sz="1800" dirty="0">
                <a:solidFill>
                  <a:srgbClr val="000000"/>
                </a:solidFill>
              </a:rPr>
              <a:t>Using the elbow method, we can select the best number of k. So, k is 3..</a:t>
            </a:r>
          </a:p>
        </p:txBody>
      </p:sp>
      <p:pic>
        <p:nvPicPr>
          <p:cNvPr id="3" name="Picture 2">
            <a:extLst>
              <a:ext uri="{FF2B5EF4-FFF2-40B4-BE49-F238E27FC236}">
                <a16:creationId xmlns:a16="http://schemas.microsoft.com/office/drawing/2014/main" id="{2E9EADB7-9DBF-1E4C-A5A3-644C1ED324B8}"/>
              </a:ext>
            </a:extLst>
          </p:cNvPr>
          <p:cNvPicPr>
            <a:picLocks noChangeAspect="1"/>
          </p:cNvPicPr>
          <p:nvPr/>
        </p:nvPicPr>
        <p:blipFill>
          <a:blip r:embed="rId3"/>
          <a:stretch>
            <a:fillRect/>
          </a:stretch>
        </p:blipFill>
        <p:spPr>
          <a:xfrm>
            <a:off x="3632200" y="2650257"/>
            <a:ext cx="4927600" cy="2833594"/>
          </a:xfrm>
          <a:prstGeom prst="rect">
            <a:avLst/>
          </a:prstGeom>
        </p:spPr>
      </p:pic>
    </p:spTree>
    <p:extLst>
      <p:ext uri="{BB962C8B-B14F-4D97-AF65-F5344CB8AC3E}">
        <p14:creationId xmlns:p14="http://schemas.microsoft.com/office/powerpoint/2010/main" val="271220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964954" y="642014"/>
            <a:ext cx="10030705" cy="1120586"/>
          </a:xfrm>
          <a:prstGeom prst="rect">
            <a:avLst/>
          </a:prstGeom>
          <a:noFill/>
          <a:ln>
            <a:noFill/>
          </a:ln>
        </p:spPr>
        <p:txBody>
          <a:bodyPr spcFirstLastPara="1" wrap="square" lIns="91425" tIns="45700" rIns="91425" bIns="45700" anchor="ctr" anchorCtr="0">
            <a:noAutofit/>
          </a:bodyPr>
          <a:lstStyle/>
          <a:p>
            <a:pPr lvl="0">
              <a:spcBef>
                <a:spcPts val="0"/>
              </a:spcBef>
              <a:buSzPts val="4000"/>
            </a:pPr>
            <a:r>
              <a:rPr lang="en-US" sz="4000" dirty="0"/>
              <a:t>4. Analysis - K-means clustering</a:t>
            </a:r>
            <a:endParaRPr sz="4000" dirty="0"/>
          </a:p>
        </p:txBody>
      </p:sp>
      <p:sp>
        <p:nvSpPr>
          <p:cNvPr id="4" name="Google Shape;184;p23">
            <a:extLst>
              <a:ext uri="{FF2B5EF4-FFF2-40B4-BE49-F238E27FC236}">
                <a16:creationId xmlns:a16="http://schemas.microsoft.com/office/drawing/2014/main" id="{A857D788-D96D-C149-9D7D-F4A85F729801}"/>
              </a:ext>
            </a:extLst>
          </p:cNvPr>
          <p:cNvSpPr txBox="1">
            <a:spLocks/>
          </p:cNvSpPr>
          <p:nvPr/>
        </p:nvSpPr>
        <p:spPr>
          <a:xfrm>
            <a:off x="1366055" y="1762599"/>
            <a:ext cx="10039882" cy="993013"/>
          </a:xfrm>
          <a:prstGeom prst="rect">
            <a:avLst/>
          </a:prstGeom>
          <a:no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Visualize the clusters by using the folium function (Cluster 1: Red, Cluster 2: Violet, Cluster 3: Green)</a:t>
            </a:r>
          </a:p>
        </p:txBody>
      </p:sp>
      <p:pic>
        <p:nvPicPr>
          <p:cNvPr id="5" name="Picture 4">
            <a:extLst>
              <a:ext uri="{FF2B5EF4-FFF2-40B4-BE49-F238E27FC236}">
                <a16:creationId xmlns:a16="http://schemas.microsoft.com/office/drawing/2014/main" id="{F0A95686-E28B-4D4D-9BD2-6FACBD2DB4FA}"/>
              </a:ext>
            </a:extLst>
          </p:cNvPr>
          <p:cNvPicPr>
            <a:picLocks noChangeAspect="1"/>
          </p:cNvPicPr>
          <p:nvPr/>
        </p:nvPicPr>
        <p:blipFill>
          <a:blip r:embed="rId3"/>
          <a:stretch>
            <a:fillRect/>
          </a:stretch>
        </p:blipFill>
        <p:spPr>
          <a:xfrm>
            <a:off x="1366055" y="2755612"/>
            <a:ext cx="9629603" cy="3451986"/>
          </a:xfrm>
          <a:prstGeom prst="rect">
            <a:avLst/>
          </a:prstGeom>
        </p:spPr>
      </p:pic>
    </p:spTree>
    <p:extLst>
      <p:ext uri="{BB962C8B-B14F-4D97-AF65-F5344CB8AC3E}">
        <p14:creationId xmlns:p14="http://schemas.microsoft.com/office/powerpoint/2010/main" val="107838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1006839" y="357776"/>
            <a:ext cx="10178322" cy="1492132"/>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SzPts val="5400"/>
              <a:buFont typeface="Rockwell"/>
              <a:buNone/>
            </a:pPr>
            <a:r>
              <a:rPr lang="en-US" sz="3600" dirty="0">
                <a:solidFill>
                  <a:schemeClr val="tx2">
                    <a:lumMod val="75000"/>
                  </a:schemeClr>
                </a:solidFill>
              </a:rPr>
              <a:t>5. Result and Discussion</a:t>
            </a:r>
            <a:endParaRPr sz="3600" dirty="0">
              <a:solidFill>
                <a:schemeClr val="tx2">
                  <a:lumMod val="75000"/>
                </a:schemeClr>
              </a:solidFill>
            </a:endParaRPr>
          </a:p>
        </p:txBody>
      </p:sp>
      <p:sp>
        <p:nvSpPr>
          <p:cNvPr id="184" name="Google Shape;184;p23"/>
          <p:cNvSpPr txBox="1">
            <a:spLocks noGrp="1"/>
          </p:cNvSpPr>
          <p:nvPr>
            <p:ph type="body" idx="4294967295"/>
          </p:nvPr>
        </p:nvSpPr>
        <p:spPr>
          <a:xfrm>
            <a:off x="1425840" y="1440180"/>
            <a:ext cx="9340319" cy="5173579"/>
          </a:xfrm>
          <a:prstGeom prst="rect">
            <a:avLst/>
          </a:prstGeom>
          <a:noFill/>
          <a:ln>
            <a:noFill/>
          </a:ln>
        </p:spPr>
        <p:txBody>
          <a:bodyPr spcFirstLastPara="1" wrap="square" lIns="91425" tIns="45700" rIns="91425" bIns="45700" anchor="ctr" anchorCtr="0">
            <a:noAutofit/>
          </a:bodyPr>
          <a:lstStyle/>
          <a:p>
            <a:pPr marL="182880" lvl="0" indent="-221615">
              <a:lnSpc>
                <a:spcPct val="90000"/>
              </a:lnSpc>
              <a:spcBef>
                <a:spcPts val="0"/>
              </a:spcBef>
              <a:buClr>
                <a:srgbClr val="000000"/>
              </a:buClr>
              <a:buSzPts val="1800"/>
              <a:buChar char="●"/>
            </a:pPr>
            <a:r>
              <a:rPr lang="en-US" sz="1800" dirty="0">
                <a:solidFill>
                  <a:srgbClr val="000000"/>
                </a:solidFill>
              </a:rPr>
              <a:t>After the cluster analysis, Cluster 1 is the Cultural &amp; Tourist area and Hub (Hotel and Park are popular), cluster 2 falls within more of a main residential district with Pubs and cluster 3 is  much more residential area and there are pubs and café there.</a:t>
            </a:r>
          </a:p>
          <a:p>
            <a:pPr marL="182880" lvl="0" indent="-221615">
              <a:lnSpc>
                <a:spcPct val="90000"/>
              </a:lnSpc>
              <a:spcBef>
                <a:spcPts val="0"/>
              </a:spcBef>
              <a:buClr>
                <a:srgbClr val="000000"/>
              </a:buClr>
              <a:buSzPts val="1800"/>
              <a:buChar char="●"/>
            </a:pPr>
            <a:endParaRPr lang="en-US" sz="1800" dirty="0">
              <a:solidFill>
                <a:srgbClr val="000000"/>
              </a:solidFill>
            </a:endParaRPr>
          </a:p>
          <a:p>
            <a:pPr marL="182880" lvl="0" indent="-221615">
              <a:lnSpc>
                <a:spcPct val="90000"/>
              </a:lnSpc>
              <a:spcBef>
                <a:spcPts val="0"/>
              </a:spcBef>
              <a:buClr>
                <a:srgbClr val="000000"/>
              </a:buClr>
              <a:buSzPts val="1800"/>
              <a:buChar char="●"/>
            </a:pPr>
            <a:r>
              <a:rPr lang="en-US" sz="1800" dirty="0">
                <a:solidFill>
                  <a:srgbClr val="000000"/>
                </a:solidFill>
              </a:rPr>
              <a:t>In </a:t>
            </a:r>
            <a:r>
              <a:rPr lang="en-US" sz="1800" dirty="0" err="1">
                <a:solidFill>
                  <a:srgbClr val="000000"/>
                </a:solidFill>
              </a:rPr>
              <a:t>Newham</a:t>
            </a:r>
            <a:r>
              <a:rPr lang="en-US" sz="1800" dirty="0">
                <a:solidFill>
                  <a:srgbClr val="000000"/>
                </a:solidFill>
              </a:rPr>
              <a:t> area where many Asians lived, Indian restaurants are popular.</a:t>
            </a:r>
          </a:p>
          <a:p>
            <a:pPr marL="182880" lvl="0" indent="-221615">
              <a:lnSpc>
                <a:spcPct val="90000"/>
              </a:lnSpc>
              <a:spcBef>
                <a:spcPts val="0"/>
              </a:spcBef>
              <a:buClr>
                <a:srgbClr val="000000"/>
              </a:buClr>
              <a:buSzPts val="1800"/>
              <a:buChar char="●"/>
            </a:pPr>
            <a:endParaRPr lang="en-US" sz="1800" dirty="0">
              <a:solidFill>
                <a:srgbClr val="000000"/>
              </a:solidFill>
            </a:endParaRPr>
          </a:p>
          <a:p>
            <a:pPr marL="182880" lvl="0" indent="-221615">
              <a:lnSpc>
                <a:spcPct val="90000"/>
              </a:lnSpc>
              <a:spcBef>
                <a:spcPts val="0"/>
              </a:spcBef>
              <a:buClr>
                <a:srgbClr val="000000"/>
              </a:buClr>
              <a:buSzPts val="1800"/>
              <a:buChar char="●"/>
            </a:pPr>
            <a:r>
              <a:rPr lang="en-US" sz="1800" dirty="0">
                <a:solidFill>
                  <a:srgbClr val="000000"/>
                </a:solidFill>
              </a:rPr>
              <a:t>In conclusion, pubs and hotels are popular in the Asian district in London. And, Most popular venue type in Downtown London is Pubs. </a:t>
            </a:r>
          </a:p>
          <a:p>
            <a:pPr marL="182880" lvl="0" indent="-221615">
              <a:lnSpc>
                <a:spcPct val="90000"/>
              </a:lnSpc>
              <a:spcBef>
                <a:spcPts val="0"/>
              </a:spcBef>
              <a:buClr>
                <a:srgbClr val="000000"/>
              </a:buClr>
              <a:buSzPts val="1800"/>
              <a:buChar char="●"/>
            </a:pPr>
            <a:endParaRPr lang="en-US" sz="1800" dirty="0">
              <a:solidFill>
                <a:srgbClr val="000000"/>
              </a:solidFill>
            </a:endParaRPr>
          </a:p>
          <a:p>
            <a:pPr marL="182880" lvl="0" indent="-221615">
              <a:lnSpc>
                <a:spcPct val="90000"/>
              </a:lnSpc>
              <a:spcBef>
                <a:spcPts val="0"/>
              </a:spcBef>
              <a:buClr>
                <a:srgbClr val="000000"/>
              </a:buClr>
              <a:buSzPts val="1800"/>
              <a:buChar char="●"/>
            </a:pPr>
            <a:r>
              <a:rPr lang="en-US" sz="1800" dirty="0">
                <a:solidFill>
                  <a:srgbClr val="000000"/>
                </a:solidFill>
              </a:rPr>
              <a:t>London is the capital and the largest city with a high population density in a small area. There are 32 boroughs in London. As London is considered as one of the world's most global cities, there are many creative approaches in clustering and classification studies.</a:t>
            </a:r>
          </a:p>
          <a:p>
            <a:pPr marL="182880" lvl="0" indent="-221615">
              <a:lnSpc>
                <a:spcPct val="90000"/>
              </a:lnSpc>
              <a:spcBef>
                <a:spcPts val="0"/>
              </a:spcBef>
              <a:buClr>
                <a:srgbClr val="000000"/>
              </a:buClr>
              <a:buSzPts val="1800"/>
              <a:buChar char="●"/>
            </a:pPr>
            <a:endParaRPr lang="en-US" sz="1800" dirty="0">
              <a:solidFill>
                <a:srgbClr val="000000"/>
              </a:solidFill>
            </a:endParaRPr>
          </a:p>
          <a:p>
            <a:pPr marL="182880" lvl="0" indent="-221615">
              <a:lnSpc>
                <a:spcPct val="90000"/>
              </a:lnSpc>
              <a:spcBef>
                <a:spcPts val="0"/>
              </a:spcBef>
              <a:buClr>
                <a:srgbClr val="000000"/>
              </a:buClr>
              <a:buSzPts val="1800"/>
              <a:buChar char="●"/>
            </a:pPr>
            <a:r>
              <a:rPr lang="en-US" sz="1800" dirty="0">
                <a:solidFill>
                  <a:srgbClr val="000000"/>
                </a:solidFill>
              </a:rPr>
              <a:t>The K-means algorithm are used for clustering study. Through using the Elbow method, the best number of k is 3. For future study, more data set can be added and more details of the neighborhood can also be included.</a:t>
            </a:r>
          </a:p>
          <a:p>
            <a:pPr marL="182880" lvl="0" indent="-221615">
              <a:lnSpc>
                <a:spcPct val="90000"/>
              </a:lnSpc>
              <a:spcBef>
                <a:spcPts val="0"/>
              </a:spcBef>
              <a:buClr>
                <a:srgbClr val="000000"/>
              </a:buClr>
              <a:buSzPts val="1800"/>
              <a:buChar char="●"/>
            </a:pPr>
            <a:endParaRPr lang="en-US" sz="1800" dirty="0">
              <a:solidFill>
                <a:srgbClr val="000000"/>
              </a:solidFill>
            </a:endParaRPr>
          </a:p>
          <a:p>
            <a:pPr marL="182880" lvl="0" indent="-221615">
              <a:lnSpc>
                <a:spcPct val="90000"/>
              </a:lnSpc>
              <a:spcBef>
                <a:spcPts val="0"/>
              </a:spcBef>
              <a:buClr>
                <a:srgbClr val="000000"/>
              </a:buClr>
              <a:buSzPts val="1800"/>
              <a:buChar char="●"/>
            </a:pPr>
            <a:r>
              <a:rPr lang="en-US" sz="1800" dirty="0">
                <a:solidFill>
                  <a:srgbClr val="000000"/>
                </a:solidFill>
              </a:rPr>
              <a:t>When we recommend the zones where stakeholders can consider for opening their restaurants, we need to check if there is no nearby competition. and the conditions in that area are related with the restaurants in which they try to open.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1006839" y="357776"/>
            <a:ext cx="10178322" cy="1492132"/>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SzPts val="5400"/>
              <a:buFont typeface="Rockwell"/>
              <a:buNone/>
            </a:pPr>
            <a:r>
              <a:rPr lang="en-US" sz="3600" dirty="0">
                <a:solidFill>
                  <a:schemeClr val="tx2">
                    <a:lumMod val="75000"/>
                  </a:schemeClr>
                </a:solidFill>
              </a:rPr>
              <a:t>6. Conclusion</a:t>
            </a:r>
            <a:endParaRPr sz="3600" dirty="0">
              <a:solidFill>
                <a:schemeClr val="tx2">
                  <a:lumMod val="75000"/>
                </a:schemeClr>
              </a:solidFill>
            </a:endParaRPr>
          </a:p>
        </p:txBody>
      </p:sp>
      <p:sp>
        <p:nvSpPr>
          <p:cNvPr id="184" name="Google Shape;184;p23"/>
          <p:cNvSpPr txBox="1">
            <a:spLocks noGrp="1"/>
          </p:cNvSpPr>
          <p:nvPr>
            <p:ph type="body" idx="4294967295"/>
          </p:nvPr>
        </p:nvSpPr>
        <p:spPr>
          <a:xfrm>
            <a:off x="1425840" y="3439828"/>
            <a:ext cx="9340319" cy="3006692"/>
          </a:xfrm>
          <a:prstGeom prst="rect">
            <a:avLst/>
          </a:prstGeom>
          <a:noFill/>
          <a:ln>
            <a:noFill/>
          </a:ln>
        </p:spPr>
        <p:txBody>
          <a:bodyPr spcFirstLastPara="1" wrap="square" lIns="91425" tIns="45700" rIns="91425" bIns="45700" anchor="ctr" anchorCtr="0">
            <a:noAutofit/>
          </a:bodyPr>
          <a:lstStyle/>
          <a:p>
            <a:pPr marL="182880" lvl="0" indent="-221615">
              <a:lnSpc>
                <a:spcPct val="90000"/>
              </a:lnSpc>
              <a:spcBef>
                <a:spcPts val="0"/>
              </a:spcBef>
              <a:buClr>
                <a:srgbClr val="000000"/>
              </a:buClr>
              <a:buSzPts val="1800"/>
              <a:buChar char="●"/>
            </a:pPr>
            <a:r>
              <a:rPr lang="en-US" sz="1800" dirty="0">
                <a:solidFill>
                  <a:srgbClr val="000000"/>
                </a:solidFill>
              </a:rPr>
              <a:t>The purpose of the project is to find out areas in London center with low number of Asian restaurants in order to help stakeholders narrowing down the candidate of best location for new Asian restaurants.</a:t>
            </a:r>
          </a:p>
          <a:p>
            <a:pPr marL="182880" lvl="0" indent="-221615">
              <a:lnSpc>
                <a:spcPct val="90000"/>
              </a:lnSpc>
              <a:spcBef>
                <a:spcPts val="0"/>
              </a:spcBef>
              <a:buClr>
                <a:srgbClr val="000000"/>
              </a:buClr>
              <a:buSzPts val="1800"/>
              <a:buChar char="●"/>
            </a:pPr>
            <a:endParaRPr lang="en-US" sz="1800" dirty="0">
              <a:solidFill>
                <a:srgbClr val="000000"/>
              </a:solidFill>
            </a:endParaRPr>
          </a:p>
          <a:p>
            <a:pPr marL="182880" lvl="0" indent="-221615">
              <a:lnSpc>
                <a:spcPct val="90000"/>
              </a:lnSpc>
              <a:spcBef>
                <a:spcPts val="0"/>
              </a:spcBef>
              <a:buClr>
                <a:srgbClr val="000000"/>
              </a:buClr>
              <a:buSzPts val="1800"/>
              <a:buChar char="●"/>
            </a:pPr>
            <a:r>
              <a:rPr lang="en-US" sz="1800" dirty="0">
                <a:solidFill>
                  <a:srgbClr val="000000"/>
                </a:solidFill>
              </a:rPr>
              <a:t>So, after the analysis of the venues in London, we can recommend our stakeholders that if the Asian restaurants are open in the cluster 1 area, it will be successful. This is because there are a lots of </a:t>
            </a:r>
            <a:r>
              <a:rPr lang="en-US" sz="1800" dirty="0" err="1">
                <a:solidFill>
                  <a:srgbClr val="000000"/>
                </a:solidFill>
              </a:rPr>
              <a:t>asian</a:t>
            </a:r>
            <a:r>
              <a:rPr lang="en-US" sz="1800" dirty="0">
                <a:solidFill>
                  <a:srgbClr val="000000"/>
                </a:solidFill>
              </a:rPr>
              <a:t> restaurant (Especially Chinese restaurant) and china restaurants (3rd Most Common Venue) are already popular in cluster 2 area. Also, the cluster 3 is a tourist area, it is not good for </a:t>
            </a:r>
            <a:r>
              <a:rPr lang="en-US" sz="1800" dirty="0" err="1">
                <a:solidFill>
                  <a:srgbClr val="000000"/>
                </a:solidFill>
              </a:rPr>
              <a:t>asian</a:t>
            </a:r>
            <a:r>
              <a:rPr lang="en-US" sz="1800" dirty="0">
                <a:solidFill>
                  <a:srgbClr val="000000"/>
                </a:solidFill>
              </a:rPr>
              <a:t> restaurants. In the areas which belongs to the cluster 1, there is no competitor for Asian restaurants and a lot of </a:t>
            </a:r>
            <a:r>
              <a:rPr lang="en-US" sz="1800" dirty="0" err="1">
                <a:solidFill>
                  <a:srgbClr val="000000"/>
                </a:solidFill>
              </a:rPr>
              <a:t>asian</a:t>
            </a:r>
            <a:r>
              <a:rPr lang="en-US" sz="1800" dirty="0">
                <a:solidFill>
                  <a:srgbClr val="000000"/>
                </a:solidFill>
              </a:rPr>
              <a:t> lived there so these areas are good place </a:t>
            </a:r>
            <a:r>
              <a:rPr lang="en-US" sz="1800" dirty="0" err="1">
                <a:solidFill>
                  <a:srgbClr val="000000"/>
                </a:solidFill>
              </a:rPr>
              <a:t>ofr</a:t>
            </a:r>
            <a:r>
              <a:rPr lang="en-US" sz="1800" dirty="0">
                <a:solidFill>
                  <a:srgbClr val="000000"/>
                </a:solidFill>
              </a:rPr>
              <a:t> new Asian restaurants.</a:t>
            </a:r>
          </a:p>
          <a:p>
            <a:pPr marL="182880" lvl="0" indent="-221615">
              <a:lnSpc>
                <a:spcPct val="90000"/>
              </a:lnSpc>
              <a:spcBef>
                <a:spcPts val="0"/>
              </a:spcBef>
              <a:buClr>
                <a:srgbClr val="000000"/>
              </a:buClr>
              <a:buSzPts val="1800"/>
              <a:buChar char="●"/>
            </a:pPr>
            <a:endParaRPr lang="en-US" sz="1800" dirty="0">
              <a:solidFill>
                <a:srgbClr val="000000"/>
              </a:solidFill>
            </a:endParaRPr>
          </a:p>
          <a:p>
            <a:pPr marL="182880" lvl="0" indent="-221615">
              <a:lnSpc>
                <a:spcPct val="90000"/>
              </a:lnSpc>
              <a:spcBef>
                <a:spcPts val="0"/>
              </a:spcBef>
              <a:buClr>
                <a:srgbClr val="000000"/>
              </a:buClr>
              <a:buSzPts val="1800"/>
              <a:buChar char="●"/>
            </a:pPr>
            <a:r>
              <a:rPr lang="en-US" sz="1800" dirty="0">
                <a:solidFill>
                  <a:srgbClr val="000000"/>
                </a:solidFill>
              </a:rPr>
              <a:t>And, if there were more data about the housing price, traffic access, ratings or so on, we can get better understanding of the results and give the good insights for stakeholders.</a:t>
            </a:r>
          </a:p>
        </p:txBody>
      </p:sp>
      <p:graphicFrame>
        <p:nvGraphicFramePr>
          <p:cNvPr id="4" name="Google Shape;332;p43">
            <a:extLst>
              <a:ext uri="{FF2B5EF4-FFF2-40B4-BE49-F238E27FC236}">
                <a16:creationId xmlns:a16="http://schemas.microsoft.com/office/drawing/2014/main" id="{6C76BECA-9EC5-F545-BDBE-206CF53E1CCA}"/>
              </a:ext>
            </a:extLst>
          </p:cNvPr>
          <p:cNvGraphicFramePr/>
          <p:nvPr>
            <p:extLst>
              <p:ext uri="{D42A27DB-BD31-4B8C-83A1-F6EECF244321}">
                <p14:modId xmlns:p14="http://schemas.microsoft.com/office/powerpoint/2010/main" val="3187958641"/>
              </p:ext>
            </p:extLst>
          </p:nvPr>
        </p:nvGraphicFramePr>
        <p:xfrm>
          <a:off x="1234943" y="1348740"/>
          <a:ext cx="10462102" cy="1805940"/>
        </p:xfrm>
        <a:graphic>
          <a:graphicData uri="http://schemas.openxmlformats.org/drawingml/2006/table">
            <a:tbl>
              <a:tblPr firstRow="1" bandRow="1">
                <a:noFill/>
                <a:tableStyleId>{115962C0-F9E4-4EB7-8C2D-BA8AF1B68EDF}</a:tableStyleId>
              </a:tblPr>
              <a:tblGrid>
                <a:gridCol w="1989520">
                  <a:extLst>
                    <a:ext uri="{9D8B030D-6E8A-4147-A177-3AD203B41FA5}">
                      <a16:colId xmlns:a16="http://schemas.microsoft.com/office/drawing/2014/main" val="20000"/>
                    </a:ext>
                  </a:extLst>
                </a:gridCol>
                <a:gridCol w="8472582">
                  <a:extLst>
                    <a:ext uri="{9D8B030D-6E8A-4147-A177-3AD203B41FA5}">
                      <a16:colId xmlns:a16="http://schemas.microsoft.com/office/drawing/2014/main" val="20001"/>
                    </a:ext>
                  </a:extLst>
                </a:gridCol>
              </a:tblGrid>
              <a:tr h="535614">
                <a:tc>
                  <a:txBody>
                    <a:bodyPr/>
                    <a:lstStyle/>
                    <a:p>
                      <a:pPr marL="0" marR="0" lvl="0" indent="0" algn="l" rtl="0">
                        <a:spcBef>
                          <a:spcPts val="0"/>
                        </a:spcBef>
                        <a:spcAft>
                          <a:spcPts val="0"/>
                        </a:spcAft>
                        <a:buNone/>
                      </a:pPr>
                      <a:r>
                        <a:rPr lang="en-US" sz="1800" dirty="0"/>
                        <a:t>Cluster</a:t>
                      </a:r>
                      <a:endParaRPr dirty="0"/>
                    </a:p>
                  </a:txBody>
                  <a:tcPr marL="91450" marR="91450" marT="45725" marB="45725"/>
                </a:tc>
                <a:tc>
                  <a:txBody>
                    <a:bodyPr/>
                    <a:lstStyle/>
                    <a:p>
                      <a:pPr marL="0" marR="0" lvl="0" indent="0" algn="l" rtl="0">
                        <a:spcBef>
                          <a:spcPts val="0"/>
                        </a:spcBef>
                        <a:spcAft>
                          <a:spcPts val="0"/>
                        </a:spcAft>
                        <a:buNone/>
                      </a:pPr>
                      <a:r>
                        <a:rPr lang="en-US" sz="1800" dirty="0"/>
                        <a:t>Description</a:t>
                      </a:r>
                      <a:endParaRPr dirty="0"/>
                    </a:p>
                  </a:txBody>
                  <a:tcPr marL="91450" marR="91450" marT="45725" marB="45725"/>
                </a:tc>
                <a:extLst>
                  <a:ext uri="{0D108BD9-81ED-4DB2-BD59-A6C34878D82A}">
                    <a16:rowId xmlns:a16="http://schemas.microsoft.com/office/drawing/2014/main" val="10000"/>
                  </a:ext>
                </a:extLst>
              </a:tr>
              <a:tr h="423442">
                <a:tc>
                  <a:txBody>
                    <a:bodyPr/>
                    <a:lstStyle/>
                    <a:p>
                      <a:pPr marL="0" marR="0" lvl="0" indent="0" algn="l" rtl="0">
                        <a:spcBef>
                          <a:spcPts val="0"/>
                        </a:spcBef>
                        <a:spcAft>
                          <a:spcPts val="0"/>
                        </a:spcAft>
                        <a:buNone/>
                      </a:pPr>
                      <a:r>
                        <a:rPr lang="en-US" sz="1800" dirty="0">
                          <a:solidFill>
                            <a:srgbClr val="A61C00"/>
                          </a:solidFill>
                        </a:rPr>
                        <a:t>Cluster 1</a:t>
                      </a:r>
                      <a:endParaRPr dirty="0">
                        <a:solidFill>
                          <a:srgbClr val="A61C00"/>
                        </a:solidFill>
                      </a:endParaRPr>
                    </a:p>
                  </a:txBody>
                  <a:tcPr marL="91450" marR="91450" marT="45725" marB="45725"/>
                </a:tc>
                <a:tc>
                  <a:txBody>
                    <a:bodyPr/>
                    <a:lstStyle/>
                    <a:p>
                      <a:pPr marL="0" marR="0" lvl="0" indent="0" algn="l" rtl="0">
                        <a:spcBef>
                          <a:spcPts val="0"/>
                        </a:spcBef>
                        <a:spcAft>
                          <a:spcPts val="0"/>
                        </a:spcAft>
                        <a:buNone/>
                      </a:pPr>
                      <a:r>
                        <a:rPr lang="en-US" sz="1800" dirty="0">
                          <a:solidFill>
                            <a:srgbClr val="A61C00"/>
                          </a:solidFill>
                        </a:rPr>
                        <a:t>The most common venue type is Hotel and Park.</a:t>
                      </a:r>
                      <a:endParaRPr dirty="0">
                        <a:solidFill>
                          <a:srgbClr val="A61C00"/>
                        </a:solidFill>
                      </a:endParaRPr>
                    </a:p>
                  </a:txBody>
                  <a:tcPr marL="91450" marR="91450" marT="45725" marB="45725"/>
                </a:tc>
                <a:extLst>
                  <a:ext uri="{0D108BD9-81ED-4DB2-BD59-A6C34878D82A}">
                    <a16:rowId xmlns:a16="http://schemas.microsoft.com/office/drawing/2014/main" val="10001"/>
                  </a:ext>
                </a:extLst>
              </a:tr>
              <a:tr h="423442">
                <a:tc>
                  <a:txBody>
                    <a:bodyPr/>
                    <a:lstStyle/>
                    <a:p>
                      <a:pPr marL="0" marR="0" lvl="0" indent="0" algn="l" rtl="0">
                        <a:spcBef>
                          <a:spcPts val="0"/>
                        </a:spcBef>
                        <a:spcAft>
                          <a:spcPts val="0"/>
                        </a:spcAft>
                        <a:buNone/>
                      </a:pPr>
                      <a:r>
                        <a:rPr lang="en-US" sz="1800" dirty="0">
                          <a:solidFill>
                            <a:srgbClr val="A61C00"/>
                          </a:solidFill>
                        </a:rPr>
                        <a:t>Cluster 2</a:t>
                      </a:r>
                      <a:endParaRPr dirty="0">
                        <a:solidFill>
                          <a:srgbClr val="A61C00"/>
                        </a:solidFill>
                      </a:endParaRPr>
                    </a:p>
                  </a:txBody>
                  <a:tcPr marL="91450" marR="91450" marT="45725" marB="45725"/>
                </a:tc>
                <a:tc>
                  <a:txBody>
                    <a:bodyPr/>
                    <a:lstStyle/>
                    <a:p>
                      <a:pPr marL="0" marR="0" lvl="0" indent="0" algn="l" rtl="0">
                        <a:spcBef>
                          <a:spcPts val="0"/>
                        </a:spcBef>
                        <a:spcAft>
                          <a:spcPts val="0"/>
                        </a:spcAft>
                        <a:buNone/>
                      </a:pPr>
                      <a:r>
                        <a:rPr lang="en-US" sz="1800" dirty="0">
                          <a:solidFill>
                            <a:srgbClr val="A61C00"/>
                          </a:solidFill>
                        </a:rPr>
                        <a:t>The most common venue type is Pub.</a:t>
                      </a:r>
                      <a:endParaRPr dirty="0">
                        <a:solidFill>
                          <a:srgbClr val="A61C00"/>
                        </a:solidFill>
                      </a:endParaRPr>
                    </a:p>
                  </a:txBody>
                  <a:tcPr marL="91450" marR="91450" marT="45725" marB="45725"/>
                </a:tc>
                <a:extLst>
                  <a:ext uri="{0D108BD9-81ED-4DB2-BD59-A6C34878D82A}">
                    <a16:rowId xmlns:a16="http://schemas.microsoft.com/office/drawing/2014/main" val="10002"/>
                  </a:ext>
                </a:extLst>
              </a:tr>
              <a:tr h="423442">
                <a:tc>
                  <a:txBody>
                    <a:bodyPr/>
                    <a:lstStyle/>
                    <a:p>
                      <a:pPr marL="0" marR="0" lvl="0" indent="0" algn="l" rtl="0">
                        <a:spcBef>
                          <a:spcPts val="0"/>
                        </a:spcBef>
                        <a:spcAft>
                          <a:spcPts val="0"/>
                        </a:spcAft>
                        <a:buNone/>
                      </a:pPr>
                      <a:r>
                        <a:rPr lang="en-US" sz="1800" dirty="0">
                          <a:solidFill>
                            <a:srgbClr val="A61C00"/>
                          </a:solidFill>
                        </a:rPr>
                        <a:t>Cluster 3</a:t>
                      </a:r>
                      <a:endParaRPr dirty="0">
                        <a:solidFill>
                          <a:srgbClr val="A61C00"/>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A61C00"/>
                          </a:solidFill>
                        </a:rPr>
                        <a:t>The most common venue type is Pub and Café.</a:t>
                      </a:r>
                      <a:endParaRPr dirty="0">
                        <a:solidFill>
                          <a:srgbClr val="A61C00"/>
                        </a:solidFill>
                      </a:endParaRPr>
                    </a:p>
                  </a:txBody>
                  <a:tcPr marL="91450" marR="91450"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79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1006839" y="357776"/>
            <a:ext cx="10178322" cy="1492132"/>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SzPts val="5400"/>
              <a:buFont typeface="Rockwell"/>
              <a:buNone/>
            </a:pPr>
            <a:r>
              <a:rPr lang="en-US" sz="3600" dirty="0">
                <a:solidFill>
                  <a:schemeClr val="tx2">
                    <a:lumMod val="75000"/>
                  </a:schemeClr>
                </a:solidFill>
              </a:rPr>
              <a:t>7. </a:t>
            </a:r>
            <a:r>
              <a:rPr lang="en-US" sz="3600" dirty="0" err="1">
                <a:solidFill>
                  <a:schemeClr val="tx2">
                    <a:lumMod val="75000"/>
                  </a:schemeClr>
                </a:solidFill>
              </a:rPr>
              <a:t>REcommendation</a:t>
            </a:r>
            <a:endParaRPr sz="3600" dirty="0">
              <a:solidFill>
                <a:schemeClr val="tx2">
                  <a:lumMod val="75000"/>
                </a:schemeClr>
              </a:solidFill>
            </a:endParaRPr>
          </a:p>
        </p:txBody>
      </p:sp>
      <p:sp>
        <p:nvSpPr>
          <p:cNvPr id="184" name="Google Shape;184;p23"/>
          <p:cNvSpPr txBox="1">
            <a:spLocks noGrp="1"/>
          </p:cNvSpPr>
          <p:nvPr>
            <p:ph type="body" idx="4294967295"/>
          </p:nvPr>
        </p:nvSpPr>
        <p:spPr>
          <a:xfrm>
            <a:off x="1425840" y="1849908"/>
            <a:ext cx="9340319" cy="3521642"/>
          </a:xfrm>
          <a:prstGeom prst="rect">
            <a:avLst/>
          </a:prstGeom>
          <a:noFill/>
          <a:ln>
            <a:noFill/>
          </a:ln>
        </p:spPr>
        <p:txBody>
          <a:bodyPr spcFirstLastPara="1" wrap="square" lIns="91425" tIns="45700" rIns="91425" bIns="45700" anchor="ctr" anchorCtr="0">
            <a:noAutofit/>
          </a:bodyPr>
          <a:lstStyle/>
          <a:p>
            <a:pPr marL="182880" lvl="0" indent="-221615">
              <a:lnSpc>
                <a:spcPct val="90000"/>
              </a:lnSpc>
              <a:spcBef>
                <a:spcPts val="0"/>
              </a:spcBef>
              <a:buClr>
                <a:srgbClr val="000000"/>
              </a:buClr>
              <a:buSzPts val="1800"/>
              <a:buChar char="●"/>
            </a:pPr>
            <a:r>
              <a:rPr lang="en-US" sz="1800" dirty="0">
                <a:solidFill>
                  <a:srgbClr val="000000"/>
                </a:solidFill>
              </a:rPr>
              <a:t>When stakeholders start a business in a big city, it is needed to understand what the district needed. If they understand this clearly, people can achieve better outcomes through their analysis. There are different approaches to analyze the big cities.</a:t>
            </a:r>
          </a:p>
          <a:p>
            <a:pPr marL="182880" lvl="0" indent="-221615">
              <a:lnSpc>
                <a:spcPct val="90000"/>
              </a:lnSpc>
              <a:spcBef>
                <a:spcPts val="0"/>
              </a:spcBef>
              <a:buClr>
                <a:srgbClr val="000000"/>
              </a:buClr>
              <a:buSzPts val="1800"/>
              <a:buChar char="●"/>
            </a:pPr>
            <a:endParaRPr lang="en-US" sz="1800" dirty="0">
              <a:solidFill>
                <a:srgbClr val="000000"/>
              </a:solidFill>
            </a:endParaRPr>
          </a:p>
          <a:p>
            <a:pPr marL="182880" lvl="0" indent="-221615">
              <a:lnSpc>
                <a:spcPct val="90000"/>
              </a:lnSpc>
              <a:spcBef>
                <a:spcPts val="0"/>
              </a:spcBef>
              <a:buClr>
                <a:srgbClr val="000000"/>
              </a:buClr>
              <a:buSzPts val="1800"/>
              <a:buChar char="●"/>
            </a:pPr>
            <a:r>
              <a:rPr lang="en-US" sz="1800" dirty="0">
                <a:solidFill>
                  <a:srgbClr val="000000"/>
                </a:solidFill>
              </a:rPr>
              <a:t>The techniques which I used in London, can be used to analyze the different big cities' cases. And, these skills are useful to analyze the other cities.</a:t>
            </a:r>
          </a:p>
          <a:p>
            <a:pPr marL="182880" lvl="0" indent="-221615">
              <a:lnSpc>
                <a:spcPct val="90000"/>
              </a:lnSpc>
              <a:spcBef>
                <a:spcPts val="0"/>
              </a:spcBef>
              <a:buClr>
                <a:srgbClr val="000000"/>
              </a:buClr>
              <a:buSzPts val="1800"/>
              <a:buChar char="●"/>
            </a:pPr>
            <a:endParaRPr lang="en-US" sz="1800" dirty="0">
              <a:solidFill>
                <a:srgbClr val="000000"/>
              </a:solidFill>
            </a:endParaRPr>
          </a:p>
          <a:p>
            <a:pPr marL="182880" lvl="0" indent="-221615">
              <a:lnSpc>
                <a:spcPct val="90000"/>
              </a:lnSpc>
              <a:spcBef>
                <a:spcPts val="0"/>
              </a:spcBef>
              <a:buClr>
                <a:srgbClr val="000000"/>
              </a:buClr>
              <a:buSzPts val="1800"/>
              <a:buChar char="●"/>
            </a:pPr>
            <a:r>
              <a:rPr lang="en-US" sz="1800" dirty="0">
                <a:solidFill>
                  <a:srgbClr val="000000"/>
                </a:solidFill>
              </a:rPr>
              <a:t>And, we need to remember that "There is no free lunch", which means that there are a lot of methods to analyze the dataset and according to these techniques, the results are very different so we need to try diverse different methods to figure out what we need and we can find the best outcomes.</a:t>
            </a:r>
          </a:p>
          <a:p>
            <a:pPr marL="182880" lvl="0" indent="-221615">
              <a:lnSpc>
                <a:spcPct val="90000"/>
              </a:lnSpc>
              <a:spcBef>
                <a:spcPts val="0"/>
              </a:spcBef>
              <a:buClr>
                <a:srgbClr val="000000"/>
              </a:buClr>
              <a:buSzPts val="1800"/>
              <a:buChar char="●"/>
            </a:pPr>
            <a:endParaRPr lang="en-US" sz="1800" dirty="0">
              <a:solidFill>
                <a:srgbClr val="000000"/>
              </a:solidFill>
            </a:endParaRPr>
          </a:p>
        </p:txBody>
      </p:sp>
    </p:spTree>
    <p:extLst>
      <p:ext uri="{BB962C8B-B14F-4D97-AF65-F5344CB8AC3E}">
        <p14:creationId xmlns:p14="http://schemas.microsoft.com/office/powerpoint/2010/main" val="137306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986124" y="644525"/>
            <a:ext cx="3649800" cy="5409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000"/>
              <a:buFont typeface="Rockwell"/>
              <a:buNone/>
            </a:pPr>
            <a:r>
              <a:rPr lang="en-US" sz="4000" dirty="0"/>
              <a:t>Contents</a:t>
            </a:r>
            <a:endParaRPr dirty="0"/>
          </a:p>
        </p:txBody>
      </p:sp>
      <p:pic>
        <p:nvPicPr>
          <p:cNvPr id="2" name="Picture 1">
            <a:extLst>
              <a:ext uri="{FF2B5EF4-FFF2-40B4-BE49-F238E27FC236}">
                <a16:creationId xmlns:a16="http://schemas.microsoft.com/office/drawing/2014/main" id="{5BE84C03-47AE-D543-B797-21E2C9217696}"/>
              </a:ext>
            </a:extLst>
          </p:cNvPr>
          <p:cNvPicPr>
            <a:picLocks noChangeAspect="1"/>
          </p:cNvPicPr>
          <p:nvPr/>
        </p:nvPicPr>
        <p:blipFill>
          <a:blip r:embed="rId3"/>
          <a:stretch>
            <a:fillRect/>
          </a:stretch>
        </p:blipFill>
        <p:spPr>
          <a:xfrm>
            <a:off x="3585313" y="1924755"/>
            <a:ext cx="8122023" cy="28485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sz="7200"/>
              <a:t>Thank You</a:t>
            </a:r>
            <a:endParaRPr sz="7200"/>
          </a:p>
        </p:txBody>
      </p:sp>
      <p:sp>
        <p:nvSpPr>
          <p:cNvPr id="389" name="Google Shape;389;p50"/>
          <p:cNvSpPr txBox="1">
            <a:spLocks noGrp="1"/>
          </p:cNvSpPr>
          <p:nvPr>
            <p:ph type="body" idx="1"/>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3000" dirty="0"/>
              <a:t>Any Questions?</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1251678" y="382385"/>
            <a:ext cx="10635522" cy="149213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5400"/>
              <a:buFont typeface="Rockwell"/>
              <a:buNone/>
            </a:pPr>
            <a:r>
              <a:rPr lang="en-US" dirty="0"/>
              <a:t>1. Introduction: Business Problem</a:t>
            </a:r>
            <a:endParaRPr dirty="0"/>
          </a:p>
        </p:txBody>
      </p:sp>
      <p:grpSp>
        <p:nvGrpSpPr>
          <p:cNvPr id="108" name="Google Shape;108;p17"/>
          <p:cNvGrpSpPr/>
          <p:nvPr/>
        </p:nvGrpSpPr>
        <p:grpSpPr>
          <a:xfrm>
            <a:off x="1251678" y="1866446"/>
            <a:ext cx="10160728" cy="4770416"/>
            <a:chOff x="0" y="-7"/>
            <a:chExt cx="10179050" cy="4441339"/>
          </a:xfrm>
        </p:grpSpPr>
        <p:cxnSp>
          <p:nvCxnSpPr>
            <p:cNvPr id="109" name="Google Shape;109;p17"/>
            <p:cNvCxnSpPr/>
            <p:nvPr/>
          </p:nvCxnSpPr>
          <p:spPr>
            <a:xfrm>
              <a:off x="0" y="0"/>
              <a:ext cx="10179050" cy="0"/>
            </a:xfrm>
            <a:prstGeom prst="straightConnector1">
              <a:avLst/>
            </a:prstGeom>
            <a:solidFill>
              <a:srgbClr val="9B2B1C"/>
            </a:solidFill>
            <a:ln w="12700" cap="flat" cmpd="sng">
              <a:solidFill>
                <a:srgbClr val="9B2B1C"/>
              </a:solidFill>
              <a:prstDash val="solid"/>
              <a:round/>
              <a:headEnd type="none" w="sm" len="sm"/>
              <a:tailEnd type="none" w="sm" len="sm"/>
            </a:ln>
          </p:spPr>
        </p:cxnSp>
        <p:sp>
          <p:nvSpPr>
            <p:cNvPr id="110" name="Google Shape;110;p17"/>
            <p:cNvSpPr/>
            <p:nvPr/>
          </p:nvSpPr>
          <p:spPr>
            <a:xfrm>
              <a:off x="0" y="0"/>
              <a:ext cx="10179050" cy="17970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p:nvPr/>
          </p:nvSpPr>
          <p:spPr>
            <a:xfrm>
              <a:off x="0" y="-7"/>
              <a:ext cx="10179000" cy="4441339"/>
            </a:xfrm>
            <a:prstGeom prst="rect">
              <a:avLst/>
            </a:prstGeom>
            <a:noFill/>
            <a:ln>
              <a:noFill/>
            </a:ln>
          </p:spPr>
          <p:txBody>
            <a:bodyPr spcFirstLastPara="1" wrap="square" lIns="91425" tIns="91425" rIns="91425" bIns="91425" anchor="t" anchorCtr="0">
              <a:noAutofit/>
            </a:bodyPr>
            <a:lstStyle/>
            <a:p>
              <a:pPr lvl="0">
                <a:lnSpc>
                  <a:spcPct val="90000"/>
                </a:lnSpc>
                <a:buClr>
                  <a:schemeClr val="dk1"/>
                </a:buClr>
                <a:buSzPts val="2400"/>
              </a:pPr>
              <a:r>
                <a:rPr lang="en-US" sz="2400" dirty="0">
                  <a:solidFill>
                    <a:schemeClr val="dk1"/>
                  </a:solidFill>
                  <a:latin typeface="Rockwell"/>
                  <a:ea typeface="Rockwell"/>
                  <a:cs typeface="Rockwell"/>
                  <a:sym typeface="Rockwell"/>
                </a:rPr>
                <a:t>	In this project, we will try to find an optimal location for a new Asian restaurant in London. Specifically, this report will be targeted to stakeholders interested in starting an **business for Asian restaurant in London, UK.</a:t>
              </a:r>
            </a:p>
            <a:p>
              <a:pPr lvl="0">
                <a:lnSpc>
                  <a:spcPct val="90000"/>
                </a:lnSpc>
                <a:buClr>
                  <a:schemeClr val="dk1"/>
                </a:buClr>
                <a:buSzPts val="2400"/>
              </a:pPr>
              <a:r>
                <a:rPr lang="en-US" sz="2400" dirty="0">
                  <a:solidFill>
                    <a:schemeClr val="dk1"/>
                  </a:solidFill>
                  <a:latin typeface="Rockwell"/>
                  <a:ea typeface="Rockwell"/>
                  <a:cs typeface="Rockwell"/>
                  <a:sym typeface="Rockwell"/>
                </a:rPr>
                <a:t>	As Asians are increasing more and more in London, there are not enough stores for Asian restaurants. Since there are lots of restaurants for different countries' people in London, we will try to detect **areas with no Asian restaurants in vicinity**. We would also prefer locations **as close to city center as possible**, assuming that first two conditions are met.</a:t>
              </a:r>
            </a:p>
            <a:p>
              <a:pPr lvl="0">
                <a:lnSpc>
                  <a:spcPct val="90000"/>
                </a:lnSpc>
                <a:buClr>
                  <a:schemeClr val="dk1"/>
                </a:buClr>
                <a:buSzPts val="2400"/>
              </a:pPr>
              <a:r>
                <a:rPr lang="en-US" sz="2400" dirty="0">
                  <a:solidFill>
                    <a:schemeClr val="dk1"/>
                  </a:solidFill>
                  <a:latin typeface="Rockwell"/>
                  <a:ea typeface="Rockwell"/>
                  <a:cs typeface="Rockwell"/>
                  <a:sym typeface="Rockwell"/>
                </a:rPr>
                <a:t>	We will use our data science powers to generate a few most promising neighborhoods based on this criteria. Advantages of each area will then be clearly expressed so that best possible final location can be chosen by stakeholders.</a:t>
              </a:r>
              <a:endParaRPr dirty="0"/>
            </a:p>
          </p:txBody>
        </p:sp>
        <p:cxnSp>
          <p:nvCxnSpPr>
            <p:cNvPr id="112" name="Google Shape;112;p17"/>
            <p:cNvCxnSpPr/>
            <p:nvPr/>
          </p:nvCxnSpPr>
          <p:spPr>
            <a:xfrm>
              <a:off x="0" y="4441332"/>
              <a:ext cx="10179000" cy="0"/>
            </a:xfrm>
            <a:prstGeom prst="straightConnector1">
              <a:avLst/>
            </a:prstGeom>
            <a:solidFill>
              <a:srgbClr val="A28C67"/>
            </a:solidFill>
            <a:ln w="12700" cap="flat" cmpd="sng">
              <a:solidFill>
                <a:srgbClr val="A28C67"/>
              </a:solidFill>
              <a:prstDash val="solid"/>
              <a:round/>
              <a:headEnd type="none" w="sm" len="sm"/>
              <a:tailEnd type="none" w="sm" len="sm"/>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895350" y="387028"/>
            <a:ext cx="4741500" cy="202163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Font typeface="Rockwell"/>
              <a:buNone/>
            </a:pPr>
            <a:r>
              <a:rPr lang="en-US" sz="4400" dirty="0">
                <a:solidFill>
                  <a:schemeClr val="tx2">
                    <a:lumMod val="75000"/>
                  </a:schemeClr>
                </a:solidFill>
              </a:rPr>
              <a:t>2. DATA Section</a:t>
            </a:r>
            <a:endParaRPr dirty="0">
              <a:solidFill>
                <a:schemeClr val="tx2">
                  <a:lumMod val="75000"/>
                </a:schemeClr>
              </a:solidFill>
            </a:endParaRPr>
          </a:p>
        </p:txBody>
      </p:sp>
      <p:pic>
        <p:nvPicPr>
          <p:cNvPr id="2" name="Picture 1">
            <a:extLst>
              <a:ext uri="{FF2B5EF4-FFF2-40B4-BE49-F238E27FC236}">
                <a16:creationId xmlns:a16="http://schemas.microsoft.com/office/drawing/2014/main" id="{CAC8F216-EA2E-A14A-9CE5-A292C2004847}"/>
              </a:ext>
            </a:extLst>
          </p:cNvPr>
          <p:cNvPicPr>
            <a:picLocks noChangeAspect="1"/>
          </p:cNvPicPr>
          <p:nvPr/>
        </p:nvPicPr>
        <p:blipFill>
          <a:blip r:embed="rId3"/>
          <a:stretch>
            <a:fillRect/>
          </a:stretch>
        </p:blipFill>
        <p:spPr>
          <a:xfrm>
            <a:off x="1280750" y="1877060"/>
            <a:ext cx="9989230" cy="406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895350" y="387028"/>
            <a:ext cx="4741500" cy="202163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Font typeface="Rockwell"/>
              <a:buNone/>
            </a:pPr>
            <a:r>
              <a:rPr lang="en-US" sz="4400" dirty="0">
                <a:solidFill>
                  <a:schemeClr val="tx2">
                    <a:lumMod val="75000"/>
                  </a:schemeClr>
                </a:solidFill>
              </a:rPr>
              <a:t>2. DATA Section</a:t>
            </a:r>
            <a:endParaRPr dirty="0">
              <a:solidFill>
                <a:schemeClr val="tx2">
                  <a:lumMod val="75000"/>
                </a:schemeClr>
              </a:solidFill>
            </a:endParaRPr>
          </a:p>
        </p:txBody>
      </p:sp>
      <p:pic>
        <p:nvPicPr>
          <p:cNvPr id="3" name="Picture 2">
            <a:extLst>
              <a:ext uri="{FF2B5EF4-FFF2-40B4-BE49-F238E27FC236}">
                <a16:creationId xmlns:a16="http://schemas.microsoft.com/office/drawing/2014/main" id="{239BF136-D98B-7C4D-B973-18F01F708EFF}"/>
              </a:ext>
            </a:extLst>
          </p:cNvPr>
          <p:cNvPicPr>
            <a:picLocks noChangeAspect="1"/>
          </p:cNvPicPr>
          <p:nvPr/>
        </p:nvPicPr>
        <p:blipFill>
          <a:blip r:embed="rId3"/>
          <a:stretch>
            <a:fillRect/>
          </a:stretch>
        </p:blipFill>
        <p:spPr>
          <a:xfrm>
            <a:off x="1371600" y="1805940"/>
            <a:ext cx="9692640" cy="4804410"/>
          </a:xfrm>
          <a:prstGeom prst="rect">
            <a:avLst/>
          </a:prstGeom>
        </p:spPr>
      </p:pic>
    </p:spTree>
    <p:extLst>
      <p:ext uri="{BB962C8B-B14F-4D97-AF65-F5344CB8AC3E}">
        <p14:creationId xmlns:p14="http://schemas.microsoft.com/office/powerpoint/2010/main" val="375751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43956" y="0"/>
            <a:ext cx="8771543" cy="185569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Font typeface="Rockwell"/>
              <a:buNone/>
            </a:pPr>
            <a:r>
              <a:rPr lang="en-US" sz="4400" dirty="0">
                <a:solidFill>
                  <a:schemeClr val="tx2">
                    <a:lumMod val="75000"/>
                  </a:schemeClr>
                </a:solidFill>
              </a:rPr>
              <a:t>2. DATA Section – Area data</a:t>
            </a:r>
            <a:endParaRPr dirty="0">
              <a:solidFill>
                <a:schemeClr val="tx2">
                  <a:lumMod val="75000"/>
                </a:schemeClr>
              </a:solidFill>
            </a:endParaRPr>
          </a:p>
        </p:txBody>
      </p:sp>
      <p:pic>
        <p:nvPicPr>
          <p:cNvPr id="3" name="Picture 2">
            <a:extLst>
              <a:ext uri="{FF2B5EF4-FFF2-40B4-BE49-F238E27FC236}">
                <a16:creationId xmlns:a16="http://schemas.microsoft.com/office/drawing/2014/main" id="{7F2A5D7C-157B-5D4F-9C6F-FFFBD1AD21C9}"/>
              </a:ext>
            </a:extLst>
          </p:cNvPr>
          <p:cNvPicPr>
            <a:picLocks noChangeAspect="1"/>
          </p:cNvPicPr>
          <p:nvPr/>
        </p:nvPicPr>
        <p:blipFill>
          <a:blip r:embed="rId3"/>
          <a:stretch>
            <a:fillRect/>
          </a:stretch>
        </p:blipFill>
        <p:spPr>
          <a:xfrm>
            <a:off x="6757638" y="1461036"/>
            <a:ext cx="4375182" cy="4686566"/>
          </a:xfrm>
          <a:prstGeom prst="rect">
            <a:avLst/>
          </a:prstGeom>
        </p:spPr>
      </p:pic>
      <p:pic>
        <p:nvPicPr>
          <p:cNvPr id="6" name="Picture 5">
            <a:extLst>
              <a:ext uri="{FF2B5EF4-FFF2-40B4-BE49-F238E27FC236}">
                <a16:creationId xmlns:a16="http://schemas.microsoft.com/office/drawing/2014/main" id="{5D8D7035-B650-1347-A9AF-97383BA80233}"/>
              </a:ext>
            </a:extLst>
          </p:cNvPr>
          <p:cNvPicPr>
            <a:picLocks noChangeAspect="1"/>
          </p:cNvPicPr>
          <p:nvPr/>
        </p:nvPicPr>
        <p:blipFill>
          <a:blip r:embed="rId4"/>
          <a:stretch>
            <a:fillRect/>
          </a:stretch>
        </p:blipFill>
        <p:spPr>
          <a:xfrm>
            <a:off x="971550" y="3595389"/>
            <a:ext cx="5786088" cy="1929160"/>
          </a:xfrm>
          <a:prstGeom prst="rect">
            <a:avLst/>
          </a:prstGeom>
        </p:spPr>
      </p:pic>
      <p:pic>
        <p:nvPicPr>
          <p:cNvPr id="7" name="Picture 6">
            <a:extLst>
              <a:ext uri="{FF2B5EF4-FFF2-40B4-BE49-F238E27FC236}">
                <a16:creationId xmlns:a16="http://schemas.microsoft.com/office/drawing/2014/main" id="{1ABEE880-AE38-DF44-8924-0C8B2CAFAA53}"/>
              </a:ext>
            </a:extLst>
          </p:cNvPr>
          <p:cNvPicPr>
            <a:picLocks noChangeAspect="1"/>
          </p:cNvPicPr>
          <p:nvPr/>
        </p:nvPicPr>
        <p:blipFill>
          <a:blip r:embed="rId5"/>
          <a:stretch>
            <a:fillRect/>
          </a:stretch>
        </p:blipFill>
        <p:spPr>
          <a:xfrm>
            <a:off x="1323808" y="1461036"/>
            <a:ext cx="4635500" cy="1511300"/>
          </a:xfrm>
          <a:prstGeom prst="rect">
            <a:avLst/>
          </a:prstGeom>
        </p:spPr>
      </p:pic>
    </p:spTree>
    <p:extLst>
      <p:ext uri="{BB962C8B-B14F-4D97-AF65-F5344CB8AC3E}">
        <p14:creationId xmlns:p14="http://schemas.microsoft.com/office/powerpoint/2010/main" val="319169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43956" y="0"/>
            <a:ext cx="10211723" cy="185569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Font typeface="Rockwell"/>
              <a:buNone/>
            </a:pPr>
            <a:r>
              <a:rPr lang="en-US" sz="4400" dirty="0">
                <a:solidFill>
                  <a:schemeClr val="tx2">
                    <a:lumMod val="75000"/>
                  </a:schemeClr>
                </a:solidFill>
              </a:rPr>
              <a:t>2. DATA Section – Geographical data</a:t>
            </a:r>
            <a:endParaRPr dirty="0">
              <a:solidFill>
                <a:schemeClr val="tx2">
                  <a:lumMod val="75000"/>
                </a:schemeClr>
              </a:solidFill>
            </a:endParaRPr>
          </a:p>
        </p:txBody>
      </p:sp>
      <p:sp>
        <p:nvSpPr>
          <p:cNvPr id="8" name="Google Shape;184;p23">
            <a:extLst>
              <a:ext uri="{FF2B5EF4-FFF2-40B4-BE49-F238E27FC236}">
                <a16:creationId xmlns:a16="http://schemas.microsoft.com/office/drawing/2014/main" id="{4549C602-55D6-AB49-9D58-92EBC6D37A18}"/>
              </a:ext>
            </a:extLst>
          </p:cNvPr>
          <p:cNvSpPr txBox="1">
            <a:spLocks/>
          </p:cNvSpPr>
          <p:nvPr/>
        </p:nvSpPr>
        <p:spPr>
          <a:xfrm>
            <a:off x="1388358" y="954742"/>
            <a:ext cx="9327964" cy="672352"/>
          </a:xfrm>
          <a:prstGeom prst="rect">
            <a:avLst/>
          </a:prstGeom>
          <a:no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182880" indent="-221615">
              <a:lnSpc>
                <a:spcPct val="90000"/>
              </a:lnSpc>
              <a:spcBef>
                <a:spcPts val="0"/>
              </a:spcBef>
              <a:buClr>
                <a:srgbClr val="000000"/>
              </a:buClr>
              <a:buSzPts val="1800"/>
              <a:buFont typeface="Arial" panose="020B0604020202020204" pitchFamily="34" charset="0"/>
              <a:buChar char="●"/>
            </a:pPr>
            <a:endParaRPr lang="en-US" sz="1800" dirty="0">
              <a:solidFill>
                <a:srgbClr val="000000"/>
              </a:solidFill>
            </a:endParaRPr>
          </a:p>
          <a:p>
            <a:pPr marL="182880" indent="-221615">
              <a:lnSpc>
                <a:spcPct val="90000"/>
              </a:lnSpc>
              <a:spcBef>
                <a:spcPts val="0"/>
              </a:spcBef>
              <a:buClr>
                <a:srgbClr val="000000"/>
              </a:buClr>
              <a:buSzPts val="1800"/>
              <a:buFont typeface="Arial" panose="020B0604020202020204" pitchFamily="34" charset="0"/>
              <a:buChar char="●"/>
            </a:pPr>
            <a:r>
              <a:rPr lang="en-US" sz="1800" dirty="0">
                <a:solidFill>
                  <a:srgbClr val="000000"/>
                </a:solidFill>
              </a:rPr>
              <a:t>By using the geocoder function, we can get the longitude and latitude data for each location</a:t>
            </a:r>
          </a:p>
        </p:txBody>
      </p:sp>
      <p:pic>
        <p:nvPicPr>
          <p:cNvPr id="3" name="Picture 2">
            <a:extLst>
              <a:ext uri="{FF2B5EF4-FFF2-40B4-BE49-F238E27FC236}">
                <a16:creationId xmlns:a16="http://schemas.microsoft.com/office/drawing/2014/main" id="{EEA10D4A-2553-904F-8038-EF2FB7ABB720}"/>
              </a:ext>
            </a:extLst>
          </p:cNvPr>
          <p:cNvPicPr>
            <a:picLocks noChangeAspect="1"/>
          </p:cNvPicPr>
          <p:nvPr/>
        </p:nvPicPr>
        <p:blipFill>
          <a:blip r:embed="rId3"/>
          <a:stretch>
            <a:fillRect/>
          </a:stretch>
        </p:blipFill>
        <p:spPr>
          <a:xfrm>
            <a:off x="1620040" y="1627094"/>
            <a:ext cx="8864600" cy="3173506"/>
          </a:xfrm>
          <a:prstGeom prst="rect">
            <a:avLst/>
          </a:prstGeom>
        </p:spPr>
      </p:pic>
      <p:pic>
        <p:nvPicPr>
          <p:cNvPr id="4" name="Picture 3">
            <a:extLst>
              <a:ext uri="{FF2B5EF4-FFF2-40B4-BE49-F238E27FC236}">
                <a16:creationId xmlns:a16="http://schemas.microsoft.com/office/drawing/2014/main" id="{AC1B55D4-F5F2-7847-9D83-D431AE29804B}"/>
              </a:ext>
            </a:extLst>
          </p:cNvPr>
          <p:cNvPicPr>
            <a:picLocks noChangeAspect="1"/>
          </p:cNvPicPr>
          <p:nvPr/>
        </p:nvPicPr>
        <p:blipFill>
          <a:blip r:embed="rId4"/>
          <a:stretch>
            <a:fillRect/>
          </a:stretch>
        </p:blipFill>
        <p:spPr>
          <a:xfrm>
            <a:off x="2024380" y="4800600"/>
            <a:ext cx="7828280" cy="1727946"/>
          </a:xfrm>
          <a:prstGeom prst="rect">
            <a:avLst/>
          </a:prstGeom>
        </p:spPr>
      </p:pic>
    </p:spTree>
    <p:extLst>
      <p:ext uri="{BB962C8B-B14F-4D97-AF65-F5344CB8AC3E}">
        <p14:creationId xmlns:p14="http://schemas.microsoft.com/office/powerpoint/2010/main" val="156509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43956" y="0"/>
            <a:ext cx="8474363" cy="185569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Font typeface="Rockwell"/>
              <a:buNone/>
            </a:pPr>
            <a:r>
              <a:rPr lang="en-US" sz="4400" dirty="0">
                <a:solidFill>
                  <a:schemeClr val="tx2">
                    <a:lumMod val="75000"/>
                  </a:schemeClr>
                </a:solidFill>
              </a:rPr>
              <a:t>2. DATA Section – Ethnicity data</a:t>
            </a:r>
            <a:endParaRPr dirty="0">
              <a:solidFill>
                <a:schemeClr val="tx2">
                  <a:lumMod val="75000"/>
                </a:schemeClr>
              </a:solidFill>
            </a:endParaRPr>
          </a:p>
        </p:txBody>
      </p:sp>
      <p:pic>
        <p:nvPicPr>
          <p:cNvPr id="2" name="Picture 1">
            <a:extLst>
              <a:ext uri="{FF2B5EF4-FFF2-40B4-BE49-F238E27FC236}">
                <a16:creationId xmlns:a16="http://schemas.microsoft.com/office/drawing/2014/main" id="{6C924550-A502-A545-8BB5-284E9F6425C0}"/>
              </a:ext>
            </a:extLst>
          </p:cNvPr>
          <p:cNvPicPr>
            <a:picLocks noChangeAspect="1"/>
          </p:cNvPicPr>
          <p:nvPr/>
        </p:nvPicPr>
        <p:blipFill>
          <a:blip r:embed="rId3"/>
          <a:stretch>
            <a:fillRect/>
          </a:stretch>
        </p:blipFill>
        <p:spPr>
          <a:xfrm>
            <a:off x="1540042" y="3080083"/>
            <a:ext cx="9553074" cy="3205669"/>
          </a:xfrm>
          <a:prstGeom prst="rect">
            <a:avLst/>
          </a:prstGeom>
        </p:spPr>
      </p:pic>
      <p:sp>
        <p:nvSpPr>
          <p:cNvPr id="9" name="Google Shape;111;p17">
            <a:extLst>
              <a:ext uri="{FF2B5EF4-FFF2-40B4-BE49-F238E27FC236}">
                <a16:creationId xmlns:a16="http://schemas.microsoft.com/office/drawing/2014/main" id="{D8C36608-E5D4-7B46-B662-B29F17F7B1FE}"/>
              </a:ext>
            </a:extLst>
          </p:cNvPr>
          <p:cNvSpPr txBox="1"/>
          <p:nvPr/>
        </p:nvSpPr>
        <p:spPr>
          <a:xfrm>
            <a:off x="1123238" y="1515337"/>
            <a:ext cx="10160678" cy="1316016"/>
          </a:xfrm>
          <a:prstGeom prst="rect">
            <a:avLst/>
          </a:prstGeom>
          <a:noFill/>
          <a:ln>
            <a:noFill/>
          </a:ln>
        </p:spPr>
        <p:txBody>
          <a:bodyPr spcFirstLastPara="1" wrap="square" lIns="91425" tIns="91425" rIns="91425" bIns="91425" anchor="t" anchorCtr="0">
            <a:noAutofit/>
          </a:bodyPr>
          <a:lstStyle/>
          <a:p>
            <a:pPr marL="342900" indent="-342900">
              <a:lnSpc>
                <a:spcPct val="90000"/>
              </a:lnSpc>
              <a:buClr>
                <a:schemeClr val="dk1"/>
              </a:buClr>
              <a:buSzPts val="2400"/>
              <a:buFont typeface="Arial" panose="020B0604020202020204" pitchFamily="34" charset="0"/>
              <a:buChar char="•"/>
            </a:pPr>
            <a:r>
              <a:rPr lang="en-US" sz="2400" dirty="0">
                <a:solidFill>
                  <a:schemeClr val="dk1"/>
                </a:solidFill>
                <a:latin typeface="Rockwell"/>
                <a:ea typeface="Rockwell"/>
                <a:cs typeface="Rockwell"/>
                <a:sym typeface="Rockwell"/>
              </a:rPr>
              <a:t>We can detect the areas where a lot of Asians lived.</a:t>
            </a:r>
          </a:p>
          <a:p>
            <a:pPr marL="342900" indent="-342900">
              <a:lnSpc>
                <a:spcPct val="90000"/>
              </a:lnSpc>
              <a:buClr>
                <a:schemeClr val="dk1"/>
              </a:buClr>
              <a:buSzPts val="2400"/>
              <a:buFont typeface="Arial" panose="020B0604020202020204" pitchFamily="34" charset="0"/>
              <a:buChar char="•"/>
            </a:pPr>
            <a:endParaRPr lang="en-US" sz="2400" dirty="0">
              <a:solidFill>
                <a:schemeClr val="dk1"/>
              </a:solidFill>
              <a:latin typeface="Rockwell"/>
              <a:ea typeface="Rockwell"/>
              <a:cs typeface="Rockwell"/>
              <a:sym typeface="Rockwell"/>
            </a:endParaRPr>
          </a:p>
          <a:p>
            <a:pPr marL="342900" indent="-342900">
              <a:lnSpc>
                <a:spcPct val="90000"/>
              </a:lnSpc>
              <a:buClr>
                <a:schemeClr val="dk1"/>
              </a:buClr>
              <a:buSzPts val="2400"/>
              <a:buFont typeface="Arial" panose="020B0604020202020204" pitchFamily="34" charset="0"/>
              <a:buChar char="•"/>
            </a:pPr>
            <a:r>
              <a:rPr lang="en-US" sz="2400" dirty="0">
                <a:solidFill>
                  <a:schemeClr val="dk1"/>
                </a:solidFill>
                <a:latin typeface="Rockwell"/>
                <a:ea typeface="Rockwell"/>
                <a:cs typeface="Rockwell"/>
                <a:sym typeface="Rockwell"/>
              </a:rPr>
              <a:t>The Area with the highest Asian population in London is the </a:t>
            </a:r>
            <a:r>
              <a:rPr lang="en-US" sz="2400" dirty="0" err="1">
                <a:solidFill>
                  <a:schemeClr val="dk1"/>
                </a:solidFill>
                <a:latin typeface="Rockwell"/>
                <a:ea typeface="Rockwell"/>
                <a:cs typeface="Rockwell"/>
                <a:sym typeface="Rockwell"/>
              </a:rPr>
              <a:t>Newham</a:t>
            </a:r>
            <a:r>
              <a:rPr lang="en-US" sz="2400" dirty="0">
                <a:solidFill>
                  <a:schemeClr val="dk1"/>
                </a:solidFill>
                <a:latin typeface="Rockwell"/>
                <a:ea typeface="Rockwell"/>
                <a:cs typeface="Rockwell"/>
                <a:sym typeface="Rockwell"/>
              </a:rPr>
              <a:t>, Harrow, </a:t>
            </a:r>
            <a:r>
              <a:rPr lang="en-US" sz="2400" dirty="0" err="1">
                <a:solidFill>
                  <a:schemeClr val="dk1"/>
                </a:solidFill>
                <a:latin typeface="Rockwell"/>
                <a:ea typeface="Rockwell"/>
                <a:cs typeface="Rockwell"/>
                <a:sym typeface="Rockwell"/>
              </a:rPr>
              <a:t>Redbride</a:t>
            </a:r>
            <a:r>
              <a:rPr lang="en-US" sz="2400" dirty="0">
                <a:solidFill>
                  <a:schemeClr val="dk1"/>
                </a:solidFill>
                <a:latin typeface="Rockwell"/>
                <a:ea typeface="Rockwell"/>
                <a:cs typeface="Rockwell"/>
                <a:sym typeface="Rockwell"/>
              </a:rPr>
              <a:t>, Tower Hamlets, and Hounslow.</a:t>
            </a:r>
          </a:p>
          <a:p>
            <a:pPr>
              <a:lnSpc>
                <a:spcPct val="90000"/>
              </a:lnSpc>
              <a:buClr>
                <a:schemeClr val="dk1"/>
              </a:buClr>
              <a:buSzPts val="2400"/>
            </a:pPr>
            <a:endParaRPr lang="en-US" sz="2400" dirty="0">
              <a:solidFill>
                <a:schemeClr val="dk1"/>
              </a:solidFill>
              <a:latin typeface="Rockwell"/>
              <a:ea typeface="Rockwell"/>
              <a:cs typeface="Rockwell"/>
              <a:sym typeface="Rockwell"/>
            </a:endParaRPr>
          </a:p>
          <a:p>
            <a:pPr lvl="0">
              <a:lnSpc>
                <a:spcPct val="90000"/>
              </a:lnSpc>
              <a:buClr>
                <a:schemeClr val="dk1"/>
              </a:buClr>
              <a:buSzPts val="2400"/>
            </a:pPr>
            <a:endParaRPr lang="en-US" sz="2400" dirty="0">
              <a:solidFill>
                <a:schemeClr val="dk1"/>
              </a:solidFill>
              <a:latin typeface="Rockwell"/>
              <a:ea typeface="Rockwell"/>
              <a:cs typeface="Rockwell"/>
              <a:sym typeface="Rockwell"/>
            </a:endParaRPr>
          </a:p>
        </p:txBody>
      </p:sp>
    </p:spTree>
    <p:extLst>
      <p:ext uri="{BB962C8B-B14F-4D97-AF65-F5344CB8AC3E}">
        <p14:creationId xmlns:p14="http://schemas.microsoft.com/office/powerpoint/2010/main" val="229866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43956" y="0"/>
            <a:ext cx="9967883" cy="185569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Font typeface="Rockwell"/>
              <a:buNone/>
            </a:pPr>
            <a:r>
              <a:rPr lang="en-US" sz="4400" dirty="0">
                <a:solidFill>
                  <a:schemeClr val="tx2">
                    <a:lumMod val="75000"/>
                  </a:schemeClr>
                </a:solidFill>
              </a:rPr>
              <a:t>2. DATA Section – Data visualization</a:t>
            </a:r>
            <a:endParaRPr dirty="0">
              <a:solidFill>
                <a:schemeClr val="tx2">
                  <a:lumMod val="75000"/>
                </a:schemeClr>
              </a:solidFill>
            </a:endParaRPr>
          </a:p>
        </p:txBody>
      </p:sp>
      <p:sp>
        <p:nvSpPr>
          <p:cNvPr id="9" name="Google Shape;111;p17">
            <a:extLst>
              <a:ext uri="{FF2B5EF4-FFF2-40B4-BE49-F238E27FC236}">
                <a16:creationId xmlns:a16="http://schemas.microsoft.com/office/drawing/2014/main" id="{D8C36608-E5D4-7B46-B662-B29F17F7B1FE}"/>
              </a:ext>
            </a:extLst>
          </p:cNvPr>
          <p:cNvSpPr txBox="1"/>
          <p:nvPr/>
        </p:nvSpPr>
        <p:spPr>
          <a:xfrm>
            <a:off x="1332360" y="1515337"/>
            <a:ext cx="10160678" cy="932028"/>
          </a:xfrm>
          <a:prstGeom prst="rect">
            <a:avLst/>
          </a:prstGeom>
          <a:noFill/>
          <a:ln>
            <a:noFill/>
          </a:ln>
        </p:spPr>
        <p:txBody>
          <a:bodyPr spcFirstLastPara="1" wrap="square" lIns="91425" tIns="91425" rIns="91425" bIns="91425" anchor="t" anchorCtr="0">
            <a:noAutofit/>
          </a:bodyPr>
          <a:lstStyle/>
          <a:p>
            <a:pPr>
              <a:lnSpc>
                <a:spcPct val="90000"/>
              </a:lnSpc>
              <a:buClr>
                <a:schemeClr val="dk1"/>
              </a:buClr>
              <a:buSzPts val="2400"/>
            </a:pPr>
            <a:r>
              <a:rPr lang="en-US" sz="2400" dirty="0">
                <a:solidFill>
                  <a:schemeClr val="dk1"/>
                </a:solidFill>
                <a:latin typeface="Rockwell"/>
                <a:ea typeface="Rockwell"/>
                <a:cs typeface="Rockwell"/>
                <a:sym typeface="Rockwell"/>
              </a:rPr>
              <a:t>After the data preprocessing,  we can create map of London using latitude and longitude values using the folium function.</a:t>
            </a:r>
          </a:p>
          <a:p>
            <a:pPr>
              <a:lnSpc>
                <a:spcPct val="90000"/>
              </a:lnSpc>
              <a:buClr>
                <a:schemeClr val="dk1"/>
              </a:buClr>
              <a:buSzPts val="2400"/>
            </a:pPr>
            <a:endParaRPr lang="en-US" sz="2400" dirty="0">
              <a:solidFill>
                <a:schemeClr val="dk1"/>
              </a:solidFill>
              <a:latin typeface="Rockwell"/>
              <a:ea typeface="Rockwell"/>
              <a:cs typeface="Rockwell"/>
              <a:sym typeface="Rockwell"/>
            </a:endParaRPr>
          </a:p>
          <a:p>
            <a:pPr lvl="0">
              <a:lnSpc>
                <a:spcPct val="90000"/>
              </a:lnSpc>
              <a:buClr>
                <a:schemeClr val="dk1"/>
              </a:buClr>
              <a:buSzPts val="2400"/>
            </a:pPr>
            <a:endParaRPr lang="en-US" sz="2400" dirty="0">
              <a:solidFill>
                <a:schemeClr val="dk1"/>
              </a:solidFill>
              <a:latin typeface="Rockwell"/>
              <a:ea typeface="Rockwell"/>
              <a:cs typeface="Rockwell"/>
              <a:sym typeface="Rockwell"/>
            </a:endParaRPr>
          </a:p>
        </p:txBody>
      </p:sp>
      <p:sp>
        <p:nvSpPr>
          <p:cNvPr id="6" name="Google Shape;111;p17">
            <a:extLst>
              <a:ext uri="{FF2B5EF4-FFF2-40B4-BE49-F238E27FC236}">
                <a16:creationId xmlns:a16="http://schemas.microsoft.com/office/drawing/2014/main" id="{995773E7-ADDD-DC4A-B475-018F5EC617B1}"/>
              </a:ext>
            </a:extLst>
          </p:cNvPr>
          <p:cNvSpPr txBox="1"/>
          <p:nvPr/>
        </p:nvSpPr>
        <p:spPr>
          <a:xfrm>
            <a:off x="1332359" y="5465168"/>
            <a:ext cx="10160678" cy="1176264"/>
          </a:xfrm>
          <a:prstGeom prst="rect">
            <a:avLst/>
          </a:prstGeom>
          <a:noFill/>
          <a:ln>
            <a:noFill/>
          </a:ln>
        </p:spPr>
        <p:txBody>
          <a:bodyPr spcFirstLastPara="1" wrap="square" lIns="91425" tIns="91425" rIns="91425" bIns="91425" anchor="t" anchorCtr="0">
            <a:noAutofit/>
          </a:bodyPr>
          <a:lstStyle/>
          <a:p>
            <a:pPr>
              <a:lnSpc>
                <a:spcPct val="90000"/>
              </a:lnSpc>
              <a:buClr>
                <a:schemeClr val="dk1"/>
              </a:buClr>
              <a:buSzPts val="2400"/>
            </a:pPr>
            <a:r>
              <a:rPr lang="en-US" sz="2400" dirty="0">
                <a:solidFill>
                  <a:schemeClr val="dk1"/>
                </a:solidFill>
                <a:latin typeface="Rockwell"/>
                <a:ea typeface="Rockwell"/>
                <a:cs typeface="Rockwell"/>
                <a:sym typeface="Rockwell"/>
              </a:rPr>
              <a:t>Folium is a great visualization library. Feel free to zoom into the above map, and click on each circle mark to reveal the name of the neighborhood and its respective borough.</a:t>
            </a:r>
          </a:p>
        </p:txBody>
      </p:sp>
      <p:pic>
        <p:nvPicPr>
          <p:cNvPr id="2" name="Picture 1">
            <a:extLst>
              <a:ext uri="{FF2B5EF4-FFF2-40B4-BE49-F238E27FC236}">
                <a16:creationId xmlns:a16="http://schemas.microsoft.com/office/drawing/2014/main" id="{1D507E37-AA08-2142-A8AE-B55E76ADA2A4}"/>
              </a:ext>
            </a:extLst>
          </p:cNvPr>
          <p:cNvPicPr>
            <a:picLocks noChangeAspect="1"/>
          </p:cNvPicPr>
          <p:nvPr/>
        </p:nvPicPr>
        <p:blipFill>
          <a:blip r:embed="rId3"/>
          <a:stretch>
            <a:fillRect/>
          </a:stretch>
        </p:blipFill>
        <p:spPr>
          <a:xfrm>
            <a:off x="1332359" y="2328268"/>
            <a:ext cx="9891901" cy="3136900"/>
          </a:xfrm>
          <a:prstGeom prst="rect">
            <a:avLst/>
          </a:prstGeom>
        </p:spPr>
      </p:pic>
    </p:spTree>
    <p:extLst>
      <p:ext uri="{BB962C8B-B14F-4D97-AF65-F5344CB8AC3E}">
        <p14:creationId xmlns:p14="http://schemas.microsoft.com/office/powerpoint/2010/main" val="2989925707"/>
      </p:ext>
    </p:extLst>
  </p:cSld>
  <p:clrMapOvr>
    <a:masterClrMapping/>
  </p:clrMapOvr>
</p:sld>
</file>

<file path=ppt/theme/theme1.xml><?xml version="1.0" encoding="utf-8"?>
<a:theme xmlns:a="http://schemas.openxmlformats.org/drawingml/2006/main" name="Badg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568</TotalTime>
  <Words>1067</Words>
  <Application>Microsoft Macintosh PowerPoint</Application>
  <PresentationFormat>Widescreen</PresentationFormat>
  <Paragraphs>76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Rockwell</vt:lpstr>
      <vt:lpstr>Impact</vt:lpstr>
      <vt:lpstr>Gill Sans MT</vt:lpstr>
      <vt:lpstr>Badge</vt:lpstr>
      <vt:lpstr>Capstone Project - The Battle of Neighborhood</vt:lpstr>
      <vt:lpstr>Contents</vt:lpstr>
      <vt:lpstr>1. Introduction: Business Problem</vt:lpstr>
      <vt:lpstr>2. DATA Section</vt:lpstr>
      <vt:lpstr>2. DATA Section</vt:lpstr>
      <vt:lpstr>2. DATA Section – Area data</vt:lpstr>
      <vt:lpstr>2. DATA Section – Geographical data</vt:lpstr>
      <vt:lpstr>2. DATA Section – Ethnicity data</vt:lpstr>
      <vt:lpstr>2. DATA Section – Data visualization</vt:lpstr>
      <vt:lpstr>2. DATA Section – foursquare API</vt:lpstr>
      <vt:lpstr>3. Methodology</vt:lpstr>
      <vt:lpstr>4. Analysis – Single neighborhood</vt:lpstr>
      <vt:lpstr>4. Analysis – Multiple neighborhoods</vt:lpstr>
      <vt:lpstr>4. Analysis – Each neighborhood</vt:lpstr>
      <vt:lpstr>4. Analysis – K-means clustering</vt:lpstr>
      <vt:lpstr>4. Analysis - K-means clustering</vt:lpstr>
      <vt:lpstr>5. Result and Discussion</vt:lpstr>
      <vt:lpstr>6. Conclusion</vt:lpstr>
      <vt:lpstr>7. REcommendation</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CAB CANCELLATION</dc:title>
  <cp:lastModifiedBy>Microsoft Office 사용자</cp:lastModifiedBy>
  <cp:revision>36</cp:revision>
  <dcterms:modified xsi:type="dcterms:W3CDTF">2019-06-02T19:15:54Z</dcterms:modified>
</cp:coreProperties>
</file>