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80" r:id="rId2"/>
    <p:sldId id="279" r:id="rId3"/>
    <p:sldId id="261" r:id="rId4"/>
    <p:sldId id="262" r:id="rId5"/>
    <p:sldId id="265" r:id="rId6"/>
    <p:sldId id="266" r:id="rId7"/>
    <p:sldId id="281" r:id="rId8"/>
    <p:sldId id="263" r:id="rId9"/>
    <p:sldId id="267" r:id="rId10"/>
    <p:sldId id="268" r:id="rId11"/>
    <p:sldId id="269" r:id="rId12"/>
    <p:sldId id="270" r:id="rId13"/>
    <p:sldId id="271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20" y="-456"/>
      </p:cViewPr>
      <p:guideLst>
        <p:guide orient="horz" pos="2085"/>
        <p:guide pos="27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5FE30-420A-A547-885D-963FA4A5BD56}" type="datetimeFigureOut">
              <a:rPr lang="en-US" smtClean="0"/>
              <a:t>19-09-17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4186B-9F3D-D641-9FBB-2739A514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71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</a:t>
            </a:r>
            <a:r>
              <a:rPr lang="en-US" baseline="0" dirty="0" smtClean="0"/>
              <a:t> work of Lecture 2 notes </a:t>
            </a:r>
            <a:r>
              <a:rPr lang="en-US" baseline="0" smtClean="0"/>
              <a:t>in notebook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4186B-9F3D-D641-9FBB-2739A514DE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92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</a:t>
            </a:r>
            <a:r>
              <a:rPr lang="en-US" baseline="0" dirty="0" smtClean="0"/>
              <a:t> agreement of units on both sides of equation.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4186B-9F3D-D641-9FBB-2739A514DE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0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473A-9A44-8540-9E6C-3713B9417D17}" type="datetimeFigureOut">
              <a:rPr lang="en-US" smtClean="0"/>
              <a:t>19-09-17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0803-01BC-6C43-B6EE-FB0A3876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5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473A-9A44-8540-9E6C-3713B9417D17}" type="datetimeFigureOut">
              <a:rPr lang="en-US" smtClean="0"/>
              <a:t>19-09-17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0803-01BC-6C43-B6EE-FB0A3876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473A-9A44-8540-9E6C-3713B9417D17}" type="datetimeFigureOut">
              <a:rPr lang="en-US" smtClean="0"/>
              <a:t>19-09-17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0803-01BC-6C43-B6EE-FB0A3876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0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473A-9A44-8540-9E6C-3713B9417D17}" type="datetimeFigureOut">
              <a:rPr lang="en-US" smtClean="0"/>
              <a:t>19-09-17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0803-01BC-6C43-B6EE-FB0A3876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5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473A-9A44-8540-9E6C-3713B9417D17}" type="datetimeFigureOut">
              <a:rPr lang="en-US" smtClean="0"/>
              <a:t>19-09-17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0803-01BC-6C43-B6EE-FB0A3876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4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473A-9A44-8540-9E6C-3713B9417D17}" type="datetimeFigureOut">
              <a:rPr lang="en-US" smtClean="0"/>
              <a:t>19-09-17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0803-01BC-6C43-B6EE-FB0A3876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8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473A-9A44-8540-9E6C-3713B9417D17}" type="datetimeFigureOut">
              <a:rPr lang="en-US" smtClean="0"/>
              <a:t>19-09-17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0803-01BC-6C43-B6EE-FB0A3876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1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473A-9A44-8540-9E6C-3713B9417D17}" type="datetimeFigureOut">
              <a:rPr lang="en-US" smtClean="0"/>
              <a:t>19-09-17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0803-01BC-6C43-B6EE-FB0A3876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9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473A-9A44-8540-9E6C-3713B9417D17}" type="datetimeFigureOut">
              <a:rPr lang="en-US" smtClean="0"/>
              <a:t>19-09-17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0803-01BC-6C43-B6EE-FB0A3876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473A-9A44-8540-9E6C-3713B9417D17}" type="datetimeFigureOut">
              <a:rPr lang="en-US" smtClean="0"/>
              <a:t>19-09-17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0803-01BC-6C43-B6EE-FB0A3876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1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473A-9A44-8540-9E6C-3713B9417D17}" type="datetimeFigureOut">
              <a:rPr lang="en-US" smtClean="0"/>
              <a:t>19-09-17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0803-01BC-6C43-B6EE-FB0A3876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0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D473A-9A44-8540-9E6C-3713B9417D17}" type="datetimeFigureOut">
              <a:rPr lang="en-US" smtClean="0"/>
              <a:t>19-09-17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C0803-01BC-6C43-B6EE-FB0A3876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9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hyperlink" Target="http://mathbench.umd.edu/modules/popn-dynamics_exponential-growth/page15.ht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ite.ebrary.com/lib/memorial/reader.action?docID=10726017&amp;ppg=26" TargetMode="External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faculty.jsd.claremont.edu/dmcfarlane/bio146mcfarlane/papers/Reindeer%20_Pribilovs.pdf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://www.nature.com/scitable/knowledge/library/how-populations-grow-the-exponential-and-logistic-13240157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Density-independent population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Learning goals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p1-8 of </a:t>
            </a:r>
            <a:r>
              <a:rPr lang="en-US" dirty="0" err="1"/>
              <a:t>V</a:t>
            </a:r>
            <a:r>
              <a:rPr lang="en-US" dirty="0" err="1" smtClean="0"/>
              <a:t>andermeer</a:t>
            </a:r>
            <a:r>
              <a:rPr lang="en-US" dirty="0" smtClean="0"/>
              <a:t> and Goldberg 2013: </a:t>
            </a:r>
            <a:r>
              <a:rPr lang="en-US" i="1" dirty="0" smtClean="0"/>
              <a:t>Population Ecology </a:t>
            </a:r>
            <a:r>
              <a:rPr lang="en-US" dirty="0"/>
              <a:t>-</a:t>
            </a:r>
            <a:r>
              <a:rPr lang="en-US" dirty="0" smtClean="0"/>
              <a:t> be able to solve all the Exercises.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 able to calculate the future population size at any time, 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 able to calculate the time, t, when the population size is a specific value.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 able to sketch a graphs, and know how </a:t>
            </a:r>
            <a:r>
              <a:rPr lang="en-US" dirty="0" err="1" smtClean="0"/>
              <a:t>λ</a:t>
            </a:r>
            <a:r>
              <a:rPr lang="en-US" dirty="0" smtClean="0"/>
              <a:t> affects increases/decreases in population size.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Know how to estimate parameters from data (Protection Island exercise).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Know the assumptions of density-independent population growth.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 able to give an example of a population that might undergo density-independent population growth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 able to identify/know the difference between discrete time and continuous time formulations of density-independent population growth formulations and assumptions.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5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8-25 at 2.15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316" y="1815671"/>
            <a:ext cx="6439404" cy="41286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9023" y="322730"/>
            <a:ext cx="7516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number of people infected with a disease at the beginning of an outbreak when no vaccine is available</a:t>
            </a:r>
          </a:p>
          <a:p>
            <a:endParaRPr lang="en-US" sz="1200" dirty="0"/>
          </a:p>
          <a:p>
            <a:r>
              <a:rPr lang="en-US" sz="1200" dirty="0" smtClean="0">
                <a:hlinkClick r:id="rId3"/>
              </a:rPr>
              <a:t>Math Bench: Biology Modules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3961" y="6419605"/>
            <a:ext cx="173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Continuous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9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8-25 at 2.25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1" y="440566"/>
            <a:ext cx="4894454" cy="46006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2411" y="6418212"/>
            <a:ext cx="8621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err="1"/>
              <a:t>Vandermeer</a:t>
            </a:r>
            <a:r>
              <a:rPr lang="en-US" dirty="0"/>
              <a:t>, JH and Goldberg, DE. 2013. </a:t>
            </a:r>
            <a:r>
              <a:rPr lang="en-US" i="1" dirty="0">
                <a:hlinkClick r:id="rId3"/>
              </a:rPr>
              <a:t>Population Ecology: First Principles (2nd Edition)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865" y="2290338"/>
            <a:ext cx="3953434" cy="3953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76103" y="5966773"/>
            <a:ext cx="2895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Photo credits: </a:t>
            </a:r>
            <a:r>
              <a:rPr lang="en-US" sz="1200" dirty="0" err="1" smtClean="0">
                <a:solidFill>
                  <a:schemeClr val="bg1"/>
                </a:solidFill>
              </a:rPr>
              <a:t>Shipher</a:t>
            </a:r>
            <a:r>
              <a:rPr lang="en-US" sz="1200" dirty="0" smtClean="0">
                <a:solidFill>
                  <a:schemeClr val="bg1"/>
                </a:solidFill>
              </a:rPr>
              <a:t> Wu and Gee-way Lin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96865" y="259144"/>
            <a:ext cx="3953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Aphid growth during the first 6 weeks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2411" y="5874440"/>
            <a:ext cx="1544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Discrete time?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20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8-25 at 2.34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5169"/>
            <a:ext cx="4387553" cy="50283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96865" y="259144"/>
            <a:ext cx="39534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Reindeer growth on islands prior to lichen overgrazing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5044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Scheffer</a:t>
            </a:r>
            <a:r>
              <a:rPr lang="en-US" sz="1200" dirty="0" smtClean="0"/>
              <a:t>, VB. 1951. </a:t>
            </a:r>
            <a:r>
              <a:rPr lang="en-US" sz="1200" i="1" dirty="0" smtClean="0">
                <a:hlinkClick r:id="rId3"/>
              </a:rPr>
              <a:t>The rise and fall of a reindeer herd</a:t>
            </a:r>
            <a:r>
              <a:rPr lang="en-US" sz="1200" i="1" dirty="0" smtClean="0"/>
              <a:t>. </a:t>
            </a:r>
            <a:r>
              <a:rPr lang="en-US" sz="1200" dirty="0" smtClean="0"/>
              <a:t>The Scientific Monthly.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874" y="1821859"/>
            <a:ext cx="4164251" cy="27692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2874" y="4591086"/>
            <a:ext cx="2097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Photo credit: </a:t>
            </a:r>
            <a:r>
              <a:rPr lang="en-US" sz="1200" dirty="0" err="1" smtClean="0"/>
              <a:t>Alexandre</a:t>
            </a:r>
            <a:r>
              <a:rPr lang="en-US" sz="1200" dirty="0" smtClean="0"/>
              <a:t> </a:t>
            </a:r>
            <a:r>
              <a:rPr lang="en-US" sz="1200" dirty="0" err="1" smtClean="0"/>
              <a:t>Buisse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513525" y="6407305"/>
            <a:ext cx="14367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Discrete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429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126" y="176980"/>
            <a:ext cx="3779724" cy="163446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Scots pine colonizing in Britain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03088" y="194041"/>
            <a:ext cx="4580856" cy="722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smtClean="0"/>
              <a:t>Collared dove in Britain</a:t>
            </a:r>
          </a:p>
          <a:p>
            <a:pPr marL="0" indent="0">
              <a:buFont typeface="Arial"/>
              <a:buNone/>
            </a:pPr>
            <a:endParaRPr lang="en-US" b="1" dirty="0" smtClean="0"/>
          </a:p>
          <a:p>
            <a:pPr marL="0" indent="0">
              <a:buFont typeface="Arial"/>
              <a:buNone/>
            </a:pPr>
            <a:endParaRPr lang="en-US" b="1" dirty="0" smtClean="0"/>
          </a:p>
          <a:p>
            <a:pPr marL="0" indent="0">
              <a:buFont typeface="Arial"/>
              <a:buNone/>
            </a:pP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1450"/>
            <a:ext cx="3996763" cy="3487560"/>
          </a:xfrm>
          <a:prstGeom prst="rect">
            <a:avLst/>
          </a:prstGeom>
        </p:spPr>
      </p:pic>
      <p:pic>
        <p:nvPicPr>
          <p:cNvPr id="11" name="Picture 10" descr="Screen Shot 2015-08-25 at 2.55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850" y="1724404"/>
            <a:ext cx="4517998" cy="367363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6478257"/>
            <a:ext cx="525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Molles</a:t>
            </a:r>
            <a:r>
              <a:rPr lang="en-US" dirty="0" smtClean="0"/>
              <a:t>, MC. 2012. </a:t>
            </a:r>
            <a:r>
              <a:rPr lang="en-US" i="1" dirty="0" smtClean="0"/>
              <a:t>Ecology: concepts and applications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45173" y="5508621"/>
            <a:ext cx="14367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Discrete time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65638" y="5508621"/>
            <a:ext cx="14367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Discrete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98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379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There are many examples of density-independent population growth in nature, but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they apply only to the </a:t>
            </a:r>
            <a:r>
              <a:rPr lang="en-US" i="1" dirty="0" smtClean="0"/>
              <a:t>initial</a:t>
            </a:r>
            <a:r>
              <a:rPr lang="en-US" dirty="0" smtClean="0"/>
              <a:t> phase of population growth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everal examples are from islands were populations are protected form predators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96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1194"/>
            <a:ext cx="8229600" cy="5644969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 smtClean="0"/>
              <a:t>General formula for future population size:</a:t>
            </a:r>
            <a:r>
              <a:rPr lang="en-US" dirty="0" smtClean="0"/>
              <a:t> no immigration/emigration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95" y="1851774"/>
            <a:ext cx="5676900" cy="431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335639" y="2521689"/>
            <a:ext cx="81557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cs typeface="Times New Roman"/>
              </a:rPr>
              <a:t>Variables</a:t>
            </a:r>
          </a:p>
          <a:p>
            <a:r>
              <a:rPr lang="en-US" sz="2400" i="1" dirty="0" smtClean="0">
                <a:latin typeface="Times New Roman"/>
                <a:cs typeface="Times New Roman"/>
              </a:rPr>
              <a:t>N</a:t>
            </a:r>
            <a:r>
              <a:rPr lang="en-US" sz="2400" i="1" baseline="-25000" dirty="0" smtClean="0">
                <a:latin typeface="Times New Roman"/>
                <a:cs typeface="Times New Roman"/>
              </a:rPr>
              <a:t>t+1 </a:t>
            </a:r>
            <a:r>
              <a:rPr lang="en-US" sz="2400" dirty="0" smtClean="0"/>
              <a:t>: </a:t>
            </a:r>
            <a:r>
              <a:rPr lang="en-US" sz="2400" dirty="0" err="1" smtClean="0"/>
              <a:t>popn</a:t>
            </a:r>
            <a:r>
              <a:rPr lang="en-US" sz="2400" dirty="0" smtClean="0"/>
              <a:t> size next year (number)</a:t>
            </a:r>
          </a:p>
          <a:p>
            <a:r>
              <a:rPr lang="en-US" sz="2400" i="1" dirty="0" err="1">
                <a:latin typeface="Times New Roman"/>
                <a:cs typeface="Times New Roman"/>
              </a:rPr>
              <a:t>N</a:t>
            </a:r>
            <a:r>
              <a:rPr lang="en-US" sz="2400" i="1" baseline="-25000" dirty="0" err="1">
                <a:latin typeface="Times New Roman"/>
                <a:cs typeface="Times New Roman"/>
              </a:rPr>
              <a:t>t</a:t>
            </a:r>
            <a:r>
              <a:rPr lang="en-US" sz="2400" dirty="0"/>
              <a:t>: </a:t>
            </a:r>
            <a:r>
              <a:rPr lang="en-US" sz="2400" dirty="0" err="1"/>
              <a:t>p</a:t>
            </a:r>
            <a:r>
              <a:rPr lang="en-US" sz="2400" dirty="0" err="1" smtClean="0"/>
              <a:t>opn</a:t>
            </a:r>
            <a:r>
              <a:rPr lang="en-US" sz="2400" dirty="0" smtClean="0"/>
              <a:t> </a:t>
            </a:r>
            <a:r>
              <a:rPr lang="en-US" sz="2400" dirty="0"/>
              <a:t>size this </a:t>
            </a:r>
            <a:r>
              <a:rPr lang="en-US" sz="2400" dirty="0" smtClean="0"/>
              <a:t>year (number)</a:t>
            </a:r>
          </a:p>
          <a:p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r>
              <a:rPr lang="en-US" sz="2400" dirty="0" smtClean="0"/>
              <a:t>: time in years (or the number of years since starting the study)</a:t>
            </a:r>
          </a:p>
          <a:p>
            <a:endParaRPr lang="en-US" sz="2400" dirty="0" smtClean="0"/>
          </a:p>
          <a:p>
            <a:r>
              <a:rPr lang="en-US" sz="2400" dirty="0"/>
              <a:t>b</a:t>
            </a:r>
            <a:r>
              <a:rPr lang="en-US" sz="2400" dirty="0" smtClean="0"/>
              <a:t>irths: number </a:t>
            </a:r>
            <a:r>
              <a:rPr lang="en-US" sz="2400" dirty="0"/>
              <a:t>of births each </a:t>
            </a:r>
            <a:r>
              <a:rPr lang="en-US" sz="2400" dirty="0" smtClean="0"/>
              <a:t>year that survive to next year</a:t>
            </a:r>
          </a:p>
          <a:p>
            <a:r>
              <a:rPr lang="en-US" sz="2400" dirty="0"/>
              <a:t>d</a:t>
            </a:r>
            <a:r>
              <a:rPr lang="en-US" sz="2400" dirty="0" smtClean="0"/>
              <a:t>eaths: number of deaths each year </a:t>
            </a:r>
          </a:p>
        </p:txBody>
      </p:sp>
    </p:spTree>
    <p:extLst>
      <p:ext uri="{BB962C8B-B14F-4D97-AF65-F5344CB8AC3E}">
        <p14:creationId xmlns:p14="http://schemas.microsoft.com/office/powerpoint/2010/main" val="340194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587"/>
            <a:ext cx="8229600" cy="54477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Geometric growth </a:t>
            </a:r>
            <a:r>
              <a:rPr lang="en-US" dirty="0" smtClean="0"/>
              <a:t>(density-independent)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 flipH="1">
            <a:off x="264976" y="1854945"/>
            <a:ext cx="88790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N</a:t>
            </a:r>
            <a:r>
              <a:rPr lang="en-US" sz="2800" i="1" baseline="-25000" dirty="0" smtClean="0">
                <a:latin typeface="Times New Roman"/>
                <a:cs typeface="Times New Roman"/>
              </a:rPr>
              <a:t>t+1 </a:t>
            </a:r>
            <a:r>
              <a:rPr lang="en-US" sz="2800" dirty="0" smtClean="0"/>
              <a:t>: </a:t>
            </a:r>
            <a:r>
              <a:rPr lang="en-US" sz="2800" dirty="0" err="1" smtClean="0"/>
              <a:t>popn</a:t>
            </a:r>
            <a:r>
              <a:rPr lang="en-US" sz="2800" dirty="0" smtClean="0"/>
              <a:t> size next year (number)</a:t>
            </a:r>
          </a:p>
          <a:p>
            <a:r>
              <a:rPr lang="en-US" sz="2800" i="1" dirty="0" err="1">
                <a:latin typeface="Times New Roman"/>
                <a:cs typeface="Times New Roman"/>
              </a:rPr>
              <a:t>N</a:t>
            </a:r>
            <a:r>
              <a:rPr lang="en-US" sz="2800" i="1" baseline="-25000" dirty="0" err="1">
                <a:latin typeface="Times New Roman"/>
                <a:cs typeface="Times New Roman"/>
              </a:rPr>
              <a:t>t</a:t>
            </a:r>
            <a:r>
              <a:rPr lang="en-US" sz="2800" dirty="0"/>
              <a:t>: </a:t>
            </a:r>
            <a:r>
              <a:rPr lang="en-US" sz="2800" dirty="0" err="1"/>
              <a:t>p</a:t>
            </a:r>
            <a:r>
              <a:rPr lang="en-US" sz="2800" dirty="0" err="1" smtClean="0"/>
              <a:t>opn</a:t>
            </a:r>
            <a:r>
              <a:rPr lang="en-US" sz="2800" dirty="0" smtClean="0"/>
              <a:t> </a:t>
            </a:r>
            <a:r>
              <a:rPr lang="en-US" sz="2800" dirty="0"/>
              <a:t>size this </a:t>
            </a:r>
            <a:r>
              <a:rPr lang="en-US" sz="2800" dirty="0" smtClean="0"/>
              <a:t>year (number)</a:t>
            </a:r>
          </a:p>
          <a:p>
            <a:r>
              <a:rPr lang="en-US" sz="2800" i="1" dirty="0">
                <a:latin typeface="Times New Roman"/>
                <a:cs typeface="Times New Roman"/>
              </a:rPr>
              <a:t>b</a:t>
            </a:r>
            <a:r>
              <a:rPr lang="en-US" sz="2800" dirty="0"/>
              <a:t>: per capita number </a:t>
            </a:r>
            <a:r>
              <a:rPr lang="en-US" sz="2800" dirty="0" smtClean="0"/>
              <a:t>of surviving </a:t>
            </a:r>
            <a:r>
              <a:rPr lang="en-US" sz="2800" dirty="0"/>
              <a:t>births each </a:t>
            </a:r>
            <a:r>
              <a:rPr lang="en-US" sz="2800" dirty="0" smtClean="0"/>
              <a:t>year (</a:t>
            </a:r>
            <a:r>
              <a:rPr lang="en-US" sz="2800" dirty="0" err="1" smtClean="0"/>
              <a:t>unitless</a:t>
            </a:r>
            <a:r>
              <a:rPr lang="en-US" sz="2800" dirty="0" smtClean="0"/>
              <a:t>)</a:t>
            </a:r>
          </a:p>
          <a:p>
            <a:r>
              <a:rPr lang="en-US" sz="2800" i="1" dirty="0" smtClean="0">
                <a:latin typeface="Times New Roman"/>
                <a:cs typeface="Times New Roman"/>
              </a:rPr>
              <a:t>d</a:t>
            </a:r>
            <a:r>
              <a:rPr lang="en-US" sz="2800" dirty="0" smtClean="0"/>
              <a:t>: fraction of </a:t>
            </a:r>
            <a:r>
              <a:rPr lang="en-US" sz="2800" dirty="0" err="1" smtClean="0"/>
              <a:t>popn</a:t>
            </a:r>
            <a:r>
              <a:rPr lang="en-US" sz="2800" dirty="0" smtClean="0"/>
              <a:t> that dies each year (</a:t>
            </a:r>
            <a:r>
              <a:rPr lang="en-US" sz="2800" dirty="0" err="1" smtClean="0"/>
              <a:t>unitless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 flipH="1">
            <a:off x="765750" y="4795486"/>
            <a:ext cx="75831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latin typeface="Times New Roman"/>
                <a:cs typeface="Times New Roman"/>
              </a:rPr>
              <a:t>bN</a:t>
            </a:r>
            <a:r>
              <a:rPr lang="en-US" sz="2800" i="1" baseline="-25000" dirty="0" err="1" smtClean="0">
                <a:latin typeface="Times New Roman"/>
                <a:cs typeface="Times New Roman"/>
              </a:rPr>
              <a:t>t</a:t>
            </a:r>
            <a:r>
              <a:rPr lang="en-US" sz="2800" dirty="0"/>
              <a:t>: </a:t>
            </a:r>
            <a:r>
              <a:rPr lang="en-US" sz="2800" dirty="0" smtClean="0"/>
              <a:t>Number of surviving births this year (number)</a:t>
            </a:r>
          </a:p>
          <a:p>
            <a:r>
              <a:rPr lang="en-US" sz="2800" i="1" dirty="0" err="1" smtClean="0">
                <a:latin typeface="Times New Roman"/>
                <a:cs typeface="Times New Roman"/>
              </a:rPr>
              <a:t>dN</a:t>
            </a:r>
            <a:r>
              <a:rPr lang="en-US" sz="2800" i="1" baseline="-25000" dirty="0" err="1" smtClean="0">
                <a:latin typeface="Times New Roman"/>
                <a:cs typeface="Times New Roman"/>
              </a:rPr>
              <a:t>t</a:t>
            </a:r>
            <a:r>
              <a:rPr lang="en-US" sz="2800" dirty="0" smtClean="0"/>
              <a:t>: Number of deaths this year (number)</a:t>
            </a:r>
            <a:endParaRPr lang="en-US" sz="2800" dirty="0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443" y="1109228"/>
            <a:ext cx="4673600" cy="4318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79" y="4363686"/>
            <a:ext cx="56769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53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587"/>
            <a:ext cx="8229600" cy="54477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Geometric growth rate, </a:t>
            </a:r>
            <a:r>
              <a:rPr lang="en-US" u="sng" dirty="0" err="1" smtClean="0"/>
              <a:t>λ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" name="Picture 1" descr="latexit-dra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43" y="1797928"/>
            <a:ext cx="2336800" cy="4318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43" y="1109228"/>
            <a:ext cx="4673600" cy="431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335639" y="2521689"/>
            <a:ext cx="81557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cs typeface="Times New Roman"/>
              </a:rPr>
              <a:t>Variables</a:t>
            </a:r>
          </a:p>
          <a:p>
            <a:r>
              <a:rPr lang="en-US" sz="2400" i="1" dirty="0" smtClean="0">
                <a:latin typeface="Times New Roman"/>
                <a:cs typeface="Times New Roman"/>
              </a:rPr>
              <a:t>N</a:t>
            </a:r>
            <a:r>
              <a:rPr lang="en-US" sz="2400" i="1" baseline="-25000" dirty="0" smtClean="0">
                <a:latin typeface="Times New Roman"/>
                <a:cs typeface="Times New Roman"/>
              </a:rPr>
              <a:t>t+1 </a:t>
            </a:r>
            <a:r>
              <a:rPr lang="en-US" sz="2400" dirty="0" smtClean="0"/>
              <a:t>: </a:t>
            </a:r>
            <a:r>
              <a:rPr lang="en-US" sz="2400" dirty="0" err="1" smtClean="0"/>
              <a:t>popn</a:t>
            </a:r>
            <a:r>
              <a:rPr lang="en-US" sz="2400" dirty="0" smtClean="0"/>
              <a:t> size next year (number,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i="1" baseline="-25000" dirty="0">
                <a:latin typeface="Times New Roman"/>
                <a:cs typeface="Times New Roman"/>
              </a:rPr>
              <a:t>t+1 </a:t>
            </a:r>
            <a:r>
              <a:rPr lang="en-US" sz="2400" dirty="0"/>
              <a:t>≥0)</a:t>
            </a:r>
            <a:endParaRPr lang="en-US" sz="2400" dirty="0" smtClean="0"/>
          </a:p>
          <a:p>
            <a:r>
              <a:rPr lang="en-US" sz="2400" i="1" dirty="0" err="1">
                <a:latin typeface="Times New Roman"/>
                <a:cs typeface="Times New Roman"/>
              </a:rPr>
              <a:t>N</a:t>
            </a:r>
            <a:r>
              <a:rPr lang="en-US" sz="2400" i="1" baseline="-25000" dirty="0" err="1">
                <a:latin typeface="Times New Roman"/>
                <a:cs typeface="Times New Roman"/>
              </a:rPr>
              <a:t>t</a:t>
            </a:r>
            <a:r>
              <a:rPr lang="en-US" sz="2400" dirty="0"/>
              <a:t>: </a:t>
            </a:r>
            <a:r>
              <a:rPr lang="en-US" sz="2400" dirty="0" err="1"/>
              <a:t>Popn</a:t>
            </a:r>
            <a:r>
              <a:rPr lang="en-US" sz="2400" dirty="0"/>
              <a:t> size this </a:t>
            </a:r>
            <a:r>
              <a:rPr lang="en-US" sz="2400" dirty="0" smtClean="0"/>
              <a:t>year (number, </a:t>
            </a:r>
            <a:r>
              <a:rPr lang="en-US" sz="2400" i="1" dirty="0" smtClean="0">
                <a:latin typeface="Times New Roman"/>
                <a:cs typeface="Times New Roman"/>
              </a:rPr>
              <a:t>N</a:t>
            </a:r>
            <a:r>
              <a:rPr lang="en-US" sz="2400" i="1" baseline="-25000" dirty="0" smtClean="0">
                <a:latin typeface="Times New Roman"/>
                <a:cs typeface="Times New Roman"/>
              </a:rPr>
              <a:t>t</a:t>
            </a:r>
            <a:r>
              <a:rPr lang="en-US" sz="2400" dirty="0"/>
              <a:t>≥0)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u="sng" dirty="0" smtClean="0"/>
              <a:t>Parameters</a:t>
            </a:r>
          </a:p>
          <a:p>
            <a:r>
              <a:rPr lang="en-US" sz="2400" i="1" dirty="0">
                <a:latin typeface="Times New Roman"/>
                <a:cs typeface="Times New Roman"/>
              </a:rPr>
              <a:t>b</a:t>
            </a:r>
            <a:r>
              <a:rPr lang="en-US" sz="2400" dirty="0"/>
              <a:t>: per capita number of </a:t>
            </a:r>
            <a:r>
              <a:rPr lang="en-US" sz="2400" dirty="0" smtClean="0"/>
              <a:t>surviving births </a:t>
            </a:r>
            <a:r>
              <a:rPr lang="en-US" sz="2400" dirty="0"/>
              <a:t>each </a:t>
            </a:r>
            <a:r>
              <a:rPr lang="en-US" sz="2400" dirty="0" smtClean="0"/>
              <a:t>year (</a:t>
            </a:r>
            <a:r>
              <a:rPr lang="en-US" sz="2400" dirty="0" err="1" smtClean="0"/>
              <a:t>unitless</a:t>
            </a:r>
            <a:r>
              <a:rPr lang="en-US" sz="2400" dirty="0"/>
              <a:t>;</a:t>
            </a:r>
            <a:r>
              <a:rPr lang="en-US" sz="2400" dirty="0" smtClean="0"/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b</a:t>
            </a:r>
            <a:r>
              <a:rPr lang="en-US" sz="2400" dirty="0" smtClean="0"/>
              <a:t>≥0)</a:t>
            </a:r>
            <a:endParaRPr lang="en-US" sz="2400" dirty="0"/>
          </a:p>
          <a:p>
            <a:r>
              <a:rPr lang="en-US" sz="2400" i="1" dirty="0">
                <a:latin typeface="Times New Roman"/>
                <a:cs typeface="Times New Roman"/>
              </a:rPr>
              <a:t>d</a:t>
            </a:r>
            <a:r>
              <a:rPr lang="en-US" sz="2400" dirty="0"/>
              <a:t>: </a:t>
            </a:r>
            <a:r>
              <a:rPr lang="en-US" sz="2400" dirty="0" smtClean="0"/>
              <a:t>fraction </a:t>
            </a:r>
            <a:r>
              <a:rPr lang="en-US" sz="2400" dirty="0"/>
              <a:t>of </a:t>
            </a:r>
            <a:r>
              <a:rPr lang="en-US" sz="2400" dirty="0" err="1"/>
              <a:t>popn</a:t>
            </a:r>
            <a:r>
              <a:rPr lang="en-US" sz="2400" dirty="0"/>
              <a:t> that dies each </a:t>
            </a:r>
            <a:r>
              <a:rPr lang="en-US" sz="2400" dirty="0" smtClean="0"/>
              <a:t>year (</a:t>
            </a:r>
            <a:r>
              <a:rPr lang="en-US" sz="2400" dirty="0" err="1" smtClean="0"/>
              <a:t>unitless</a:t>
            </a:r>
            <a:r>
              <a:rPr lang="en-US" sz="2400" dirty="0" smtClean="0"/>
              <a:t>; 0≤</a:t>
            </a:r>
            <a:r>
              <a:rPr lang="en-US" sz="2400" i="1" dirty="0" smtClean="0">
                <a:latin typeface="Times New Roman"/>
                <a:cs typeface="Times New Roman"/>
              </a:rPr>
              <a:t>d</a:t>
            </a:r>
            <a:r>
              <a:rPr lang="en-US" sz="2400" dirty="0" smtClean="0"/>
              <a:t>≤1)</a:t>
            </a:r>
          </a:p>
          <a:p>
            <a:r>
              <a:rPr lang="en-US" sz="2400" i="1" dirty="0" err="1" smtClean="0"/>
              <a:t>λ</a:t>
            </a:r>
            <a:r>
              <a:rPr lang="en-US" sz="2400" dirty="0"/>
              <a:t> </a:t>
            </a:r>
            <a:r>
              <a:rPr lang="en-US" sz="2400" dirty="0" smtClean="0"/>
              <a:t>= 1+</a:t>
            </a:r>
            <a:r>
              <a:rPr lang="en-US" sz="2400" i="1" dirty="0" smtClean="0">
                <a:latin typeface="Times New Roman"/>
                <a:cs typeface="Times New Roman"/>
              </a:rPr>
              <a:t>b-d</a:t>
            </a:r>
            <a:r>
              <a:rPr lang="en-US" sz="2400" dirty="0" smtClean="0"/>
              <a:t>: geometric rate of increase/decrease (</a:t>
            </a:r>
            <a:r>
              <a:rPr lang="en-US" sz="2400" dirty="0" err="1" smtClean="0"/>
              <a:t>unitless</a:t>
            </a:r>
            <a:r>
              <a:rPr lang="en-US" sz="2400" dirty="0"/>
              <a:t>; </a:t>
            </a:r>
            <a:r>
              <a:rPr lang="en-US" sz="2400" i="1" dirty="0" smtClean="0"/>
              <a:t>λ</a:t>
            </a:r>
            <a:r>
              <a:rPr lang="en-US" sz="2400" dirty="0"/>
              <a:t>≥0)</a:t>
            </a:r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33275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1908"/>
            <a:ext cx="8229600" cy="5824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Geometric growth is density-independent population growth (discrete time)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 descr="ExponentialGrowth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1734855"/>
            <a:ext cx="5676900" cy="4508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18292" y="2554682"/>
            <a:ext cx="365486" cy="2868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16200000">
            <a:off x="569819" y="3572323"/>
            <a:ext cx="2496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population size, </a:t>
            </a:r>
            <a:r>
              <a:rPr lang="en-US" sz="2400" dirty="0" err="1" smtClean="0"/>
              <a:t>N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1843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213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What are examples of species whose population sizes increase/decrease geometrically/exponentially?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06612" y="4629628"/>
            <a:ext cx="66883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i.e. density-independent population growth</a:t>
            </a:r>
          </a:p>
          <a:p>
            <a:endParaRPr lang="en-US" sz="2800" dirty="0" smtClean="0"/>
          </a:p>
          <a:p>
            <a:r>
              <a:rPr lang="en-US" sz="2800" dirty="0" smtClean="0"/>
              <a:t>Note: for these examples the time step may not be 1 year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0415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Discrete vs. continuous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Discrete time</a:t>
            </a:r>
            <a:endParaRPr lang="en-US" dirty="0" smtClean="0"/>
          </a:p>
          <a:p>
            <a:r>
              <a:rPr lang="en-US" dirty="0" smtClean="0"/>
              <a:t>Offspring take 1 time step to be reproductive</a:t>
            </a:r>
          </a:p>
          <a:p>
            <a:r>
              <a:rPr lang="en-US" dirty="0" smtClean="0"/>
              <a:t>Births occur during a short window of the time step</a:t>
            </a:r>
          </a:p>
          <a:p>
            <a:r>
              <a:rPr lang="en-US" dirty="0" smtClean="0"/>
              <a:t>Density-independent growth is referred to as </a:t>
            </a:r>
            <a:r>
              <a:rPr lang="en-US" i="1" dirty="0" smtClean="0"/>
              <a:t>‘geometric growth’ </a:t>
            </a:r>
            <a:r>
              <a:rPr lang="en-US" dirty="0" smtClean="0"/>
              <a:t>(except some, including </a:t>
            </a:r>
            <a:r>
              <a:rPr lang="en-US" dirty="0" err="1" smtClean="0"/>
              <a:t>Vandermeer</a:t>
            </a:r>
            <a:r>
              <a:rPr lang="en-US" dirty="0" smtClean="0"/>
              <a:t> and Gordon, use ‘exponential growth’ 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Continuous time</a:t>
            </a:r>
            <a:endParaRPr lang="en-US" dirty="0" smtClean="0"/>
          </a:p>
          <a:p>
            <a:r>
              <a:rPr lang="en-US" dirty="0" smtClean="0"/>
              <a:t>Offspring can immediately reproduce</a:t>
            </a:r>
          </a:p>
          <a:p>
            <a:r>
              <a:rPr lang="en-US" dirty="0" smtClean="0"/>
              <a:t>Births occur at any time (not pulse reproduction)</a:t>
            </a:r>
          </a:p>
          <a:p>
            <a:r>
              <a:rPr lang="en-US" dirty="0" smtClean="0"/>
              <a:t>Density-independent growth is referred to as </a:t>
            </a:r>
            <a:r>
              <a:rPr lang="en-US" i="1" dirty="0" smtClean="0"/>
              <a:t>‘exponential growth’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86048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7" y="0"/>
            <a:ext cx="5770368" cy="33573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549" y="3357305"/>
            <a:ext cx="5753451" cy="35148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88974" y="4216303"/>
            <a:ext cx="6987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λ</a:t>
            </a:r>
            <a:r>
              <a:rPr lang="en-US" dirty="0" smtClean="0"/>
              <a:t>=2.5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9104" y="4554402"/>
            <a:ext cx="6987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λ</a:t>
            </a:r>
            <a:r>
              <a:rPr lang="en-US" dirty="0" smtClean="0"/>
              <a:t>=2.0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17719" y="5906748"/>
            <a:ext cx="6987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λ</a:t>
            </a:r>
            <a:r>
              <a:rPr lang="en-US" dirty="0" smtClean="0"/>
              <a:t>=1.5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98164" y="43432"/>
            <a:ext cx="314583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first 6-10 days of Paramecium growth in a lab culture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569972"/>
            <a:ext cx="3390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credits: </a:t>
            </a:r>
            <a:r>
              <a:rPr lang="en-US" sz="1200" dirty="0" err="1" smtClean="0"/>
              <a:t>Vandermeer</a:t>
            </a:r>
            <a:r>
              <a:rPr lang="en-US" sz="1200" dirty="0" smtClean="0"/>
              <a:t> 2010. </a:t>
            </a:r>
            <a:r>
              <a:rPr lang="en-US" sz="1200" dirty="0" smtClean="0">
                <a:hlinkClick r:id="rId4"/>
              </a:rPr>
              <a:t>How </a:t>
            </a:r>
            <a:r>
              <a:rPr lang="en-US" sz="1200" dirty="0" err="1" smtClean="0">
                <a:hlinkClick r:id="rId4"/>
              </a:rPr>
              <a:t>poulations</a:t>
            </a:r>
            <a:r>
              <a:rPr lang="en-US" sz="1200" dirty="0" smtClean="0">
                <a:hlinkClick r:id="rId4"/>
              </a:rPr>
              <a:t> grow: The exponential and logistic equations</a:t>
            </a:r>
            <a:r>
              <a:rPr lang="en-US" sz="1200" dirty="0" smtClean="0"/>
              <a:t>. Nature Education Knowledge Project 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201018" y="6298995"/>
            <a:ext cx="173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Continuous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98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378" y="192910"/>
            <a:ext cx="6985000" cy="412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534" y="4320410"/>
            <a:ext cx="4948717" cy="23441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14958" y="6581001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 credit: Conscious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546854" y="0"/>
            <a:ext cx="15564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Humans</a:t>
            </a:r>
            <a:endParaRPr lang="en-US" sz="3200" dirty="0"/>
          </a:p>
        </p:txBody>
      </p:sp>
      <p:pic>
        <p:nvPicPr>
          <p:cNvPr id="8" name="Picture 7" descr="rbs1_7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134" y="461941"/>
            <a:ext cx="1076543" cy="13041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82266" y="5162058"/>
            <a:ext cx="111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 x 100%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1018" y="6298995"/>
            <a:ext cx="173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Continuous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94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745</Words>
  <Application>Microsoft Macintosh PowerPoint</Application>
  <PresentationFormat>On-screen Show (4:3)</PresentationFormat>
  <Paragraphs>90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Density-independent population growth</vt:lpstr>
      <vt:lpstr>PowerPoint Presentation</vt:lpstr>
      <vt:lpstr>PowerPoint Presentation</vt:lpstr>
      <vt:lpstr>PowerPoint Presentation</vt:lpstr>
      <vt:lpstr>PowerPoint Presentation</vt:lpstr>
      <vt:lpstr>What are examples of species whose population sizes increase/decrease geometrically/exponentially?</vt:lpstr>
      <vt:lpstr>Aside: Discrete vs. continuous 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Biology Department - Memorial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Hurford</dc:creator>
  <cp:lastModifiedBy>Amy Hurford</cp:lastModifiedBy>
  <cp:revision>134</cp:revision>
  <dcterms:created xsi:type="dcterms:W3CDTF">2015-08-25T13:44:31Z</dcterms:created>
  <dcterms:modified xsi:type="dcterms:W3CDTF">2019-09-17T14:07:25Z</dcterms:modified>
</cp:coreProperties>
</file>