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8" r:id="rId3"/>
    <p:sldId id="257"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139" d="100"/>
          <a:sy n="139" d="100"/>
        </p:scale>
        <p:origin x="-120" y="-3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65FDB-8409-304E-BB04-FE28A518302B}" type="datetimeFigureOut">
              <a:rPr lang="en-US" smtClean="0"/>
              <a:t>19-09-12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25EB27-9417-4849-B259-DD800127096E}" type="slidenum">
              <a:rPr lang="en-US" smtClean="0"/>
              <a:t>‹#›</a:t>
            </a:fld>
            <a:endParaRPr lang="en-US"/>
          </a:p>
        </p:txBody>
      </p:sp>
    </p:spTree>
    <p:extLst>
      <p:ext uri="{BB962C8B-B14F-4D97-AF65-F5344CB8AC3E}">
        <p14:creationId xmlns:p14="http://schemas.microsoft.com/office/powerpoint/2010/main" val="5953493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Fig 1. Many different datasets can lead to the same bar graph. The full data may suggest different conclusions from the summary statistics. The means and SEs for the four example datasets shown in Panels B–E are all within 0.5 units of the means and SEs shown in the bar graph (Panel A). </a:t>
            </a:r>
            <a:r>
              <a:rPr lang="en-US" i="1" dirty="0" smtClean="0"/>
              <a:t>p</a:t>
            </a:r>
            <a:r>
              <a:rPr lang="en-US" dirty="0" smtClean="0"/>
              <a:t>-values were calculated in R (version 3.0.3) using an unpaired t-test, an unpaired t-test with Welch’s correction for unequal variances, or a Wilcoxon rank sum test. In Panel B, the distribution in both groups appears symmetric. Although the data suggest a small difference between groups, there is substantial overlap between groups. In Panel C, the apparent difference between groups is driven by an outlier. Panel D suggests a possible bimodal distribution. Additional data are needed to confirm that the distribution is bimodal and to determine whether this effect is explained by a covariate. In Panel E, the smaller range of values in group two may simply be due to the fact that there are only three observations. Additional data for group two would be needed to determine whether the groups are actually different. </a:t>
            </a:r>
          </a:p>
          <a:p>
            <a:endParaRPr lang="en-US" dirty="0"/>
          </a:p>
        </p:txBody>
      </p:sp>
      <p:sp>
        <p:nvSpPr>
          <p:cNvPr id="4" name="Slide Number Placeholder 3"/>
          <p:cNvSpPr>
            <a:spLocks noGrp="1"/>
          </p:cNvSpPr>
          <p:nvPr>
            <p:ph type="sldNum" sz="quarter" idx="10"/>
          </p:nvPr>
        </p:nvSpPr>
        <p:spPr/>
        <p:txBody>
          <a:bodyPr/>
          <a:lstStyle/>
          <a:p>
            <a:fld id="{3525EB27-9417-4849-B259-DD800127096E}" type="slidenum">
              <a:rPr lang="en-US" smtClean="0"/>
              <a:t>4</a:t>
            </a:fld>
            <a:endParaRPr lang="en-US"/>
          </a:p>
        </p:txBody>
      </p:sp>
    </p:spTree>
    <p:extLst>
      <p:ext uri="{BB962C8B-B14F-4D97-AF65-F5344CB8AC3E}">
        <p14:creationId xmlns:p14="http://schemas.microsoft.com/office/powerpoint/2010/main" val="110322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408EB8-6542-8441-AE9E-4D08C88EEE39}" type="datetimeFigureOut">
              <a:rPr lang="en-US" smtClean="0"/>
              <a:t>19-09-12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266679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2408EB8-6542-8441-AE9E-4D08C88EEE39}" type="datetimeFigureOut">
              <a:rPr lang="en-US" smtClean="0"/>
              <a:t>19-09-12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365095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2408EB8-6542-8441-AE9E-4D08C88EEE39}" type="datetimeFigureOut">
              <a:rPr lang="en-US" smtClean="0"/>
              <a:t>19-09-12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211563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2408EB8-6542-8441-AE9E-4D08C88EEE39}" type="datetimeFigureOut">
              <a:rPr lang="en-US" smtClean="0"/>
              <a:t>19-09-12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133150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62408EB8-6542-8441-AE9E-4D08C88EEE39}" type="datetimeFigureOut">
              <a:rPr lang="en-US" smtClean="0"/>
              <a:t>19-09-12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371287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62408EB8-6542-8441-AE9E-4D08C88EEE39}" type="datetimeFigureOut">
              <a:rPr lang="en-US" smtClean="0"/>
              <a:t>19-09-12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347148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62408EB8-6542-8441-AE9E-4D08C88EEE39}" type="datetimeFigureOut">
              <a:rPr lang="en-US" smtClean="0"/>
              <a:t>19-09-12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182255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62408EB8-6542-8441-AE9E-4D08C88EEE39}" type="datetimeFigureOut">
              <a:rPr lang="en-US" smtClean="0"/>
              <a:t>19-09-12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213535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08EB8-6542-8441-AE9E-4D08C88EEE39}" type="datetimeFigureOut">
              <a:rPr lang="en-US" smtClean="0"/>
              <a:t>19-09-12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70682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2408EB8-6542-8441-AE9E-4D08C88EEE39}" type="datetimeFigureOut">
              <a:rPr lang="en-US" smtClean="0"/>
              <a:t>19-09-12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2366538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2408EB8-6542-8441-AE9E-4D08C88EEE39}" type="datetimeFigureOut">
              <a:rPr lang="en-US" smtClean="0"/>
              <a:t>19-09-12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0BB85-FCBC-044C-BAB3-5029F5897DBD}" type="slidenum">
              <a:rPr lang="en-US" smtClean="0"/>
              <a:t>‹#›</a:t>
            </a:fld>
            <a:endParaRPr lang="en-US"/>
          </a:p>
        </p:txBody>
      </p:sp>
    </p:spTree>
    <p:extLst>
      <p:ext uri="{BB962C8B-B14F-4D97-AF65-F5344CB8AC3E}">
        <p14:creationId xmlns:p14="http://schemas.microsoft.com/office/powerpoint/2010/main" val="2618784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08EB8-6542-8441-AE9E-4D08C88EEE39}" type="datetimeFigureOut">
              <a:rPr lang="en-US" smtClean="0"/>
              <a:t>19-09-12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BB85-FCBC-044C-BAB3-5029F5897DBD}" type="slidenum">
              <a:rPr lang="en-US" smtClean="0"/>
              <a:t>‹#›</a:t>
            </a:fld>
            <a:endParaRPr lang="en-US"/>
          </a:p>
        </p:txBody>
      </p:sp>
    </p:spTree>
    <p:extLst>
      <p:ext uri="{BB962C8B-B14F-4D97-AF65-F5344CB8AC3E}">
        <p14:creationId xmlns:p14="http://schemas.microsoft.com/office/powerpoint/2010/main" val="3821198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https://journals.plos.org/plosbiology/article?id=10.1371/journal.pbio.1002128" TargetMode="External"/><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9-12 at 11.37.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74900"/>
            <a:ext cx="7772400" cy="2108200"/>
          </a:xfrm>
          <a:prstGeom prst="rect">
            <a:avLst/>
          </a:prstGeom>
        </p:spPr>
      </p:pic>
    </p:spTree>
    <p:extLst>
      <p:ext uri="{BB962C8B-B14F-4D97-AF65-F5344CB8AC3E}">
        <p14:creationId xmlns:p14="http://schemas.microsoft.com/office/powerpoint/2010/main" val="2954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9-12 at 11.40.4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08" y="416719"/>
            <a:ext cx="5557974" cy="926329"/>
          </a:xfrm>
          <a:prstGeom prst="rect">
            <a:avLst/>
          </a:prstGeom>
        </p:spPr>
      </p:pic>
      <p:pic>
        <p:nvPicPr>
          <p:cNvPr id="5" name="Picture 4" descr="Screen Shot 2019-09-12 at 11.41.1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125" y="2573270"/>
            <a:ext cx="6825465" cy="1711460"/>
          </a:xfrm>
          <a:prstGeom prst="rect">
            <a:avLst/>
          </a:prstGeom>
        </p:spPr>
      </p:pic>
    </p:spTree>
    <p:extLst>
      <p:ext uri="{BB962C8B-B14F-4D97-AF65-F5344CB8AC3E}">
        <p14:creationId xmlns:p14="http://schemas.microsoft.com/office/powerpoint/2010/main" val="169164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9-12 at 11.3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0"/>
            <a:ext cx="4632556" cy="6858000"/>
          </a:xfrm>
          <a:prstGeom prst="rect">
            <a:avLst/>
          </a:prstGeom>
        </p:spPr>
      </p:pic>
    </p:spTree>
    <p:extLst>
      <p:ext uri="{BB962C8B-B14F-4D97-AF65-F5344CB8AC3E}">
        <p14:creationId xmlns:p14="http://schemas.microsoft.com/office/powerpoint/2010/main" val="283635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9-12 at 11.44.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60" y="0"/>
            <a:ext cx="8280400" cy="1320800"/>
          </a:xfrm>
          <a:prstGeom prst="rect">
            <a:avLst/>
          </a:prstGeom>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39" y="1320800"/>
            <a:ext cx="7927722" cy="4439524"/>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127919" y="5912534"/>
            <a:ext cx="85210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r>
              <a:rPr lang="en-US" sz="1200" dirty="0" err="1"/>
              <a:t>Weissgerber</a:t>
            </a:r>
            <a:r>
              <a:rPr lang="en-US" sz="1200" dirty="0"/>
              <a:t> TL, </a:t>
            </a:r>
            <a:r>
              <a:rPr lang="en-US" sz="1200" dirty="0" err="1"/>
              <a:t>Milic</a:t>
            </a:r>
            <a:r>
              <a:rPr lang="en-US" sz="1200" dirty="0"/>
              <a:t> NM, </a:t>
            </a:r>
            <a:r>
              <a:rPr lang="en-US" sz="1200" dirty="0" err="1"/>
              <a:t>Winham</a:t>
            </a:r>
            <a:r>
              <a:rPr lang="en-US" sz="1200" dirty="0"/>
              <a:t> SJ, </a:t>
            </a:r>
            <a:r>
              <a:rPr lang="en-US" sz="1200" dirty="0" err="1"/>
              <a:t>Garovic</a:t>
            </a:r>
            <a:r>
              <a:rPr lang="en-US" sz="1200" dirty="0"/>
              <a:t> VD (2015) Beyond Bar and Line Graphs: Time for a New Data Presentation Paradigm. PLOS Biology 13(4): e1002128. https://</a:t>
            </a:r>
            <a:r>
              <a:rPr lang="en-US" sz="1200" dirty="0" err="1"/>
              <a:t>doi.org</a:t>
            </a:r>
            <a:r>
              <a:rPr lang="en-US" sz="1200" dirty="0"/>
              <a:t>/10.1371/journal.pbio.1002128</a:t>
            </a:r>
          </a:p>
          <a:p>
            <a:pPr eaLnBrk="1" hangingPunct="1"/>
            <a:r>
              <a:rPr lang="en-US" sz="1200" dirty="0">
                <a:hlinkClick r:id="rId5"/>
              </a:rPr>
              <a:t>https://journals.plos.org/plosbiology/article?id=10.1371/journal.pbio.1002128</a:t>
            </a:r>
            <a:endParaRPr lang="en-US" sz="1200" dirty="0"/>
          </a:p>
        </p:txBody>
      </p:sp>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9160" y="6121400"/>
            <a:ext cx="2667000" cy="73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5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9-09-12 at 11.49.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9769"/>
            <a:ext cx="9144000" cy="1775712"/>
          </a:xfrm>
          <a:prstGeom prst="rect">
            <a:avLst/>
          </a:prstGeom>
        </p:spPr>
      </p:pic>
      <p:pic>
        <p:nvPicPr>
          <p:cNvPr id="7" name="Picture 6" descr="Screen Shot 2019-09-12 at 11.50.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526" y="3888357"/>
            <a:ext cx="8540948" cy="1209524"/>
          </a:xfrm>
          <a:prstGeom prst="rect">
            <a:avLst/>
          </a:prstGeom>
        </p:spPr>
      </p:pic>
    </p:spTree>
    <p:extLst>
      <p:ext uri="{BB962C8B-B14F-4D97-AF65-F5344CB8AC3E}">
        <p14:creationId xmlns:p14="http://schemas.microsoft.com/office/powerpoint/2010/main" val="4244356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TotalTime>
  <Words>282</Words>
  <Application>Microsoft Macintosh PowerPoint</Application>
  <PresentationFormat>On-screen Show (4:3)</PresentationFormat>
  <Paragraphs>4</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Biology Department - Memorial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Hurford</dc:creator>
  <cp:lastModifiedBy>Amy Hurford</cp:lastModifiedBy>
  <cp:revision>5</cp:revision>
  <dcterms:created xsi:type="dcterms:W3CDTF">2019-09-12T14:01:51Z</dcterms:created>
  <dcterms:modified xsi:type="dcterms:W3CDTF">2019-09-12T14:21:17Z</dcterms:modified>
</cp:coreProperties>
</file>