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42" r:id="rId2"/>
    <p:sldId id="291" r:id="rId3"/>
    <p:sldId id="326" r:id="rId4"/>
    <p:sldId id="323" r:id="rId5"/>
    <p:sldId id="327" r:id="rId6"/>
    <p:sldId id="304" r:id="rId7"/>
    <p:sldId id="338" r:id="rId8"/>
    <p:sldId id="330" r:id="rId9"/>
    <p:sldId id="337" r:id="rId10"/>
    <p:sldId id="340" r:id="rId11"/>
    <p:sldId id="332" r:id="rId12"/>
    <p:sldId id="339" r:id="rId13"/>
    <p:sldId id="341" r:id="rId14"/>
    <p:sldId id="334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6" y="-808"/>
      </p:cViewPr>
      <p:guideLst>
        <p:guide orient="horz" pos="1309"/>
        <p:guide pos="2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37D9B-A346-EB42-B215-BDA382D1A93D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2E47-B0A0-FB4F-A90B-D3B7CC4A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Small:</a:t>
            </a:r>
          </a:p>
          <a:p>
            <a:r>
              <a:rPr lang="en-US" dirty="0" smtClean="0"/>
              <a:t>l = [0.55</a:t>
            </a:r>
            <a:r>
              <a:rPr lang="en-US" baseline="0" dirty="0" smtClean="0"/>
              <a:t> 0.5x0.55 0.5^2*0.55 0.5^3*.55</a:t>
            </a:r>
            <a:r>
              <a:rPr lang="en-US" dirty="0" smtClean="0"/>
              <a:t>]</a:t>
            </a:r>
          </a:p>
          <a:p>
            <a:r>
              <a:rPr lang="en-US" dirty="0" smtClean="0"/>
              <a:t>M</a:t>
            </a:r>
            <a:r>
              <a:rPr lang="en-US" baseline="0" dirty="0" smtClean="0"/>
              <a:t> = [50 40 30 20]</a:t>
            </a:r>
          </a:p>
          <a:p>
            <a:r>
              <a:rPr lang="en-US" baseline="0" dirty="0" smtClean="0"/>
              <a:t>Alpha =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Large</a:t>
            </a:r>
          </a:p>
          <a:p>
            <a:r>
              <a:rPr lang="en-US" baseline="0" dirty="0" smtClean="0"/>
              <a:t>L = [? 0.35 0.35*.5 0.35*.5^2]</a:t>
            </a:r>
          </a:p>
          <a:p>
            <a:r>
              <a:rPr lang="en-US" baseline="0" dirty="0" smtClean="0"/>
              <a:t>M = [100 80 50 40]</a:t>
            </a:r>
          </a:p>
          <a:p>
            <a:r>
              <a:rPr lang="en-US" baseline="0" dirty="0" smtClean="0"/>
              <a:t>Alpha 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2EB-E400-3847-82AB-6BDE4A153418}" type="datetimeFigureOut">
              <a:rPr lang="en-US" smtClean="0"/>
              <a:t>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Word_Document9.docx"/><Relationship Id="rId5" Type="http://schemas.openxmlformats.org/officeDocument/2006/relationships/image" Target="../media/image15.emf"/><Relationship Id="rId6" Type="http://schemas.openxmlformats.org/officeDocument/2006/relationships/package" Target="../embeddings/Microsoft_Word_Document10.docx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emf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5.emf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7.emf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age at maturity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6" y="3886200"/>
            <a:ext cx="8820654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Very loosely based on:</a:t>
            </a:r>
          </a:p>
          <a:p>
            <a:pPr algn="l"/>
            <a:r>
              <a:rPr lang="en-US" dirty="0" smtClean="0"/>
              <a:t>Chapter 8 of Fox et al 2001. Evolutionary Ecology: Concepts and 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size at maturity, </a:t>
            </a:r>
            <a:r>
              <a:rPr lang="en-US" i="1" dirty="0" smtClean="0"/>
              <a:t>L</a:t>
            </a:r>
            <a:endParaRPr lang="en-US" i="1" dirty="0"/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11-12 at 10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2" y="1735981"/>
            <a:ext cx="7737711" cy="4999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Fecundity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mortality</a:t>
            </a:r>
            <a:endParaRPr lang="en-US" dirty="0"/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0925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6299200" imgH="1727200" progId="Word.Document.12">
                  <p:embed/>
                </p:oleObj>
              </mc:Choice>
              <mc:Fallback>
                <p:oleObj name="Document" r:id="rId4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6411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6" imgW="5854700" imgH="1727200" progId="Word.Document.12">
                  <p:embed/>
                </p:oleObj>
              </mc:Choice>
              <mc:Fallback>
                <p:oleObj name="Document" r:id="rId6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</a:t>
            </a:r>
            <a:r>
              <a:rPr lang="en-US" sz="2600" b="1" u="sng" dirty="0" smtClean="0">
                <a:solidFill>
                  <a:srgbClr val="000000"/>
                </a:solidFill>
              </a:rPr>
              <a:t>4</a:t>
            </a:r>
            <a:endParaRPr lang="en-US" sz="2600" b="1" u="sng" dirty="0" smtClean="0">
              <a:solidFill>
                <a:srgbClr val="000000"/>
              </a:solidFill>
            </a:endParaRPr>
          </a:p>
          <a:p>
            <a:r>
              <a:rPr lang="en-US" sz="2600" dirty="0" smtClean="0">
                <a:solidFill>
                  <a:srgbClr val="000000"/>
                </a:solidFill>
              </a:rPr>
              <a:t>Complete the table using the graphs on the previous slides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Assume after reaching maturity, the probability of surviving another 5 days is 0.5</a:t>
            </a:r>
            <a:endParaRPr lang="en-US" sz="2600" dirty="0">
              <a:solidFill>
                <a:srgbClr val="000000"/>
              </a:solidFill>
            </a:endParaRPr>
          </a:p>
          <a:p>
            <a:r>
              <a:rPr lang="en-US" sz="2600" dirty="0" smtClean="0">
                <a:solidFill>
                  <a:srgbClr val="000000"/>
                </a:solidFill>
              </a:rPr>
              <a:t>Calculate </a:t>
            </a:r>
            <a:r>
              <a:rPr lang="en-US" sz="2600" dirty="0" smtClean="0">
                <a:solidFill>
                  <a:srgbClr val="000000"/>
                </a:solidFill>
              </a:rPr>
              <a:t>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</a:t>
            </a:r>
            <a:r>
              <a:rPr lang="en-US" sz="2600" dirty="0" smtClean="0">
                <a:solidFill>
                  <a:srgbClr val="000000"/>
                </a:solidFill>
              </a:rPr>
              <a:t>the large and small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</a:t>
            </a:r>
            <a:r>
              <a:rPr lang="en-US" sz="2600" dirty="0" smtClean="0">
                <a:solidFill>
                  <a:srgbClr val="000000"/>
                </a:solidFill>
              </a:rPr>
              <a:t>?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10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0" y="1036928"/>
            <a:ext cx="7378708" cy="5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29 at 11.4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1" y="3585874"/>
            <a:ext cx="4902200" cy="2959100"/>
          </a:xfrm>
          <a:prstGeom prst="rect">
            <a:avLst/>
          </a:prstGeom>
        </p:spPr>
      </p:pic>
      <p:pic>
        <p:nvPicPr>
          <p:cNvPr id="5" name="Picture 4" descr="Screen Shot 2019-10-29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61" y="4789226"/>
            <a:ext cx="3695700" cy="622300"/>
          </a:xfrm>
          <a:prstGeom prst="rect">
            <a:avLst/>
          </a:prstGeom>
        </p:spPr>
      </p:pic>
      <p:pic>
        <p:nvPicPr>
          <p:cNvPr id="6" name="Picture 5" descr="Screen Shot 2019-10-29 at 11.40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7" y="1143534"/>
            <a:ext cx="7659595" cy="9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60"/>
            <a:ext cx="8229600" cy="1122385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</a:t>
            </a:r>
            <a:r>
              <a:rPr lang="en-US" b="1" baseline="-25000" dirty="0" smtClean="0"/>
              <a:t>0</a:t>
            </a:r>
            <a:r>
              <a:rPr lang="en-US" b="1" dirty="0" smtClean="0"/>
              <a:t>: lifetime reproduction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9753"/>
              </p:ext>
            </p:extLst>
          </p:nvPr>
        </p:nvGraphicFramePr>
        <p:xfrm>
          <a:off x="1048654" y="1562681"/>
          <a:ext cx="6908971" cy="147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Document" r:id="rId3" imgW="5486400" imgH="1168400" progId="Word.Document.12">
                  <p:embed/>
                </p:oleObj>
              </mc:Choice>
              <mc:Fallback>
                <p:oleObj name="Document" r:id="rId3" imgW="54864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54" y="1562681"/>
                        <a:ext cx="6908971" cy="147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440" y="3417888"/>
            <a:ext cx="87675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is the number of offspring produced by an individual during its lifetime (assuming no density dependence)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17047"/>
              </p:ext>
            </p:extLst>
          </p:nvPr>
        </p:nvGraphicFramePr>
        <p:xfrm>
          <a:off x="1048654" y="4647307"/>
          <a:ext cx="7388225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Document" r:id="rId5" imgW="5486400" imgH="1435100" progId="Word.Document.12">
                  <p:embed/>
                </p:oleObj>
              </mc:Choice>
              <mc:Fallback>
                <p:oleObj name="Document" r:id="rId5" imgW="5486400" imgH="143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654" y="4647307"/>
                        <a:ext cx="7388225" cy="19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is the </a:t>
            </a:r>
            <a:r>
              <a:rPr lang="en-US" dirty="0" err="1" smtClean="0"/>
              <a:t>probablity</a:t>
            </a:r>
            <a:r>
              <a:rPr lang="en-US" dirty="0" smtClean="0"/>
              <a:t> of surviving to at least age </a:t>
            </a:r>
            <a:r>
              <a:rPr lang="en-US" i="1" dirty="0" smtClean="0"/>
              <a:t>x</a:t>
            </a:r>
          </a:p>
          <a:p>
            <a:endParaRPr lang="en-US" baseline="-25000" dirty="0" smtClean="0"/>
          </a:p>
          <a:p>
            <a:r>
              <a:rPr lang="en-US" i="1" dirty="0" smtClean="0"/>
              <a:t>l</a:t>
            </a:r>
            <a:r>
              <a:rPr lang="en-US" baseline="-25000" dirty="0" smtClean="0"/>
              <a:t>x </a:t>
            </a:r>
            <a:r>
              <a:rPr lang="en-US" dirty="0" smtClean="0"/>
              <a:t>should be a decreasing function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endParaRPr lang="en-US" baseline="-25000" dirty="0"/>
          </a:p>
          <a:p>
            <a:endParaRPr lang="en-US" baseline="-25000" dirty="0" smtClean="0"/>
          </a:p>
          <a:p>
            <a:r>
              <a:rPr lang="en-US" dirty="0" smtClean="0"/>
              <a:t>For example, </a:t>
            </a:r>
            <a:r>
              <a:rPr lang="en-US" i="1" dirty="0" smtClean="0"/>
              <a:t>l</a:t>
            </a:r>
            <a:r>
              <a:rPr lang="en-US" baseline="-25000" dirty="0" smtClean="0"/>
              <a:t>x</a:t>
            </a:r>
            <a:r>
              <a:rPr lang="en-US" dirty="0" smtClean="0"/>
              <a:t> = </a:t>
            </a:r>
            <a:r>
              <a:rPr lang="en-US" i="1" dirty="0" err="1" smtClean="0"/>
              <a:t>s</a:t>
            </a:r>
            <a:r>
              <a:rPr lang="en-US" baseline="30000" dirty="0" err="1" smtClean="0"/>
              <a:t>x</a:t>
            </a:r>
            <a:r>
              <a:rPr lang="en-US" baseline="30000" dirty="0" smtClean="0"/>
              <a:t> </a:t>
            </a:r>
            <a:r>
              <a:rPr lang="en-US" dirty="0" smtClean="0"/>
              <a:t> where </a:t>
            </a:r>
            <a:r>
              <a:rPr lang="en-US" i="1" dirty="0" smtClean="0"/>
              <a:t>s</a:t>
            </a:r>
            <a:r>
              <a:rPr lang="en-US" dirty="0" smtClean="0"/>
              <a:t> is the probability of surviving a time step (i.e. a year)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5930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0" y="44769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1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99265"/>
              </p:ext>
            </p:extLst>
          </p:nvPr>
        </p:nvGraphicFramePr>
        <p:xfrm>
          <a:off x="1565275" y="3060729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3060729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81636"/>
              </p:ext>
            </p:extLst>
          </p:nvPr>
        </p:nvGraphicFramePr>
        <p:xfrm>
          <a:off x="1565275" y="5058729"/>
          <a:ext cx="60134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5058729"/>
                        <a:ext cx="6013450" cy="1706562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04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08546"/>
              </p:ext>
            </p:extLst>
          </p:nvPr>
        </p:nvGraphicFramePr>
        <p:xfrm>
          <a:off x="1565275" y="2425700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425700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52903"/>
              </p:ext>
            </p:extLst>
          </p:nvPr>
        </p:nvGraphicFramePr>
        <p:xfrm>
          <a:off x="1565275" y="475138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75138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410" y="19137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2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0000"/>
                </a:solidFill>
              </a:rPr>
              <a:t>Exercise 3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Calculate R</a:t>
            </a:r>
            <a:r>
              <a:rPr lang="en-US" sz="2600" baseline="-25000" dirty="0" smtClean="0">
                <a:solidFill>
                  <a:srgbClr val="000000"/>
                </a:solidFill>
              </a:rPr>
              <a:t>0</a:t>
            </a:r>
            <a:r>
              <a:rPr lang="en-US" sz="2600" dirty="0" smtClean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52995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6951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2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5 at 9.1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602"/>
            <a:ext cx="5661741" cy="3750221"/>
          </a:xfrm>
          <a:prstGeom prst="rect">
            <a:avLst/>
          </a:prstGeom>
        </p:spPr>
      </p:pic>
      <p:pic>
        <p:nvPicPr>
          <p:cNvPr id="5" name="Picture 4" descr="Screen Shot 2017-03-15 at 9.1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0" y="2563516"/>
            <a:ext cx="3754380" cy="370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07" y="6488668"/>
            <a:ext cx="249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Harvey and </a:t>
            </a:r>
            <a:r>
              <a:rPr lang="en-US" sz="1600" i="1" dirty="0" err="1" smtClean="0"/>
              <a:t>Zammuto</a:t>
            </a:r>
            <a:r>
              <a:rPr lang="en-US" sz="1600" i="1" dirty="0" smtClean="0"/>
              <a:t> 1985</a:t>
            </a:r>
            <a:endParaRPr lang="en-US" sz="1600" i="1" dirty="0"/>
          </a:p>
        </p:txBody>
      </p:sp>
      <p:pic>
        <p:nvPicPr>
          <p:cNvPr id="8" name="Picture 7" descr="Screen Shot 2017-03-15 at 11.0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" y="442733"/>
            <a:ext cx="8402708" cy="1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7" y="1788284"/>
            <a:ext cx="6124523" cy="475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587" y="6581001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Photo credit: André </a:t>
            </a:r>
            <a:r>
              <a:rPr lang="en-US" sz="1200" dirty="0" err="1" smtClean="0"/>
              <a:t>Karwath</a:t>
            </a: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age at first reproduction in </a:t>
            </a:r>
            <a:r>
              <a:rPr lang="en-US" i="1" dirty="0" err="1" smtClean="0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862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Later age at first reproduction (e.g. higher α) =&gt; higher fecundity (e.g. higher m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Later age at first reproduction (e.g. higher α) =&gt; higher juvenile mortality (e.g. lower l</a:t>
            </a:r>
            <a:r>
              <a:rPr lang="en-US" baseline="-25000" dirty="0" smtClean="0"/>
              <a:t>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tradeoff emergences because both dependent on body size at maturity</a:t>
            </a: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Evolution of age at first reproduction in </a:t>
            </a:r>
            <a:r>
              <a:rPr lang="en-US" i="1" dirty="0" err="1" smtClean="0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7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375</Words>
  <Application>Microsoft Macintosh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Document</vt:lpstr>
      <vt:lpstr>Microsoft Word Document</vt:lpstr>
      <vt:lpstr>Evolution of age at maturity</vt:lpstr>
      <vt:lpstr> R0: lifetime reproduction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age at first reproduction in Drosophilia</vt:lpstr>
      <vt:lpstr>PowerPoint Presentation</vt:lpstr>
      <vt:lpstr>Body size at maturity, L</vt:lpstr>
      <vt:lpstr>Fecundity</vt:lpstr>
      <vt:lpstr>Juvenile mortality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history evolution</dc:title>
  <dc:creator>iMac3</dc:creator>
  <cp:lastModifiedBy>Amy Hurford</cp:lastModifiedBy>
  <cp:revision>215</cp:revision>
  <dcterms:created xsi:type="dcterms:W3CDTF">2017-03-01T12:15:15Z</dcterms:created>
  <dcterms:modified xsi:type="dcterms:W3CDTF">2019-10-29T14:13:08Z</dcterms:modified>
</cp:coreProperties>
</file>