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0" r:id="rId6"/>
    <p:sldId id="263" r:id="rId7"/>
    <p:sldId id="257" r:id="rId8"/>
    <p:sldId id="258" r:id="rId9"/>
    <p:sldId id="267" r:id="rId10"/>
    <p:sldId id="265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hodan.io/a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E8E87-6CA6-4FBC-B3DB-29FD9D8EF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4828F5-FAF0-4DBF-A777-FBBB8327A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motore di ricerca preferito dagli hackers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8570E1-6EFE-492C-B2D5-9F5CC148735D}"/>
              </a:ext>
            </a:extLst>
          </p:cNvPr>
          <p:cNvSpPr/>
          <p:nvPr/>
        </p:nvSpPr>
        <p:spPr>
          <a:xfrm>
            <a:off x="4521666" y="4639112"/>
            <a:ext cx="5972962" cy="119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Degli studenti</a:t>
            </a:r>
          </a:p>
          <a:p>
            <a:pPr algn="ctr"/>
            <a:r>
              <a:rPr lang="it-IT" dirty="0"/>
              <a:t>Marco Urbano N97000268</a:t>
            </a:r>
          </a:p>
          <a:p>
            <a:pPr algn="ctr"/>
            <a:r>
              <a:rPr lang="it-IT" dirty="0"/>
              <a:t>Ciro Brandi N97000269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AD8D8F-C9F9-4C51-9451-E605D56507FD}"/>
              </a:ext>
            </a:extLst>
          </p:cNvPr>
          <p:cNvSpPr/>
          <p:nvPr/>
        </p:nvSpPr>
        <p:spPr>
          <a:xfrm>
            <a:off x="4521666" y="3313651"/>
            <a:ext cx="5972962" cy="119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Corso di Network Security</a:t>
            </a:r>
          </a:p>
          <a:p>
            <a:pPr algn="ctr"/>
            <a:r>
              <a:rPr lang="it-IT" dirty="0"/>
              <a:t>Prof. Simon Pietro Romano</a:t>
            </a:r>
          </a:p>
          <a:p>
            <a:pPr algn="ctr"/>
            <a:r>
              <a:rPr lang="it-IT" dirty="0"/>
              <a:t>AA. 2019/2020</a:t>
            </a:r>
          </a:p>
        </p:txBody>
      </p:sp>
    </p:spTree>
    <p:extLst>
      <p:ext uri="{BB962C8B-B14F-4D97-AF65-F5344CB8AC3E}">
        <p14:creationId xmlns:p14="http://schemas.microsoft.com/office/powerpoint/2010/main" val="171055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23B8F-9D31-4AAB-BFAC-9FF7C93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SHODAN: Developer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13908-61F4-49E1-BAF3-BAF29CFD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 mette a disposizione API al link : </a:t>
            </a:r>
            <a:r>
              <a:rPr lang="it-IT" dirty="0">
                <a:hlinkClick r:id="rId2"/>
              </a:rPr>
              <a:t>https://developer.shodan.io/api</a:t>
            </a:r>
            <a:endParaRPr lang="it-IT" dirty="0"/>
          </a:p>
          <a:p>
            <a:r>
              <a:rPr lang="it-IT" dirty="0"/>
              <a:t>Suddivide le API in:</a:t>
            </a:r>
          </a:p>
          <a:p>
            <a:pPr lvl="1"/>
            <a:r>
              <a:rPr lang="it-IT" dirty="0"/>
              <a:t>API REST: forniscono metodi per cercare un nome di dominio,  </a:t>
            </a:r>
            <a:r>
              <a:rPr lang="it-IT" dirty="0" err="1"/>
              <a:t>host</a:t>
            </a:r>
            <a:r>
              <a:rPr lang="it-IT" dirty="0"/>
              <a:t> o collezioni di dati usando </a:t>
            </a:r>
            <a:r>
              <a:rPr lang="it-IT" dirty="0" err="1"/>
              <a:t>facets</a:t>
            </a:r>
            <a:r>
              <a:rPr lang="it-IT" dirty="0"/>
              <a:t> </a:t>
            </a:r>
          </a:p>
          <a:p>
            <a:pPr lvl="2"/>
            <a:r>
              <a:rPr lang="it-IT" dirty="0"/>
              <a:t>Disponibilità parziale con il piano standard associato all’account</a:t>
            </a:r>
          </a:p>
          <a:p>
            <a:pPr lvl="3"/>
            <a:r>
              <a:rPr lang="it-IT" dirty="0"/>
              <a:t>Si ha la possibilità di acquistare crediti per eseguire query filtrate</a:t>
            </a:r>
          </a:p>
          <a:p>
            <a:pPr lvl="1"/>
            <a:r>
              <a:rPr lang="it-IT" dirty="0"/>
              <a:t>API Streaming: forniscono un feed in tempo reale dei dati che </a:t>
            </a:r>
            <a:r>
              <a:rPr lang="it-IT" dirty="0" err="1"/>
              <a:t>shodan</a:t>
            </a:r>
            <a:r>
              <a:rPr lang="it-IT" dirty="0"/>
              <a:t> attualmente sta raccogliendo</a:t>
            </a:r>
          </a:p>
          <a:p>
            <a:pPr lvl="2"/>
            <a:r>
              <a:rPr lang="it-IT" dirty="0"/>
              <a:t>Disponibile solo agli utenti Premium.</a:t>
            </a:r>
          </a:p>
          <a:p>
            <a:r>
              <a:rPr lang="it-IT" dirty="0"/>
              <a:t>Esistono numerose librerie in diversi linguaggi di programmazione che implementano le API di </a:t>
            </a:r>
            <a:r>
              <a:rPr lang="it-IT" dirty="0" err="1"/>
              <a:t>Shodan</a:t>
            </a:r>
            <a:endParaRPr lang="it-IT" dirty="0"/>
          </a:p>
          <a:p>
            <a:pPr lvl="1"/>
            <a:r>
              <a:rPr lang="it-IT" dirty="0"/>
              <a:t>Quella utilizzata per </a:t>
            </a:r>
            <a:r>
              <a:rPr lang="it-IT" dirty="0" err="1"/>
              <a:t>ShodanGuru</a:t>
            </a:r>
            <a:r>
              <a:rPr lang="it-IT" dirty="0"/>
              <a:t> è quella ufficiale scritta in Python.</a:t>
            </a:r>
          </a:p>
        </p:txBody>
      </p:sp>
    </p:spTree>
    <p:extLst>
      <p:ext uri="{BB962C8B-B14F-4D97-AF65-F5344CB8AC3E}">
        <p14:creationId xmlns:p14="http://schemas.microsoft.com/office/powerpoint/2010/main" val="8073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A0970-12DF-4981-B92B-7EEA52BF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 guru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7F886-EF04-40B1-83BA-B16FFCE9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8470444" cy="3490631"/>
          </a:xfrm>
        </p:spPr>
        <p:txBody>
          <a:bodyPr/>
          <a:lstStyle/>
          <a:p>
            <a:r>
              <a:rPr lang="it-IT" dirty="0"/>
              <a:t>Nasce in seguito alla </a:t>
            </a:r>
            <a:r>
              <a:rPr lang="it-IT" dirty="0" err="1"/>
              <a:t>necessitá</a:t>
            </a:r>
            <a:r>
              <a:rPr lang="it-IT" dirty="0"/>
              <a:t> di </a:t>
            </a:r>
            <a:r>
              <a:rPr lang="it-IT" dirty="0">
                <a:solidFill>
                  <a:srgbClr val="FF0000"/>
                </a:solidFill>
              </a:rPr>
              <a:t>automatizzare il processo di interrogazione del database di </a:t>
            </a:r>
            <a:r>
              <a:rPr lang="it-IT" dirty="0" err="1">
                <a:solidFill>
                  <a:srgbClr val="FF0000"/>
                </a:solidFill>
              </a:rPr>
              <a:t>Shodan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anziché dover compilare il </a:t>
            </a:r>
            <a:r>
              <a:rPr lang="it-IT" dirty="0" err="1"/>
              <a:t>form</a:t>
            </a:r>
            <a:r>
              <a:rPr lang="it-IT" dirty="0"/>
              <a:t> presente nella homepage di </a:t>
            </a:r>
            <a:r>
              <a:rPr lang="it-IT" dirty="0" err="1"/>
              <a:t>Shodan.io</a:t>
            </a:r>
            <a:endParaRPr lang="it-IT" dirty="0"/>
          </a:p>
          <a:p>
            <a:r>
              <a:rPr lang="it-IT" dirty="0"/>
              <a:t>E’ rilasciato sotto licenza </a:t>
            </a:r>
            <a:r>
              <a:rPr lang="it-IT" dirty="0">
                <a:solidFill>
                  <a:srgbClr val="FF0000"/>
                </a:solidFill>
              </a:rPr>
              <a:t>GNU GPL </a:t>
            </a:r>
            <a:r>
              <a:rPr lang="it-IT" dirty="0"/>
              <a:t>ed è dunque </a:t>
            </a:r>
            <a:r>
              <a:rPr lang="it-IT" dirty="0" err="1"/>
              <a:t>customizzabile</a:t>
            </a:r>
            <a:r>
              <a:rPr lang="it-IT" dirty="0"/>
              <a:t> per ogni esigenza collegata a </a:t>
            </a:r>
            <a:r>
              <a:rPr lang="it-IT" dirty="0" err="1"/>
              <a:t>Shodan.io</a:t>
            </a:r>
            <a:endParaRPr lang="it-IT" dirty="0"/>
          </a:p>
          <a:p>
            <a:r>
              <a:rPr lang="it-IT" dirty="0"/>
              <a:t>Scritto interamente in </a:t>
            </a:r>
            <a:r>
              <a:rPr lang="it-IT" dirty="0">
                <a:solidFill>
                  <a:srgbClr val="FF0000"/>
                </a:solidFill>
              </a:rPr>
              <a:t>Python</a:t>
            </a:r>
            <a:r>
              <a:rPr lang="it-IT" dirty="0"/>
              <a:t> per garantire </a:t>
            </a:r>
            <a:r>
              <a:rPr lang="it-IT" dirty="0" err="1">
                <a:solidFill>
                  <a:srgbClr val="FF0000"/>
                </a:solidFill>
              </a:rPr>
              <a:t>Portabilitá</a:t>
            </a:r>
            <a:endParaRPr lang="it-IT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E’ pensato per </a:t>
            </a:r>
            <a:r>
              <a:rPr lang="it-IT" dirty="0">
                <a:solidFill>
                  <a:srgbClr val="FF0000"/>
                </a:solidFill>
              </a:rPr>
              <a:t>l’</a:t>
            </a:r>
            <a:r>
              <a:rPr lang="it-IT" dirty="0" err="1">
                <a:solidFill>
                  <a:srgbClr val="FF0000"/>
                </a:solidFill>
              </a:rPr>
              <a:t>Ethical</a:t>
            </a:r>
            <a:r>
              <a:rPr lang="it-IT" dirty="0">
                <a:solidFill>
                  <a:srgbClr val="FF0000"/>
                </a:solidFill>
              </a:rPr>
              <a:t> Hacking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90B405F-313F-4D36-804F-4EE7C27B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83" y="2180495"/>
            <a:ext cx="2677125" cy="41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EFFD8-1B84-4563-8D1E-CD84C5DD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 guru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2629AC-652C-43D4-B594-E1E37C2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Permette di effettuare tre operazioni:</a:t>
            </a:r>
          </a:p>
          <a:p>
            <a:pPr lvl="1"/>
            <a:r>
              <a:rPr lang="it-IT" b="1" dirty="0"/>
              <a:t>Host</a:t>
            </a:r>
            <a:r>
              <a:rPr lang="it-IT" dirty="0"/>
              <a:t>: interroga </a:t>
            </a:r>
            <a:r>
              <a:rPr lang="it-IT" dirty="0" err="1"/>
              <a:t>Shodan</a:t>
            </a:r>
            <a:r>
              <a:rPr lang="it-IT" dirty="0"/>
              <a:t> riguardo l’indirizzo IP che viene fornito in input e restituisce le informazioni salienti (porte aperte, banner ed eventuali </a:t>
            </a:r>
            <a:r>
              <a:rPr lang="it-IT" dirty="0" err="1"/>
              <a:t>vulnerabilitá</a:t>
            </a:r>
            <a:r>
              <a:rPr lang="it-IT" dirty="0"/>
              <a:t>). </a:t>
            </a:r>
          </a:p>
          <a:p>
            <a:pPr lvl="1"/>
            <a:r>
              <a:rPr lang="it-IT" b="1" dirty="0" err="1"/>
              <a:t>Search</a:t>
            </a:r>
            <a:r>
              <a:rPr lang="it-IT" dirty="0"/>
              <a:t>: prende in input un filtro per restituire solo determinate tipologie di </a:t>
            </a:r>
            <a:r>
              <a:rPr lang="it-IT" dirty="0" err="1"/>
              <a:t>host</a:t>
            </a:r>
            <a:r>
              <a:rPr lang="it-IT" dirty="0"/>
              <a:t> (e.g. </a:t>
            </a:r>
            <a:r>
              <a:rPr lang="it-IT" dirty="0" err="1">
                <a:solidFill>
                  <a:srgbClr val="FF0000"/>
                </a:solidFill>
              </a:rPr>
              <a:t>city:Napoli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per restituire </a:t>
            </a:r>
            <a:r>
              <a:rPr lang="it-IT" dirty="0" err="1"/>
              <a:t>host</a:t>
            </a:r>
            <a:r>
              <a:rPr lang="it-IT" dirty="0"/>
              <a:t> che sono a Napoli, </a:t>
            </a:r>
            <a:r>
              <a:rPr lang="it-IT" dirty="0" err="1">
                <a:solidFill>
                  <a:srgbClr val="FF0000"/>
                </a:solidFill>
              </a:rPr>
              <a:t>product:Apache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per restituire server Apache, etc..) e restituisce i primi </a:t>
            </a:r>
            <a:r>
              <a:rPr lang="it-IT" b="1" dirty="0"/>
              <a:t>n</a:t>
            </a:r>
            <a:r>
              <a:rPr lang="it-IT" dirty="0"/>
              <a:t> risultati forniti da </a:t>
            </a:r>
            <a:r>
              <a:rPr lang="it-IT" dirty="0" err="1"/>
              <a:t>Shodan</a:t>
            </a:r>
            <a:r>
              <a:rPr lang="it-IT" dirty="0"/>
              <a:t>. L’utente specifica anche il numero di risultati da restituire.</a:t>
            </a:r>
          </a:p>
          <a:p>
            <a:pPr lvl="1"/>
            <a:r>
              <a:rPr lang="it-IT" b="1" dirty="0" err="1"/>
              <a:t>Vuln</a:t>
            </a:r>
            <a:r>
              <a:rPr lang="it-IT" dirty="0"/>
              <a:t>: prende in input un filtro, un insieme di codici di </a:t>
            </a:r>
            <a:r>
              <a:rPr lang="it-IT" dirty="0" err="1"/>
              <a:t>vulnerabilitá</a:t>
            </a:r>
            <a:r>
              <a:rPr lang="it-IT" dirty="0"/>
              <a:t> e il numero di risultati da restituire e restituisce le informazioni sugli </a:t>
            </a:r>
            <a:r>
              <a:rPr lang="it-IT" dirty="0" err="1"/>
              <a:t>host</a:t>
            </a:r>
            <a:r>
              <a:rPr lang="it-IT" dirty="0"/>
              <a:t> che </a:t>
            </a:r>
            <a:r>
              <a:rPr lang="it-IT" dirty="0">
                <a:solidFill>
                  <a:srgbClr val="FF0000"/>
                </a:solidFill>
              </a:rPr>
              <a:t>soffrono di almeno una delle </a:t>
            </a:r>
            <a:r>
              <a:rPr lang="it-IT" dirty="0" err="1">
                <a:solidFill>
                  <a:srgbClr val="FF0000"/>
                </a:solidFill>
              </a:rPr>
              <a:t>vulnerabilitá</a:t>
            </a:r>
            <a:r>
              <a:rPr lang="it-IT" dirty="0"/>
              <a:t> specificate tra i parametri.</a:t>
            </a:r>
          </a:p>
        </p:txBody>
      </p:sp>
    </p:spTree>
    <p:extLst>
      <p:ext uri="{BB962C8B-B14F-4D97-AF65-F5344CB8AC3E}">
        <p14:creationId xmlns:p14="http://schemas.microsoft.com/office/powerpoint/2010/main" val="216047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D1D533-E459-47EB-8175-B43DBE0E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SHODAN GURU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D4E39-8422-48A8-8477-608020B0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aggiungere una grande mole di funzioni semplicemente sfruttando le tre funzioni </a:t>
            </a:r>
            <a:r>
              <a:rPr lang="it-IT" dirty="0" err="1"/>
              <a:t>giá</a:t>
            </a:r>
            <a:r>
              <a:rPr lang="it-IT" dirty="0"/>
              <a:t> presenti.</a:t>
            </a:r>
          </a:p>
          <a:p>
            <a:r>
              <a:rPr lang="it-IT" dirty="0"/>
              <a:t>Ulteriori </a:t>
            </a:r>
            <a:r>
              <a:rPr lang="it-IT" dirty="0" err="1"/>
              <a:t>funzionalitá</a:t>
            </a:r>
            <a:r>
              <a:rPr lang="it-IT" dirty="0"/>
              <a:t> che potrebbero essere aggiunte in futuro sono:</a:t>
            </a:r>
          </a:p>
          <a:p>
            <a:pPr lvl="1"/>
            <a:r>
              <a:rPr lang="it-IT" dirty="0"/>
              <a:t>Restituire statistiche della </a:t>
            </a:r>
            <a:r>
              <a:rPr lang="it-IT" dirty="0" err="1"/>
              <a:t>vulnerabilitá</a:t>
            </a:r>
            <a:r>
              <a:rPr lang="it-IT" dirty="0"/>
              <a:t> </a:t>
            </a:r>
            <a:r>
              <a:rPr lang="it-IT" dirty="0" err="1"/>
              <a:t>piú</a:t>
            </a:r>
            <a:r>
              <a:rPr lang="it-IT" dirty="0"/>
              <a:t> frequente</a:t>
            </a:r>
          </a:p>
          <a:p>
            <a:pPr lvl="1"/>
            <a:r>
              <a:rPr lang="it-IT" dirty="0"/>
              <a:t>Fornire un insieme di indirizzi IP conosciuti e verificare se qualcuno soffre di specifiche </a:t>
            </a:r>
            <a:r>
              <a:rPr lang="it-IT" dirty="0" err="1"/>
              <a:t>vulnerabilitá</a:t>
            </a:r>
            <a:endParaRPr lang="it-IT" dirty="0"/>
          </a:p>
          <a:p>
            <a:pPr lvl="1"/>
            <a:r>
              <a:rPr lang="it-IT" dirty="0"/>
              <a:t>Stampare i risultati anche sottoforma di file .</a:t>
            </a:r>
            <a:r>
              <a:rPr lang="it-IT" b="1" dirty="0" err="1"/>
              <a:t>txt</a:t>
            </a:r>
            <a:r>
              <a:rPr lang="it-IT" dirty="0"/>
              <a:t> o </a:t>
            </a:r>
            <a:r>
              <a:rPr lang="it-IT" b="1" dirty="0"/>
              <a:t>.pdf</a:t>
            </a:r>
          </a:p>
          <a:p>
            <a:endParaRPr lang="it-IT" dirty="0"/>
          </a:p>
          <a:p>
            <a:r>
              <a:rPr lang="it-IT" dirty="0"/>
              <a:t>L’obiettivo principale è mostrare le </a:t>
            </a:r>
            <a:r>
              <a:rPr lang="it-IT" dirty="0" err="1"/>
              <a:t>potenzialitá</a:t>
            </a:r>
            <a:r>
              <a:rPr lang="it-IT" dirty="0"/>
              <a:t> delle API fornite da </a:t>
            </a:r>
            <a:r>
              <a:rPr lang="it-IT" dirty="0" err="1"/>
              <a:t>Shodan</a:t>
            </a:r>
            <a:r>
              <a:rPr lang="it-IT" dirty="0"/>
              <a:t> e rendere lo script facilmente estendibile.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58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B8D5F3-45F3-4FE2-9690-620D6F6F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 Guru: HOST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6DE3DF-904D-4646-A45E-F8B350F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60645"/>
            <a:ext cx="11817736" cy="3632434"/>
          </a:xfrm>
        </p:spPr>
        <p:txBody>
          <a:bodyPr>
            <a:normAutofit fontScale="92500"/>
          </a:bodyPr>
          <a:lstStyle/>
          <a:p>
            <a:r>
              <a:rPr lang="it-IT" dirty="0"/>
              <a:t>Sfrutta la API </a:t>
            </a:r>
            <a:r>
              <a:rPr lang="it-IT" dirty="0" err="1">
                <a:solidFill>
                  <a:srgbClr val="FF0000"/>
                </a:solidFill>
              </a:rPr>
              <a:t>Shodan.api.host</a:t>
            </a:r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ip_address</a:t>
            </a:r>
            <a:r>
              <a:rPr lang="it-IT" dirty="0">
                <a:solidFill>
                  <a:srgbClr val="FF0000"/>
                </a:solidFill>
              </a:rPr>
              <a:t>) </a:t>
            </a:r>
          </a:p>
          <a:p>
            <a:r>
              <a:rPr lang="it-IT" dirty="0">
                <a:solidFill>
                  <a:schemeClr val="tx1"/>
                </a:solidFill>
              </a:rPr>
              <a:t>Restituisce il risultato all’interno della console con due livelli di </a:t>
            </a:r>
            <a:r>
              <a:rPr lang="it-IT" dirty="0" err="1">
                <a:solidFill>
                  <a:schemeClr val="tx1"/>
                </a:solidFill>
              </a:rPr>
              <a:t>verbositá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Basso (0) : mostra tutte le informazioni come servizi in ascolto, versione, </a:t>
            </a:r>
            <a:r>
              <a:rPr lang="it-IT" dirty="0" err="1">
                <a:solidFill>
                  <a:schemeClr val="tx1"/>
                </a:solidFill>
              </a:rPr>
              <a:t>cittá</a:t>
            </a:r>
            <a:r>
              <a:rPr lang="it-IT" dirty="0">
                <a:solidFill>
                  <a:schemeClr val="tx1"/>
                </a:solidFill>
              </a:rPr>
              <a:t>, banner e </a:t>
            </a:r>
            <a:r>
              <a:rPr lang="it-IT" dirty="0" err="1">
                <a:solidFill>
                  <a:schemeClr val="tx1"/>
                </a:solidFill>
              </a:rPr>
              <a:t>vulnerabilitá</a:t>
            </a:r>
            <a:r>
              <a:rPr lang="it-IT" dirty="0">
                <a:solidFill>
                  <a:schemeClr val="tx1"/>
                </a:solidFill>
              </a:rPr>
              <a:t> in forma compatta. Livello di default.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Alto (1): differisce dalla precedente poiché mostra anche le informazioni dettagliate su ogni </a:t>
            </a:r>
            <a:r>
              <a:rPr lang="it-IT" dirty="0" err="1">
                <a:solidFill>
                  <a:schemeClr val="tx1"/>
                </a:solidFill>
              </a:rPr>
              <a:t>vulnerabilitá</a:t>
            </a:r>
            <a:r>
              <a:rPr lang="it-IT" dirty="0">
                <a:solidFill>
                  <a:schemeClr val="tx1"/>
                </a:solidFill>
              </a:rPr>
              <a:t> per aiutare l’attaccante e velocizzare il tutto. E’ pensata per evitare di cercare le informazioni dettagliate sulle </a:t>
            </a:r>
            <a:r>
              <a:rPr lang="it-IT" dirty="0" err="1">
                <a:solidFill>
                  <a:schemeClr val="tx1"/>
                </a:solidFill>
              </a:rPr>
              <a:t>vulnerabilitá</a:t>
            </a:r>
            <a:r>
              <a:rPr lang="it-IT" dirty="0">
                <a:solidFill>
                  <a:schemeClr val="tx1"/>
                </a:solidFill>
              </a:rPr>
              <a:t> sui motori di ricerca dato che </a:t>
            </a:r>
            <a:r>
              <a:rPr lang="it-IT" dirty="0" err="1">
                <a:solidFill>
                  <a:schemeClr val="tx1"/>
                </a:solidFill>
              </a:rPr>
              <a:t>ció</a:t>
            </a:r>
            <a:r>
              <a:rPr lang="it-IT" dirty="0">
                <a:solidFill>
                  <a:schemeClr val="tx1"/>
                </a:solidFill>
              </a:rPr>
              <a:t> richiede tempo ulteriore</a:t>
            </a:r>
          </a:p>
          <a:p>
            <a:r>
              <a:rPr lang="it-IT" dirty="0">
                <a:solidFill>
                  <a:schemeClr val="tx1"/>
                </a:solidFill>
              </a:rPr>
              <a:t>La sintassi per invocare </a:t>
            </a:r>
            <a:r>
              <a:rPr lang="it-IT" b="1" dirty="0" err="1">
                <a:solidFill>
                  <a:schemeClr val="tx1"/>
                </a:solidFill>
              </a:rPr>
              <a:t>host</a:t>
            </a:r>
            <a:r>
              <a:rPr lang="it-IT" dirty="0">
                <a:solidFill>
                  <a:schemeClr val="tx1"/>
                </a:solidFill>
              </a:rPr>
              <a:t> su un IP è: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‘’python3 ShodanGuru.py </a:t>
            </a:r>
            <a:r>
              <a:rPr lang="it-IT" b="1" dirty="0" err="1">
                <a:solidFill>
                  <a:schemeClr val="tx1"/>
                </a:solidFill>
              </a:rPr>
              <a:t>host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INDIRIZZO_IP </a:t>
            </a:r>
            <a:r>
              <a:rPr lang="it-IT" b="1" dirty="0">
                <a:solidFill>
                  <a:schemeClr val="tx1"/>
                </a:solidFill>
              </a:rPr>
              <a:t>VERBOSITY</a:t>
            </a:r>
            <a:r>
              <a:rPr lang="it-IT" dirty="0">
                <a:solidFill>
                  <a:schemeClr val="tx1"/>
                </a:solidFill>
              </a:rPr>
              <a:t>’’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Esempi di utilizzo: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python3 ShodanGuru.py </a:t>
            </a:r>
            <a:r>
              <a:rPr lang="it-IT" dirty="0" err="1">
                <a:solidFill>
                  <a:schemeClr val="tx1"/>
                </a:solidFill>
              </a:rPr>
              <a:t>host</a:t>
            </a:r>
            <a:r>
              <a:rPr lang="it-IT" dirty="0">
                <a:solidFill>
                  <a:schemeClr val="tx1"/>
                </a:solidFill>
              </a:rPr>
              <a:t> 80.120.145.21 1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python3 ShodanGuru.py </a:t>
            </a:r>
            <a:r>
              <a:rPr lang="it-IT" dirty="0" err="1">
                <a:solidFill>
                  <a:schemeClr val="tx1"/>
                </a:solidFill>
              </a:rPr>
              <a:t>host</a:t>
            </a:r>
            <a:r>
              <a:rPr lang="it-IT" dirty="0">
                <a:solidFill>
                  <a:schemeClr val="tx1"/>
                </a:solidFill>
              </a:rPr>
              <a:t> 80.120.145.21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7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83FF81-F012-46AE-9226-3349E5AE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 guru: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AEA22-4F22-4E5C-BDA5-D896C59B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Sfrutta la API </a:t>
            </a:r>
            <a:r>
              <a:rPr lang="it-IT" altLang="it-IT" dirty="0" err="1">
                <a:solidFill>
                  <a:srgbClr val="FF0000"/>
                </a:solidFill>
                <a:latin typeface="Arial" panose="020B0604020202020204" pitchFamily="34" charset="0"/>
              </a:rPr>
              <a:t>api</a:t>
            </a:r>
            <a:r>
              <a:rPr lang="it-IT" altLang="it-IT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it-IT" altLang="it-IT" dirty="0" err="1">
                <a:solidFill>
                  <a:srgbClr val="FF0000"/>
                </a:solidFill>
                <a:latin typeface="Arial" panose="020B0604020202020204" pitchFamily="34" charset="0"/>
              </a:rPr>
              <a:t>search</a:t>
            </a:r>
            <a:r>
              <a:rPr lang="it-IT" altLang="it-IT" dirty="0">
                <a:solidFill>
                  <a:srgbClr val="FF0000"/>
                </a:solidFill>
                <a:latin typeface="Menlo"/>
              </a:rPr>
              <a:t>(</a:t>
            </a:r>
            <a:r>
              <a:rPr lang="it-IT" altLang="it-IT" dirty="0">
                <a:solidFill>
                  <a:srgbClr val="FF0000"/>
                </a:solidFill>
                <a:latin typeface="Arial" panose="020B0604020202020204" pitchFamily="34" charset="0"/>
              </a:rPr>
              <a:t>filtro</a:t>
            </a:r>
            <a:r>
              <a:rPr lang="it-IT" altLang="it-IT" dirty="0">
                <a:solidFill>
                  <a:srgbClr val="FF0000"/>
                </a:solidFill>
                <a:latin typeface="Menlo"/>
              </a:rPr>
              <a:t>, 1, </a:t>
            </a:r>
            <a:r>
              <a:rPr lang="it-IT" altLang="it-IT" dirty="0">
                <a:solidFill>
                  <a:srgbClr val="FF0000"/>
                </a:solidFill>
                <a:latin typeface="Arial" panose="020B0604020202020204" pitchFamily="34" charset="0"/>
              </a:rPr>
              <a:t>numero di risultati</a:t>
            </a:r>
            <a:r>
              <a:rPr lang="it-IT" altLang="it-IT" dirty="0">
                <a:solidFill>
                  <a:srgbClr val="FF0000"/>
                </a:solidFill>
                <a:latin typeface="Menlo"/>
              </a:rPr>
              <a:t>)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Puó</a:t>
            </a:r>
            <a:r>
              <a:rPr lang="it-IT" altLang="it-IT" dirty="0">
                <a:solidFill>
                  <a:schemeClr val="tx1"/>
                </a:solidFill>
              </a:rPr>
              <a:t> restituire l’informazione con gli stessi livelli di </a:t>
            </a:r>
            <a:r>
              <a:rPr lang="it-IT" altLang="it-IT" dirty="0" err="1">
                <a:solidFill>
                  <a:schemeClr val="tx1"/>
                </a:solidFill>
              </a:rPr>
              <a:t>verbositá</a:t>
            </a:r>
            <a:r>
              <a:rPr lang="it-IT" altLang="it-IT" dirty="0">
                <a:solidFill>
                  <a:schemeClr val="tx1"/>
                </a:solidFill>
              </a:rPr>
              <a:t> di HOST.</a:t>
            </a:r>
          </a:p>
          <a:p>
            <a:r>
              <a:rPr lang="it-IT" altLang="it-IT" dirty="0">
                <a:solidFill>
                  <a:schemeClr val="tx1"/>
                </a:solidFill>
              </a:rPr>
              <a:t>La sintassi per invocare </a:t>
            </a:r>
            <a:r>
              <a:rPr lang="it-IT" altLang="it-IT" b="1" dirty="0" err="1">
                <a:solidFill>
                  <a:schemeClr val="tx1"/>
                </a:solidFill>
              </a:rPr>
              <a:t>search</a:t>
            </a:r>
            <a:r>
              <a:rPr lang="it-IT" altLang="it-IT" dirty="0">
                <a:solidFill>
                  <a:schemeClr val="tx1"/>
                </a:solidFill>
              </a:rPr>
              <a:t> è:</a:t>
            </a:r>
          </a:p>
          <a:p>
            <a:pPr lvl="1"/>
            <a:r>
              <a:rPr lang="it-IT" altLang="it-IT" dirty="0">
                <a:solidFill>
                  <a:schemeClr val="tx1"/>
                </a:solidFill>
              </a:rPr>
              <a:t>‘’’python3 ShodanGuru.py </a:t>
            </a:r>
            <a:r>
              <a:rPr lang="it-IT" altLang="it-IT" b="1" dirty="0" err="1">
                <a:solidFill>
                  <a:schemeClr val="tx1"/>
                </a:solidFill>
              </a:rPr>
              <a:t>search</a:t>
            </a:r>
            <a:r>
              <a:rPr lang="it-IT" altLang="it-IT" b="1" dirty="0">
                <a:solidFill>
                  <a:schemeClr val="tx1"/>
                </a:solidFill>
              </a:rPr>
              <a:t>   </a:t>
            </a:r>
            <a:r>
              <a:rPr lang="it-IT" altLang="it-IT" b="1" dirty="0">
                <a:solidFill>
                  <a:srgbClr val="FF0000"/>
                </a:solidFill>
              </a:rPr>
              <a:t>FILTRO</a:t>
            </a:r>
            <a:r>
              <a:rPr lang="it-IT" altLang="it-IT" b="1" dirty="0">
                <a:solidFill>
                  <a:schemeClr val="tx1"/>
                </a:solidFill>
              </a:rPr>
              <a:t>   NUMERORISULTATI   VERBOSITA</a:t>
            </a:r>
            <a:r>
              <a:rPr lang="it-IT" altLang="it-IT" dirty="0">
                <a:solidFill>
                  <a:schemeClr val="tx1"/>
                </a:solidFill>
              </a:rPr>
              <a:t>’’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Esempi di utilizzo:</a:t>
            </a:r>
          </a:p>
          <a:p>
            <a:pPr lvl="2"/>
            <a:r>
              <a:rPr lang="it-IT" altLang="it-IT" dirty="0">
                <a:solidFill>
                  <a:schemeClr val="tx1"/>
                </a:solidFill>
              </a:rPr>
              <a:t>python3 ShodanGuru.py </a:t>
            </a:r>
            <a:r>
              <a:rPr lang="it-IT" altLang="it-IT" dirty="0" err="1">
                <a:solidFill>
                  <a:schemeClr val="tx1"/>
                </a:solidFill>
              </a:rPr>
              <a:t>search</a:t>
            </a:r>
            <a:r>
              <a:rPr lang="it-IT" altLang="it-IT" dirty="0">
                <a:solidFill>
                  <a:schemeClr val="tx1"/>
                </a:solidFill>
              </a:rPr>
              <a:t> </a:t>
            </a:r>
            <a:r>
              <a:rPr lang="it-IT" altLang="it-IT" dirty="0" err="1">
                <a:solidFill>
                  <a:schemeClr val="tx1"/>
                </a:solidFill>
              </a:rPr>
              <a:t>city:Napoli</a:t>
            </a:r>
            <a:r>
              <a:rPr lang="it-IT" altLang="it-IT" dirty="0">
                <a:solidFill>
                  <a:schemeClr val="tx1"/>
                </a:solidFill>
              </a:rPr>
              <a:t> 10 </a:t>
            </a:r>
          </a:p>
          <a:p>
            <a:pPr lvl="2"/>
            <a:r>
              <a:rPr lang="it-IT" altLang="it-IT" dirty="0">
                <a:solidFill>
                  <a:schemeClr val="tx1"/>
                </a:solidFill>
              </a:rPr>
              <a:t>Python3 ShodanGuru.py </a:t>
            </a:r>
            <a:r>
              <a:rPr lang="it-IT" altLang="it-IT" dirty="0" err="1">
                <a:solidFill>
                  <a:schemeClr val="tx1"/>
                </a:solidFill>
              </a:rPr>
              <a:t>search</a:t>
            </a:r>
            <a:r>
              <a:rPr lang="it-IT" altLang="it-IT" dirty="0">
                <a:solidFill>
                  <a:schemeClr val="tx1"/>
                </a:solidFill>
              </a:rPr>
              <a:t> </a:t>
            </a:r>
            <a:r>
              <a:rPr lang="it-IT" altLang="it-IT" dirty="0" err="1">
                <a:solidFill>
                  <a:schemeClr val="tx1"/>
                </a:solidFill>
              </a:rPr>
              <a:t>product:Apache</a:t>
            </a:r>
            <a:r>
              <a:rPr lang="it-IT" altLang="it-IT" dirty="0">
                <a:solidFill>
                  <a:schemeClr val="tx1"/>
                </a:solidFill>
              </a:rPr>
              <a:t> 200</a:t>
            </a:r>
          </a:p>
          <a:p>
            <a:pPr lvl="1"/>
            <a:endParaRPr lang="it-IT" altLang="it-IT" dirty="0">
              <a:solidFill>
                <a:schemeClr val="tx1"/>
              </a:solidFill>
            </a:endParaRPr>
          </a:p>
          <a:p>
            <a:endParaRPr lang="it-IT" alt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0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8F1CD-9B77-4595-A2B6-0D419980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 guru: </a:t>
            </a:r>
            <a:r>
              <a:rPr lang="it-IT" dirty="0" err="1"/>
              <a:t>vuln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A9DE71-B09F-4F16-A4E2-D8C0C76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Combina le sia </a:t>
            </a:r>
            <a:r>
              <a:rPr lang="it-IT" b="1" dirty="0" err="1"/>
              <a:t>host</a:t>
            </a:r>
            <a:r>
              <a:rPr lang="it-IT" dirty="0"/>
              <a:t> che </a:t>
            </a:r>
            <a:r>
              <a:rPr lang="it-IT" b="1" dirty="0" err="1"/>
              <a:t>search</a:t>
            </a:r>
            <a:r>
              <a:rPr lang="it-IT" dirty="0"/>
              <a:t> per restituire solo gli </a:t>
            </a:r>
            <a:r>
              <a:rPr lang="it-IT" dirty="0" err="1"/>
              <a:t>host</a:t>
            </a:r>
            <a:r>
              <a:rPr lang="it-IT" dirty="0"/>
              <a:t>, restituiti come risultato di un primo filtraggio da </a:t>
            </a:r>
            <a:r>
              <a:rPr lang="it-IT" dirty="0" err="1"/>
              <a:t>Shodan</a:t>
            </a:r>
            <a:r>
              <a:rPr lang="it-IT" dirty="0"/>
              <a:t>, che soffrono di almeno una delle </a:t>
            </a:r>
            <a:r>
              <a:rPr lang="it-IT" dirty="0" err="1"/>
              <a:t>vulnerabilitá</a:t>
            </a:r>
            <a:r>
              <a:rPr lang="it-IT" dirty="0"/>
              <a:t> specificate tra i parametri.</a:t>
            </a:r>
          </a:p>
          <a:p>
            <a:r>
              <a:rPr lang="it-IT" altLang="it-IT" dirty="0">
                <a:solidFill>
                  <a:schemeClr val="tx1"/>
                </a:solidFill>
              </a:rPr>
              <a:t>È stato preferito il livello di default per una rapida lettura delle vulnerabilità</a:t>
            </a:r>
            <a:r>
              <a:rPr lang="it-IT" altLang="it-IT">
                <a:solidFill>
                  <a:schemeClr val="tx1"/>
                </a:solidFill>
              </a:rPr>
              <a:t>. </a:t>
            </a:r>
            <a:endParaRPr lang="it-IT" altLang="it-IT" dirty="0">
              <a:solidFill>
                <a:schemeClr val="tx1"/>
              </a:solidFill>
            </a:endParaRPr>
          </a:p>
          <a:p>
            <a:r>
              <a:rPr lang="it-IT" altLang="it-IT" dirty="0">
                <a:solidFill>
                  <a:schemeClr val="tx1"/>
                </a:solidFill>
              </a:rPr>
              <a:t>La sintassi per invocare </a:t>
            </a:r>
            <a:r>
              <a:rPr lang="it-IT" altLang="it-IT" b="1" dirty="0" err="1">
                <a:solidFill>
                  <a:schemeClr val="tx1"/>
                </a:solidFill>
              </a:rPr>
              <a:t>vuln</a:t>
            </a:r>
            <a:r>
              <a:rPr lang="it-IT" altLang="it-IT" dirty="0">
                <a:solidFill>
                  <a:schemeClr val="tx1"/>
                </a:solidFill>
              </a:rPr>
              <a:t> è:</a:t>
            </a:r>
          </a:p>
          <a:p>
            <a:r>
              <a:rPr lang="it-IT" altLang="it-IT" dirty="0">
                <a:solidFill>
                  <a:schemeClr val="tx1"/>
                </a:solidFill>
              </a:rPr>
              <a:t>‘’python3 ShodanGuru.py </a:t>
            </a:r>
            <a:r>
              <a:rPr lang="it-IT" altLang="it-IT" b="1" dirty="0" err="1">
                <a:solidFill>
                  <a:schemeClr val="tx1"/>
                </a:solidFill>
              </a:rPr>
              <a:t>vuln</a:t>
            </a:r>
            <a:r>
              <a:rPr lang="it-IT" altLang="it-IT" b="1" dirty="0">
                <a:solidFill>
                  <a:schemeClr val="tx1"/>
                </a:solidFill>
              </a:rPr>
              <a:t> VULNCODE1 … </a:t>
            </a:r>
            <a:r>
              <a:rPr lang="it-IT" altLang="it-IT" b="1" dirty="0" err="1">
                <a:solidFill>
                  <a:schemeClr val="tx1"/>
                </a:solidFill>
              </a:rPr>
              <a:t>VULNCODEn</a:t>
            </a:r>
            <a:r>
              <a:rPr lang="it-IT" altLang="it-IT" b="1" dirty="0">
                <a:solidFill>
                  <a:schemeClr val="tx1"/>
                </a:solidFill>
              </a:rPr>
              <a:t> FILTRO NUMRISULTATI VERBOSITA</a:t>
            </a:r>
            <a:r>
              <a:rPr lang="it-IT" altLang="it-IT" dirty="0">
                <a:solidFill>
                  <a:schemeClr val="tx1"/>
                </a:solidFill>
              </a:rPr>
              <a:t>’’</a:t>
            </a:r>
          </a:p>
          <a:p>
            <a:r>
              <a:rPr lang="it-IT" altLang="it-IT" dirty="0">
                <a:solidFill>
                  <a:schemeClr val="tx1"/>
                </a:solidFill>
              </a:rPr>
              <a:t>Esempi di utilizzo:</a:t>
            </a:r>
          </a:p>
          <a:p>
            <a:pPr lvl="1"/>
            <a:r>
              <a:rPr lang="it-IT" altLang="it-IT" dirty="0">
                <a:solidFill>
                  <a:schemeClr val="tx1"/>
                </a:solidFill>
              </a:rPr>
              <a:t>python3 ShodanGuru.py </a:t>
            </a:r>
            <a:r>
              <a:rPr lang="it-IT" altLang="it-IT" dirty="0" err="1">
                <a:solidFill>
                  <a:schemeClr val="tx1"/>
                </a:solidFill>
              </a:rPr>
              <a:t>vuln</a:t>
            </a:r>
            <a:r>
              <a:rPr lang="it-IT" altLang="it-IT" dirty="0">
                <a:solidFill>
                  <a:schemeClr val="tx1"/>
                </a:solidFill>
              </a:rPr>
              <a:t> </a:t>
            </a:r>
            <a:r>
              <a:rPr lang="it-IT" b="1" dirty="0"/>
              <a:t>CVE-2011-4317 CVE-2011-3348 </a:t>
            </a:r>
            <a:r>
              <a:rPr lang="it-IT" b="1" dirty="0" err="1"/>
              <a:t>city:Napoli</a:t>
            </a:r>
            <a:endParaRPr lang="it-IT" altLang="it-IT" dirty="0">
              <a:solidFill>
                <a:schemeClr val="tx1"/>
              </a:solidFill>
            </a:endParaRPr>
          </a:p>
          <a:p>
            <a:endParaRPr lang="it-IT" altLang="it-IT" dirty="0">
              <a:solidFill>
                <a:schemeClr val="tx1"/>
              </a:solidFill>
            </a:endParaRPr>
          </a:p>
          <a:p>
            <a:endParaRPr lang="it-IT" alt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15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C8F84-FF47-4911-9369-40DAEEBA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Information </a:t>
            </a:r>
            <a:r>
              <a:rPr lang="it-IT" dirty="0" err="1"/>
              <a:t>gathering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B63243-E509-4D8C-9794-C8C980D9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"</a:t>
            </a:r>
            <a:r>
              <a:rPr lang="it-IT" sz="3200" dirty="0"/>
              <a:t>Se conosci il nemico e te stesso, la tua vittoria è sicura. Se conosci te stesso ma non il nemico, le tue probabilità di vincere e perdere sono uguali. Se non conosci il nemico e nemmeno te stesso, soccomberai in ogni battaglia. </a:t>
            </a:r>
          </a:p>
          <a:p>
            <a:endParaRPr lang="it-IT" dirty="0"/>
          </a:p>
          <a:p>
            <a:pPr marL="2571400" lvl="8" indent="0">
              <a:buNone/>
            </a:pPr>
            <a:r>
              <a:rPr lang="it-IT" dirty="0"/>
              <a:t>									</a:t>
            </a:r>
            <a:r>
              <a:rPr lang="it-IT" sz="2800" dirty="0" err="1"/>
              <a:t>Sun</a:t>
            </a:r>
            <a:r>
              <a:rPr lang="it-IT" sz="2800" dirty="0"/>
              <a:t> </a:t>
            </a:r>
            <a:r>
              <a:rPr lang="it-IT" sz="2800" dirty="0" err="1"/>
              <a:t>Tzu</a:t>
            </a:r>
            <a:r>
              <a:rPr lang="it-IT" sz="2800" dirty="0"/>
              <a:t>, L’Arte della Guerra.</a:t>
            </a:r>
          </a:p>
        </p:txBody>
      </p:sp>
    </p:spTree>
    <p:extLst>
      <p:ext uri="{BB962C8B-B14F-4D97-AF65-F5344CB8AC3E}">
        <p14:creationId xmlns:p14="http://schemas.microsoft.com/office/powerpoint/2010/main" val="24719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F0C18-A508-47CD-A514-F18663E6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Information </a:t>
            </a:r>
            <a:r>
              <a:rPr lang="it-IT" dirty="0" err="1"/>
              <a:t>gathering</a:t>
            </a:r>
            <a:r>
              <a:rPr lang="it-IT" dirty="0"/>
              <a:t> (2)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1D07C-EBDB-4EEE-B284-643A8465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5938"/>
            <a:ext cx="11029615" cy="4253860"/>
          </a:xfrm>
        </p:spPr>
        <p:txBody>
          <a:bodyPr>
            <a:normAutofit/>
          </a:bodyPr>
          <a:lstStyle/>
          <a:p>
            <a:r>
              <a:rPr lang="it-IT" dirty="0"/>
              <a:t>Le prime fasi di un attacco sono improntate alla raccolta di informazioni sul target.</a:t>
            </a:r>
          </a:p>
          <a:p>
            <a:r>
              <a:rPr lang="it-IT" dirty="0"/>
              <a:t>E’ possibile dividere l’</a:t>
            </a:r>
            <a:r>
              <a:rPr lang="it-IT" dirty="0" err="1"/>
              <a:t>attivitá</a:t>
            </a:r>
            <a:r>
              <a:rPr lang="it-IT" dirty="0"/>
              <a:t> di Information </a:t>
            </a:r>
            <a:r>
              <a:rPr lang="it-IT" dirty="0" err="1"/>
              <a:t>Gathering</a:t>
            </a:r>
            <a:r>
              <a:rPr lang="it-IT" dirty="0"/>
              <a:t> in tre momenti principali.</a:t>
            </a:r>
          </a:p>
          <a:p>
            <a:pPr lvl="1"/>
            <a:r>
              <a:rPr lang="it-IT" dirty="0" err="1"/>
              <a:t>Footprinting</a:t>
            </a:r>
            <a:r>
              <a:rPr lang="it-IT" dirty="0"/>
              <a:t>: raccolta di informazioni sul target per riuscire a tracciare un profilo chiaro e dettagliato delle caratteristiche riguardanti sia la presenza in Internet (</a:t>
            </a:r>
            <a:r>
              <a:rPr lang="it-IT" dirty="0">
                <a:solidFill>
                  <a:srgbClr val="FF0000"/>
                </a:solidFill>
              </a:rPr>
              <a:t>DNSLOOKUP</a:t>
            </a:r>
            <a:r>
              <a:rPr lang="it-IT" dirty="0"/>
              <a:t>,  </a:t>
            </a:r>
            <a:r>
              <a:rPr lang="it-IT" dirty="0">
                <a:solidFill>
                  <a:srgbClr val="FF0000"/>
                </a:solidFill>
              </a:rPr>
              <a:t>WHOIS</a:t>
            </a:r>
            <a:r>
              <a:rPr lang="it-IT" dirty="0">
                <a:solidFill>
                  <a:schemeClr val="tx1"/>
                </a:solidFill>
              </a:rPr>
              <a:t>,</a:t>
            </a:r>
            <a:r>
              <a:rPr lang="it-IT" dirty="0">
                <a:solidFill>
                  <a:srgbClr val="FF0000"/>
                </a:solidFill>
              </a:rPr>
              <a:t> IANA</a:t>
            </a:r>
            <a:r>
              <a:rPr lang="it-IT" dirty="0"/>
              <a:t>) che inerenti </a:t>
            </a:r>
            <a:r>
              <a:rPr lang="it-IT" dirty="0" err="1"/>
              <a:t>l'entita'</a:t>
            </a:r>
            <a:r>
              <a:rPr lang="it-IT" dirty="0"/>
              <a:t> del mondo reale che dispone degli </a:t>
            </a:r>
            <a:r>
              <a:rPr lang="it-IT" dirty="0" err="1"/>
              <a:t>host</a:t>
            </a:r>
            <a:r>
              <a:rPr lang="it-IT" dirty="0"/>
              <a:t> (</a:t>
            </a:r>
            <a:r>
              <a:rPr lang="it-IT" dirty="0">
                <a:solidFill>
                  <a:srgbClr val="FF0000"/>
                </a:solidFill>
              </a:rPr>
              <a:t>DUMPSTER DIVING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</a:rPr>
              <a:t>SOCIAL ENGINEERING</a:t>
            </a:r>
            <a:r>
              <a:rPr lang="it-IT" dirty="0"/>
              <a:t>).</a:t>
            </a:r>
          </a:p>
          <a:p>
            <a:pPr lvl="1"/>
            <a:r>
              <a:rPr lang="it-IT" dirty="0"/>
              <a:t>Scanning: sondiamo quali servizi sono in "ascolto" per analizzare la reazione della porta a determinati messaggi creati ad arte (</a:t>
            </a:r>
            <a:r>
              <a:rPr lang="it-IT" dirty="0">
                <a:solidFill>
                  <a:srgbClr val="FF0000"/>
                </a:solidFill>
              </a:rPr>
              <a:t>NMAP</a:t>
            </a:r>
            <a:r>
              <a:rPr lang="it-IT" dirty="0">
                <a:solidFill>
                  <a:schemeClr val="tx1"/>
                </a:solidFill>
              </a:rPr>
              <a:t>,</a:t>
            </a:r>
            <a:r>
              <a:rPr lang="it-IT" dirty="0"/>
              <a:t>  </a:t>
            </a:r>
            <a:r>
              <a:rPr lang="it-IT" dirty="0">
                <a:solidFill>
                  <a:srgbClr val="FF0000"/>
                </a:solidFill>
              </a:rPr>
              <a:t>TELNET</a:t>
            </a:r>
            <a:r>
              <a:rPr lang="it-IT" dirty="0"/>
              <a:t>,  </a:t>
            </a:r>
            <a:r>
              <a:rPr lang="it-IT" dirty="0" err="1"/>
              <a:t>etc</a:t>
            </a:r>
            <a:r>
              <a:rPr lang="it-IT" dirty="0"/>
              <a:t>). Importante utilizzare tecniche che riescano a fornirci quante </a:t>
            </a:r>
            <a:r>
              <a:rPr lang="it-IT" dirty="0" err="1"/>
              <a:t>piu'</a:t>
            </a:r>
            <a:r>
              <a:rPr lang="it-IT" dirty="0"/>
              <a:t> informazioni possibili sui servizi pronti per essere contattati e, al contempo, garantirci l'</a:t>
            </a:r>
            <a:r>
              <a:rPr lang="it-IT" dirty="0">
                <a:solidFill>
                  <a:srgbClr val="FF0000"/>
                </a:solidFill>
              </a:rPr>
              <a:t>anonimato</a:t>
            </a:r>
            <a:r>
              <a:rPr lang="it-IT" dirty="0"/>
              <a:t> per non mettere in allerta eventuali </a:t>
            </a:r>
            <a:r>
              <a:rPr lang="it-IT" dirty="0" err="1">
                <a:solidFill>
                  <a:srgbClr val="FF0000"/>
                </a:solidFill>
              </a:rPr>
              <a:t>Intrusion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Detection</a:t>
            </a:r>
            <a:r>
              <a:rPr lang="it-IT" dirty="0">
                <a:solidFill>
                  <a:srgbClr val="FF0000"/>
                </a:solidFill>
              </a:rPr>
              <a:t> System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Enumeration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/>
              <a:t>raccolta dell'informazione aurea riguardante la </a:t>
            </a:r>
            <a:r>
              <a:rPr lang="it-IT" dirty="0">
                <a:solidFill>
                  <a:srgbClr val="FF0000"/>
                </a:solidFill>
              </a:rPr>
              <a:t>versione di ogni servizio </a:t>
            </a:r>
            <a:r>
              <a:rPr lang="it-IT" dirty="0"/>
              <a:t>disponibile al dialogo presente sul target. (</a:t>
            </a:r>
            <a:r>
              <a:rPr lang="it-IT" dirty="0">
                <a:solidFill>
                  <a:srgbClr val="FF0000"/>
                </a:solidFill>
              </a:rPr>
              <a:t>SCANNING CON CHIUSURA DEL THREE WAY HANDSHAKE PER OTTENERE IL BANNER O TECNICHE PIU TRASPARENTI CHE SFRUTTANO EURISTICHE O RISPOSTE TIPICHE DI SISTEMI CHE NON RISPETTANO ALLA LETTERA RFC793</a:t>
            </a:r>
            <a:r>
              <a:rPr lang="it-IT" dirty="0"/>
              <a:t>)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DBCFC-2269-463B-87EC-B23E7F9B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INFORMATION GATHERING (3)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E946AD-40AA-420D-8567-9BF7C370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Queste </a:t>
            </a:r>
            <a:r>
              <a:rPr lang="it-IT" dirty="0" err="1"/>
              <a:t>attivita’</a:t>
            </a:r>
            <a:r>
              <a:rPr lang="it-IT" dirty="0"/>
              <a:t> potrebbero richiedere la chiusura delle connessioni </a:t>
            </a:r>
            <a:r>
              <a:rPr lang="it-IT" dirty="0">
                <a:sym typeface="Wingdings" panose="05000000000000000000" pitchFamily="2" charset="2"/>
              </a:rPr>
              <a:t> Inserimento dell’Indirizzo IP dell’attaccante nella lista delle connessioni stabilite 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AUDIT</a:t>
            </a:r>
          </a:p>
          <a:p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Anche se la connessione viene stabilita rendendosi ‘’anonimi’’ attraverso servizi quali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VPN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o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Rete TOR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puó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essere utile sfruttare database che contengono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giá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informazioni sul target.</a:t>
            </a:r>
          </a:p>
          <a:p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Shodan.io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è considerato il database mondiale prediletto dagli Hacker e dagli Esperti di Sicurezza Informatica.</a:t>
            </a:r>
          </a:p>
        </p:txBody>
      </p:sp>
    </p:spTree>
    <p:extLst>
      <p:ext uri="{BB962C8B-B14F-4D97-AF65-F5344CB8AC3E}">
        <p14:creationId xmlns:p14="http://schemas.microsoft.com/office/powerpoint/2010/main" val="837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B7E21-FBB8-44CD-B9FB-83F6E0A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DF125-910F-44EB-B0C4-E73CC6D3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66171"/>
            <a:ext cx="11315700" cy="4677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err="1"/>
              <a:t>Shodan</a:t>
            </a:r>
            <a:r>
              <a:rPr lang="it-IT" sz="2000" dirty="0"/>
              <a:t> scansiona la rete alla ricerca di nodi di rete che compongono internet, restituendo risultati su</a:t>
            </a:r>
          </a:p>
          <a:p>
            <a:r>
              <a:rPr lang="it-IT" sz="2000" dirty="0">
                <a:solidFill>
                  <a:srgbClr val="FF0000"/>
                </a:solidFill>
              </a:rPr>
              <a:t>server</a:t>
            </a:r>
            <a:r>
              <a:rPr lang="it-IT" sz="2000" dirty="0"/>
              <a:t>, </a:t>
            </a:r>
            <a:r>
              <a:rPr lang="it-IT" sz="2000" dirty="0">
                <a:solidFill>
                  <a:srgbClr val="FF0000"/>
                </a:solidFill>
              </a:rPr>
              <a:t>computer</a:t>
            </a:r>
            <a:r>
              <a:rPr lang="it-IT" sz="2000" dirty="0"/>
              <a:t>, </a:t>
            </a:r>
            <a:r>
              <a:rPr lang="it-IT" sz="2000" dirty="0">
                <a:solidFill>
                  <a:srgbClr val="FF0000"/>
                </a:solidFill>
              </a:rPr>
              <a:t>router</a:t>
            </a:r>
            <a:r>
              <a:rPr lang="it-IT" sz="2000" dirty="0"/>
              <a:t>, stampanti, </a:t>
            </a:r>
            <a:r>
              <a:rPr lang="it-IT" sz="2000" dirty="0">
                <a:solidFill>
                  <a:srgbClr val="FF0000"/>
                </a:solidFill>
              </a:rPr>
              <a:t>webcam</a:t>
            </a:r>
            <a:r>
              <a:rPr lang="it-IT" sz="2000" dirty="0"/>
              <a:t>, </a:t>
            </a:r>
            <a:r>
              <a:rPr lang="it-IT" sz="2000" dirty="0">
                <a:solidFill>
                  <a:srgbClr val="FF0000"/>
                </a:solidFill>
              </a:rPr>
              <a:t>semafori</a:t>
            </a:r>
            <a:r>
              <a:rPr lang="it-IT" sz="2000" dirty="0"/>
              <a:t>, </a:t>
            </a:r>
            <a:r>
              <a:rPr lang="it-IT" sz="2000" dirty="0" err="1"/>
              <a:t>ecc</a:t>
            </a:r>
            <a:r>
              <a:rPr lang="it-IT" sz="2000" dirty="0"/>
              <a:t>…</a:t>
            </a:r>
          </a:p>
          <a:p>
            <a:pPr marL="0" indent="0">
              <a:buNone/>
            </a:pPr>
            <a:r>
              <a:rPr lang="it-IT" sz="2000" dirty="0"/>
              <a:t>Le scansioni effettuate permettono di poter creare un enorme database che può essere interrogato.</a:t>
            </a:r>
          </a:p>
          <a:p>
            <a:pPr marL="0" indent="0">
              <a:buNone/>
            </a:pPr>
            <a:r>
              <a:rPr lang="it-IT" sz="2000" dirty="0"/>
              <a:t>È possibile eseguire una ricerca specificando:</a:t>
            </a:r>
          </a:p>
          <a:p>
            <a:pPr lvl="1"/>
            <a:r>
              <a:rPr lang="it-IT" sz="1800" dirty="0"/>
              <a:t>IP o lista di IP</a:t>
            </a:r>
          </a:p>
          <a:p>
            <a:pPr lvl="1"/>
            <a:r>
              <a:rPr lang="it-IT" sz="1800" dirty="0"/>
              <a:t>Filtro su una specifica proprietà ( Es: versione del server Apache)</a:t>
            </a:r>
          </a:p>
          <a:p>
            <a:pPr marL="0" indent="0">
              <a:buNone/>
            </a:pPr>
            <a:r>
              <a:rPr lang="it-IT" sz="2000" dirty="0"/>
              <a:t>Le informazioni restituite permettono di conoscere:</a:t>
            </a:r>
          </a:p>
          <a:p>
            <a:pPr lvl="1"/>
            <a:r>
              <a:rPr lang="it-IT" sz="1800" dirty="0">
                <a:solidFill>
                  <a:srgbClr val="FF0000"/>
                </a:solidFill>
              </a:rPr>
              <a:t>Servizi</a:t>
            </a:r>
            <a:r>
              <a:rPr lang="it-IT" sz="1800" dirty="0"/>
              <a:t> disponibili e su quale </a:t>
            </a:r>
            <a:r>
              <a:rPr lang="it-IT" sz="1800" dirty="0">
                <a:solidFill>
                  <a:srgbClr val="FF0000"/>
                </a:solidFill>
              </a:rPr>
              <a:t>porta</a:t>
            </a:r>
            <a:r>
              <a:rPr lang="it-IT" sz="1800" dirty="0"/>
              <a:t>.</a:t>
            </a:r>
          </a:p>
          <a:p>
            <a:pPr lvl="1"/>
            <a:r>
              <a:rPr lang="it-IT" sz="1800" dirty="0">
                <a:solidFill>
                  <a:srgbClr val="FF0000"/>
                </a:solidFill>
              </a:rPr>
              <a:t>Vulnerabilità</a:t>
            </a:r>
            <a:r>
              <a:rPr lang="it-IT" sz="1800" dirty="0"/>
              <a:t> associate ad ogni servizio.</a:t>
            </a:r>
          </a:p>
          <a:p>
            <a:pPr lvl="1"/>
            <a:r>
              <a:rPr lang="it-IT" sz="1800" dirty="0">
                <a:solidFill>
                  <a:srgbClr val="FF0000"/>
                </a:solidFill>
              </a:rPr>
              <a:t>Exploit</a:t>
            </a:r>
            <a:r>
              <a:rPr lang="it-IT" sz="1800" dirty="0"/>
              <a:t> correlato/i alla vulnerabilità.</a:t>
            </a:r>
          </a:p>
        </p:txBody>
      </p:sp>
    </p:spTree>
    <p:extLst>
      <p:ext uri="{BB962C8B-B14F-4D97-AF65-F5344CB8AC3E}">
        <p14:creationId xmlns:p14="http://schemas.microsoft.com/office/powerpoint/2010/main" val="26363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A0DB0-C80C-42EE-8D82-5B8CD07B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CE8341-1C86-4370-A588-EEF0A921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Le caratteristiche di </a:t>
            </a:r>
            <a:r>
              <a:rPr lang="it-IT" sz="2000" dirty="0" err="1"/>
              <a:t>Shodan</a:t>
            </a:r>
            <a:r>
              <a:rPr lang="it-IT" sz="2000" dirty="0"/>
              <a:t> sono:</a:t>
            </a:r>
          </a:p>
          <a:p>
            <a:r>
              <a:rPr lang="it-IT" sz="2000" b="1" dirty="0"/>
              <a:t>Mappatura dei risultati</a:t>
            </a:r>
            <a:r>
              <a:rPr lang="it-IT" sz="2000" dirty="0"/>
              <a:t>:  mostrare i risultati in forma visuale (mappa, </a:t>
            </a:r>
            <a:r>
              <a:rPr lang="it-IT" sz="2000" dirty="0" err="1"/>
              <a:t>heatmap</a:t>
            </a:r>
            <a:r>
              <a:rPr lang="it-IT" sz="2000" dirty="0"/>
              <a:t>, grafici, </a:t>
            </a:r>
            <a:r>
              <a:rPr lang="it-IT" sz="2000" dirty="0" err="1"/>
              <a:t>ecc</a:t>
            </a:r>
            <a:r>
              <a:rPr lang="it-IT" sz="2000" dirty="0"/>
              <a:t>…)</a:t>
            </a:r>
          </a:p>
          <a:p>
            <a:r>
              <a:rPr lang="it-IT" sz="2000" b="1" dirty="0"/>
              <a:t>Tracciamento degli exploit</a:t>
            </a:r>
            <a:r>
              <a:rPr lang="it-IT" sz="2000" dirty="0"/>
              <a:t>:  lista di exploit e vulnerabilità fornite da fonti come </a:t>
            </a:r>
            <a:r>
              <a:rPr lang="it-IT" sz="2000" dirty="0" err="1"/>
              <a:t>ExploitDB</a:t>
            </a:r>
            <a:r>
              <a:rPr lang="it-IT" sz="2000" dirty="0"/>
              <a:t>, CVE e </a:t>
            </a:r>
            <a:r>
              <a:rPr lang="it-IT" sz="2000" dirty="0" err="1"/>
              <a:t>Metasploit</a:t>
            </a:r>
            <a:endParaRPr lang="it-IT" sz="2000" dirty="0"/>
          </a:p>
          <a:p>
            <a:r>
              <a:rPr lang="it-IT" sz="2000" b="1" dirty="0"/>
              <a:t>Rapporti sullo stato</a:t>
            </a:r>
            <a:r>
              <a:rPr lang="it-IT" sz="2000" dirty="0"/>
              <a:t>:  istantanea di come i risultati della ricerca sono distribuiti online in quel momento</a:t>
            </a:r>
          </a:p>
          <a:p>
            <a:r>
              <a:rPr lang="it-IT" sz="2000" b="1" dirty="0"/>
              <a:t>Ricerche generate dalla comunità: </a:t>
            </a:r>
            <a:r>
              <a:rPr lang="it-IT" sz="2000" dirty="0"/>
              <a:t> ogni query di ricerca viene salvata ai fini di creare statistiche delle keyword più ricercate.</a:t>
            </a:r>
          </a:p>
          <a:p>
            <a:r>
              <a:rPr lang="it-IT" sz="2000" b="1" dirty="0" err="1"/>
              <a:t>Honeypot</a:t>
            </a:r>
            <a:r>
              <a:rPr lang="it-IT" sz="2000" b="1" dirty="0"/>
              <a:t> or </a:t>
            </a:r>
            <a:r>
              <a:rPr lang="it-IT" sz="2000" b="1" dirty="0" err="1"/>
              <a:t>not</a:t>
            </a:r>
            <a:r>
              <a:rPr lang="it-IT" sz="2000" b="1" dirty="0"/>
              <a:t>?:  </a:t>
            </a:r>
            <a:r>
              <a:rPr lang="it-IT" sz="2000" dirty="0"/>
              <a:t>indica se l’indirizzo inserito corrisponde ad una macchina reale o ad un </a:t>
            </a:r>
            <a:r>
              <a:rPr lang="it-IT" sz="2000" dirty="0" err="1">
                <a:solidFill>
                  <a:srgbClr val="FF0000"/>
                </a:solidFill>
              </a:rPr>
              <a:t>Honeypot</a:t>
            </a:r>
            <a:r>
              <a:rPr lang="it-IT" sz="2000" dirty="0"/>
              <a:t>.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19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2FC14-634B-4A70-B8DA-F65786FF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: Dati raccolti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32EC2-D315-4344-93B0-079B3EAC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Le operazioni eseguite sono:</a:t>
            </a:r>
          </a:p>
          <a:p>
            <a:r>
              <a:rPr lang="it-IT" sz="2400" b="1" dirty="0"/>
              <a:t>Banner Grabbing</a:t>
            </a:r>
            <a:r>
              <a:rPr lang="it-IT" sz="2400" dirty="0"/>
              <a:t>: recupero di un'informazione testuale che descrive un servizio su un dispositivo (varia notevolmente a seconda del tipo di servizio).</a:t>
            </a:r>
          </a:p>
          <a:p>
            <a:r>
              <a:rPr lang="it-IT" sz="2400" b="1" dirty="0"/>
              <a:t>Metadata </a:t>
            </a:r>
            <a:r>
              <a:rPr lang="it-IT" sz="2400" b="1" dirty="0" err="1"/>
              <a:t>exfiltration</a:t>
            </a:r>
            <a:r>
              <a:rPr lang="it-IT" sz="2400" b="1" dirty="0"/>
              <a:t> </a:t>
            </a:r>
          </a:p>
          <a:p>
            <a:pPr lvl="2"/>
            <a:r>
              <a:rPr lang="it-IT" sz="1800" dirty="0"/>
              <a:t>Raccoglie: Posizione geografica, </a:t>
            </a:r>
            <a:r>
              <a:rPr lang="it-IT" sz="1800" dirty="0" err="1"/>
              <a:t>host</a:t>
            </a:r>
            <a:r>
              <a:rPr lang="it-IT" sz="1800" dirty="0"/>
              <a:t>, sistema operativo, </a:t>
            </a:r>
            <a:r>
              <a:rPr lang="it-IT" sz="1800" dirty="0" err="1"/>
              <a:t>ecc</a:t>
            </a:r>
            <a:r>
              <a:rPr lang="it-IT" sz="18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1895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292F9-7B88-4FFE-B966-753E78B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: Crawler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2BD022-DF74-4440-8B84-EBF43D35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 crawler </a:t>
            </a:r>
            <a:r>
              <a:rPr lang="it-IT" sz="2000" dirty="0" err="1"/>
              <a:t>Shodan</a:t>
            </a:r>
            <a:r>
              <a:rPr lang="it-IT" sz="2000" dirty="0"/>
              <a:t> funzionano 24/7 e aggiornano il database in tempo reale ottenendo cosi l'immagine più recente di Internet.</a:t>
            </a:r>
          </a:p>
          <a:p>
            <a:pPr marL="0" indent="0">
              <a:buNone/>
            </a:pPr>
            <a:r>
              <a:rPr lang="it-IT" sz="2000" dirty="0"/>
              <a:t>L'algoritmo di base per i crawler è: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Generare un indirizzo IPv4 casuale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Generare una porta casuale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Controllare l'indirizzo IPv4 casuale sulla porta casuale e prendere un banner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Vai a 1</a:t>
            </a:r>
          </a:p>
          <a:p>
            <a:pPr marL="0" indent="0">
              <a:buNone/>
            </a:pPr>
            <a:r>
              <a:rPr lang="it-IT" sz="2000" dirty="0"/>
              <a:t>La scansione viene eseguita in modo completamente casuale per garantire una copertura uniforme di Internet e prevenire distorsioni nei dati.</a:t>
            </a:r>
          </a:p>
        </p:txBody>
      </p:sp>
    </p:spTree>
    <p:extLst>
      <p:ext uri="{BB962C8B-B14F-4D97-AF65-F5344CB8AC3E}">
        <p14:creationId xmlns:p14="http://schemas.microsoft.com/office/powerpoint/2010/main" val="40400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B7FF7-D0E3-4652-8F92-3CE2BD0A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Shodan</a:t>
            </a:r>
            <a:r>
              <a:rPr lang="it-IT" dirty="0"/>
              <a:t>: Crawler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422A4-52D6-4E6E-9CCB-D16D06D7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Oltre alla raccolta del banner le informazioni vengono arricchite con due operazioni:</a:t>
            </a:r>
          </a:p>
          <a:p>
            <a:pPr lvl="1"/>
            <a:r>
              <a:rPr lang="it-IT" sz="2400" b="1" dirty="0"/>
              <a:t>Web Components</a:t>
            </a:r>
            <a:r>
              <a:rPr lang="it-IT" sz="2400" dirty="0"/>
              <a:t>: L'</a:t>
            </a:r>
            <a:r>
              <a:rPr lang="it-IT" sz="2400" dirty="0" err="1"/>
              <a:t>header</a:t>
            </a:r>
            <a:r>
              <a:rPr lang="it-IT" sz="2400" dirty="0"/>
              <a:t> HTTP e il codice HTML viene scomposto e analizzato per determinare le componenti del sito web</a:t>
            </a:r>
          </a:p>
          <a:p>
            <a:pPr lvl="1"/>
            <a:r>
              <a:rPr lang="it-IT" sz="2400" b="1" dirty="0" err="1"/>
              <a:t>Cascading</a:t>
            </a:r>
            <a:r>
              <a:rPr lang="it-IT" sz="2400" b="1" dirty="0"/>
              <a:t>: </a:t>
            </a:r>
            <a:r>
              <a:rPr lang="it-IT" sz="2400" dirty="0"/>
              <a:t>Analisi a cascata se il banner ottenuto dalla prima ricerca restituisce una lista di </a:t>
            </a:r>
            <a:r>
              <a:rPr lang="it-IT" sz="2400" dirty="0" err="1"/>
              <a:t>host</a:t>
            </a:r>
            <a:r>
              <a:rPr lang="it-IT" sz="2400" dirty="0"/>
              <a:t> associato </a:t>
            </a:r>
            <a:r>
              <a:rPr lang="it-IT" sz="2400" dirty="0" err="1"/>
              <a:t>all’host</a:t>
            </a:r>
            <a:r>
              <a:rPr lang="it-IT" sz="2400" dirty="0"/>
              <a:t> principale (es: DHT - </a:t>
            </a:r>
            <a:r>
              <a:rPr lang="it-IT" sz="2400" dirty="0" err="1"/>
              <a:t>bittorrent</a:t>
            </a:r>
            <a:r>
              <a:rPr lang="it-IT" sz="2400" dirty="0"/>
              <a:t>) </a:t>
            </a:r>
            <a:endParaRPr lang="it-IT" sz="2400" b="1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22288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213</TotalTime>
  <Words>1426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Menlo</vt:lpstr>
      <vt:lpstr>Wingdings 2</vt:lpstr>
      <vt:lpstr>Dividendi</vt:lpstr>
      <vt:lpstr>SHODAn</vt:lpstr>
      <vt:lpstr>Information gathering</vt:lpstr>
      <vt:lpstr>Information gathering (2) </vt:lpstr>
      <vt:lpstr>INFORMATION GATHERING (3) </vt:lpstr>
      <vt:lpstr>Shodan</vt:lpstr>
      <vt:lpstr>Shodan (2)</vt:lpstr>
      <vt:lpstr>Shodan: Dati raccolti</vt:lpstr>
      <vt:lpstr>Shodan: Crawler</vt:lpstr>
      <vt:lpstr>Shodan: Crawler (2)</vt:lpstr>
      <vt:lpstr>SHODAN: Developer API</vt:lpstr>
      <vt:lpstr>Shodan guru</vt:lpstr>
      <vt:lpstr>Shodan guru (2)</vt:lpstr>
      <vt:lpstr>SHODAN GURU (3)</vt:lpstr>
      <vt:lpstr>Shodan Guru: HOST</vt:lpstr>
      <vt:lpstr>Shodan guru: search</vt:lpstr>
      <vt:lpstr>Shodan guru: vuln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SHODAn</dc:title>
  <dc:creator>Ciro Brandi</dc:creator>
  <cp:lastModifiedBy>CIRO BRANDI</cp:lastModifiedBy>
  <cp:revision>22</cp:revision>
  <dcterms:created xsi:type="dcterms:W3CDTF">2020-02-11T11:17:54Z</dcterms:created>
  <dcterms:modified xsi:type="dcterms:W3CDTF">2020-02-15T13:05:53Z</dcterms:modified>
</cp:coreProperties>
</file>