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4"/>
  </p:sldMasterIdLst>
  <p:notesMasterIdLst>
    <p:notesMasterId r:id="rId26"/>
  </p:notesMasterIdLst>
  <p:handoutMasterIdLst>
    <p:handoutMasterId r:id="rId27"/>
  </p:handoutMasterIdLst>
  <p:sldIdLst>
    <p:sldId id="257" r:id="rId5"/>
    <p:sldId id="258" r:id="rId6"/>
    <p:sldId id="261" r:id="rId7"/>
    <p:sldId id="263" r:id="rId8"/>
    <p:sldId id="280" r:id="rId9"/>
    <p:sldId id="259" r:id="rId10"/>
    <p:sldId id="282" r:id="rId11"/>
    <p:sldId id="278" r:id="rId12"/>
    <p:sldId id="277" r:id="rId13"/>
    <p:sldId id="260" r:id="rId14"/>
    <p:sldId id="262" r:id="rId15"/>
    <p:sldId id="264" r:id="rId16"/>
    <p:sldId id="281" r:id="rId17"/>
    <p:sldId id="267" r:id="rId18"/>
    <p:sldId id="286" r:id="rId19"/>
    <p:sldId id="273" r:id="rId20"/>
    <p:sldId id="275" r:id="rId21"/>
    <p:sldId id="288" r:id="rId22"/>
    <p:sldId id="285" r:id="rId23"/>
    <p:sldId id="271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321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0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9/10/2019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data.gov/dataset/payment-and-value-care-hospita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Team Viper – UC San Diego - Data Science</a:t>
            </a:r>
          </a:p>
          <a:p>
            <a:r>
              <a:rPr lang="en-US" sz="2400" dirty="0"/>
              <a:t>Tyler Adams | Brendan Steinke | Ron Javor</a:t>
            </a:r>
          </a:p>
          <a:p>
            <a:endParaRPr lang="en-US" dirty="0"/>
          </a:p>
          <a:p>
            <a:r>
              <a:rPr lang="en-US" sz="2000" dirty="0"/>
              <a:t>September 2019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550" y="367852"/>
            <a:ext cx="11408899" cy="140794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FFFF66"/>
                </a:solidFill>
              </a:rPr>
              <a:t>Inconsistency of U.S. healthcare costs</a:t>
            </a:r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64" y="-2960"/>
            <a:ext cx="11570371" cy="12874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  <a:effectLst/>
              </a:rPr>
              <a:t>Hypothesis 2a: There is a significant difference between population(density) and medical procedure cost.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9422" y="1268879"/>
            <a:ext cx="11570371" cy="76944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T-Test: The groups are not correlated as evidenced by high-T magnitude with good confidence (very low p-value)</a:t>
            </a:r>
          </a:p>
          <a:p>
            <a:r>
              <a:rPr lang="en-US" dirty="0"/>
              <a:t>Linear Regression: high p-value and low R^2 indicate bad fit. Polynomial fit not good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237700-3102-4724-AB64-B34D5CFB56F8}"/>
              </a:ext>
            </a:extLst>
          </p:cNvPr>
          <p:cNvGrpSpPr/>
          <p:nvPr/>
        </p:nvGrpSpPr>
        <p:grpSpPr>
          <a:xfrm>
            <a:off x="6300158" y="2148423"/>
            <a:ext cx="5488964" cy="4427874"/>
            <a:chOff x="6300158" y="2148423"/>
            <a:chExt cx="5488964" cy="4427874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12F32C6-3B6B-4463-B9FC-73E7D30C4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58" y="2148423"/>
              <a:ext cx="5487650" cy="365843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50DBD7-271D-4A7C-82BC-838169624B84}"/>
                </a:ext>
              </a:extLst>
            </p:cNvPr>
            <p:cNvSpPr txBox="1"/>
            <p:nvPr/>
          </p:nvSpPr>
          <p:spPr>
            <a:xfrm>
              <a:off x="6300158" y="5806856"/>
              <a:ext cx="5488964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-7.330113910577341,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2.4202410480315282e-06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2.387899055961176, Intercept = 25168.00982295613, 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	    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0.6779137724186564, R^2=0.012686186738626407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   -3.707e-08 x ^4+ 0.0001527 x^3 - 0.1875 x ^2+ 75.04 x + 1.955e+04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0B5D75-1A09-4F51-9EBD-0095D3BCD201}"/>
              </a:ext>
            </a:extLst>
          </p:cNvPr>
          <p:cNvGrpSpPr/>
          <p:nvPr/>
        </p:nvGrpSpPr>
        <p:grpSpPr>
          <a:xfrm>
            <a:off x="309564" y="2148423"/>
            <a:ext cx="5487650" cy="4428290"/>
            <a:chOff x="309564" y="2148423"/>
            <a:chExt cx="5487650" cy="4428290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53FAD42-04CB-4AF9-A1BF-AC12BFA4C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564" y="2148423"/>
              <a:ext cx="5487650" cy="365843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635036-439F-480E-9C24-8F89F70B2F04}"/>
                </a:ext>
              </a:extLst>
            </p:cNvPr>
            <p:cNvSpPr txBox="1"/>
            <p:nvPr/>
          </p:nvSpPr>
          <p:spPr>
            <a:xfrm>
              <a:off x="309832" y="5807272"/>
              <a:ext cx="5487382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-8.435976191821668,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2.4096964561007347e-08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2.8376244389968734, Intercept = 65167.56099879802, 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	    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0.8381376720055401, R^2=0.002032867482902925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 -6.902e-08 x ^4+ 0.0003221 x ^3- 0.4963 x^2 + 279.9 x + 3.305e+04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ED60382-C33D-41BC-97FE-DF913B9A2714}"/>
              </a:ext>
            </a:extLst>
          </p:cNvPr>
          <p:cNvSpPr txBox="1"/>
          <p:nvPr/>
        </p:nvSpPr>
        <p:spPr>
          <a:xfrm>
            <a:off x="8595784" y="1416203"/>
            <a:ext cx="16566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63064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3517"/>
            <a:ext cx="10972800" cy="798341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Mississippi – Deep Dive on Charges - Diabetes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86459-A0EB-4251-8052-8D2A1D011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1707527"/>
            <a:ext cx="5425441" cy="5028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07932-35E9-463F-980D-E4F262802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91" y="1707527"/>
            <a:ext cx="5155989" cy="503419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7E04E5-19B8-4927-B622-4234338E6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/>
              <a:t>Two distinct “metro” areas: Jackson (Capital City), Hattiesburg showed wide variances</a:t>
            </a:r>
          </a:p>
          <a:p>
            <a:r>
              <a:rPr lang="en-US" sz="2000" dirty="0"/>
              <a:t>Merit Health shows dramatic differences on ‘List Price’ vs. Alternatives. </a:t>
            </a:r>
          </a:p>
        </p:txBody>
      </p:sp>
    </p:spTree>
    <p:extLst>
      <p:ext uri="{BB962C8B-B14F-4D97-AF65-F5344CB8AC3E}">
        <p14:creationId xmlns:p14="http://schemas.microsoft.com/office/powerpoint/2010/main" val="375625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</a:rPr>
              <a:t>Mississippi – Deep Dive on Charges – Joint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7791"/>
            <a:ext cx="11141612" cy="814008"/>
          </a:xfrm>
        </p:spPr>
        <p:txBody>
          <a:bodyPr>
            <a:normAutofit/>
          </a:bodyPr>
          <a:lstStyle/>
          <a:p>
            <a:r>
              <a:rPr lang="en-US" sz="2000" dirty="0"/>
              <a:t>Merit Healthcare is vastly overpriced vs. Alternatives</a:t>
            </a:r>
          </a:p>
          <a:p>
            <a:r>
              <a:rPr lang="en-US" sz="2000" dirty="0"/>
              <a:t>Medicare reimbursement costs remain constant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82BBB-7833-414E-BA42-894687320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1718998"/>
            <a:ext cx="5927188" cy="4960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CF5D73-1AF2-4044-AAF1-D1AE1ED4E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743" y="1718998"/>
            <a:ext cx="5096682" cy="494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438" y="-79951"/>
            <a:ext cx="11974562" cy="12874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  <a:effectLst/>
              </a:rPr>
              <a:t>Mississippi - Removing ‘Aberrantly-Priced’ Merit Healthcare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37" y="1024111"/>
            <a:ext cx="11756858" cy="7694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Now ‘more predictable’ with a lower order polynomial</a:t>
            </a:r>
          </a:p>
          <a:p>
            <a:r>
              <a:rPr lang="en-US" dirty="0"/>
              <a:t>Null Hypothesis holds - Mississippi not correlating list prices to population density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D40A4D-A68A-40CD-824E-02A1A78F47DC}"/>
              </a:ext>
            </a:extLst>
          </p:cNvPr>
          <p:cNvGrpSpPr/>
          <p:nvPr/>
        </p:nvGrpSpPr>
        <p:grpSpPr>
          <a:xfrm>
            <a:off x="217437" y="1962639"/>
            <a:ext cx="5487650" cy="4415101"/>
            <a:chOff x="217437" y="2383554"/>
            <a:chExt cx="5487650" cy="4415101"/>
          </a:xfrm>
        </p:grpSpPr>
        <p:pic>
          <p:nvPicPr>
            <p:cNvPr id="6" name="Picture 5" descr="A screenshot of a cell phone screen with text&#10;&#10;Description automatically generated">
              <a:extLst>
                <a:ext uri="{FF2B5EF4-FFF2-40B4-BE49-F238E27FC236}">
                  <a16:creationId xmlns:a16="http://schemas.microsoft.com/office/drawing/2014/main" id="{58F38D53-83A3-4365-8881-0F3135B5E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37" y="2383554"/>
              <a:ext cx="5487650" cy="365843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36F862-855F-4E3B-9BD1-E7F387CEE250}"/>
                </a:ext>
              </a:extLst>
            </p:cNvPr>
            <p:cNvSpPr txBox="1"/>
            <p:nvPr/>
          </p:nvSpPr>
          <p:spPr>
            <a:xfrm>
              <a:off x="217705" y="6029214"/>
              <a:ext cx="5487382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-10.393641445884066,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1.5653853256619052e-08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-2.585994347816789, Intercept = 49622.395839073986,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0.7385288340811982, R^2=0.007650270572038645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Regression:.0004238 x^3 - 0.6764 x^2 + 366.3 x + 1.079e+04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C5EE1A-F3EC-433D-BE08-DBA080AD1AA8}"/>
              </a:ext>
            </a:extLst>
          </p:cNvPr>
          <p:cNvGrpSpPr/>
          <p:nvPr/>
        </p:nvGrpSpPr>
        <p:grpSpPr>
          <a:xfrm>
            <a:off x="6486913" y="1962639"/>
            <a:ext cx="5487650" cy="4427874"/>
            <a:chOff x="6486913" y="2383554"/>
            <a:chExt cx="5487650" cy="4427874"/>
          </a:xfrm>
        </p:grpSpPr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23E9C12-87D6-42CB-95A5-18776B712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913" y="2383554"/>
              <a:ext cx="5487650" cy="365843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036744-9AFC-4A56-8C40-3BB1F8FACA11}"/>
                </a:ext>
              </a:extLst>
            </p:cNvPr>
            <p:cNvSpPr txBox="1"/>
            <p:nvPr/>
          </p:nvSpPr>
          <p:spPr>
            <a:xfrm>
              <a:off x="6486913" y="6041987"/>
              <a:ext cx="5487382" cy="7694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T-Test: T-Value = -11.24463528438743,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1.7856502073931564e-07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Linear Regression: Slope = 0.09737376883056005, Intercept = 20709.282317061916, 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	     </a:t>
              </a:r>
              <a:r>
                <a:rPr lang="en-US" sz="1100" dirty="0" err="1">
                  <a:solidFill>
                    <a:schemeClr val="tx2">
                      <a:lumMod val="10000"/>
                    </a:schemeClr>
                  </a:solidFill>
                </a:rPr>
                <a:t>Pvalue</a:t>
              </a:r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 = 0.972821015998601, R^2=0.0001220131303265545</a:t>
              </a:r>
            </a:p>
            <a:p>
              <a:r>
                <a:rPr lang="en-US" sz="1100" dirty="0">
                  <a:solidFill>
                    <a:schemeClr val="tx2">
                      <a:lumMod val="10000"/>
                    </a:schemeClr>
                  </a:solidFill>
                </a:rPr>
                <a:t>Polynomial Regression: 0.0001452 x^3 + 0.2283 x^2 + 121.8 x + 8002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318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</a:rPr>
              <a:t>NY vs. CA – ‘List Price’ vs. Population Density - Diabetes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81" y="1151517"/>
            <a:ext cx="11544886" cy="10244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New York – </a:t>
            </a:r>
            <a:r>
              <a:rPr lang="en-US" b="1" dirty="0">
                <a:solidFill>
                  <a:srgbClr val="00FF00"/>
                </a:solidFill>
              </a:rPr>
              <a:t>TRUE</a:t>
            </a:r>
          </a:p>
          <a:p>
            <a:r>
              <a:rPr lang="en-US" dirty="0"/>
              <a:t>California -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70740-BC24-467C-B07A-EDDE71713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86" y="2716230"/>
            <a:ext cx="5143538" cy="3452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4C496-DA9D-4853-8410-ABE37AE25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918" y="2716230"/>
            <a:ext cx="5072100" cy="345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1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E23845-1014-4D47-B455-7C1797B97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5" y="2488392"/>
            <a:ext cx="5428300" cy="3828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5D23FB-18C9-48D6-9971-A05DF9311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86" y="2471733"/>
            <a:ext cx="5428301" cy="38283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26692EF-4D7B-40C8-8754-B7637E95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NY vs. CA – ‘List Price’ vs. Hospital Rating - Diabetes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81B7D2-B20D-4EDE-9C11-FE51A6CC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81" y="1151517"/>
            <a:ext cx="11544886" cy="10244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New York –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</a:p>
          <a:p>
            <a:r>
              <a:rPr lang="en-US" dirty="0"/>
              <a:t>California -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59024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80AC6B-1CF5-4A75-9071-0A36036FA57A}"/>
              </a:ext>
            </a:extLst>
          </p:cNvPr>
          <p:cNvSpPr txBox="1">
            <a:spLocks/>
          </p:cNvSpPr>
          <p:nvPr/>
        </p:nvSpPr>
        <p:spPr>
          <a:xfrm>
            <a:off x="775450" y="-173316"/>
            <a:ext cx="11544886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New York – Deep Dive on Charges – Joint Replacement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8D2447-ACBB-4240-B609-080FB9AE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22" y="714223"/>
            <a:ext cx="7237780" cy="602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9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F0FE77F-4DE4-4E13-BFC9-F9B74C3F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816" y="-80378"/>
            <a:ext cx="10435760" cy="8140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dirty="0">
                <a:solidFill>
                  <a:srgbClr val="FFFF66"/>
                </a:solidFill>
              </a:rPr>
              <a:t>New York – Deep Dive on Charges – Diabetes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C8917-F209-45C2-B02B-BC43D3A66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92" y="762070"/>
            <a:ext cx="8582789" cy="594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F0128C-673F-4C8A-A7C4-A396DEB20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5" y="1152987"/>
            <a:ext cx="8221816" cy="55192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5DD4718-2A35-4C9A-BEE1-FCF8F03385DD}"/>
              </a:ext>
            </a:extLst>
          </p:cNvPr>
          <p:cNvSpPr txBox="1">
            <a:spLocks/>
          </p:cNvSpPr>
          <p:nvPr/>
        </p:nvSpPr>
        <p:spPr>
          <a:xfrm>
            <a:off x="429575" y="-165295"/>
            <a:ext cx="11544886" cy="1143000"/>
          </a:xfrm>
          <a:prstGeom prst="rect">
            <a:avLst/>
          </a:prstGeo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66"/>
                </a:solidFill>
              </a:rPr>
              <a:t>NY – ‘List Price’ vs. Income - Diabetes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190B91-11D6-4875-BEF2-B2702E1E1E64}"/>
              </a:ext>
            </a:extLst>
          </p:cNvPr>
          <p:cNvSpPr txBox="1">
            <a:spLocks/>
          </p:cNvSpPr>
          <p:nvPr/>
        </p:nvSpPr>
        <p:spPr>
          <a:xfrm>
            <a:off x="9394755" y="2976793"/>
            <a:ext cx="1978095" cy="90441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00FF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74001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57" y="0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0716"/>
            <a:ext cx="12192000" cy="4441434"/>
          </a:xfrm>
        </p:spPr>
        <p:txBody>
          <a:bodyPr>
            <a:normAutofit/>
          </a:bodyPr>
          <a:lstStyle/>
          <a:p>
            <a:endParaRPr lang="en-US" sz="3200" b="1" dirty="0"/>
          </a:p>
          <a:p>
            <a:r>
              <a:rPr lang="en-US" sz="3200" b="1" dirty="0"/>
              <a:t>Hypothesis 1: There is a significant difference in ‘List Price’ vs. Hospital Rating. </a:t>
            </a:r>
            <a:r>
              <a:rPr lang="en-US" sz="3200" dirty="0">
                <a:solidFill>
                  <a:srgbClr val="00FF00"/>
                </a:solidFill>
              </a:rPr>
              <a:t>TRUE Nationally  (p= 5x10^-36)</a:t>
            </a:r>
          </a:p>
          <a:p>
            <a:endParaRPr lang="en-US" sz="3200" b="1" dirty="0"/>
          </a:p>
          <a:p>
            <a:r>
              <a:rPr lang="en-US" sz="3200" b="1" dirty="0"/>
              <a:t>Hypothesis 2: There is a significant difference in ‘List Price’ vs. Population Density. </a:t>
            </a:r>
            <a:r>
              <a:rPr lang="en-US" sz="3200" dirty="0">
                <a:solidFill>
                  <a:srgbClr val="00FF00"/>
                </a:solidFill>
              </a:rPr>
              <a:t>TRUE Nationally (p=0.00002)  </a:t>
            </a:r>
            <a:r>
              <a:rPr lang="en-US" sz="3200" dirty="0">
                <a:solidFill>
                  <a:srgbClr val="FF0000"/>
                </a:solidFill>
              </a:rPr>
              <a:t>FALSE Locally</a:t>
            </a:r>
            <a:endParaRPr lang="en-US" sz="3200" b="1" dirty="0"/>
          </a:p>
          <a:p>
            <a:pPr marL="137160" indent="0">
              <a:buNone/>
            </a:pPr>
            <a:br>
              <a:rPr lang="en-US" sz="3200" dirty="0">
                <a:solidFill>
                  <a:srgbClr val="FFFF66"/>
                </a:solidFill>
              </a:rPr>
            </a:br>
            <a:endParaRPr lang="en-US" sz="3200" b="1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52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24070" y="1520687"/>
            <a:ext cx="11158330" cy="470916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Healthcare Charges and Costs have long been </a:t>
            </a:r>
            <a:r>
              <a:rPr lang="en-US" b="1" i="1" dirty="0"/>
              <a:t>opaque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Starting in January 2019, federal law requires </a:t>
            </a:r>
            <a:r>
              <a:rPr lang="en-US" b="1" i="1" dirty="0"/>
              <a:t>transparency</a:t>
            </a:r>
          </a:p>
          <a:p>
            <a:pPr lvl="1"/>
            <a:r>
              <a:rPr lang="en-US" dirty="0"/>
              <a:t>Hospitals are required to publish their chargemasters</a:t>
            </a:r>
          </a:p>
          <a:p>
            <a:pPr lvl="1"/>
            <a:r>
              <a:rPr lang="en-US" dirty="0"/>
              <a:t>Medicare now disclosing hospital reimbursement data (data.gov)</a:t>
            </a:r>
          </a:p>
          <a:p>
            <a:pPr lvl="1"/>
            <a:r>
              <a:rPr lang="en-US" dirty="0"/>
              <a:t>Data still incomplete for many hospitals, and outpatient costs not yet published</a:t>
            </a:r>
          </a:p>
          <a:p>
            <a:endParaRPr lang="en-US" dirty="0"/>
          </a:p>
          <a:p>
            <a:r>
              <a:rPr lang="en-US" dirty="0"/>
              <a:t>Data will be analyzed from data.gov, cms.gov for cost-variance</a:t>
            </a:r>
          </a:p>
          <a:p>
            <a:pPr lvl="1"/>
            <a:r>
              <a:rPr lang="en-US" dirty="0"/>
              <a:t>Examining Top 2 quasi-facility-electable procedures: DRG 470 (Major Joint Replacement), DRG 638 (Diabetes with Complications)</a:t>
            </a:r>
          </a:p>
          <a:p>
            <a:pPr lvl="1"/>
            <a:r>
              <a:rPr lang="en-US" dirty="0"/>
              <a:t>View national differences by state, drill down as needed to root-cause &amp; correlate</a:t>
            </a:r>
          </a:p>
          <a:p>
            <a:pPr lvl="1"/>
            <a:r>
              <a:rPr lang="en-US" dirty="0"/>
              <a:t>Compare with other data from socrata.com, census.gov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168620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Observations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9291"/>
            <a:ext cx="12192000" cy="4841484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Available data on cost by DRG code is sparse and inconsistent outside of data.gov / medicare.gov – Despite Federal Regulations!</a:t>
            </a:r>
          </a:p>
          <a:p>
            <a:pPr lvl="1"/>
            <a:r>
              <a:rPr lang="en-US" sz="2800" dirty="0"/>
              <a:t>Outpatient DRG-coded data not immediately available</a:t>
            </a:r>
          </a:p>
          <a:p>
            <a:endParaRPr lang="en-US" sz="3200" dirty="0"/>
          </a:p>
          <a:p>
            <a:r>
              <a:rPr lang="en-US" sz="3200" dirty="0"/>
              <a:t>Hospital Charges can vary wildly within a single healthcare provider in a single metro area – differing cost structures?</a:t>
            </a:r>
          </a:p>
          <a:p>
            <a:endParaRPr lang="en-US" sz="3200" dirty="0"/>
          </a:p>
          <a:p>
            <a:r>
              <a:rPr lang="en-US" sz="3200" dirty="0"/>
              <a:t>Expect the ‘List Price’ vs. ‘Medicare Price’ gap to significantly narrow in the future due to market forces – consumers can effectively shop around</a:t>
            </a:r>
          </a:p>
          <a:p>
            <a:pPr marL="13716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660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5" y="-165295"/>
            <a:ext cx="1154488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2025"/>
            <a:ext cx="11816862" cy="1730326"/>
          </a:xfrm>
        </p:spPr>
        <p:txBody>
          <a:bodyPr>
            <a:normAutofit/>
          </a:bodyPr>
          <a:lstStyle/>
          <a:p>
            <a:r>
              <a:rPr lang="en-US" sz="2000" dirty="0"/>
              <a:t>GitHub: </a:t>
            </a:r>
          </a:p>
          <a:p>
            <a:r>
              <a:rPr lang="en-US" sz="2000" dirty="0"/>
              <a:t>Key Directories</a:t>
            </a:r>
          </a:p>
          <a:p>
            <a:r>
              <a:rPr lang="en-US" sz="2000" dirty="0"/>
              <a:t>Key Files</a:t>
            </a:r>
          </a:p>
          <a:p>
            <a:r>
              <a:rPr lang="en-US" sz="20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69093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Covered vs. Medicare Charge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5" y="1143000"/>
            <a:ext cx="11277599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Well-correlated, close to 1:1</a:t>
            </a:r>
          </a:p>
          <a:p>
            <a:r>
              <a:rPr lang="en-US" dirty="0"/>
              <a:t>Accounts for differences in Medicare vs. Supplemental coverage and Deductibles</a:t>
            </a:r>
          </a:p>
          <a:p>
            <a:r>
              <a:rPr lang="en-US" dirty="0"/>
              <a:t>Does not factor in private insurance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91FC8-BF0F-4479-8B5C-13F3764C1609}"/>
              </a:ext>
            </a:extLst>
          </p:cNvPr>
          <p:cNvSpPr txBox="1">
            <a:spLocks/>
          </p:cNvSpPr>
          <p:nvPr/>
        </p:nvSpPr>
        <p:spPr>
          <a:xfrm>
            <a:off x="1986993" y="6099657"/>
            <a:ext cx="8103705" cy="758343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Medicare Charges = What Medicare reimbursed the hospital</a:t>
            </a:r>
          </a:p>
          <a:p>
            <a:r>
              <a:rPr lang="en-US" sz="1800" dirty="0"/>
              <a:t>Covered Charges = Medicare reimbursement + supplemental insurance + deductibles </a:t>
            </a:r>
          </a:p>
        </p:txBody>
      </p:sp>
      <p:pic>
        <p:nvPicPr>
          <p:cNvPr id="9" name="Picture 8" descr="drg470joint_covered_medicare">
            <a:extLst>
              <a:ext uri="{FF2B5EF4-FFF2-40B4-BE49-F238E27FC236}">
                <a16:creationId xmlns:a16="http://schemas.microsoft.com/office/drawing/2014/main" id="{6BFE5756-81BB-492C-A42A-8765290950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4" y="2425144"/>
            <a:ext cx="5276022" cy="351734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1478A3-3C9E-428A-B029-873E2A330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378" y="2425144"/>
            <a:ext cx="5276022" cy="351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7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</a:rPr>
              <a:t>‘List Price’ vs. Medicare Charge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671" y="932032"/>
            <a:ext cx="11399973" cy="143158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BAD CORRELATION</a:t>
            </a:r>
          </a:p>
          <a:p>
            <a:r>
              <a:rPr lang="en-US" sz="2400" dirty="0"/>
              <a:t>Tremendous Variance in ‘List Prices’ – does not linearly relate </a:t>
            </a:r>
          </a:p>
          <a:p>
            <a:r>
              <a:rPr lang="en-US" sz="2400" dirty="0"/>
              <a:t>Private insurance negotiates down from the ‘List Price’ -&gt; Medicare Charge</a:t>
            </a:r>
          </a:p>
          <a:p>
            <a:r>
              <a:rPr lang="en-US" sz="2400" dirty="0">
                <a:solidFill>
                  <a:srgbClr val="FFFF66"/>
                </a:solidFill>
              </a:rPr>
              <a:t>This is where the problem begins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791FC8-BF0F-4479-8B5C-13F3764C1609}"/>
              </a:ext>
            </a:extLst>
          </p:cNvPr>
          <p:cNvSpPr txBox="1">
            <a:spLocks/>
          </p:cNvSpPr>
          <p:nvPr/>
        </p:nvSpPr>
        <p:spPr>
          <a:xfrm>
            <a:off x="1986993" y="6099657"/>
            <a:ext cx="8103705" cy="75834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Medicare Charges = What Medicare reimbursed the hospital</a:t>
            </a:r>
          </a:p>
          <a:p>
            <a:r>
              <a:rPr lang="en-US" sz="1800" dirty="0"/>
              <a:t>List Price = Hospital ‘List Price’ for a given DRG code procedure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992B96-A207-431F-A9D2-22EF546BB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1" y="2363612"/>
            <a:ext cx="5487650" cy="365843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F65ADB-830E-475C-B1A0-A3598CE30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994" y="2363612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C0421-67C2-468C-8B70-C820462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7" y="75026"/>
            <a:ext cx="10972800" cy="7368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66"/>
                </a:solidFill>
                <a:effectLst/>
              </a:rPr>
              <a:t>The Difference Exists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FA1FC8-E34B-4BD5-B4DF-BB4308EFD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115" y="2374182"/>
            <a:ext cx="8271770" cy="41358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C2FCB2-6C37-4884-B9C0-64651DFA0E93}"/>
              </a:ext>
            </a:extLst>
          </p:cNvPr>
          <p:cNvSpPr txBox="1"/>
          <p:nvPr/>
        </p:nvSpPr>
        <p:spPr>
          <a:xfrm>
            <a:off x="743734" y="1152448"/>
            <a:ext cx="885746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Min/Max payments for Hip/Knee replacements found in each state.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average difference in cost is $9,520.15 for these common procedures.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8F17FD-A8DF-4C06-85F6-83EF1760DCAE}"/>
              </a:ext>
            </a:extLst>
          </p:cNvPr>
          <p:cNvSpPr txBox="1"/>
          <p:nvPr/>
        </p:nvSpPr>
        <p:spPr>
          <a:xfrm>
            <a:off x="3968315" y="6577132"/>
            <a:ext cx="4255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https://healthdata.gov/dataset/payment-and-value-care-hospital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81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085" y="103474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National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CAA-CD4B-49E7-9D8B-415B3E6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18" y="1330077"/>
            <a:ext cx="11223367" cy="873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Hotspots for high ‘List Price’ standard deviation</a:t>
            </a:r>
          </a:p>
          <a:p>
            <a:r>
              <a:rPr lang="en-US" dirty="0"/>
              <a:t>Three key areas: Tri-State Area (NJ/NY/PA), Deep South (MS/AL), California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D6218-4671-4201-922E-A112486FA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1" y="2523585"/>
            <a:ext cx="5584170" cy="279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55811D-FB4D-4665-BEA3-129C9CBD58F7}"/>
              </a:ext>
            </a:extLst>
          </p:cNvPr>
          <p:cNvSpPr txBox="1"/>
          <p:nvPr/>
        </p:nvSpPr>
        <p:spPr>
          <a:xfrm>
            <a:off x="1011448" y="2438222"/>
            <a:ext cx="315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Diabetes – DRG470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DAEACC-0EE0-4262-A98C-2B2DC0C9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507" y="2638277"/>
            <a:ext cx="5341378" cy="2792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00189E-7E44-4B85-8E34-BCAAD5DB6B28}"/>
              </a:ext>
            </a:extLst>
          </p:cNvPr>
          <p:cNvSpPr txBox="1"/>
          <p:nvPr/>
        </p:nvSpPr>
        <p:spPr>
          <a:xfrm>
            <a:off x="7114988" y="2523585"/>
            <a:ext cx="315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Joint – DRG638</a:t>
            </a:r>
          </a:p>
        </p:txBody>
      </p:sp>
    </p:spTree>
    <p:extLst>
      <p:ext uri="{BB962C8B-B14F-4D97-AF65-F5344CB8AC3E}">
        <p14:creationId xmlns:p14="http://schemas.microsoft.com/office/powerpoint/2010/main" val="31911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C0421-67C2-468C-8B70-C820462B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0"/>
            <a:ext cx="111633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  <a:effectLst/>
              </a:rPr>
              <a:t>Hypothesis 1: There is a significant difference between hospital rating and the cost of medical procedures.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F5430A-77AA-423E-85A0-FA7621D7AC6C}"/>
              </a:ext>
            </a:extLst>
          </p:cNvPr>
          <p:cNvGrpSpPr/>
          <p:nvPr/>
        </p:nvGrpSpPr>
        <p:grpSpPr>
          <a:xfrm>
            <a:off x="1057275" y="1143000"/>
            <a:ext cx="7390824" cy="5525412"/>
            <a:chOff x="107998" y="1099168"/>
            <a:chExt cx="7501901" cy="5711251"/>
          </a:xfrm>
        </p:grpSpPr>
        <p:pic>
          <p:nvPicPr>
            <p:cNvPr id="8" name="Picture 7" descr="A close up of a map&#10;&#10;Description automatically generated">
              <a:extLst>
                <a:ext uri="{FF2B5EF4-FFF2-40B4-BE49-F238E27FC236}">
                  <a16:creationId xmlns:a16="http://schemas.microsoft.com/office/drawing/2014/main" id="{375A9450-F23C-405C-86CB-9D6963235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98" y="1099168"/>
              <a:ext cx="7501901" cy="5001267"/>
            </a:xfrm>
            <a:prstGeom prst="rect">
              <a:avLst/>
            </a:prstGeom>
          </p:spPr>
        </p:pic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713B174D-D8A5-4D69-8118-C01745AB7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8" y="5951473"/>
              <a:ext cx="7501901" cy="8589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T-Test: T-Value = -73.18081389444465,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pvalue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 = 0.0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Linear Regression: Slope = -247.8486204326963, Intercept = 39475.26258752547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solidFill>
                    <a:schemeClr val="bg1"/>
                  </a:solidFill>
                  <a:latin typeface="Arial Unicode MS"/>
                </a:rPr>
                <a:t>	         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Pvalue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 = 5.870203165162494e-36, R^2=0.09468995132269074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 Unicode MS"/>
                </a:rPr>
                <a:t>Polynomial Regression: -247.8 x + 3.948e+04 [ -247.84862043 39475.26258753] 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B356393-3228-4ED3-9311-68D3928D8934}"/>
              </a:ext>
            </a:extLst>
          </p:cNvPr>
          <p:cNvSpPr txBox="1"/>
          <p:nvPr/>
        </p:nvSpPr>
        <p:spPr>
          <a:xfrm>
            <a:off x="9144000" y="2824381"/>
            <a:ext cx="214135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</a:rPr>
              <a:t>TRUE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(nationally)</a:t>
            </a:r>
          </a:p>
        </p:txBody>
      </p:sp>
    </p:spTree>
    <p:extLst>
      <p:ext uri="{BB962C8B-B14F-4D97-AF65-F5344CB8AC3E}">
        <p14:creationId xmlns:p14="http://schemas.microsoft.com/office/powerpoint/2010/main" val="238365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B8BD33-023D-46D5-B453-B5E45598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  <a:effectLst/>
              </a:rPr>
              <a:t>Hypothesis 2: There is a significant difference between population and medical procedure cost.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2F864-B209-4AAC-BBD5-5DA932CA538E}"/>
              </a:ext>
            </a:extLst>
          </p:cNvPr>
          <p:cNvSpPr txBox="1"/>
          <p:nvPr/>
        </p:nvSpPr>
        <p:spPr>
          <a:xfrm>
            <a:off x="437321" y="1474767"/>
            <a:ext cx="10853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Looking at the USA, population count correlates with the cost of Hip/Knee replacement procedures.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95D563-515B-4D5A-887B-1E4A86386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1" y="2305764"/>
            <a:ext cx="8555195" cy="427759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4783B0-39AE-4AEE-ACFA-43311BDCC201}"/>
              </a:ext>
            </a:extLst>
          </p:cNvPr>
          <p:cNvSpPr txBox="1"/>
          <p:nvPr/>
        </p:nvSpPr>
        <p:spPr>
          <a:xfrm>
            <a:off x="9613324" y="3429000"/>
            <a:ext cx="214135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</a:rPr>
              <a:t>TRUE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(nationally)</a:t>
            </a:r>
          </a:p>
        </p:txBody>
      </p:sp>
    </p:spTree>
    <p:extLst>
      <p:ext uri="{BB962C8B-B14F-4D97-AF65-F5344CB8AC3E}">
        <p14:creationId xmlns:p14="http://schemas.microsoft.com/office/powerpoint/2010/main" val="138975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C0421-67C2-468C-8B70-C820462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66"/>
                </a:solidFill>
                <a:effectLst/>
              </a:rPr>
              <a:t>Hypothesis 2a: There is a significant difference between population and medical procedure cost.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9F1B883-A8D4-49AF-8401-BBAAFA25B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40" y="2505352"/>
            <a:ext cx="8156020" cy="407801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0643FB-6118-42B2-866E-1B54F76F3EB0}"/>
              </a:ext>
            </a:extLst>
          </p:cNvPr>
          <p:cNvSpPr txBox="1"/>
          <p:nvPr/>
        </p:nvSpPr>
        <p:spPr>
          <a:xfrm>
            <a:off x="265390" y="1412518"/>
            <a:ext cx="798990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York shows a significant trend when looking at hip/knee replacements across the state.   More populated areas tend to have higher costs for the same procedure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79AC1-7A60-40F9-8E2B-85EBBC7D1A3D}"/>
              </a:ext>
            </a:extLst>
          </p:cNvPr>
          <p:cNvSpPr txBox="1"/>
          <p:nvPr/>
        </p:nvSpPr>
        <p:spPr>
          <a:xfrm>
            <a:off x="9441045" y="3429000"/>
            <a:ext cx="204575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</a:rPr>
              <a:t>TRUE</a:t>
            </a:r>
          </a:p>
          <a:p>
            <a:pPr algn="ctr"/>
            <a:r>
              <a:rPr lang="en-US" sz="3200" b="1" dirty="0">
                <a:solidFill>
                  <a:srgbClr val="00B050"/>
                </a:solidFill>
              </a:rPr>
              <a:t>(NY)</a:t>
            </a:r>
          </a:p>
        </p:txBody>
      </p:sp>
    </p:spTree>
    <p:extLst>
      <p:ext uri="{BB962C8B-B14F-4D97-AF65-F5344CB8AC3E}">
        <p14:creationId xmlns:p14="http://schemas.microsoft.com/office/powerpoint/2010/main" val="59969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D1C9B0-FE26-433B-8E1A-54CCDFA4EB1D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presentation design slides</Template>
  <TotalTime>0</TotalTime>
  <Words>932</Words>
  <Application>Microsoft Office PowerPoint</Application>
  <PresentationFormat>Widescreen</PresentationFormat>
  <Paragraphs>112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Unicode MS</vt:lpstr>
      <vt:lpstr>Calibri</vt:lpstr>
      <vt:lpstr>Wingdings</vt:lpstr>
      <vt:lpstr>Wingdings 2</vt:lpstr>
      <vt:lpstr>Wingdings 3</vt:lpstr>
      <vt:lpstr>Medical design template</vt:lpstr>
      <vt:lpstr>Inconsistency of U.S. healthcare costs</vt:lpstr>
      <vt:lpstr>Overview</vt:lpstr>
      <vt:lpstr>Covered vs. Medicare Charge Variance</vt:lpstr>
      <vt:lpstr>‘List Price’ vs. Medicare Charge Variance</vt:lpstr>
      <vt:lpstr>The Difference Exists</vt:lpstr>
      <vt:lpstr>National Variance</vt:lpstr>
      <vt:lpstr>Hypothesis 1: There is a significant difference between hospital rating and the cost of medical procedures.</vt:lpstr>
      <vt:lpstr>Hypothesis 2: There is a significant difference between population and medical procedure cost.</vt:lpstr>
      <vt:lpstr>Hypothesis 2a: There is a significant difference between population and medical procedure cost.</vt:lpstr>
      <vt:lpstr>Hypothesis 2a: There is a significant difference between population(density) and medical procedure cost.</vt:lpstr>
      <vt:lpstr>Mississippi – Deep Dive on Charges - Diabetes</vt:lpstr>
      <vt:lpstr>Mississippi – Deep Dive on Charges – Joint Replacement</vt:lpstr>
      <vt:lpstr>Mississippi - Removing ‘Aberrantly-Priced’ Merit Healthcare</vt:lpstr>
      <vt:lpstr>NY vs. CA – ‘List Price’ vs. Population Density - Diabetes</vt:lpstr>
      <vt:lpstr>NY vs. CA – ‘List Price’ vs. Hospital Rating - Diabetes</vt:lpstr>
      <vt:lpstr>PowerPoint Presentation</vt:lpstr>
      <vt:lpstr>New York – Deep Dive on Charges – Diabetes</vt:lpstr>
      <vt:lpstr>PowerPoint Presentation</vt:lpstr>
      <vt:lpstr>Summary</vt:lpstr>
      <vt:lpstr>Observations &amp; Implications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2019-09-06T20:16:57Z</dcterms:created>
  <dcterms:modified xsi:type="dcterms:W3CDTF">2019-09-11T02:19:01Z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