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4"/>
  </p:sldMasterIdLst>
  <p:notesMasterIdLst>
    <p:notesMasterId r:id="rId30"/>
  </p:notesMasterIdLst>
  <p:handoutMasterIdLst>
    <p:handoutMasterId r:id="rId31"/>
  </p:handoutMasterIdLst>
  <p:sldIdLst>
    <p:sldId id="257" r:id="rId5"/>
    <p:sldId id="258" r:id="rId6"/>
    <p:sldId id="261" r:id="rId7"/>
    <p:sldId id="263" r:id="rId8"/>
    <p:sldId id="280" r:id="rId9"/>
    <p:sldId id="259" r:id="rId10"/>
    <p:sldId id="278" r:id="rId11"/>
    <p:sldId id="277" r:id="rId12"/>
    <p:sldId id="260" r:id="rId13"/>
    <p:sldId id="282" r:id="rId14"/>
    <p:sldId id="262" r:id="rId15"/>
    <p:sldId id="264" r:id="rId16"/>
    <p:sldId id="281" r:id="rId17"/>
    <p:sldId id="265" r:id="rId18"/>
    <p:sldId id="273" r:id="rId19"/>
    <p:sldId id="274" r:id="rId20"/>
    <p:sldId id="266" r:id="rId21"/>
    <p:sldId id="275" r:id="rId22"/>
    <p:sldId id="276" r:id="rId23"/>
    <p:sldId id="267" r:id="rId24"/>
    <p:sldId id="269" r:id="rId25"/>
    <p:sldId id="268" r:id="rId26"/>
    <p:sldId id="270" r:id="rId27"/>
    <p:sldId id="271" r:id="rId28"/>
    <p:sldId id="27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321" autoAdjust="0"/>
  </p:normalViewPr>
  <p:slideViewPr>
    <p:cSldViewPr snapToGrid="0">
      <p:cViewPr varScale="1">
        <p:scale>
          <a:sx n="101" d="100"/>
          <a:sy n="101" d="100"/>
        </p:scale>
        <p:origin x="9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240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60B6B-963E-45AD-B18D-9DA3469D83C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61BEE-A6B4-49DE-8859-2A55F155C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30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D2A0D-6B45-4215-8A49-D14849101A6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6A182-AF03-4CC8-94DC-C0726DF52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40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6A182-AF03-4CC8-94DC-C0726DF52A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5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6A182-AF03-4CC8-94DC-C0726DF52A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05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E626-6EB7-4D9A-AD4A-B54D1684CAD1}" type="datetime1">
              <a:rPr lang="en-US" smtClean="0"/>
              <a:t>9/9/2019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62707" y="2320335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288339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l">
              <a:defRPr sz="4800" b="1" cap="all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8602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2EDF-E99E-4C68-AFCB-7A835B309D6D}" type="datetime1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0336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D85F-A551-4C69-800A-8CFFA2306A88}" type="datetime1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351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4A36-10EA-4DE5-9251-C62AA44714D2}" type="datetime1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2015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95A85-13CC-45EA-B1A6-5B8E77AB646B}" type="datetime1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ubtitle 8"/>
          <p:cNvSpPr>
            <a:spLocks noGrp="1"/>
          </p:cNvSpPr>
          <p:nvPr>
            <p:ph type="subTitle" idx="1"/>
          </p:nvPr>
        </p:nvSpPr>
        <p:spPr>
          <a:xfrm>
            <a:off x="562707" y="2320335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562707" y="288339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l"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2633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1815-F531-4787-BA2A-626422C133AD}" type="datetime1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838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4885B-3C5C-43BB-9862-47948E5DF551}" type="datetime1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184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B6AF-AB61-4D8E-B7B7-705C5ACEBBCC}" type="datetime1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320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EC9A-B094-4092-8061-75D86CB34931}" type="datetime1">
              <a:rPr lang="en-US" smtClean="0"/>
              <a:t>9/9/2019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6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AEED-2323-4359-853E-316DF6600362}" type="datetime1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1">
                <a:ln w="6350"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7750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C2DF-F1FD-4724-A563-92BADFC82ECC}" type="datetime1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>
              <a:lumMod val="20000"/>
              <a:lumOff val="80000"/>
            </a:schemeClr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4466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D20E2CF-D74B-4B51-899A-DCEA821C90C7}" type="datetime1">
              <a:rPr lang="en-US" smtClean="0"/>
              <a:t>9/9/2019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grpSp>
        <p:nvGrpSpPr>
          <p:cNvPr id="24" name="Group 18"/>
          <p:cNvGrpSpPr>
            <a:grpSpLocks/>
          </p:cNvGrpSpPr>
          <p:nvPr/>
        </p:nvGrpSpPr>
        <p:grpSpPr bwMode="auto">
          <a:xfrm>
            <a:off x="4263969" y="1960564"/>
            <a:ext cx="3762431" cy="4821237"/>
            <a:chOff x="1365" y="355"/>
            <a:chExt cx="3024" cy="3875"/>
          </a:xfrm>
          <a:solidFill>
            <a:schemeClr val="bg2">
              <a:lumMod val="50000"/>
              <a:alpha val="20000"/>
            </a:schemeClr>
          </a:solidFill>
        </p:grpSpPr>
        <p:sp>
          <p:nvSpPr>
            <p:cNvPr id="25" name="Freeform 2"/>
            <p:cNvSpPr>
              <a:spLocks/>
            </p:cNvSpPr>
            <p:nvPr/>
          </p:nvSpPr>
          <p:spPr bwMode="auto">
            <a:xfrm>
              <a:off x="2835" y="586"/>
              <a:ext cx="88" cy="1121"/>
            </a:xfrm>
            <a:custGeom>
              <a:avLst/>
              <a:gdLst>
                <a:gd name="T0" fmla="*/ 0 w 88"/>
                <a:gd name="T1" fmla="*/ 1120 h 1121"/>
                <a:gd name="T2" fmla="*/ 0 w 88"/>
                <a:gd name="T3" fmla="*/ 0 h 1121"/>
                <a:gd name="T4" fmla="*/ 87 w 88"/>
                <a:gd name="T5" fmla="*/ 0 h 1121"/>
                <a:gd name="T6" fmla="*/ 87 w 88"/>
                <a:gd name="T7" fmla="*/ 1085 h 1121"/>
                <a:gd name="T8" fmla="*/ 0 w 88"/>
                <a:gd name="T9" fmla="*/ 1120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1121">
                  <a:moveTo>
                    <a:pt x="0" y="1120"/>
                  </a:moveTo>
                  <a:lnTo>
                    <a:pt x="0" y="0"/>
                  </a:lnTo>
                  <a:lnTo>
                    <a:pt x="87" y="0"/>
                  </a:lnTo>
                  <a:lnTo>
                    <a:pt x="87" y="1085"/>
                  </a:lnTo>
                  <a:lnTo>
                    <a:pt x="0" y="112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3"/>
            <p:cNvSpPr>
              <a:spLocks/>
            </p:cNvSpPr>
            <p:nvPr/>
          </p:nvSpPr>
          <p:spPr bwMode="auto">
            <a:xfrm>
              <a:off x="2834" y="1900"/>
              <a:ext cx="84" cy="363"/>
            </a:xfrm>
            <a:custGeom>
              <a:avLst/>
              <a:gdLst>
                <a:gd name="T0" fmla="*/ 0 w 84"/>
                <a:gd name="T1" fmla="*/ 29 h 363"/>
                <a:gd name="T2" fmla="*/ 83 w 84"/>
                <a:gd name="T3" fmla="*/ 0 h 363"/>
                <a:gd name="T4" fmla="*/ 74 w 84"/>
                <a:gd name="T5" fmla="*/ 329 h 363"/>
                <a:gd name="T6" fmla="*/ 0 w 84"/>
                <a:gd name="T7" fmla="*/ 362 h 363"/>
                <a:gd name="T8" fmla="*/ 0 w 84"/>
                <a:gd name="T9" fmla="*/ 2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363">
                  <a:moveTo>
                    <a:pt x="0" y="29"/>
                  </a:moveTo>
                  <a:lnTo>
                    <a:pt x="83" y="0"/>
                  </a:lnTo>
                  <a:lnTo>
                    <a:pt x="74" y="329"/>
                  </a:lnTo>
                  <a:lnTo>
                    <a:pt x="0" y="362"/>
                  </a:lnTo>
                  <a:lnTo>
                    <a:pt x="0" y="2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4"/>
            <p:cNvSpPr>
              <a:spLocks/>
            </p:cNvSpPr>
            <p:nvPr/>
          </p:nvSpPr>
          <p:spPr bwMode="auto">
            <a:xfrm>
              <a:off x="2825" y="2493"/>
              <a:ext cx="84" cy="249"/>
            </a:xfrm>
            <a:custGeom>
              <a:avLst/>
              <a:gdLst>
                <a:gd name="T0" fmla="*/ 2 w 84"/>
                <a:gd name="T1" fmla="*/ 213 h 249"/>
                <a:gd name="T2" fmla="*/ 0 w 84"/>
                <a:gd name="T3" fmla="*/ 28 h 249"/>
                <a:gd name="T4" fmla="*/ 83 w 84"/>
                <a:gd name="T5" fmla="*/ 0 h 249"/>
                <a:gd name="T6" fmla="*/ 72 w 84"/>
                <a:gd name="T7" fmla="*/ 248 h 249"/>
                <a:gd name="T8" fmla="*/ 2 w 84"/>
                <a:gd name="T9" fmla="*/ 21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249">
                  <a:moveTo>
                    <a:pt x="2" y="213"/>
                  </a:moveTo>
                  <a:lnTo>
                    <a:pt x="0" y="28"/>
                  </a:lnTo>
                  <a:lnTo>
                    <a:pt x="83" y="0"/>
                  </a:lnTo>
                  <a:lnTo>
                    <a:pt x="72" y="248"/>
                  </a:lnTo>
                  <a:lnTo>
                    <a:pt x="2" y="21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5"/>
            <p:cNvSpPr>
              <a:spLocks/>
            </p:cNvSpPr>
            <p:nvPr/>
          </p:nvSpPr>
          <p:spPr bwMode="auto">
            <a:xfrm>
              <a:off x="2831" y="2965"/>
              <a:ext cx="52" cy="232"/>
            </a:xfrm>
            <a:custGeom>
              <a:avLst/>
              <a:gdLst>
                <a:gd name="T0" fmla="*/ 13 w 52"/>
                <a:gd name="T1" fmla="*/ 204 h 232"/>
                <a:gd name="T2" fmla="*/ 0 w 52"/>
                <a:gd name="T3" fmla="*/ 0 h 232"/>
                <a:gd name="T4" fmla="*/ 51 w 52"/>
                <a:gd name="T5" fmla="*/ 26 h 232"/>
                <a:gd name="T6" fmla="*/ 47 w 52"/>
                <a:gd name="T7" fmla="*/ 231 h 232"/>
                <a:gd name="T8" fmla="*/ 13 w 52"/>
                <a:gd name="T9" fmla="*/ 2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32">
                  <a:moveTo>
                    <a:pt x="13" y="204"/>
                  </a:moveTo>
                  <a:lnTo>
                    <a:pt x="0" y="0"/>
                  </a:lnTo>
                  <a:lnTo>
                    <a:pt x="51" y="26"/>
                  </a:lnTo>
                  <a:lnTo>
                    <a:pt x="47" y="231"/>
                  </a:lnTo>
                  <a:lnTo>
                    <a:pt x="13" y="20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auto">
            <a:xfrm>
              <a:off x="2851" y="3354"/>
              <a:ext cx="36" cy="133"/>
            </a:xfrm>
            <a:custGeom>
              <a:avLst/>
              <a:gdLst>
                <a:gd name="T0" fmla="*/ 4 w 36"/>
                <a:gd name="T1" fmla="*/ 101 h 133"/>
                <a:gd name="T2" fmla="*/ 0 w 36"/>
                <a:gd name="T3" fmla="*/ 0 h 133"/>
                <a:gd name="T4" fmla="*/ 35 w 36"/>
                <a:gd name="T5" fmla="*/ 20 h 133"/>
                <a:gd name="T6" fmla="*/ 28 w 36"/>
                <a:gd name="T7" fmla="*/ 132 h 133"/>
                <a:gd name="T8" fmla="*/ 4 w 36"/>
                <a:gd name="T9" fmla="*/ 10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33">
                  <a:moveTo>
                    <a:pt x="4" y="101"/>
                  </a:moveTo>
                  <a:lnTo>
                    <a:pt x="0" y="0"/>
                  </a:lnTo>
                  <a:lnTo>
                    <a:pt x="35" y="20"/>
                  </a:lnTo>
                  <a:lnTo>
                    <a:pt x="28" y="132"/>
                  </a:lnTo>
                  <a:lnTo>
                    <a:pt x="4" y="10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7"/>
            <p:cNvSpPr>
              <a:spLocks/>
            </p:cNvSpPr>
            <p:nvPr/>
          </p:nvSpPr>
          <p:spPr bwMode="auto">
            <a:xfrm>
              <a:off x="2851" y="3640"/>
              <a:ext cx="30" cy="590"/>
            </a:xfrm>
            <a:custGeom>
              <a:avLst/>
              <a:gdLst>
                <a:gd name="T0" fmla="*/ 15 w 30"/>
                <a:gd name="T1" fmla="*/ 589 h 590"/>
                <a:gd name="T2" fmla="*/ 0 w 30"/>
                <a:gd name="T3" fmla="*/ 0 h 590"/>
                <a:gd name="T4" fmla="*/ 29 w 30"/>
                <a:gd name="T5" fmla="*/ 37 h 590"/>
                <a:gd name="T6" fmla="*/ 15 w 30"/>
                <a:gd name="T7" fmla="*/ 589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590">
                  <a:moveTo>
                    <a:pt x="15" y="589"/>
                  </a:moveTo>
                  <a:lnTo>
                    <a:pt x="0" y="0"/>
                  </a:lnTo>
                  <a:lnTo>
                    <a:pt x="29" y="37"/>
                  </a:lnTo>
                  <a:lnTo>
                    <a:pt x="15" y="58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8"/>
            <p:cNvSpPr>
              <a:spLocks/>
            </p:cNvSpPr>
            <p:nvPr/>
          </p:nvSpPr>
          <p:spPr bwMode="auto">
            <a:xfrm>
              <a:off x="2600" y="3595"/>
              <a:ext cx="233" cy="130"/>
            </a:xfrm>
            <a:custGeom>
              <a:avLst/>
              <a:gdLst>
                <a:gd name="T0" fmla="*/ 0 w 233"/>
                <a:gd name="T1" fmla="*/ 117 h 130"/>
                <a:gd name="T2" fmla="*/ 48 w 233"/>
                <a:gd name="T3" fmla="*/ 101 h 130"/>
                <a:gd name="T4" fmla="*/ 93 w 233"/>
                <a:gd name="T5" fmla="*/ 79 h 130"/>
                <a:gd name="T6" fmla="*/ 146 w 233"/>
                <a:gd name="T7" fmla="*/ 39 h 130"/>
                <a:gd name="T8" fmla="*/ 182 w 233"/>
                <a:gd name="T9" fmla="*/ 0 h 130"/>
                <a:gd name="T10" fmla="*/ 232 w 233"/>
                <a:gd name="T11" fmla="*/ 42 h 130"/>
                <a:gd name="T12" fmla="*/ 188 w 233"/>
                <a:gd name="T13" fmla="*/ 74 h 130"/>
                <a:gd name="T14" fmla="*/ 134 w 233"/>
                <a:gd name="T15" fmla="*/ 110 h 130"/>
                <a:gd name="T16" fmla="*/ 61 w 233"/>
                <a:gd name="T17" fmla="*/ 129 h 130"/>
                <a:gd name="T18" fmla="*/ 0 w 233"/>
                <a:gd name="T19" fmla="*/ 11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30">
                  <a:moveTo>
                    <a:pt x="0" y="117"/>
                  </a:moveTo>
                  <a:lnTo>
                    <a:pt x="48" y="101"/>
                  </a:lnTo>
                  <a:lnTo>
                    <a:pt x="93" y="79"/>
                  </a:lnTo>
                  <a:lnTo>
                    <a:pt x="146" y="39"/>
                  </a:lnTo>
                  <a:lnTo>
                    <a:pt x="182" y="0"/>
                  </a:lnTo>
                  <a:lnTo>
                    <a:pt x="232" y="42"/>
                  </a:lnTo>
                  <a:lnTo>
                    <a:pt x="188" y="74"/>
                  </a:lnTo>
                  <a:lnTo>
                    <a:pt x="134" y="110"/>
                  </a:lnTo>
                  <a:lnTo>
                    <a:pt x="61" y="129"/>
                  </a:lnTo>
                  <a:lnTo>
                    <a:pt x="0" y="11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9"/>
            <p:cNvSpPr>
              <a:spLocks/>
            </p:cNvSpPr>
            <p:nvPr/>
          </p:nvSpPr>
          <p:spPr bwMode="auto">
            <a:xfrm>
              <a:off x="2583" y="2888"/>
              <a:ext cx="465" cy="646"/>
            </a:xfrm>
            <a:custGeom>
              <a:avLst/>
              <a:gdLst>
                <a:gd name="T0" fmla="*/ 359 w 465"/>
                <a:gd name="T1" fmla="*/ 645 h 646"/>
                <a:gd name="T2" fmla="*/ 405 w 465"/>
                <a:gd name="T3" fmla="*/ 616 h 646"/>
                <a:gd name="T4" fmla="*/ 447 w 465"/>
                <a:gd name="T5" fmla="*/ 580 h 646"/>
                <a:gd name="T6" fmla="*/ 460 w 465"/>
                <a:gd name="T7" fmla="*/ 552 h 646"/>
                <a:gd name="T8" fmla="*/ 464 w 465"/>
                <a:gd name="T9" fmla="*/ 515 h 646"/>
                <a:gd name="T10" fmla="*/ 451 w 465"/>
                <a:gd name="T11" fmla="*/ 468 h 646"/>
                <a:gd name="T12" fmla="*/ 424 w 465"/>
                <a:gd name="T13" fmla="*/ 424 h 646"/>
                <a:gd name="T14" fmla="*/ 380 w 465"/>
                <a:gd name="T15" fmla="*/ 385 h 646"/>
                <a:gd name="T16" fmla="*/ 168 w 465"/>
                <a:gd name="T17" fmla="*/ 259 h 646"/>
                <a:gd name="T18" fmla="*/ 133 w 465"/>
                <a:gd name="T19" fmla="*/ 235 h 646"/>
                <a:gd name="T20" fmla="*/ 111 w 465"/>
                <a:gd name="T21" fmla="*/ 208 h 646"/>
                <a:gd name="T22" fmla="*/ 104 w 465"/>
                <a:gd name="T23" fmla="*/ 166 h 646"/>
                <a:gd name="T24" fmla="*/ 117 w 465"/>
                <a:gd name="T25" fmla="*/ 124 h 646"/>
                <a:gd name="T26" fmla="*/ 155 w 465"/>
                <a:gd name="T27" fmla="*/ 95 h 646"/>
                <a:gd name="T28" fmla="*/ 222 w 465"/>
                <a:gd name="T29" fmla="*/ 52 h 646"/>
                <a:gd name="T30" fmla="*/ 124 w 465"/>
                <a:gd name="T31" fmla="*/ 0 h 646"/>
                <a:gd name="T32" fmla="*/ 55 w 465"/>
                <a:gd name="T33" fmla="*/ 41 h 646"/>
                <a:gd name="T34" fmla="*/ 27 w 465"/>
                <a:gd name="T35" fmla="*/ 70 h 646"/>
                <a:gd name="T36" fmla="*/ 2 w 465"/>
                <a:gd name="T37" fmla="*/ 123 h 646"/>
                <a:gd name="T38" fmla="*/ 0 w 465"/>
                <a:gd name="T39" fmla="*/ 189 h 646"/>
                <a:gd name="T40" fmla="*/ 29 w 465"/>
                <a:gd name="T41" fmla="*/ 257 h 646"/>
                <a:gd name="T42" fmla="*/ 78 w 465"/>
                <a:gd name="T43" fmla="*/ 300 h 646"/>
                <a:gd name="T44" fmla="*/ 311 w 465"/>
                <a:gd name="T45" fmla="*/ 442 h 646"/>
                <a:gd name="T46" fmla="*/ 358 w 465"/>
                <a:gd name="T47" fmla="*/ 474 h 646"/>
                <a:gd name="T48" fmla="*/ 375 w 465"/>
                <a:gd name="T49" fmla="*/ 516 h 646"/>
                <a:gd name="T50" fmla="*/ 375 w 465"/>
                <a:gd name="T51" fmla="*/ 550 h 646"/>
                <a:gd name="T52" fmla="*/ 308 w 465"/>
                <a:gd name="T53" fmla="*/ 608 h 646"/>
                <a:gd name="T54" fmla="*/ 359 w 465"/>
                <a:gd name="T55" fmla="*/ 645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65" h="646">
                  <a:moveTo>
                    <a:pt x="359" y="645"/>
                  </a:moveTo>
                  <a:lnTo>
                    <a:pt x="405" y="616"/>
                  </a:lnTo>
                  <a:lnTo>
                    <a:pt x="447" y="580"/>
                  </a:lnTo>
                  <a:lnTo>
                    <a:pt x="460" y="552"/>
                  </a:lnTo>
                  <a:lnTo>
                    <a:pt x="464" y="515"/>
                  </a:lnTo>
                  <a:lnTo>
                    <a:pt x="451" y="468"/>
                  </a:lnTo>
                  <a:lnTo>
                    <a:pt x="424" y="424"/>
                  </a:lnTo>
                  <a:lnTo>
                    <a:pt x="380" y="385"/>
                  </a:lnTo>
                  <a:lnTo>
                    <a:pt x="168" y="259"/>
                  </a:lnTo>
                  <a:lnTo>
                    <a:pt x="133" y="235"/>
                  </a:lnTo>
                  <a:lnTo>
                    <a:pt x="111" y="208"/>
                  </a:lnTo>
                  <a:lnTo>
                    <a:pt x="104" y="166"/>
                  </a:lnTo>
                  <a:lnTo>
                    <a:pt x="117" y="124"/>
                  </a:lnTo>
                  <a:lnTo>
                    <a:pt x="155" y="95"/>
                  </a:lnTo>
                  <a:lnTo>
                    <a:pt x="222" y="52"/>
                  </a:lnTo>
                  <a:lnTo>
                    <a:pt x="124" y="0"/>
                  </a:lnTo>
                  <a:lnTo>
                    <a:pt x="55" y="41"/>
                  </a:lnTo>
                  <a:lnTo>
                    <a:pt x="27" y="70"/>
                  </a:lnTo>
                  <a:lnTo>
                    <a:pt x="2" y="123"/>
                  </a:lnTo>
                  <a:lnTo>
                    <a:pt x="0" y="189"/>
                  </a:lnTo>
                  <a:lnTo>
                    <a:pt x="29" y="257"/>
                  </a:lnTo>
                  <a:lnTo>
                    <a:pt x="78" y="300"/>
                  </a:lnTo>
                  <a:lnTo>
                    <a:pt x="311" y="442"/>
                  </a:lnTo>
                  <a:lnTo>
                    <a:pt x="358" y="474"/>
                  </a:lnTo>
                  <a:lnTo>
                    <a:pt x="375" y="516"/>
                  </a:lnTo>
                  <a:lnTo>
                    <a:pt x="375" y="550"/>
                  </a:lnTo>
                  <a:lnTo>
                    <a:pt x="308" y="608"/>
                  </a:lnTo>
                  <a:lnTo>
                    <a:pt x="359" y="6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0"/>
            <p:cNvSpPr>
              <a:spLocks/>
            </p:cNvSpPr>
            <p:nvPr/>
          </p:nvSpPr>
          <p:spPr bwMode="auto">
            <a:xfrm>
              <a:off x="2966" y="2396"/>
              <a:ext cx="318" cy="422"/>
            </a:xfrm>
            <a:custGeom>
              <a:avLst/>
              <a:gdLst>
                <a:gd name="T0" fmla="*/ 92 w 318"/>
                <a:gd name="T1" fmla="*/ 421 h 422"/>
                <a:gd name="T2" fmla="*/ 163 w 318"/>
                <a:gd name="T3" fmla="*/ 399 h 422"/>
                <a:gd name="T4" fmla="*/ 218 w 318"/>
                <a:gd name="T5" fmla="*/ 357 h 422"/>
                <a:gd name="T6" fmla="*/ 263 w 318"/>
                <a:gd name="T7" fmla="*/ 316 h 422"/>
                <a:gd name="T8" fmla="*/ 300 w 318"/>
                <a:gd name="T9" fmla="*/ 265 h 422"/>
                <a:gd name="T10" fmla="*/ 317 w 318"/>
                <a:gd name="T11" fmla="*/ 203 h 422"/>
                <a:gd name="T12" fmla="*/ 316 w 318"/>
                <a:gd name="T13" fmla="*/ 139 h 422"/>
                <a:gd name="T14" fmla="*/ 299 w 318"/>
                <a:gd name="T15" fmla="*/ 95 h 422"/>
                <a:gd name="T16" fmla="*/ 276 w 318"/>
                <a:gd name="T17" fmla="*/ 64 h 422"/>
                <a:gd name="T18" fmla="*/ 241 w 318"/>
                <a:gd name="T19" fmla="*/ 36 h 422"/>
                <a:gd name="T20" fmla="*/ 218 w 318"/>
                <a:gd name="T21" fmla="*/ 14 h 422"/>
                <a:gd name="T22" fmla="*/ 180 w 318"/>
                <a:gd name="T23" fmla="*/ 0 h 422"/>
                <a:gd name="T24" fmla="*/ 61 w 318"/>
                <a:gd name="T25" fmla="*/ 52 h 422"/>
                <a:gd name="T26" fmla="*/ 106 w 318"/>
                <a:gd name="T27" fmla="*/ 93 h 422"/>
                <a:gd name="T28" fmla="*/ 137 w 318"/>
                <a:gd name="T29" fmla="*/ 130 h 422"/>
                <a:gd name="T30" fmla="*/ 159 w 318"/>
                <a:gd name="T31" fmla="*/ 159 h 422"/>
                <a:gd name="T32" fmla="*/ 176 w 318"/>
                <a:gd name="T33" fmla="*/ 196 h 422"/>
                <a:gd name="T34" fmla="*/ 176 w 318"/>
                <a:gd name="T35" fmla="*/ 246 h 422"/>
                <a:gd name="T36" fmla="*/ 145 w 318"/>
                <a:gd name="T37" fmla="*/ 279 h 422"/>
                <a:gd name="T38" fmla="*/ 105 w 318"/>
                <a:gd name="T39" fmla="*/ 309 h 422"/>
                <a:gd name="T40" fmla="*/ 50 w 318"/>
                <a:gd name="T41" fmla="*/ 342 h 422"/>
                <a:gd name="T42" fmla="*/ 0 w 318"/>
                <a:gd name="T43" fmla="*/ 369 h 422"/>
                <a:gd name="T44" fmla="*/ 92 w 318"/>
                <a:gd name="T45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8" h="422">
                  <a:moveTo>
                    <a:pt x="92" y="421"/>
                  </a:moveTo>
                  <a:lnTo>
                    <a:pt x="163" y="399"/>
                  </a:lnTo>
                  <a:lnTo>
                    <a:pt x="218" y="357"/>
                  </a:lnTo>
                  <a:lnTo>
                    <a:pt x="263" y="316"/>
                  </a:lnTo>
                  <a:lnTo>
                    <a:pt x="300" y="265"/>
                  </a:lnTo>
                  <a:lnTo>
                    <a:pt x="317" y="203"/>
                  </a:lnTo>
                  <a:lnTo>
                    <a:pt x="316" y="139"/>
                  </a:lnTo>
                  <a:lnTo>
                    <a:pt x="299" y="95"/>
                  </a:lnTo>
                  <a:lnTo>
                    <a:pt x="276" y="64"/>
                  </a:lnTo>
                  <a:lnTo>
                    <a:pt x="241" y="36"/>
                  </a:lnTo>
                  <a:lnTo>
                    <a:pt x="218" y="14"/>
                  </a:lnTo>
                  <a:lnTo>
                    <a:pt x="180" y="0"/>
                  </a:lnTo>
                  <a:lnTo>
                    <a:pt x="61" y="52"/>
                  </a:lnTo>
                  <a:lnTo>
                    <a:pt x="106" y="93"/>
                  </a:lnTo>
                  <a:lnTo>
                    <a:pt x="137" y="130"/>
                  </a:lnTo>
                  <a:lnTo>
                    <a:pt x="159" y="159"/>
                  </a:lnTo>
                  <a:lnTo>
                    <a:pt x="176" y="196"/>
                  </a:lnTo>
                  <a:lnTo>
                    <a:pt x="176" y="246"/>
                  </a:lnTo>
                  <a:lnTo>
                    <a:pt x="145" y="279"/>
                  </a:lnTo>
                  <a:lnTo>
                    <a:pt x="105" y="309"/>
                  </a:lnTo>
                  <a:lnTo>
                    <a:pt x="50" y="342"/>
                  </a:lnTo>
                  <a:lnTo>
                    <a:pt x="0" y="369"/>
                  </a:lnTo>
                  <a:lnTo>
                    <a:pt x="92" y="42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1"/>
            <p:cNvSpPr>
              <a:spLocks/>
            </p:cNvSpPr>
            <p:nvPr/>
          </p:nvSpPr>
          <p:spPr bwMode="auto">
            <a:xfrm>
              <a:off x="2308" y="1190"/>
              <a:ext cx="1404" cy="1153"/>
            </a:xfrm>
            <a:custGeom>
              <a:avLst/>
              <a:gdLst>
                <a:gd name="T0" fmla="*/ 466 w 1404"/>
                <a:gd name="T1" fmla="*/ 1084 h 1153"/>
                <a:gd name="T2" fmla="*/ 370 w 1404"/>
                <a:gd name="T3" fmla="*/ 1066 h 1153"/>
                <a:gd name="T4" fmla="*/ 299 w 1404"/>
                <a:gd name="T5" fmla="*/ 1035 h 1153"/>
                <a:gd name="T6" fmla="*/ 257 w 1404"/>
                <a:gd name="T7" fmla="*/ 1002 h 1153"/>
                <a:gd name="T8" fmla="*/ 220 w 1404"/>
                <a:gd name="T9" fmla="*/ 956 h 1153"/>
                <a:gd name="T10" fmla="*/ 209 w 1404"/>
                <a:gd name="T11" fmla="*/ 914 h 1153"/>
                <a:gd name="T12" fmla="*/ 215 w 1404"/>
                <a:gd name="T13" fmla="*/ 873 h 1153"/>
                <a:gd name="T14" fmla="*/ 231 w 1404"/>
                <a:gd name="T15" fmla="*/ 836 h 1153"/>
                <a:gd name="T16" fmla="*/ 273 w 1404"/>
                <a:gd name="T17" fmla="*/ 798 h 1153"/>
                <a:gd name="T18" fmla="*/ 330 w 1404"/>
                <a:gd name="T19" fmla="*/ 774 h 1153"/>
                <a:gd name="T20" fmla="*/ 400 w 1404"/>
                <a:gd name="T21" fmla="*/ 748 h 1153"/>
                <a:gd name="T22" fmla="*/ 1110 w 1404"/>
                <a:gd name="T23" fmla="*/ 499 h 1153"/>
                <a:gd name="T24" fmla="*/ 1207 w 1404"/>
                <a:gd name="T25" fmla="*/ 451 h 1153"/>
                <a:gd name="T26" fmla="*/ 1289 w 1404"/>
                <a:gd name="T27" fmla="*/ 398 h 1153"/>
                <a:gd name="T28" fmla="*/ 1344 w 1404"/>
                <a:gd name="T29" fmla="*/ 356 h 1153"/>
                <a:gd name="T30" fmla="*/ 1381 w 1404"/>
                <a:gd name="T31" fmla="*/ 310 h 1153"/>
                <a:gd name="T32" fmla="*/ 1403 w 1404"/>
                <a:gd name="T33" fmla="*/ 249 h 1153"/>
                <a:gd name="T34" fmla="*/ 1401 w 1404"/>
                <a:gd name="T35" fmla="*/ 185 h 1153"/>
                <a:gd name="T36" fmla="*/ 1386 w 1404"/>
                <a:gd name="T37" fmla="*/ 136 h 1153"/>
                <a:gd name="T38" fmla="*/ 1370 w 1404"/>
                <a:gd name="T39" fmla="*/ 90 h 1153"/>
                <a:gd name="T40" fmla="*/ 1335 w 1404"/>
                <a:gd name="T41" fmla="*/ 55 h 1153"/>
                <a:gd name="T42" fmla="*/ 1280 w 1404"/>
                <a:gd name="T43" fmla="*/ 18 h 1153"/>
                <a:gd name="T44" fmla="*/ 1214 w 1404"/>
                <a:gd name="T45" fmla="*/ 0 h 1153"/>
                <a:gd name="T46" fmla="*/ 1172 w 1404"/>
                <a:gd name="T47" fmla="*/ 4 h 1153"/>
                <a:gd name="T48" fmla="*/ 1111 w 1404"/>
                <a:gd name="T49" fmla="*/ 7 h 1153"/>
                <a:gd name="T50" fmla="*/ 1053 w 1404"/>
                <a:gd name="T51" fmla="*/ 20 h 1153"/>
                <a:gd name="T52" fmla="*/ 989 w 1404"/>
                <a:gd name="T53" fmla="*/ 46 h 1153"/>
                <a:gd name="T54" fmla="*/ 939 w 1404"/>
                <a:gd name="T55" fmla="*/ 79 h 1153"/>
                <a:gd name="T56" fmla="*/ 899 w 1404"/>
                <a:gd name="T57" fmla="*/ 106 h 1153"/>
                <a:gd name="T58" fmla="*/ 878 w 1404"/>
                <a:gd name="T59" fmla="*/ 149 h 1153"/>
                <a:gd name="T60" fmla="*/ 897 w 1404"/>
                <a:gd name="T61" fmla="*/ 187 h 1153"/>
                <a:gd name="T62" fmla="*/ 939 w 1404"/>
                <a:gd name="T63" fmla="*/ 183 h 1153"/>
                <a:gd name="T64" fmla="*/ 987 w 1404"/>
                <a:gd name="T65" fmla="*/ 171 h 1153"/>
                <a:gd name="T66" fmla="*/ 1033 w 1404"/>
                <a:gd name="T67" fmla="*/ 158 h 1153"/>
                <a:gd name="T68" fmla="*/ 1069 w 1404"/>
                <a:gd name="T69" fmla="*/ 150 h 1153"/>
                <a:gd name="T70" fmla="*/ 1111 w 1404"/>
                <a:gd name="T71" fmla="*/ 150 h 1153"/>
                <a:gd name="T72" fmla="*/ 1154 w 1404"/>
                <a:gd name="T73" fmla="*/ 163 h 1153"/>
                <a:gd name="T74" fmla="*/ 1183 w 1404"/>
                <a:gd name="T75" fmla="*/ 204 h 1153"/>
                <a:gd name="T76" fmla="*/ 1179 w 1404"/>
                <a:gd name="T77" fmla="*/ 248 h 1153"/>
                <a:gd name="T78" fmla="*/ 1157 w 1404"/>
                <a:gd name="T79" fmla="*/ 286 h 1153"/>
                <a:gd name="T80" fmla="*/ 1121 w 1404"/>
                <a:gd name="T81" fmla="*/ 323 h 1153"/>
                <a:gd name="T82" fmla="*/ 1047 w 1404"/>
                <a:gd name="T83" fmla="*/ 361 h 1153"/>
                <a:gd name="T84" fmla="*/ 908 w 1404"/>
                <a:gd name="T85" fmla="*/ 415 h 1153"/>
                <a:gd name="T86" fmla="*/ 194 w 1404"/>
                <a:gd name="T87" fmla="*/ 675 h 1153"/>
                <a:gd name="T88" fmla="*/ 123 w 1404"/>
                <a:gd name="T89" fmla="*/ 715 h 1153"/>
                <a:gd name="T90" fmla="*/ 68 w 1404"/>
                <a:gd name="T91" fmla="*/ 763 h 1153"/>
                <a:gd name="T92" fmla="*/ 29 w 1404"/>
                <a:gd name="T93" fmla="*/ 809 h 1153"/>
                <a:gd name="T94" fmla="*/ 6 w 1404"/>
                <a:gd name="T95" fmla="*/ 858 h 1153"/>
                <a:gd name="T96" fmla="*/ 0 w 1404"/>
                <a:gd name="T97" fmla="*/ 912 h 1153"/>
                <a:gd name="T98" fmla="*/ 8 w 1404"/>
                <a:gd name="T99" fmla="*/ 952 h 1153"/>
                <a:gd name="T100" fmla="*/ 22 w 1404"/>
                <a:gd name="T101" fmla="*/ 992 h 1153"/>
                <a:gd name="T102" fmla="*/ 59 w 1404"/>
                <a:gd name="T103" fmla="*/ 1036 h 1153"/>
                <a:gd name="T104" fmla="*/ 127 w 1404"/>
                <a:gd name="T105" fmla="*/ 1095 h 1153"/>
                <a:gd name="T106" fmla="*/ 198 w 1404"/>
                <a:gd name="T107" fmla="*/ 1135 h 1153"/>
                <a:gd name="T108" fmla="*/ 273 w 1404"/>
                <a:gd name="T109" fmla="*/ 1152 h 1153"/>
                <a:gd name="T110" fmla="*/ 466 w 1404"/>
                <a:gd name="T111" fmla="*/ 1084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404" h="1153">
                  <a:moveTo>
                    <a:pt x="466" y="1084"/>
                  </a:moveTo>
                  <a:lnTo>
                    <a:pt x="370" y="1066"/>
                  </a:lnTo>
                  <a:lnTo>
                    <a:pt x="299" y="1035"/>
                  </a:lnTo>
                  <a:lnTo>
                    <a:pt x="257" y="1002"/>
                  </a:lnTo>
                  <a:lnTo>
                    <a:pt x="220" y="956"/>
                  </a:lnTo>
                  <a:lnTo>
                    <a:pt x="209" y="914"/>
                  </a:lnTo>
                  <a:lnTo>
                    <a:pt x="215" y="873"/>
                  </a:lnTo>
                  <a:lnTo>
                    <a:pt x="231" y="836"/>
                  </a:lnTo>
                  <a:lnTo>
                    <a:pt x="273" y="798"/>
                  </a:lnTo>
                  <a:lnTo>
                    <a:pt x="330" y="774"/>
                  </a:lnTo>
                  <a:lnTo>
                    <a:pt x="400" y="748"/>
                  </a:lnTo>
                  <a:lnTo>
                    <a:pt x="1110" y="499"/>
                  </a:lnTo>
                  <a:lnTo>
                    <a:pt x="1207" y="451"/>
                  </a:lnTo>
                  <a:lnTo>
                    <a:pt x="1289" y="398"/>
                  </a:lnTo>
                  <a:lnTo>
                    <a:pt x="1344" y="356"/>
                  </a:lnTo>
                  <a:lnTo>
                    <a:pt x="1381" y="310"/>
                  </a:lnTo>
                  <a:lnTo>
                    <a:pt x="1403" y="249"/>
                  </a:lnTo>
                  <a:lnTo>
                    <a:pt x="1401" y="185"/>
                  </a:lnTo>
                  <a:lnTo>
                    <a:pt x="1386" y="136"/>
                  </a:lnTo>
                  <a:lnTo>
                    <a:pt x="1370" y="90"/>
                  </a:lnTo>
                  <a:lnTo>
                    <a:pt x="1335" y="55"/>
                  </a:lnTo>
                  <a:lnTo>
                    <a:pt x="1280" y="18"/>
                  </a:lnTo>
                  <a:lnTo>
                    <a:pt x="1214" y="0"/>
                  </a:lnTo>
                  <a:lnTo>
                    <a:pt x="1172" y="4"/>
                  </a:lnTo>
                  <a:lnTo>
                    <a:pt x="1111" y="7"/>
                  </a:lnTo>
                  <a:lnTo>
                    <a:pt x="1053" y="20"/>
                  </a:lnTo>
                  <a:lnTo>
                    <a:pt x="989" y="46"/>
                  </a:lnTo>
                  <a:lnTo>
                    <a:pt x="939" y="79"/>
                  </a:lnTo>
                  <a:lnTo>
                    <a:pt x="899" y="106"/>
                  </a:lnTo>
                  <a:lnTo>
                    <a:pt x="878" y="149"/>
                  </a:lnTo>
                  <a:lnTo>
                    <a:pt x="897" y="187"/>
                  </a:lnTo>
                  <a:lnTo>
                    <a:pt x="939" y="183"/>
                  </a:lnTo>
                  <a:lnTo>
                    <a:pt x="987" y="171"/>
                  </a:lnTo>
                  <a:lnTo>
                    <a:pt x="1033" y="158"/>
                  </a:lnTo>
                  <a:lnTo>
                    <a:pt x="1069" y="150"/>
                  </a:lnTo>
                  <a:lnTo>
                    <a:pt x="1111" y="150"/>
                  </a:lnTo>
                  <a:lnTo>
                    <a:pt x="1154" y="163"/>
                  </a:lnTo>
                  <a:lnTo>
                    <a:pt x="1183" y="204"/>
                  </a:lnTo>
                  <a:lnTo>
                    <a:pt x="1179" y="248"/>
                  </a:lnTo>
                  <a:lnTo>
                    <a:pt x="1157" y="286"/>
                  </a:lnTo>
                  <a:lnTo>
                    <a:pt x="1121" y="323"/>
                  </a:lnTo>
                  <a:lnTo>
                    <a:pt x="1047" y="361"/>
                  </a:lnTo>
                  <a:lnTo>
                    <a:pt x="908" y="415"/>
                  </a:lnTo>
                  <a:lnTo>
                    <a:pt x="194" y="675"/>
                  </a:lnTo>
                  <a:lnTo>
                    <a:pt x="123" y="715"/>
                  </a:lnTo>
                  <a:lnTo>
                    <a:pt x="68" y="763"/>
                  </a:lnTo>
                  <a:lnTo>
                    <a:pt x="29" y="809"/>
                  </a:lnTo>
                  <a:lnTo>
                    <a:pt x="6" y="858"/>
                  </a:lnTo>
                  <a:lnTo>
                    <a:pt x="0" y="912"/>
                  </a:lnTo>
                  <a:lnTo>
                    <a:pt x="8" y="952"/>
                  </a:lnTo>
                  <a:lnTo>
                    <a:pt x="22" y="992"/>
                  </a:lnTo>
                  <a:lnTo>
                    <a:pt x="59" y="1036"/>
                  </a:lnTo>
                  <a:lnTo>
                    <a:pt x="127" y="1095"/>
                  </a:lnTo>
                  <a:lnTo>
                    <a:pt x="198" y="1135"/>
                  </a:lnTo>
                  <a:lnTo>
                    <a:pt x="273" y="1152"/>
                  </a:lnTo>
                  <a:lnTo>
                    <a:pt x="466" y="108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2"/>
            <p:cNvSpPr>
              <a:spLocks/>
            </p:cNvSpPr>
            <p:nvPr/>
          </p:nvSpPr>
          <p:spPr bwMode="auto">
            <a:xfrm>
              <a:off x="2711" y="3280"/>
              <a:ext cx="368" cy="422"/>
            </a:xfrm>
            <a:custGeom>
              <a:avLst/>
              <a:gdLst>
                <a:gd name="T0" fmla="*/ 367 w 368"/>
                <a:gd name="T1" fmla="*/ 421 h 422"/>
                <a:gd name="T2" fmla="*/ 171 w 368"/>
                <a:gd name="T3" fmla="*/ 340 h 422"/>
                <a:gd name="T4" fmla="*/ 117 w 368"/>
                <a:gd name="T5" fmla="*/ 304 h 422"/>
                <a:gd name="T6" fmla="*/ 73 w 368"/>
                <a:gd name="T7" fmla="*/ 265 h 422"/>
                <a:gd name="T8" fmla="*/ 31 w 368"/>
                <a:gd name="T9" fmla="*/ 219 h 422"/>
                <a:gd name="T10" fmla="*/ 9 w 368"/>
                <a:gd name="T11" fmla="*/ 179 h 422"/>
                <a:gd name="T12" fmla="*/ 0 w 368"/>
                <a:gd name="T13" fmla="*/ 137 h 422"/>
                <a:gd name="T14" fmla="*/ 2 w 368"/>
                <a:gd name="T15" fmla="*/ 95 h 422"/>
                <a:gd name="T16" fmla="*/ 19 w 368"/>
                <a:gd name="T17" fmla="*/ 51 h 422"/>
                <a:gd name="T18" fmla="*/ 44 w 368"/>
                <a:gd name="T19" fmla="*/ 0 h 422"/>
                <a:gd name="T20" fmla="*/ 120 w 368"/>
                <a:gd name="T21" fmla="*/ 52 h 422"/>
                <a:gd name="T22" fmla="*/ 95 w 368"/>
                <a:gd name="T23" fmla="*/ 98 h 422"/>
                <a:gd name="T24" fmla="*/ 95 w 368"/>
                <a:gd name="T25" fmla="*/ 143 h 422"/>
                <a:gd name="T26" fmla="*/ 122 w 368"/>
                <a:gd name="T27" fmla="*/ 191 h 422"/>
                <a:gd name="T28" fmla="*/ 162 w 368"/>
                <a:gd name="T29" fmla="*/ 235 h 422"/>
                <a:gd name="T30" fmla="*/ 223 w 368"/>
                <a:gd name="T31" fmla="*/ 284 h 422"/>
                <a:gd name="T32" fmla="*/ 290 w 368"/>
                <a:gd name="T33" fmla="*/ 317 h 422"/>
                <a:gd name="T34" fmla="*/ 332 w 368"/>
                <a:gd name="T35" fmla="*/ 351 h 422"/>
                <a:gd name="T36" fmla="*/ 351 w 368"/>
                <a:gd name="T37" fmla="*/ 378 h 422"/>
                <a:gd name="T38" fmla="*/ 367 w 368"/>
                <a:gd name="T39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8" h="422">
                  <a:moveTo>
                    <a:pt x="367" y="421"/>
                  </a:moveTo>
                  <a:lnTo>
                    <a:pt x="171" y="340"/>
                  </a:lnTo>
                  <a:lnTo>
                    <a:pt x="117" y="304"/>
                  </a:lnTo>
                  <a:lnTo>
                    <a:pt x="73" y="265"/>
                  </a:lnTo>
                  <a:lnTo>
                    <a:pt x="31" y="219"/>
                  </a:lnTo>
                  <a:lnTo>
                    <a:pt x="9" y="179"/>
                  </a:lnTo>
                  <a:lnTo>
                    <a:pt x="0" y="137"/>
                  </a:lnTo>
                  <a:lnTo>
                    <a:pt x="2" y="95"/>
                  </a:lnTo>
                  <a:lnTo>
                    <a:pt x="19" y="51"/>
                  </a:lnTo>
                  <a:lnTo>
                    <a:pt x="44" y="0"/>
                  </a:lnTo>
                  <a:lnTo>
                    <a:pt x="120" y="52"/>
                  </a:lnTo>
                  <a:lnTo>
                    <a:pt x="95" y="98"/>
                  </a:lnTo>
                  <a:lnTo>
                    <a:pt x="95" y="143"/>
                  </a:lnTo>
                  <a:lnTo>
                    <a:pt x="122" y="191"/>
                  </a:lnTo>
                  <a:lnTo>
                    <a:pt x="162" y="235"/>
                  </a:lnTo>
                  <a:lnTo>
                    <a:pt x="223" y="284"/>
                  </a:lnTo>
                  <a:lnTo>
                    <a:pt x="290" y="317"/>
                  </a:lnTo>
                  <a:lnTo>
                    <a:pt x="332" y="351"/>
                  </a:lnTo>
                  <a:lnTo>
                    <a:pt x="351" y="378"/>
                  </a:lnTo>
                  <a:lnTo>
                    <a:pt x="367" y="42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13"/>
            <p:cNvSpPr>
              <a:spLocks/>
            </p:cNvSpPr>
            <p:nvPr/>
          </p:nvSpPr>
          <p:spPr bwMode="auto">
            <a:xfrm>
              <a:off x="2432" y="1792"/>
              <a:ext cx="989" cy="1439"/>
            </a:xfrm>
            <a:custGeom>
              <a:avLst/>
              <a:gdLst>
                <a:gd name="T0" fmla="*/ 525 w 989"/>
                <a:gd name="T1" fmla="*/ 1438 h 1439"/>
                <a:gd name="T2" fmla="*/ 582 w 989"/>
                <a:gd name="T3" fmla="*/ 1409 h 1439"/>
                <a:gd name="T4" fmla="*/ 647 w 989"/>
                <a:gd name="T5" fmla="*/ 1355 h 1439"/>
                <a:gd name="T6" fmla="*/ 670 w 989"/>
                <a:gd name="T7" fmla="*/ 1304 h 1439"/>
                <a:gd name="T8" fmla="*/ 686 w 989"/>
                <a:gd name="T9" fmla="*/ 1255 h 1439"/>
                <a:gd name="T10" fmla="*/ 677 w 989"/>
                <a:gd name="T11" fmla="*/ 1198 h 1439"/>
                <a:gd name="T12" fmla="*/ 637 w 989"/>
                <a:gd name="T13" fmla="*/ 1125 h 1439"/>
                <a:gd name="T14" fmla="*/ 609 w 989"/>
                <a:gd name="T15" fmla="*/ 1092 h 1439"/>
                <a:gd name="T16" fmla="*/ 569 w 989"/>
                <a:gd name="T17" fmla="*/ 1063 h 1439"/>
                <a:gd name="T18" fmla="*/ 259 w 989"/>
                <a:gd name="T19" fmla="*/ 905 h 1439"/>
                <a:gd name="T20" fmla="*/ 201 w 989"/>
                <a:gd name="T21" fmla="*/ 863 h 1439"/>
                <a:gd name="T22" fmla="*/ 177 w 989"/>
                <a:gd name="T23" fmla="*/ 843 h 1439"/>
                <a:gd name="T24" fmla="*/ 160 w 989"/>
                <a:gd name="T25" fmla="*/ 800 h 1439"/>
                <a:gd name="T26" fmla="*/ 171 w 989"/>
                <a:gd name="T27" fmla="*/ 766 h 1439"/>
                <a:gd name="T28" fmla="*/ 215 w 989"/>
                <a:gd name="T29" fmla="*/ 738 h 1439"/>
                <a:gd name="T30" fmla="*/ 294 w 989"/>
                <a:gd name="T31" fmla="*/ 709 h 1439"/>
                <a:gd name="T32" fmla="*/ 780 w 989"/>
                <a:gd name="T33" fmla="*/ 521 h 1439"/>
                <a:gd name="T34" fmla="*/ 856 w 989"/>
                <a:gd name="T35" fmla="*/ 471 h 1439"/>
                <a:gd name="T36" fmla="*/ 918 w 989"/>
                <a:gd name="T37" fmla="*/ 417 h 1439"/>
                <a:gd name="T38" fmla="*/ 953 w 989"/>
                <a:gd name="T39" fmla="*/ 379 h 1439"/>
                <a:gd name="T40" fmla="*/ 984 w 989"/>
                <a:gd name="T41" fmla="*/ 334 h 1439"/>
                <a:gd name="T42" fmla="*/ 988 w 989"/>
                <a:gd name="T43" fmla="*/ 274 h 1439"/>
                <a:gd name="T44" fmla="*/ 972 w 989"/>
                <a:gd name="T45" fmla="*/ 214 h 1439"/>
                <a:gd name="T46" fmla="*/ 953 w 989"/>
                <a:gd name="T47" fmla="*/ 167 h 1439"/>
                <a:gd name="T48" fmla="*/ 920 w 989"/>
                <a:gd name="T49" fmla="*/ 126 h 1439"/>
                <a:gd name="T50" fmla="*/ 875 w 989"/>
                <a:gd name="T51" fmla="*/ 85 h 1439"/>
                <a:gd name="T52" fmla="*/ 828 w 989"/>
                <a:gd name="T53" fmla="*/ 50 h 1439"/>
                <a:gd name="T54" fmla="*/ 803 w 989"/>
                <a:gd name="T55" fmla="*/ 29 h 1439"/>
                <a:gd name="T56" fmla="*/ 756 w 989"/>
                <a:gd name="T57" fmla="*/ 0 h 1439"/>
                <a:gd name="T58" fmla="*/ 588 w 989"/>
                <a:gd name="T59" fmla="*/ 61 h 1439"/>
                <a:gd name="T60" fmla="*/ 649 w 989"/>
                <a:gd name="T61" fmla="*/ 104 h 1439"/>
                <a:gd name="T62" fmla="*/ 694 w 989"/>
                <a:gd name="T63" fmla="*/ 145 h 1439"/>
                <a:gd name="T64" fmla="*/ 739 w 989"/>
                <a:gd name="T65" fmla="*/ 182 h 1439"/>
                <a:gd name="T66" fmla="*/ 780 w 989"/>
                <a:gd name="T67" fmla="*/ 223 h 1439"/>
                <a:gd name="T68" fmla="*/ 803 w 989"/>
                <a:gd name="T69" fmla="*/ 272 h 1439"/>
                <a:gd name="T70" fmla="*/ 787 w 989"/>
                <a:gd name="T71" fmla="*/ 323 h 1439"/>
                <a:gd name="T72" fmla="*/ 729 w 989"/>
                <a:gd name="T73" fmla="*/ 369 h 1439"/>
                <a:gd name="T74" fmla="*/ 639 w 989"/>
                <a:gd name="T75" fmla="*/ 413 h 1439"/>
                <a:gd name="T76" fmla="*/ 212 w 989"/>
                <a:gd name="T77" fmla="*/ 589 h 1439"/>
                <a:gd name="T78" fmla="*/ 160 w 989"/>
                <a:gd name="T79" fmla="*/ 608 h 1439"/>
                <a:gd name="T80" fmla="*/ 88 w 989"/>
                <a:gd name="T81" fmla="*/ 653 h 1439"/>
                <a:gd name="T82" fmla="*/ 43 w 989"/>
                <a:gd name="T83" fmla="*/ 698 h 1439"/>
                <a:gd name="T84" fmla="*/ 9 w 989"/>
                <a:gd name="T85" fmla="*/ 755 h 1439"/>
                <a:gd name="T86" fmla="*/ 0 w 989"/>
                <a:gd name="T87" fmla="*/ 820 h 1439"/>
                <a:gd name="T88" fmla="*/ 10 w 989"/>
                <a:gd name="T89" fmla="*/ 872 h 1439"/>
                <a:gd name="T90" fmla="*/ 40 w 989"/>
                <a:gd name="T91" fmla="*/ 914 h 1439"/>
                <a:gd name="T92" fmla="*/ 84 w 989"/>
                <a:gd name="T93" fmla="*/ 949 h 1439"/>
                <a:gd name="T94" fmla="*/ 159 w 989"/>
                <a:gd name="T95" fmla="*/ 999 h 1439"/>
                <a:gd name="T96" fmla="*/ 487 w 989"/>
                <a:gd name="T97" fmla="*/ 1164 h 1439"/>
                <a:gd name="T98" fmla="*/ 530 w 989"/>
                <a:gd name="T99" fmla="*/ 1197 h 1439"/>
                <a:gd name="T100" fmla="*/ 569 w 989"/>
                <a:gd name="T101" fmla="*/ 1236 h 1439"/>
                <a:gd name="T102" fmla="*/ 557 w 989"/>
                <a:gd name="T103" fmla="*/ 1292 h 1439"/>
                <a:gd name="T104" fmla="*/ 502 w 989"/>
                <a:gd name="T105" fmla="*/ 1354 h 1439"/>
                <a:gd name="T106" fmla="*/ 434 w 989"/>
                <a:gd name="T107" fmla="*/ 1394 h 1439"/>
                <a:gd name="T108" fmla="*/ 525 w 989"/>
                <a:gd name="T109" fmla="*/ 1438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89" h="1439">
                  <a:moveTo>
                    <a:pt x="525" y="1438"/>
                  </a:moveTo>
                  <a:lnTo>
                    <a:pt x="582" y="1409"/>
                  </a:lnTo>
                  <a:lnTo>
                    <a:pt x="647" y="1355"/>
                  </a:lnTo>
                  <a:lnTo>
                    <a:pt x="670" y="1304"/>
                  </a:lnTo>
                  <a:lnTo>
                    <a:pt x="686" y="1255"/>
                  </a:lnTo>
                  <a:lnTo>
                    <a:pt x="677" y="1198"/>
                  </a:lnTo>
                  <a:lnTo>
                    <a:pt x="637" y="1125"/>
                  </a:lnTo>
                  <a:lnTo>
                    <a:pt x="609" y="1092"/>
                  </a:lnTo>
                  <a:lnTo>
                    <a:pt x="569" y="1063"/>
                  </a:lnTo>
                  <a:lnTo>
                    <a:pt x="259" y="905"/>
                  </a:lnTo>
                  <a:lnTo>
                    <a:pt x="201" y="863"/>
                  </a:lnTo>
                  <a:lnTo>
                    <a:pt x="177" y="843"/>
                  </a:lnTo>
                  <a:lnTo>
                    <a:pt x="160" y="800"/>
                  </a:lnTo>
                  <a:lnTo>
                    <a:pt x="171" y="766"/>
                  </a:lnTo>
                  <a:lnTo>
                    <a:pt x="215" y="738"/>
                  </a:lnTo>
                  <a:lnTo>
                    <a:pt x="294" y="709"/>
                  </a:lnTo>
                  <a:lnTo>
                    <a:pt x="780" y="521"/>
                  </a:lnTo>
                  <a:lnTo>
                    <a:pt x="856" y="471"/>
                  </a:lnTo>
                  <a:lnTo>
                    <a:pt x="918" y="417"/>
                  </a:lnTo>
                  <a:lnTo>
                    <a:pt x="953" y="379"/>
                  </a:lnTo>
                  <a:lnTo>
                    <a:pt x="984" y="334"/>
                  </a:lnTo>
                  <a:lnTo>
                    <a:pt x="988" y="274"/>
                  </a:lnTo>
                  <a:lnTo>
                    <a:pt x="972" y="214"/>
                  </a:lnTo>
                  <a:lnTo>
                    <a:pt x="953" y="167"/>
                  </a:lnTo>
                  <a:lnTo>
                    <a:pt x="920" y="126"/>
                  </a:lnTo>
                  <a:lnTo>
                    <a:pt x="875" y="85"/>
                  </a:lnTo>
                  <a:lnTo>
                    <a:pt x="828" y="50"/>
                  </a:lnTo>
                  <a:lnTo>
                    <a:pt x="803" y="29"/>
                  </a:lnTo>
                  <a:lnTo>
                    <a:pt x="756" y="0"/>
                  </a:lnTo>
                  <a:lnTo>
                    <a:pt x="588" y="61"/>
                  </a:lnTo>
                  <a:lnTo>
                    <a:pt x="649" y="104"/>
                  </a:lnTo>
                  <a:lnTo>
                    <a:pt x="694" y="145"/>
                  </a:lnTo>
                  <a:lnTo>
                    <a:pt x="739" y="182"/>
                  </a:lnTo>
                  <a:lnTo>
                    <a:pt x="780" y="223"/>
                  </a:lnTo>
                  <a:lnTo>
                    <a:pt x="803" y="272"/>
                  </a:lnTo>
                  <a:lnTo>
                    <a:pt x="787" y="323"/>
                  </a:lnTo>
                  <a:lnTo>
                    <a:pt x="729" y="369"/>
                  </a:lnTo>
                  <a:lnTo>
                    <a:pt x="639" y="413"/>
                  </a:lnTo>
                  <a:lnTo>
                    <a:pt x="212" y="589"/>
                  </a:lnTo>
                  <a:lnTo>
                    <a:pt x="160" y="608"/>
                  </a:lnTo>
                  <a:lnTo>
                    <a:pt x="88" y="653"/>
                  </a:lnTo>
                  <a:lnTo>
                    <a:pt x="43" y="698"/>
                  </a:lnTo>
                  <a:lnTo>
                    <a:pt x="9" y="755"/>
                  </a:lnTo>
                  <a:lnTo>
                    <a:pt x="0" y="820"/>
                  </a:lnTo>
                  <a:lnTo>
                    <a:pt x="10" y="872"/>
                  </a:lnTo>
                  <a:lnTo>
                    <a:pt x="40" y="914"/>
                  </a:lnTo>
                  <a:lnTo>
                    <a:pt x="84" y="949"/>
                  </a:lnTo>
                  <a:lnTo>
                    <a:pt x="159" y="999"/>
                  </a:lnTo>
                  <a:lnTo>
                    <a:pt x="487" y="1164"/>
                  </a:lnTo>
                  <a:lnTo>
                    <a:pt x="530" y="1197"/>
                  </a:lnTo>
                  <a:lnTo>
                    <a:pt x="569" y="1236"/>
                  </a:lnTo>
                  <a:lnTo>
                    <a:pt x="557" y="1292"/>
                  </a:lnTo>
                  <a:lnTo>
                    <a:pt x="502" y="1354"/>
                  </a:lnTo>
                  <a:lnTo>
                    <a:pt x="434" y="1394"/>
                  </a:lnTo>
                  <a:lnTo>
                    <a:pt x="525" y="143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14"/>
            <p:cNvSpPr>
              <a:spLocks/>
            </p:cNvSpPr>
            <p:nvPr/>
          </p:nvSpPr>
          <p:spPr bwMode="auto">
            <a:xfrm>
              <a:off x="2100" y="1162"/>
              <a:ext cx="669" cy="582"/>
            </a:xfrm>
            <a:custGeom>
              <a:avLst/>
              <a:gdLst>
                <a:gd name="T0" fmla="*/ 668 w 669"/>
                <a:gd name="T1" fmla="*/ 553 h 582"/>
                <a:gd name="T2" fmla="*/ 668 w 669"/>
                <a:gd name="T3" fmla="*/ 450 h 582"/>
                <a:gd name="T4" fmla="*/ 562 w 669"/>
                <a:gd name="T5" fmla="*/ 435 h 582"/>
                <a:gd name="T6" fmla="*/ 448 w 669"/>
                <a:gd name="T7" fmla="*/ 420 h 582"/>
                <a:gd name="T8" fmla="*/ 367 w 669"/>
                <a:gd name="T9" fmla="*/ 400 h 582"/>
                <a:gd name="T10" fmla="*/ 314 w 669"/>
                <a:gd name="T11" fmla="*/ 378 h 582"/>
                <a:gd name="T12" fmla="*/ 257 w 669"/>
                <a:gd name="T13" fmla="*/ 349 h 582"/>
                <a:gd name="T14" fmla="*/ 220 w 669"/>
                <a:gd name="T15" fmla="*/ 314 h 582"/>
                <a:gd name="T16" fmla="*/ 193 w 669"/>
                <a:gd name="T17" fmla="*/ 274 h 582"/>
                <a:gd name="T18" fmla="*/ 180 w 669"/>
                <a:gd name="T19" fmla="*/ 231 h 582"/>
                <a:gd name="T20" fmla="*/ 180 w 669"/>
                <a:gd name="T21" fmla="*/ 189 h 582"/>
                <a:gd name="T22" fmla="*/ 193 w 669"/>
                <a:gd name="T23" fmla="*/ 165 h 582"/>
                <a:gd name="T24" fmla="*/ 209 w 669"/>
                <a:gd name="T25" fmla="*/ 143 h 582"/>
                <a:gd name="T26" fmla="*/ 255 w 669"/>
                <a:gd name="T27" fmla="*/ 127 h 582"/>
                <a:gd name="T28" fmla="*/ 297 w 669"/>
                <a:gd name="T29" fmla="*/ 127 h 582"/>
                <a:gd name="T30" fmla="*/ 345 w 669"/>
                <a:gd name="T31" fmla="*/ 141 h 582"/>
                <a:gd name="T32" fmla="*/ 396 w 669"/>
                <a:gd name="T33" fmla="*/ 156 h 582"/>
                <a:gd name="T34" fmla="*/ 448 w 669"/>
                <a:gd name="T35" fmla="*/ 163 h 582"/>
                <a:gd name="T36" fmla="*/ 477 w 669"/>
                <a:gd name="T37" fmla="*/ 125 h 582"/>
                <a:gd name="T38" fmla="*/ 464 w 669"/>
                <a:gd name="T39" fmla="*/ 86 h 582"/>
                <a:gd name="T40" fmla="*/ 415 w 669"/>
                <a:gd name="T41" fmla="*/ 42 h 582"/>
                <a:gd name="T42" fmla="*/ 363 w 669"/>
                <a:gd name="T43" fmla="*/ 18 h 582"/>
                <a:gd name="T44" fmla="*/ 319 w 669"/>
                <a:gd name="T45" fmla="*/ 7 h 582"/>
                <a:gd name="T46" fmla="*/ 273 w 669"/>
                <a:gd name="T47" fmla="*/ 2 h 582"/>
                <a:gd name="T48" fmla="*/ 222 w 669"/>
                <a:gd name="T49" fmla="*/ 0 h 582"/>
                <a:gd name="T50" fmla="*/ 176 w 669"/>
                <a:gd name="T51" fmla="*/ 4 h 582"/>
                <a:gd name="T52" fmla="*/ 136 w 669"/>
                <a:gd name="T53" fmla="*/ 15 h 582"/>
                <a:gd name="T54" fmla="*/ 86 w 669"/>
                <a:gd name="T55" fmla="*/ 33 h 582"/>
                <a:gd name="T56" fmla="*/ 50 w 669"/>
                <a:gd name="T57" fmla="*/ 66 h 582"/>
                <a:gd name="T58" fmla="*/ 22 w 669"/>
                <a:gd name="T59" fmla="*/ 99 h 582"/>
                <a:gd name="T60" fmla="*/ 6 w 669"/>
                <a:gd name="T61" fmla="*/ 145 h 582"/>
                <a:gd name="T62" fmla="*/ 0 w 669"/>
                <a:gd name="T63" fmla="*/ 189 h 582"/>
                <a:gd name="T64" fmla="*/ 9 w 669"/>
                <a:gd name="T65" fmla="*/ 237 h 582"/>
                <a:gd name="T66" fmla="*/ 22 w 669"/>
                <a:gd name="T67" fmla="*/ 285 h 582"/>
                <a:gd name="T68" fmla="*/ 50 w 669"/>
                <a:gd name="T69" fmla="*/ 330 h 582"/>
                <a:gd name="T70" fmla="*/ 81 w 669"/>
                <a:gd name="T71" fmla="*/ 375 h 582"/>
                <a:gd name="T72" fmla="*/ 125 w 669"/>
                <a:gd name="T73" fmla="*/ 419 h 582"/>
                <a:gd name="T74" fmla="*/ 169 w 669"/>
                <a:gd name="T75" fmla="*/ 457 h 582"/>
                <a:gd name="T76" fmla="*/ 217 w 669"/>
                <a:gd name="T77" fmla="*/ 488 h 582"/>
                <a:gd name="T78" fmla="*/ 266 w 669"/>
                <a:gd name="T79" fmla="*/ 514 h 582"/>
                <a:gd name="T80" fmla="*/ 310 w 669"/>
                <a:gd name="T81" fmla="*/ 534 h 582"/>
                <a:gd name="T82" fmla="*/ 369 w 669"/>
                <a:gd name="T83" fmla="*/ 549 h 582"/>
                <a:gd name="T84" fmla="*/ 437 w 669"/>
                <a:gd name="T85" fmla="*/ 568 h 582"/>
                <a:gd name="T86" fmla="*/ 516 w 669"/>
                <a:gd name="T87" fmla="*/ 581 h 582"/>
                <a:gd name="T88" fmla="*/ 595 w 669"/>
                <a:gd name="T89" fmla="*/ 577 h 582"/>
                <a:gd name="T90" fmla="*/ 668 w 669"/>
                <a:gd name="T91" fmla="*/ 553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9" h="582">
                  <a:moveTo>
                    <a:pt x="668" y="553"/>
                  </a:moveTo>
                  <a:lnTo>
                    <a:pt x="668" y="450"/>
                  </a:lnTo>
                  <a:lnTo>
                    <a:pt x="562" y="435"/>
                  </a:lnTo>
                  <a:lnTo>
                    <a:pt x="448" y="420"/>
                  </a:lnTo>
                  <a:lnTo>
                    <a:pt x="367" y="400"/>
                  </a:lnTo>
                  <a:lnTo>
                    <a:pt x="314" y="378"/>
                  </a:lnTo>
                  <a:lnTo>
                    <a:pt x="257" y="349"/>
                  </a:lnTo>
                  <a:lnTo>
                    <a:pt x="220" y="314"/>
                  </a:lnTo>
                  <a:lnTo>
                    <a:pt x="193" y="274"/>
                  </a:lnTo>
                  <a:lnTo>
                    <a:pt x="180" y="231"/>
                  </a:lnTo>
                  <a:lnTo>
                    <a:pt x="180" y="189"/>
                  </a:lnTo>
                  <a:lnTo>
                    <a:pt x="193" y="165"/>
                  </a:lnTo>
                  <a:lnTo>
                    <a:pt x="209" y="143"/>
                  </a:lnTo>
                  <a:lnTo>
                    <a:pt x="255" y="127"/>
                  </a:lnTo>
                  <a:lnTo>
                    <a:pt x="297" y="127"/>
                  </a:lnTo>
                  <a:lnTo>
                    <a:pt x="345" y="141"/>
                  </a:lnTo>
                  <a:lnTo>
                    <a:pt x="396" y="156"/>
                  </a:lnTo>
                  <a:lnTo>
                    <a:pt x="448" y="163"/>
                  </a:lnTo>
                  <a:lnTo>
                    <a:pt x="477" y="125"/>
                  </a:lnTo>
                  <a:lnTo>
                    <a:pt x="464" y="86"/>
                  </a:lnTo>
                  <a:lnTo>
                    <a:pt x="415" y="42"/>
                  </a:lnTo>
                  <a:lnTo>
                    <a:pt x="363" y="18"/>
                  </a:lnTo>
                  <a:lnTo>
                    <a:pt x="319" y="7"/>
                  </a:lnTo>
                  <a:lnTo>
                    <a:pt x="273" y="2"/>
                  </a:lnTo>
                  <a:lnTo>
                    <a:pt x="222" y="0"/>
                  </a:lnTo>
                  <a:lnTo>
                    <a:pt x="176" y="4"/>
                  </a:lnTo>
                  <a:lnTo>
                    <a:pt x="136" y="15"/>
                  </a:lnTo>
                  <a:lnTo>
                    <a:pt x="86" y="33"/>
                  </a:lnTo>
                  <a:lnTo>
                    <a:pt x="50" y="66"/>
                  </a:lnTo>
                  <a:lnTo>
                    <a:pt x="22" y="99"/>
                  </a:lnTo>
                  <a:lnTo>
                    <a:pt x="6" y="145"/>
                  </a:lnTo>
                  <a:lnTo>
                    <a:pt x="0" y="189"/>
                  </a:lnTo>
                  <a:lnTo>
                    <a:pt x="9" y="237"/>
                  </a:lnTo>
                  <a:lnTo>
                    <a:pt x="22" y="285"/>
                  </a:lnTo>
                  <a:lnTo>
                    <a:pt x="50" y="330"/>
                  </a:lnTo>
                  <a:lnTo>
                    <a:pt x="81" y="375"/>
                  </a:lnTo>
                  <a:lnTo>
                    <a:pt x="125" y="419"/>
                  </a:lnTo>
                  <a:lnTo>
                    <a:pt x="169" y="457"/>
                  </a:lnTo>
                  <a:lnTo>
                    <a:pt x="217" y="488"/>
                  </a:lnTo>
                  <a:lnTo>
                    <a:pt x="266" y="514"/>
                  </a:lnTo>
                  <a:lnTo>
                    <a:pt x="310" y="534"/>
                  </a:lnTo>
                  <a:lnTo>
                    <a:pt x="369" y="549"/>
                  </a:lnTo>
                  <a:lnTo>
                    <a:pt x="437" y="568"/>
                  </a:lnTo>
                  <a:lnTo>
                    <a:pt x="516" y="581"/>
                  </a:lnTo>
                  <a:lnTo>
                    <a:pt x="595" y="577"/>
                  </a:lnTo>
                  <a:lnTo>
                    <a:pt x="668" y="55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15"/>
            <p:cNvSpPr>
              <a:spLocks/>
            </p:cNvSpPr>
            <p:nvPr/>
          </p:nvSpPr>
          <p:spPr bwMode="auto">
            <a:xfrm>
              <a:off x="1365" y="583"/>
              <a:ext cx="1413" cy="549"/>
            </a:xfrm>
            <a:custGeom>
              <a:avLst/>
              <a:gdLst>
                <a:gd name="T0" fmla="*/ 1412 w 1413"/>
                <a:gd name="T1" fmla="*/ 548 h 549"/>
                <a:gd name="T2" fmla="*/ 1316 w 1413"/>
                <a:gd name="T3" fmla="*/ 537 h 549"/>
                <a:gd name="T4" fmla="*/ 1237 w 1413"/>
                <a:gd name="T5" fmla="*/ 524 h 549"/>
                <a:gd name="T6" fmla="*/ 1179 w 1413"/>
                <a:gd name="T7" fmla="*/ 511 h 549"/>
                <a:gd name="T8" fmla="*/ 1118 w 1413"/>
                <a:gd name="T9" fmla="*/ 499 h 549"/>
                <a:gd name="T10" fmla="*/ 1060 w 1413"/>
                <a:gd name="T11" fmla="*/ 493 h 549"/>
                <a:gd name="T12" fmla="*/ 1000 w 1413"/>
                <a:gd name="T13" fmla="*/ 495 h 549"/>
                <a:gd name="T14" fmla="*/ 939 w 1413"/>
                <a:gd name="T15" fmla="*/ 499 h 549"/>
                <a:gd name="T16" fmla="*/ 894 w 1413"/>
                <a:gd name="T17" fmla="*/ 482 h 549"/>
                <a:gd name="T18" fmla="*/ 962 w 1413"/>
                <a:gd name="T19" fmla="*/ 440 h 549"/>
                <a:gd name="T20" fmla="*/ 1005 w 1413"/>
                <a:gd name="T21" fmla="*/ 411 h 549"/>
                <a:gd name="T22" fmla="*/ 1043 w 1413"/>
                <a:gd name="T23" fmla="*/ 381 h 549"/>
                <a:gd name="T24" fmla="*/ 1069 w 1413"/>
                <a:gd name="T25" fmla="*/ 348 h 549"/>
                <a:gd name="T26" fmla="*/ 962 w 1413"/>
                <a:gd name="T27" fmla="*/ 383 h 549"/>
                <a:gd name="T28" fmla="*/ 855 w 1413"/>
                <a:gd name="T29" fmla="*/ 418 h 549"/>
                <a:gd name="T30" fmla="*/ 783 w 1413"/>
                <a:gd name="T31" fmla="*/ 436 h 549"/>
                <a:gd name="T32" fmla="*/ 670 w 1413"/>
                <a:gd name="T33" fmla="*/ 449 h 549"/>
                <a:gd name="T34" fmla="*/ 597 w 1413"/>
                <a:gd name="T35" fmla="*/ 449 h 549"/>
                <a:gd name="T36" fmla="*/ 531 w 1413"/>
                <a:gd name="T37" fmla="*/ 444 h 549"/>
                <a:gd name="T38" fmla="*/ 486 w 1413"/>
                <a:gd name="T39" fmla="*/ 427 h 549"/>
                <a:gd name="T40" fmla="*/ 459 w 1413"/>
                <a:gd name="T41" fmla="*/ 407 h 549"/>
                <a:gd name="T42" fmla="*/ 527 w 1413"/>
                <a:gd name="T43" fmla="*/ 389 h 549"/>
                <a:gd name="T44" fmla="*/ 572 w 1413"/>
                <a:gd name="T45" fmla="*/ 365 h 549"/>
                <a:gd name="T46" fmla="*/ 599 w 1413"/>
                <a:gd name="T47" fmla="*/ 339 h 549"/>
                <a:gd name="T48" fmla="*/ 634 w 1413"/>
                <a:gd name="T49" fmla="*/ 308 h 549"/>
                <a:gd name="T50" fmla="*/ 544 w 1413"/>
                <a:gd name="T51" fmla="*/ 334 h 549"/>
                <a:gd name="T52" fmla="*/ 463 w 1413"/>
                <a:gd name="T53" fmla="*/ 348 h 549"/>
                <a:gd name="T54" fmla="*/ 378 w 1413"/>
                <a:gd name="T55" fmla="*/ 356 h 549"/>
                <a:gd name="T56" fmla="*/ 303 w 1413"/>
                <a:gd name="T57" fmla="*/ 352 h 549"/>
                <a:gd name="T58" fmla="*/ 254 w 1413"/>
                <a:gd name="T59" fmla="*/ 334 h 549"/>
                <a:gd name="T60" fmla="*/ 233 w 1413"/>
                <a:gd name="T61" fmla="*/ 312 h 549"/>
                <a:gd name="T62" fmla="*/ 281 w 1413"/>
                <a:gd name="T63" fmla="*/ 291 h 549"/>
                <a:gd name="T64" fmla="*/ 313 w 1413"/>
                <a:gd name="T65" fmla="*/ 269 h 549"/>
                <a:gd name="T66" fmla="*/ 341 w 1413"/>
                <a:gd name="T67" fmla="*/ 244 h 549"/>
                <a:gd name="T68" fmla="*/ 339 w 1413"/>
                <a:gd name="T69" fmla="*/ 229 h 549"/>
                <a:gd name="T70" fmla="*/ 262 w 1413"/>
                <a:gd name="T71" fmla="*/ 246 h 549"/>
                <a:gd name="T72" fmla="*/ 179 w 1413"/>
                <a:gd name="T73" fmla="*/ 255 h 549"/>
                <a:gd name="T74" fmla="*/ 109 w 1413"/>
                <a:gd name="T75" fmla="*/ 254 h 549"/>
                <a:gd name="T76" fmla="*/ 51 w 1413"/>
                <a:gd name="T77" fmla="*/ 244 h 549"/>
                <a:gd name="T78" fmla="*/ 19 w 1413"/>
                <a:gd name="T79" fmla="*/ 229 h 549"/>
                <a:gd name="T80" fmla="*/ 0 w 1413"/>
                <a:gd name="T81" fmla="*/ 205 h 549"/>
                <a:gd name="T82" fmla="*/ 120 w 1413"/>
                <a:gd name="T83" fmla="*/ 187 h 549"/>
                <a:gd name="T84" fmla="*/ 309 w 1413"/>
                <a:gd name="T85" fmla="*/ 156 h 549"/>
                <a:gd name="T86" fmla="*/ 544 w 1413"/>
                <a:gd name="T87" fmla="*/ 119 h 549"/>
                <a:gd name="T88" fmla="*/ 742 w 1413"/>
                <a:gd name="T89" fmla="*/ 71 h 549"/>
                <a:gd name="T90" fmla="*/ 926 w 1413"/>
                <a:gd name="T91" fmla="*/ 26 h 549"/>
                <a:gd name="T92" fmla="*/ 1020 w 1413"/>
                <a:gd name="T93" fmla="*/ 9 h 549"/>
                <a:gd name="T94" fmla="*/ 1098 w 1413"/>
                <a:gd name="T95" fmla="*/ 0 h 549"/>
                <a:gd name="T96" fmla="*/ 1165 w 1413"/>
                <a:gd name="T97" fmla="*/ 2 h 549"/>
                <a:gd name="T98" fmla="*/ 1211 w 1413"/>
                <a:gd name="T99" fmla="*/ 7 h 549"/>
                <a:gd name="T100" fmla="*/ 1254 w 1413"/>
                <a:gd name="T101" fmla="*/ 27 h 549"/>
                <a:gd name="T102" fmla="*/ 1288 w 1413"/>
                <a:gd name="T103" fmla="*/ 71 h 549"/>
                <a:gd name="T104" fmla="*/ 1301 w 1413"/>
                <a:gd name="T105" fmla="*/ 117 h 549"/>
                <a:gd name="T106" fmla="*/ 1316 w 1413"/>
                <a:gd name="T107" fmla="*/ 148 h 549"/>
                <a:gd name="T108" fmla="*/ 1344 w 1413"/>
                <a:gd name="T109" fmla="*/ 159 h 549"/>
                <a:gd name="T110" fmla="*/ 1384 w 1413"/>
                <a:gd name="T111" fmla="*/ 156 h 549"/>
                <a:gd name="T112" fmla="*/ 1412 w 1413"/>
                <a:gd name="T113" fmla="*/ 145 h 549"/>
                <a:gd name="T114" fmla="*/ 1412 w 1413"/>
                <a:gd name="T115" fmla="*/ 54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13" h="549">
                  <a:moveTo>
                    <a:pt x="1412" y="548"/>
                  </a:moveTo>
                  <a:lnTo>
                    <a:pt x="1316" y="537"/>
                  </a:lnTo>
                  <a:lnTo>
                    <a:pt x="1237" y="524"/>
                  </a:lnTo>
                  <a:lnTo>
                    <a:pt x="1179" y="511"/>
                  </a:lnTo>
                  <a:lnTo>
                    <a:pt x="1118" y="499"/>
                  </a:lnTo>
                  <a:lnTo>
                    <a:pt x="1060" y="493"/>
                  </a:lnTo>
                  <a:lnTo>
                    <a:pt x="1000" y="495"/>
                  </a:lnTo>
                  <a:lnTo>
                    <a:pt x="939" y="499"/>
                  </a:lnTo>
                  <a:lnTo>
                    <a:pt x="894" y="482"/>
                  </a:lnTo>
                  <a:lnTo>
                    <a:pt x="962" y="440"/>
                  </a:lnTo>
                  <a:lnTo>
                    <a:pt x="1005" y="411"/>
                  </a:lnTo>
                  <a:lnTo>
                    <a:pt x="1043" y="381"/>
                  </a:lnTo>
                  <a:lnTo>
                    <a:pt x="1069" y="348"/>
                  </a:lnTo>
                  <a:lnTo>
                    <a:pt x="962" y="383"/>
                  </a:lnTo>
                  <a:lnTo>
                    <a:pt x="855" y="418"/>
                  </a:lnTo>
                  <a:lnTo>
                    <a:pt x="783" y="436"/>
                  </a:lnTo>
                  <a:lnTo>
                    <a:pt x="670" y="449"/>
                  </a:lnTo>
                  <a:lnTo>
                    <a:pt x="597" y="449"/>
                  </a:lnTo>
                  <a:lnTo>
                    <a:pt x="531" y="444"/>
                  </a:lnTo>
                  <a:lnTo>
                    <a:pt x="486" y="427"/>
                  </a:lnTo>
                  <a:lnTo>
                    <a:pt x="459" y="407"/>
                  </a:lnTo>
                  <a:lnTo>
                    <a:pt x="527" y="389"/>
                  </a:lnTo>
                  <a:lnTo>
                    <a:pt x="572" y="365"/>
                  </a:lnTo>
                  <a:lnTo>
                    <a:pt x="599" y="339"/>
                  </a:lnTo>
                  <a:lnTo>
                    <a:pt x="634" y="308"/>
                  </a:lnTo>
                  <a:lnTo>
                    <a:pt x="544" y="334"/>
                  </a:lnTo>
                  <a:lnTo>
                    <a:pt x="463" y="348"/>
                  </a:lnTo>
                  <a:lnTo>
                    <a:pt x="378" y="356"/>
                  </a:lnTo>
                  <a:lnTo>
                    <a:pt x="303" y="352"/>
                  </a:lnTo>
                  <a:lnTo>
                    <a:pt x="254" y="334"/>
                  </a:lnTo>
                  <a:lnTo>
                    <a:pt x="233" y="312"/>
                  </a:lnTo>
                  <a:lnTo>
                    <a:pt x="281" y="291"/>
                  </a:lnTo>
                  <a:lnTo>
                    <a:pt x="313" y="269"/>
                  </a:lnTo>
                  <a:lnTo>
                    <a:pt x="341" y="244"/>
                  </a:lnTo>
                  <a:lnTo>
                    <a:pt x="339" y="229"/>
                  </a:lnTo>
                  <a:lnTo>
                    <a:pt x="262" y="246"/>
                  </a:lnTo>
                  <a:lnTo>
                    <a:pt x="179" y="255"/>
                  </a:lnTo>
                  <a:lnTo>
                    <a:pt x="109" y="254"/>
                  </a:lnTo>
                  <a:lnTo>
                    <a:pt x="51" y="244"/>
                  </a:lnTo>
                  <a:lnTo>
                    <a:pt x="19" y="229"/>
                  </a:lnTo>
                  <a:lnTo>
                    <a:pt x="0" y="205"/>
                  </a:lnTo>
                  <a:lnTo>
                    <a:pt x="120" y="187"/>
                  </a:lnTo>
                  <a:lnTo>
                    <a:pt x="309" y="156"/>
                  </a:lnTo>
                  <a:lnTo>
                    <a:pt x="544" y="119"/>
                  </a:lnTo>
                  <a:lnTo>
                    <a:pt x="742" y="71"/>
                  </a:lnTo>
                  <a:lnTo>
                    <a:pt x="926" y="26"/>
                  </a:lnTo>
                  <a:lnTo>
                    <a:pt x="1020" y="9"/>
                  </a:lnTo>
                  <a:lnTo>
                    <a:pt x="1098" y="0"/>
                  </a:lnTo>
                  <a:lnTo>
                    <a:pt x="1165" y="2"/>
                  </a:lnTo>
                  <a:lnTo>
                    <a:pt x="1211" y="7"/>
                  </a:lnTo>
                  <a:lnTo>
                    <a:pt x="1254" y="27"/>
                  </a:lnTo>
                  <a:lnTo>
                    <a:pt x="1288" y="71"/>
                  </a:lnTo>
                  <a:lnTo>
                    <a:pt x="1301" y="117"/>
                  </a:lnTo>
                  <a:lnTo>
                    <a:pt x="1316" y="148"/>
                  </a:lnTo>
                  <a:lnTo>
                    <a:pt x="1344" y="159"/>
                  </a:lnTo>
                  <a:lnTo>
                    <a:pt x="1384" y="156"/>
                  </a:lnTo>
                  <a:lnTo>
                    <a:pt x="1412" y="145"/>
                  </a:lnTo>
                  <a:lnTo>
                    <a:pt x="1412" y="5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Oval 16"/>
            <p:cNvSpPr>
              <a:spLocks noChangeArrowheads="1"/>
            </p:cNvSpPr>
            <p:nvPr/>
          </p:nvSpPr>
          <p:spPr bwMode="auto">
            <a:xfrm>
              <a:off x="2785" y="355"/>
              <a:ext cx="187" cy="1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7"/>
            <p:cNvSpPr>
              <a:spLocks/>
            </p:cNvSpPr>
            <p:nvPr/>
          </p:nvSpPr>
          <p:spPr bwMode="auto">
            <a:xfrm>
              <a:off x="2976" y="583"/>
              <a:ext cx="1413" cy="549"/>
            </a:xfrm>
            <a:custGeom>
              <a:avLst/>
              <a:gdLst>
                <a:gd name="T0" fmla="*/ 0 w 1413"/>
                <a:gd name="T1" fmla="*/ 548 h 549"/>
                <a:gd name="T2" fmla="*/ 96 w 1413"/>
                <a:gd name="T3" fmla="*/ 537 h 549"/>
                <a:gd name="T4" fmla="*/ 175 w 1413"/>
                <a:gd name="T5" fmla="*/ 524 h 549"/>
                <a:gd name="T6" fmla="*/ 233 w 1413"/>
                <a:gd name="T7" fmla="*/ 511 h 549"/>
                <a:gd name="T8" fmla="*/ 294 w 1413"/>
                <a:gd name="T9" fmla="*/ 499 h 549"/>
                <a:gd name="T10" fmla="*/ 352 w 1413"/>
                <a:gd name="T11" fmla="*/ 493 h 549"/>
                <a:gd name="T12" fmla="*/ 412 w 1413"/>
                <a:gd name="T13" fmla="*/ 495 h 549"/>
                <a:gd name="T14" fmla="*/ 473 w 1413"/>
                <a:gd name="T15" fmla="*/ 499 h 549"/>
                <a:gd name="T16" fmla="*/ 518 w 1413"/>
                <a:gd name="T17" fmla="*/ 482 h 549"/>
                <a:gd name="T18" fmla="*/ 450 w 1413"/>
                <a:gd name="T19" fmla="*/ 440 h 549"/>
                <a:gd name="T20" fmla="*/ 407 w 1413"/>
                <a:gd name="T21" fmla="*/ 411 h 549"/>
                <a:gd name="T22" fmla="*/ 369 w 1413"/>
                <a:gd name="T23" fmla="*/ 381 h 549"/>
                <a:gd name="T24" fmla="*/ 343 w 1413"/>
                <a:gd name="T25" fmla="*/ 348 h 549"/>
                <a:gd name="T26" fmla="*/ 450 w 1413"/>
                <a:gd name="T27" fmla="*/ 383 h 549"/>
                <a:gd name="T28" fmla="*/ 557 w 1413"/>
                <a:gd name="T29" fmla="*/ 418 h 549"/>
                <a:gd name="T30" fmla="*/ 629 w 1413"/>
                <a:gd name="T31" fmla="*/ 436 h 549"/>
                <a:gd name="T32" fmla="*/ 742 w 1413"/>
                <a:gd name="T33" fmla="*/ 449 h 549"/>
                <a:gd name="T34" fmla="*/ 815 w 1413"/>
                <a:gd name="T35" fmla="*/ 449 h 549"/>
                <a:gd name="T36" fmla="*/ 881 w 1413"/>
                <a:gd name="T37" fmla="*/ 444 h 549"/>
                <a:gd name="T38" fmla="*/ 926 w 1413"/>
                <a:gd name="T39" fmla="*/ 427 h 549"/>
                <a:gd name="T40" fmla="*/ 953 w 1413"/>
                <a:gd name="T41" fmla="*/ 407 h 549"/>
                <a:gd name="T42" fmla="*/ 885 w 1413"/>
                <a:gd name="T43" fmla="*/ 389 h 549"/>
                <a:gd name="T44" fmla="*/ 840 w 1413"/>
                <a:gd name="T45" fmla="*/ 365 h 549"/>
                <a:gd name="T46" fmla="*/ 809 w 1413"/>
                <a:gd name="T47" fmla="*/ 339 h 549"/>
                <a:gd name="T48" fmla="*/ 778 w 1413"/>
                <a:gd name="T49" fmla="*/ 308 h 549"/>
                <a:gd name="T50" fmla="*/ 868 w 1413"/>
                <a:gd name="T51" fmla="*/ 334 h 549"/>
                <a:gd name="T52" fmla="*/ 949 w 1413"/>
                <a:gd name="T53" fmla="*/ 348 h 549"/>
                <a:gd name="T54" fmla="*/ 1034 w 1413"/>
                <a:gd name="T55" fmla="*/ 356 h 549"/>
                <a:gd name="T56" fmla="*/ 1109 w 1413"/>
                <a:gd name="T57" fmla="*/ 352 h 549"/>
                <a:gd name="T58" fmla="*/ 1158 w 1413"/>
                <a:gd name="T59" fmla="*/ 334 h 549"/>
                <a:gd name="T60" fmla="*/ 1179 w 1413"/>
                <a:gd name="T61" fmla="*/ 312 h 549"/>
                <a:gd name="T62" fmla="*/ 1131 w 1413"/>
                <a:gd name="T63" fmla="*/ 291 h 549"/>
                <a:gd name="T64" fmla="*/ 1099 w 1413"/>
                <a:gd name="T65" fmla="*/ 269 h 549"/>
                <a:gd name="T66" fmla="*/ 1071 w 1413"/>
                <a:gd name="T67" fmla="*/ 244 h 549"/>
                <a:gd name="T68" fmla="*/ 1073 w 1413"/>
                <a:gd name="T69" fmla="*/ 229 h 549"/>
                <a:gd name="T70" fmla="*/ 1150 w 1413"/>
                <a:gd name="T71" fmla="*/ 246 h 549"/>
                <a:gd name="T72" fmla="*/ 1233 w 1413"/>
                <a:gd name="T73" fmla="*/ 255 h 549"/>
                <a:gd name="T74" fmla="*/ 1311 w 1413"/>
                <a:gd name="T75" fmla="*/ 253 h 549"/>
                <a:gd name="T76" fmla="*/ 1361 w 1413"/>
                <a:gd name="T77" fmla="*/ 244 h 549"/>
                <a:gd name="T78" fmla="*/ 1393 w 1413"/>
                <a:gd name="T79" fmla="*/ 229 h 549"/>
                <a:gd name="T80" fmla="*/ 1412 w 1413"/>
                <a:gd name="T81" fmla="*/ 205 h 549"/>
                <a:gd name="T82" fmla="*/ 1292 w 1413"/>
                <a:gd name="T83" fmla="*/ 187 h 549"/>
                <a:gd name="T84" fmla="*/ 1087 w 1413"/>
                <a:gd name="T85" fmla="*/ 158 h 549"/>
                <a:gd name="T86" fmla="*/ 868 w 1413"/>
                <a:gd name="T87" fmla="*/ 119 h 549"/>
                <a:gd name="T88" fmla="*/ 670 w 1413"/>
                <a:gd name="T89" fmla="*/ 71 h 549"/>
                <a:gd name="T90" fmla="*/ 486 w 1413"/>
                <a:gd name="T91" fmla="*/ 26 h 549"/>
                <a:gd name="T92" fmla="*/ 392 w 1413"/>
                <a:gd name="T93" fmla="*/ 9 h 549"/>
                <a:gd name="T94" fmla="*/ 314 w 1413"/>
                <a:gd name="T95" fmla="*/ 0 h 549"/>
                <a:gd name="T96" fmla="*/ 247 w 1413"/>
                <a:gd name="T97" fmla="*/ 2 h 549"/>
                <a:gd name="T98" fmla="*/ 201 w 1413"/>
                <a:gd name="T99" fmla="*/ 7 h 549"/>
                <a:gd name="T100" fmla="*/ 158 w 1413"/>
                <a:gd name="T101" fmla="*/ 27 h 549"/>
                <a:gd name="T102" fmla="*/ 124 w 1413"/>
                <a:gd name="T103" fmla="*/ 71 h 549"/>
                <a:gd name="T104" fmla="*/ 111 w 1413"/>
                <a:gd name="T105" fmla="*/ 117 h 549"/>
                <a:gd name="T106" fmla="*/ 96 w 1413"/>
                <a:gd name="T107" fmla="*/ 148 h 549"/>
                <a:gd name="T108" fmla="*/ 68 w 1413"/>
                <a:gd name="T109" fmla="*/ 159 h 549"/>
                <a:gd name="T110" fmla="*/ 28 w 1413"/>
                <a:gd name="T111" fmla="*/ 156 h 549"/>
                <a:gd name="T112" fmla="*/ 0 w 1413"/>
                <a:gd name="T113" fmla="*/ 145 h 549"/>
                <a:gd name="T114" fmla="*/ 0 w 1413"/>
                <a:gd name="T115" fmla="*/ 54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13" h="549">
                  <a:moveTo>
                    <a:pt x="0" y="548"/>
                  </a:moveTo>
                  <a:lnTo>
                    <a:pt x="96" y="537"/>
                  </a:lnTo>
                  <a:lnTo>
                    <a:pt x="175" y="524"/>
                  </a:lnTo>
                  <a:lnTo>
                    <a:pt x="233" y="511"/>
                  </a:lnTo>
                  <a:lnTo>
                    <a:pt x="294" y="499"/>
                  </a:lnTo>
                  <a:lnTo>
                    <a:pt x="352" y="493"/>
                  </a:lnTo>
                  <a:lnTo>
                    <a:pt x="412" y="495"/>
                  </a:lnTo>
                  <a:lnTo>
                    <a:pt x="473" y="499"/>
                  </a:lnTo>
                  <a:lnTo>
                    <a:pt x="518" y="482"/>
                  </a:lnTo>
                  <a:lnTo>
                    <a:pt x="450" y="440"/>
                  </a:lnTo>
                  <a:lnTo>
                    <a:pt x="407" y="411"/>
                  </a:lnTo>
                  <a:lnTo>
                    <a:pt x="369" y="381"/>
                  </a:lnTo>
                  <a:lnTo>
                    <a:pt x="343" y="348"/>
                  </a:lnTo>
                  <a:lnTo>
                    <a:pt x="450" y="383"/>
                  </a:lnTo>
                  <a:lnTo>
                    <a:pt x="557" y="418"/>
                  </a:lnTo>
                  <a:lnTo>
                    <a:pt x="629" y="436"/>
                  </a:lnTo>
                  <a:lnTo>
                    <a:pt x="742" y="449"/>
                  </a:lnTo>
                  <a:lnTo>
                    <a:pt x="815" y="449"/>
                  </a:lnTo>
                  <a:lnTo>
                    <a:pt x="881" y="444"/>
                  </a:lnTo>
                  <a:lnTo>
                    <a:pt x="926" y="427"/>
                  </a:lnTo>
                  <a:lnTo>
                    <a:pt x="953" y="407"/>
                  </a:lnTo>
                  <a:lnTo>
                    <a:pt x="885" y="389"/>
                  </a:lnTo>
                  <a:lnTo>
                    <a:pt x="840" y="365"/>
                  </a:lnTo>
                  <a:lnTo>
                    <a:pt x="809" y="339"/>
                  </a:lnTo>
                  <a:lnTo>
                    <a:pt x="778" y="308"/>
                  </a:lnTo>
                  <a:lnTo>
                    <a:pt x="868" y="334"/>
                  </a:lnTo>
                  <a:lnTo>
                    <a:pt x="949" y="348"/>
                  </a:lnTo>
                  <a:lnTo>
                    <a:pt x="1034" y="356"/>
                  </a:lnTo>
                  <a:lnTo>
                    <a:pt x="1109" y="352"/>
                  </a:lnTo>
                  <a:lnTo>
                    <a:pt x="1158" y="334"/>
                  </a:lnTo>
                  <a:lnTo>
                    <a:pt x="1179" y="312"/>
                  </a:lnTo>
                  <a:lnTo>
                    <a:pt x="1131" y="291"/>
                  </a:lnTo>
                  <a:lnTo>
                    <a:pt x="1099" y="269"/>
                  </a:lnTo>
                  <a:lnTo>
                    <a:pt x="1071" y="244"/>
                  </a:lnTo>
                  <a:lnTo>
                    <a:pt x="1073" y="229"/>
                  </a:lnTo>
                  <a:lnTo>
                    <a:pt x="1150" y="246"/>
                  </a:lnTo>
                  <a:lnTo>
                    <a:pt x="1233" y="255"/>
                  </a:lnTo>
                  <a:lnTo>
                    <a:pt x="1311" y="253"/>
                  </a:lnTo>
                  <a:lnTo>
                    <a:pt x="1361" y="244"/>
                  </a:lnTo>
                  <a:lnTo>
                    <a:pt x="1393" y="229"/>
                  </a:lnTo>
                  <a:lnTo>
                    <a:pt x="1412" y="205"/>
                  </a:lnTo>
                  <a:lnTo>
                    <a:pt x="1292" y="187"/>
                  </a:lnTo>
                  <a:lnTo>
                    <a:pt x="1087" y="158"/>
                  </a:lnTo>
                  <a:lnTo>
                    <a:pt x="868" y="119"/>
                  </a:lnTo>
                  <a:lnTo>
                    <a:pt x="670" y="71"/>
                  </a:lnTo>
                  <a:lnTo>
                    <a:pt x="486" y="26"/>
                  </a:lnTo>
                  <a:lnTo>
                    <a:pt x="392" y="9"/>
                  </a:lnTo>
                  <a:lnTo>
                    <a:pt x="314" y="0"/>
                  </a:lnTo>
                  <a:lnTo>
                    <a:pt x="247" y="2"/>
                  </a:lnTo>
                  <a:lnTo>
                    <a:pt x="201" y="7"/>
                  </a:lnTo>
                  <a:lnTo>
                    <a:pt x="158" y="27"/>
                  </a:lnTo>
                  <a:lnTo>
                    <a:pt x="124" y="71"/>
                  </a:lnTo>
                  <a:lnTo>
                    <a:pt x="111" y="117"/>
                  </a:lnTo>
                  <a:lnTo>
                    <a:pt x="96" y="148"/>
                  </a:lnTo>
                  <a:lnTo>
                    <a:pt x="68" y="159"/>
                  </a:lnTo>
                  <a:lnTo>
                    <a:pt x="28" y="156"/>
                  </a:lnTo>
                  <a:lnTo>
                    <a:pt x="0" y="145"/>
                  </a:lnTo>
                  <a:lnTo>
                    <a:pt x="0" y="5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56212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solidFill>
            <a:schemeClr val="accent2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bg2"/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bg2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bg2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bg2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bg2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6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ealthdata.gov/dataset/payment-and-value-care-hospita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Viper – UC San Diego - Data Science</a:t>
            </a:r>
          </a:p>
          <a:p>
            <a:r>
              <a:rPr lang="en-US" sz="2000" dirty="0"/>
              <a:t>September 2019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1550" y="367852"/>
            <a:ext cx="11408899" cy="1407940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rgbClr val="FFFF66"/>
                </a:solidFill>
              </a:rPr>
              <a:t>Inconsistency of U.S. healthcare costs</a:t>
            </a:r>
          </a:p>
        </p:txBody>
      </p:sp>
    </p:spTree>
    <p:extLst>
      <p:ext uri="{BB962C8B-B14F-4D97-AF65-F5344CB8AC3E}">
        <p14:creationId xmlns:p14="http://schemas.microsoft.com/office/powerpoint/2010/main" val="129764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2C0421-67C2-468C-8B70-C820462BF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6" y="274638"/>
            <a:ext cx="111633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00"/>
                </a:solidFill>
                <a:effectLst/>
              </a:rPr>
              <a:t>Hypothesis 2: There is a significant difference between consumer satisfaction hospital ranks and the cost of medical procedures.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0643FB-6118-42B2-866E-1B54F76F3EB0}"/>
              </a:ext>
            </a:extLst>
          </p:cNvPr>
          <p:cNvSpPr txBox="1"/>
          <p:nvPr/>
        </p:nvSpPr>
        <p:spPr>
          <a:xfrm>
            <a:off x="2017990" y="1638330"/>
            <a:ext cx="798990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graph below shows all recorded payments for the specific procedure “638 – DIABETES WCC” versus hospital consumer satisfaction ranking (Low = Better)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3C11BC0-0649-4F22-BCAE-6322B73D8F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975" y="2319337"/>
            <a:ext cx="8528050" cy="4264025"/>
          </a:xfrm>
        </p:spPr>
      </p:pic>
    </p:spTree>
    <p:extLst>
      <p:ext uri="{BB962C8B-B14F-4D97-AF65-F5344CB8AC3E}">
        <p14:creationId xmlns:p14="http://schemas.microsoft.com/office/powerpoint/2010/main" val="238365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3517"/>
            <a:ext cx="10972800" cy="798341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Mississippi – Deep Dive on Charges - Diabetes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586459-A0EB-4251-8052-8D2A1D011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" y="1707527"/>
            <a:ext cx="5425441" cy="50285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B07932-35E9-463F-980D-E4F2628028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9291" y="1707527"/>
            <a:ext cx="5155989" cy="5034194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57E04E5-19B8-4927-B622-4234338E6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7791"/>
            <a:ext cx="11141612" cy="814008"/>
          </a:xfrm>
        </p:spPr>
        <p:txBody>
          <a:bodyPr>
            <a:normAutofit/>
          </a:bodyPr>
          <a:lstStyle/>
          <a:p>
            <a:r>
              <a:rPr lang="en-US" sz="2000" dirty="0"/>
              <a:t>Two distinct “metro” areas: Jackson (Capital City), Hattiesburg showed wide variances</a:t>
            </a:r>
          </a:p>
          <a:p>
            <a:r>
              <a:rPr lang="en-US" sz="2000" dirty="0"/>
              <a:t>Merit Health shows dramatic differences on ‘List Price’ vs. Alternatives. </a:t>
            </a:r>
          </a:p>
        </p:txBody>
      </p:sp>
    </p:spTree>
    <p:extLst>
      <p:ext uri="{BB962C8B-B14F-4D97-AF65-F5344CB8AC3E}">
        <p14:creationId xmlns:p14="http://schemas.microsoft.com/office/powerpoint/2010/main" val="375625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575" y="-165295"/>
            <a:ext cx="11544886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66"/>
                </a:solidFill>
              </a:rPr>
              <a:t>Mississippi – Deep Dive on Charges – Joint Replacement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7791"/>
            <a:ext cx="11141612" cy="814008"/>
          </a:xfrm>
        </p:spPr>
        <p:txBody>
          <a:bodyPr>
            <a:normAutofit/>
          </a:bodyPr>
          <a:lstStyle/>
          <a:p>
            <a:r>
              <a:rPr lang="en-US" sz="2000" dirty="0"/>
              <a:t>Merit Healthcare is vastly overpriced vs. Alternatives</a:t>
            </a:r>
          </a:p>
          <a:p>
            <a:r>
              <a:rPr lang="en-US" sz="2000" dirty="0"/>
              <a:t>Medicare reimbursement costs remain constant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482BBB-7833-414E-BA42-894687320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12" y="1718998"/>
            <a:ext cx="5927188" cy="49606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CF5D73-1AF2-4044-AAF1-D1AE1ED4E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743" y="1718998"/>
            <a:ext cx="5096682" cy="494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03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438" y="-79951"/>
            <a:ext cx="11974562" cy="128748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00"/>
                </a:solidFill>
                <a:effectLst/>
              </a:rPr>
              <a:t>Mississippi - Removing ‘Aberrantly-Priced’ Merit Healthcare</a:t>
            </a:r>
            <a:endParaRPr lang="en-US" dirty="0">
              <a:solidFill>
                <a:srgbClr val="FFFF6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37" y="1024111"/>
            <a:ext cx="11756858" cy="76944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Now ‘more predictable’ with a lower order polynomial</a:t>
            </a:r>
          </a:p>
          <a:p>
            <a:r>
              <a:rPr lang="en-US" dirty="0"/>
              <a:t>Null Hypothesis holds - Mississippi not correlating list prices to population density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5D40A4D-A68A-40CD-824E-02A1A78F47DC}"/>
              </a:ext>
            </a:extLst>
          </p:cNvPr>
          <p:cNvGrpSpPr/>
          <p:nvPr/>
        </p:nvGrpSpPr>
        <p:grpSpPr>
          <a:xfrm>
            <a:off x="217437" y="1962639"/>
            <a:ext cx="5487650" cy="4415101"/>
            <a:chOff x="217437" y="2383554"/>
            <a:chExt cx="5487650" cy="4415101"/>
          </a:xfrm>
        </p:grpSpPr>
        <p:pic>
          <p:nvPicPr>
            <p:cNvPr id="6" name="Picture 5" descr="A screenshot of a cell phone screen with text&#10;&#10;Description automatically generated">
              <a:extLst>
                <a:ext uri="{FF2B5EF4-FFF2-40B4-BE49-F238E27FC236}">
                  <a16:creationId xmlns:a16="http://schemas.microsoft.com/office/drawing/2014/main" id="{58F38D53-83A3-4365-8881-0F3135B5E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437" y="2383554"/>
              <a:ext cx="5487650" cy="3658433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D36F862-855F-4E3B-9BD1-E7F387CEE250}"/>
                </a:ext>
              </a:extLst>
            </p:cNvPr>
            <p:cNvSpPr txBox="1"/>
            <p:nvPr/>
          </p:nvSpPr>
          <p:spPr>
            <a:xfrm>
              <a:off x="217705" y="6029214"/>
              <a:ext cx="5487382" cy="76944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T-Test: T-Value = -10.393641445884066, </a:t>
              </a:r>
              <a:r>
                <a:rPr lang="en-US" sz="1100" dirty="0" err="1">
                  <a:solidFill>
                    <a:schemeClr val="tx2">
                      <a:lumMod val="10000"/>
                    </a:schemeClr>
                  </a:solidFill>
                </a:rPr>
                <a:t>pvalue</a:t>
              </a:r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 = 1.5653853256619052e-08</a:t>
              </a:r>
            </a:p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Linear Regression: Slope = -2.585994347816789, Intercept = 49622.395839073986, </a:t>
              </a:r>
              <a:r>
                <a:rPr lang="en-US" sz="1100" dirty="0" err="1">
                  <a:solidFill>
                    <a:schemeClr val="tx2">
                      <a:lumMod val="10000"/>
                    </a:schemeClr>
                  </a:solidFill>
                </a:rPr>
                <a:t>Pvalue</a:t>
              </a:r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 = 0.7385288340811982, R^2=0.007650270572038645</a:t>
              </a:r>
            </a:p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Polynomial Regression:.0004238 x^3 - 0.6764 x^2 + 366.3 x + 1.079e+04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BC5EE1A-F3EC-433D-BE08-DBA080AD1AA8}"/>
              </a:ext>
            </a:extLst>
          </p:cNvPr>
          <p:cNvGrpSpPr/>
          <p:nvPr/>
        </p:nvGrpSpPr>
        <p:grpSpPr>
          <a:xfrm>
            <a:off x="6486913" y="1962639"/>
            <a:ext cx="5487650" cy="4427874"/>
            <a:chOff x="6486913" y="2383554"/>
            <a:chExt cx="5487650" cy="4427874"/>
          </a:xfrm>
        </p:grpSpPr>
        <p:pic>
          <p:nvPicPr>
            <p:cNvPr id="9" name="Picture 8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723E9C12-87D6-42CB-95A5-18776B712D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6913" y="2383554"/>
              <a:ext cx="5487650" cy="3658433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9036744-9AFC-4A56-8C40-3BB1F8FACA11}"/>
                </a:ext>
              </a:extLst>
            </p:cNvPr>
            <p:cNvSpPr txBox="1"/>
            <p:nvPr/>
          </p:nvSpPr>
          <p:spPr>
            <a:xfrm>
              <a:off x="6486913" y="6041987"/>
              <a:ext cx="5487382" cy="76944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T-Test: T-Value = -11.24463528438743, </a:t>
              </a:r>
              <a:r>
                <a:rPr lang="en-US" sz="1100" dirty="0" err="1">
                  <a:solidFill>
                    <a:schemeClr val="tx2">
                      <a:lumMod val="10000"/>
                    </a:schemeClr>
                  </a:solidFill>
                </a:rPr>
                <a:t>pvalue</a:t>
              </a:r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 = 1.7856502073931564e-07</a:t>
              </a:r>
            </a:p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Linear Regression: Slope = 0.09737376883056005, Intercept = 20709.282317061916, </a:t>
              </a:r>
            </a:p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	     </a:t>
              </a:r>
              <a:r>
                <a:rPr lang="en-US" sz="1100" dirty="0" err="1">
                  <a:solidFill>
                    <a:schemeClr val="tx2">
                      <a:lumMod val="10000"/>
                    </a:schemeClr>
                  </a:solidFill>
                </a:rPr>
                <a:t>Pvalue</a:t>
              </a:r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 = 0.972821015998601, R^2=0.0001220131303265545</a:t>
              </a:r>
            </a:p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Polynomial Regression: 0.0001452 x^3 + 0.2283 x^2 + 121.8 x + 8002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318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B80AC6B-1CF5-4A75-9071-0A36036FA57A}"/>
              </a:ext>
            </a:extLst>
          </p:cNvPr>
          <p:cNvSpPr txBox="1">
            <a:spLocks/>
          </p:cNvSpPr>
          <p:nvPr/>
        </p:nvSpPr>
        <p:spPr>
          <a:xfrm>
            <a:off x="775450" y="-173316"/>
            <a:ext cx="11544886" cy="1143000"/>
          </a:xfrm>
          <a:prstGeom prst="rect">
            <a:avLst/>
          </a:prstGeom>
        </p:spPr>
        <p:txBody>
          <a:bodyPr vert="horz" anchor="ctr">
            <a:normAutofit fontScale="9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66"/>
                </a:solidFill>
              </a:rPr>
              <a:t>New York – Deep Dive on Charges – Joint Replacement</a:t>
            </a:r>
          </a:p>
        </p:txBody>
      </p:sp>
      <p:pic>
        <p:nvPicPr>
          <p:cNvPr id="10" name="Content Placeholder 9" descr="A picture containing text&#10;&#10;Description automatically generated">
            <a:extLst>
              <a:ext uri="{FF2B5EF4-FFF2-40B4-BE49-F238E27FC236}">
                <a16:creationId xmlns:a16="http://schemas.microsoft.com/office/drawing/2014/main" id="{A48413A6-0778-4189-B49D-4D650B81B0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413" y="679692"/>
            <a:ext cx="7019174" cy="6025896"/>
          </a:xfrm>
        </p:spPr>
      </p:pic>
    </p:spTree>
    <p:extLst>
      <p:ext uri="{BB962C8B-B14F-4D97-AF65-F5344CB8AC3E}">
        <p14:creationId xmlns:p14="http://schemas.microsoft.com/office/powerpoint/2010/main" val="328551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B80AC6B-1CF5-4A75-9071-0A36036FA57A}"/>
              </a:ext>
            </a:extLst>
          </p:cNvPr>
          <p:cNvSpPr txBox="1">
            <a:spLocks/>
          </p:cNvSpPr>
          <p:nvPr/>
        </p:nvSpPr>
        <p:spPr>
          <a:xfrm>
            <a:off x="775450" y="-173316"/>
            <a:ext cx="11544886" cy="1143000"/>
          </a:xfrm>
          <a:prstGeom prst="rect">
            <a:avLst/>
          </a:prstGeom>
        </p:spPr>
        <p:txBody>
          <a:bodyPr vert="horz" anchor="ctr">
            <a:normAutofit fontScale="9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66"/>
                </a:solidFill>
              </a:rPr>
              <a:t>New York – Deep Dive on Charges – Joint Replacement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8D2447-ACBB-4240-B609-080FB9AEF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922" y="714223"/>
            <a:ext cx="7237780" cy="602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99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B80AC6B-1CF5-4A75-9071-0A36036FA57A}"/>
              </a:ext>
            </a:extLst>
          </p:cNvPr>
          <p:cNvSpPr txBox="1">
            <a:spLocks/>
          </p:cNvSpPr>
          <p:nvPr/>
        </p:nvSpPr>
        <p:spPr>
          <a:xfrm>
            <a:off x="775450" y="-173316"/>
            <a:ext cx="11544886" cy="1143000"/>
          </a:xfrm>
          <a:prstGeom prst="rect">
            <a:avLst/>
          </a:prstGeom>
        </p:spPr>
        <p:txBody>
          <a:bodyPr vert="horz" anchor="ctr">
            <a:normAutofit fontScale="9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66"/>
                </a:solidFill>
              </a:rPr>
              <a:t>New York – Deep Dive on Charges – Joint Replacement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C7D230-2A76-4E01-A6A0-F1F1DC551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993" y="728788"/>
            <a:ext cx="7710014" cy="602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18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7791"/>
            <a:ext cx="11141612" cy="814008"/>
          </a:xfrm>
        </p:spPr>
        <p:txBody>
          <a:bodyPr>
            <a:normAutofit/>
          </a:bodyPr>
          <a:lstStyle/>
          <a:p>
            <a:r>
              <a:rPr lang="en-US" sz="2000" dirty="0" err="1"/>
              <a:t>xyz</a:t>
            </a:r>
            <a:endParaRPr lang="en-US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F0FE77F-4DE4-4E13-BFC9-F9B74C3F8D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50388" y="70034"/>
            <a:ext cx="10435760" cy="814008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00" dirty="0">
                <a:solidFill>
                  <a:srgbClr val="FFFF66"/>
                </a:solidFill>
              </a:rPr>
              <a:t>New York – Deep Dive on Charges – Diabetes</a:t>
            </a: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D4FDB6E4-F557-4C2C-8E4B-02228D342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39" y="787791"/>
            <a:ext cx="6952957" cy="602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76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7791"/>
            <a:ext cx="11141612" cy="814008"/>
          </a:xfrm>
        </p:spPr>
        <p:txBody>
          <a:bodyPr>
            <a:normAutofit/>
          </a:bodyPr>
          <a:lstStyle/>
          <a:p>
            <a:r>
              <a:rPr lang="en-US" sz="2000" dirty="0" err="1"/>
              <a:t>xyz</a:t>
            </a:r>
            <a:endParaRPr lang="en-US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F0FE77F-4DE4-4E13-BFC9-F9B74C3F8D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5816" y="-80378"/>
            <a:ext cx="10435760" cy="814008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00" dirty="0">
                <a:solidFill>
                  <a:srgbClr val="FFFF66"/>
                </a:solidFill>
              </a:rPr>
              <a:t>New York – Deep Dive on Charges – Diabetes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5C8917-F209-45C2-B02B-BC43D3A66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392" y="762070"/>
            <a:ext cx="8582789" cy="594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47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7791"/>
            <a:ext cx="11141612" cy="814008"/>
          </a:xfrm>
        </p:spPr>
        <p:txBody>
          <a:bodyPr>
            <a:normAutofit/>
          </a:bodyPr>
          <a:lstStyle/>
          <a:p>
            <a:r>
              <a:rPr lang="en-US" sz="2000" dirty="0" err="1"/>
              <a:t>xyz</a:t>
            </a:r>
            <a:endParaRPr lang="en-US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F0FE77F-4DE4-4E13-BFC9-F9B74C3F8D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50388" y="70034"/>
            <a:ext cx="10435760" cy="814008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00" dirty="0">
                <a:solidFill>
                  <a:srgbClr val="FFFF66"/>
                </a:solidFill>
              </a:rPr>
              <a:t>New York – Deep Dive on Charges – Diabetes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C6FFB7-E34C-4AA3-8D28-406691711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245" y="762070"/>
            <a:ext cx="7337509" cy="602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82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24070" y="1520687"/>
            <a:ext cx="11158330" cy="470916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Healthcare Charges and Costs have long been </a:t>
            </a:r>
            <a:r>
              <a:rPr lang="en-US" b="1" i="1" dirty="0"/>
              <a:t>opaque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Starting in January 2019, federal law requires </a:t>
            </a:r>
            <a:r>
              <a:rPr lang="en-US" b="1" i="1" dirty="0"/>
              <a:t>transparency</a:t>
            </a:r>
          </a:p>
          <a:p>
            <a:pPr lvl="1"/>
            <a:r>
              <a:rPr lang="en-US" dirty="0"/>
              <a:t>Hospitals are required to publish their chargemasters</a:t>
            </a:r>
          </a:p>
          <a:p>
            <a:pPr lvl="1"/>
            <a:r>
              <a:rPr lang="en-US" dirty="0"/>
              <a:t>Medicare now disclosing hospital reimbursement data (data.gov)</a:t>
            </a:r>
          </a:p>
          <a:p>
            <a:pPr lvl="1"/>
            <a:r>
              <a:rPr lang="en-US" dirty="0"/>
              <a:t>Data still incomplete for many hospitals, and outpatient costs not yet published</a:t>
            </a:r>
          </a:p>
          <a:p>
            <a:endParaRPr lang="en-US" dirty="0"/>
          </a:p>
          <a:p>
            <a:r>
              <a:rPr lang="en-US" dirty="0"/>
              <a:t>Data will be analyzed from data.gov and </a:t>
            </a:r>
            <a:r>
              <a:rPr lang="en-US" dirty="0">
                <a:solidFill>
                  <a:srgbClr val="FF0000"/>
                </a:solidFill>
              </a:rPr>
              <a:t>[other sites] </a:t>
            </a:r>
            <a:r>
              <a:rPr lang="en-US" dirty="0"/>
              <a:t>for cost-variance</a:t>
            </a:r>
          </a:p>
          <a:p>
            <a:pPr lvl="1"/>
            <a:r>
              <a:rPr lang="en-US" dirty="0"/>
              <a:t>Examining Top 2 quasi-facility-electable procedures: DRG 470 (Major Joint Replacement), DRG 638 (Diabetes with Complications)</a:t>
            </a:r>
          </a:p>
          <a:p>
            <a:pPr lvl="1"/>
            <a:r>
              <a:rPr lang="en-US" dirty="0"/>
              <a:t>View national differences by state, drill down as needed to root-cause &amp; correlate</a:t>
            </a:r>
          </a:p>
          <a:p>
            <a:pPr lvl="1"/>
            <a:r>
              <a:rPr lang="en-US" dirty="0"/>
              <a:t>Compare with other data from  </a:t>
            </a:r>
            <a:r>
              <a:rPr lang="en-US" dirty="0">
                <a:solidFill>
                  <a:srgbClr val="FF0000"/>
                </a:solidFill>
              </a:rPr>
              <a:t>[other sites]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168620"/>
            <a:ext cx="109728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43551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575" y="-165295"/>
            <a:ext cx="11544886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Brandon - 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7791"/>
            <a:ext cx="11141612" cy="814008"/>
          </a:xfrm>
        </p:spPr>
        <p:txBody>
          <a:bodyPr>
            <a:normAutofit/>
          </a:bodyPr>
          <a:lstStyle/>
          <a:p>
            <a:r>
              <a:rPr lang="en-US" sz="2000" dirty="0" err="1"/>
              <a:t>xyz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6631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575" y="-165295"/>
            <a:ext cx="11544886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Tyler – CA</a:t>
            </a:r>
          </a:p>
        </p:txBody>
      </p:sp>
    </p:spTree>
    <p:extLst>
      <p:ext uri="{BB962C8B-B14F-4D97-AF65-F5344CB8AC3E}">
        <p14:creationId xmlns:p14="http://schemas.microsoft.com/office/powerpoint/2010/main" val="351380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575" y="-165295"/>
            <a:ext cx="11544886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Tyler – Ranking, customer satisfaction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7791"/>
            <a:ext cx="11141612" cy="814008"/>
          </a:xfrm>
        </p:spPr>
        <p:txBody>
          <a:bodyPr>
            <a:normAutofit/>
          </a:bodyPr>
          <a:lstStyle/>
          <a:p>
            <a:r>
              <a:rPr lang="en-US" sz="2000" dirty="0" err="1"/>
              <a:t>xyz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9742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575" y="-165295"/>
            <a:ext cx="11544886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Tyler – 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7791"/>
            <a:ext cx="11141612" cy="814008"/>
          </a:xfrm>
        </p:spPr>
        <p:txBody>
          <a:bodyPr>
            <a:normAutofit/>
          </a:bodyPr>
          <a:lstStyle/>
          <a:p>
            <a:r>
              <a:rPr lang="en-US" sz="2000" dirty="0" err="1"/>
              <a:t>xyz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4095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575" y="-165295"/>
            <a:ext cx="11544886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7791"/>
            <a:ext cx="11141612" cy="814008"/>
          </a:xfrm>
        </p:spPr>
        <p:txBody>
          <a:bodyPr>
            <a:normAutofit/>
          </a:bodyPr>
          <a:lstStyle/>
          <a:p>
            <a:r>
              <a:rPr lang="en-US" sz="2000" dirty="0" err="1"/>
              <a:t>xyz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9660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575" y="-165295"/>
            <a:ext cx="11544886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2025"/>
            <a:ext cx="11816862" cy="1730326"/>
          </a:xfrm>
        </p:spPr>
        <p:txBody>
          <a:bodyPr>
            <a:normAutofit/>
          </a:bodyPr>
          <a:lstStyle/>
          <a:p>
            <a:r>
              <a:rPr lang="en-US" sz="2000" dirty="0"/>
              <a:t>GitHub: </a:t>
            </a:r>
          </a:p>
          <a:p>
            <a:r>
              <a:rPr lang="en-US" sz="2000" dirty="0"/>
              <a:t>Key Directories</a:t>
            </a:r>
          </a:p>
          <a:p>
            <a:r>
              <a:rPr lang="en-US" sz="2000" dirty="0"/>
              <a:t>Key Files</a:t>
            </a:r>
          </a:p>
          <a:p>
            <a:r>
              <a:rPr lang="en-US" sz="2000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269093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Covered vs. Medicare Charge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45" y="1143000"/>
            <a:ext cx="11277599" cy="1143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Well-correlated, close to 1:1</a:t>
            </a:r>
          </a:p>
          <a:p>
            <a:r>
              <a:rPr lang="en-US" dirty="0"/>
              <a:t>Accounts for differences in Medicare vs. Supplemental coverage and Deductibles</a:t>
            </a:r>
          </a:p>
          <a:p>
            <a:r>
              <a:rPr lang="en-US" dirty="0"/>
              <a:t>Does not factor in private insurance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791FC8-BF0F-4479-8B5C-13F3764C1609}"/>
              </a:ext>
            </a:extLst>
          </p:cNvPr>
          <p:cNvSpPr txBox="1">
            <a:spLocks/>
          </p:cNvSpPr>
          <p:nvPr/>
        </p:nvSpPr>
        <p:spPr>
          <a:xfrm>
            <a:off x="1986993" y="6099657"/>
            <a:ext cx="8103705" cy="758343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bg2"/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bg2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bg2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Medicare Charges = What Medicare reimbursed the hospital</a:t>
            </a:r>
          </a:p>
          <a:p>
            <a:r>
              <a:rPr lang="en-US" sz="1800" dirty="0"/>
              <a:t>Covered Charges = Medicare reimbursement + supplemental insurance + deductibles </a:t>
            </a:r>
          </a:p>
        </p:txBody>
      </p:sp>
      <p:pic>
        <p:nvPicPr>
          <p:cNvPr id="9" name="Picture 8" descr="drg470joint_covered_medicare">
            <a:extLst>
              <a:ext uri="{FF2B5EF4-FFF2-40B4-BE49-F238E27FC236}">
                <a16:creationId xmlns:a16="http://schemas.microsoft.com/office/drawing/2014/main" id="{6BFE5756-81BB-492C-A42A-87652909509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44" y="2425144"/>
            <a:ext cx="5276022" cy="3517348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1478A3-3C9E-428A-B029-873E2A3302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378" y="2425144"/>
            <a:ext cx="5276022" cy="351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57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‘List Price’ vs. Medicare Charge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671" y="932032"/>
            <a:ext cx="11399973" cy="143158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BAD CORRELATION</a:t>
            </a:r>
          </a:p>
          <a:p>
            <a:r>
              <a:rPr lang="en-US" sz="2400" dirty="0"/>
              <a:t>Tremendous Variance in ‘List Prices’ – does not linearly relate </a:t>
            </a:r>
          </a:p>
          <a:p>
            <a:r>
              <a:rPr lang="en-US" sz="2400" dirty="0"/>
              <a:t>Private insurance negotiates down from the ‘List Price’ -&gt; Medicare Charge</a:t>
            </a:r>
          </a:p>
          <a:p>
            <a:r>
              <a:rPr lang="en-US" sz="2400" dirty="0">
                <a:solidFill>
                  <a:srgbClr val="FFFF66"/>
                </a:solidFill>
              </a:rPr>
              <a:t>This is where the problem begins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791FC8-BF0F-4479-8B5C-13F3764C1609}"/>
              </a:ext>
            </a:extLst>
          </p:cNvPr>
          <p:cNvSpPr txBox="1">
            <a:spLocks/>
          </p:cNvSpPr>
          <p:nvPr/>
        </p:nvSpPr>
        <p:spPr>
          <a:xfrm>
            <a:off x="1986993" y="6099657"/>
            <a:ext cx="8103705" cy="75834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bg2"/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bg2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bg2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Medicare Charges = What Medicare reimbursed the hospital</a:t>
            </a:r>
          </a:p>
          <a:p>
            <a:r>
              <a:rPr lang="en-US" sz="1800" dirty="0"/>
              <a:t>List Price = Hospital ‘List Price’ for a given DRG code procedure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992B96-A207-431F-A9D2-22EF546BB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71" y="2363612"/>
            <a:ext cx="5487650" cy="3658433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F65ADB-830E-475C-B1A0-A3598CE30F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994" y="2363612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45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2C0421-67C2-468C-8B70-C820462B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  <a:effectLst/>
              </a:rPr>
              <a:t>The Difference Exists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AFA1FC8-E34B-4BD5-B4DF-BB4308EFD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115" y="2374182"/>
            <a:ext cx="8271770" cy="413588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AC2FCB2-6C37-4884-B9C0-64651DFA0E93}"/>
              </a:ext>
            </a:extLst>
          </p:cNvPr>
          <p:cNvSpPr txBox="1"/>
          <p:nvPr/>
        </p:nvSpPr>
        <p:spPr>
          <a:xfrm>
            <a:off x="2101047" y="1231182"/>
            <a:ext cx="798990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below graph shows minimum and maximum payments for Hip/Knee replacements found in each state.  The average difference in cost is $9,520.15 for these common procedures.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8F17FD-A8DF-4C06-85F6-83EF1760DCAE}"/>
              </a:ext>
            </a:extLst>
          </p:cNvPr>
          <p:cNvSpPr txBox="1"/>
          <p:nvPr/>
        </p:nvSpPr>
        <p:spPr>
          <a:xfrm>
            <a:off x="3968315" y="6577132"/>
            <a:ext cx="4255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https://healthdata.gov/dataset/payment-and-value-care-hospital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81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085" y="103474"/>
            <a:ext cx="109728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National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518" y="1330077"/>
            <a:ext cx="11223367" cy="8731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Hotspots for high ‘List Price’ standard deviation</a:t>
            </a:r>
          </a:p>
          <a:p>
            <a:r>
              <a:rPr lang="en-US" dirty="0"/>
              <a:t>Three key areas: Tri-State Area (NJ/NY/PA), Deep South (MS/AL), California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0D6218-4671-4201-922E-A112486FA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21" y="2523585"/>
            <a:ext cx="5584170" cy="27920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55811D-FB4D-4665-BEA3-129C9CBD58F7}"/>
              </a:ext>
            </a:extLst>
          </p:cNvPr>
          <p:cNvSpPr txBox="1"/>
          <p:nvPr/>
        </p:nvSpPr>
        <p:spPr>
          <a:xfrm>
            <a:off x="1011448" y="2438222"/>
            <a:ext cx="3151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Diabetes – DRG470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DAEACC-0EE0-4262-A98C-2B2DC0C9A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507" y="2638277"/>
            <a:ext cx="5341378" cy="27920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00189E-7E44-4B85-8E34-BCAAD5DB6B28}"/>
              </a:ext>
            </a:extLst>
          </p:cNvPr>
          <p:cNvSpPr txBox="1"/>
          <p:nvPr/>
        </p:nvSpPr>
        <p:spPr>
          <a:xfrm>
            <a:off x="7114988" y="2523585"/>
            <a:ext cx="3151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Joint – DRG638</a:t>
            </a:r>
          </a:p>
        </p:txBody>
      </p:sp>
    </p:spTree>
    <p:extLst>
      <p:ext uri="{BB962C8B-B14F-4D97-AF65-F5344CB8AC3E}">
        <p14:creationId xmlns:p14="http://schemas.microsoft.com/office/powerpoint/2010/main" val="319110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B8BD33-023D-46D5-B453-B5E45598F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00"/>
                </a:solidFill>
                <a:effectLst/>
              </a:rPr>
              <a:t>Hypothesis 1: There is a significant difference between population and medical procedure cost.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72F864-B209-4AAC-BBD5-5DA932CA538E}"/>
              </a:ext>
            </a:extLst>
          </p:cNvPr>
          <p:cNvSpPr txBox="1"/>
          <p:nvPr/>
        </p:nvSpPr>
        <p:spPr>
          <a:xfrm>
            <a:off x="437321" y="1474767"/>
            <a:ext cx="108535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Looking at the USA, population count correlates with the cost of Hip/Knee replacement procedures.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895D563-515B-4D5A-887B-1E4A86386A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487" y="2362893"/>
            <a:ext cx="8555195" cy="4277598"/>
          </a:xfrm>
        </p:spPr>
      </p:pic>
    </p:spTree>
    <p:extLst>
      <p:ext uri="{BB962C8B-B14F-4D97-AF65-F5344CB8AC3E}">
        <p14:creationId xmlns:p14="http://schemas.microsoft.com/office/powerpoint/2010/main" val="138975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2C0421-67C2-468C-8B70-C820462B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00"/>
                </a:solidFill>
                <a:effectLst/>
              </a:rPr>
              <a:t>Hypothesis 1: There is a significant difference between population and medical procedure cost.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39F1B883-A8D4-49AF-8401-BBAAFA25B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990" y="2505352"/>
            <a:ext cx="8156020" cy="4078010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90643FB-6118-42B2-866E-1B54F76F3EB0}"/>
              </a:ext>
            </a:extLst>
          </p:cNvPr>
          <p:cNvSpPr txBox="1"/>
          <p:nvPr/>
        </p:nvSpPr>
        <p:spPr>
          <a:xfrm>
            <a:off x="2017990" y="1499830"/>
            <a:ext cx="798990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York shows a significant trend when looking at hip/knee replacements across the state.   More populated areas tend to have higher costs for the same procedure</a:t>
            </a:r>
          </a:p>
        </p:txBody>
      </p:sp>
    </p:spTree>
    <p:extLst>
      <p:ext uri="{BB962C8B-B14F-4D97-AF65-F5344CB8AC3E}">
        <p14:creationId xmlns:p14="http://schemas.microsoft.com/office/powerpoint/2010/main" val="59969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191" y="-1"/>
            <a:ext cx="11570371" cy="128748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00"/>
                </a:solidFill>
                <a:effectLst/>
              </a:rPr>
              <a:t>Hypothesis 1a: There is a significant difference between population(density) and medical procedure cost.</a:t>
            </a:r>
            <a:endParaRPr lang="en-US" dirty="0">
              <a:solidFill>
                <a:srgbClr val="FFFF6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8" y="1284937"/>
            <a:ext cx="11570371" cy="769441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Examining Mississippi – The statistics </a:t>
            </a:r>
            <a:r>
              <a:rPr lang="en-US" b="1" u="sng" dirty="0"/>
              <a:t>fail </a:t>
            </a:r>
            <a:r>
              <a:rPr lang="en-US" dirty="0"/>
              <a:t>to prove the hypothesis. </a:t>
            </a:r>
          </a:p>
          <a:p>
            <a:r>
              <a:rPr lang="en-US" dirty="0"/>
              <a:t>T-Test: The groups are not correlated as evidenced by high-T magnitude with good confidence (very low p-value)</a:t>
            </a:r>
          </a:p>
          <a:p>
            <a:r>
              <a:rPr lang="en-US" dirty="0"/>
              <a:t>Linear Regression: high p-value and low R^2 indicate bad fit. Polynomial fit not good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8237700-3102-4724-AB64-B34D5CFB56F8}"/>
              </a:ext>
            </a:extLst>
          </p:cNvPr>
          <p:cNvGrpSpPr/>
          <p:nvPr/>
        </p:nvGrpSpPr>
        <p:grpSpPr>
          <a:xfrm>
            <a:off x="6300158" y="2148423"/>
            <a:ext cx="5488964" cy="4427874"/>
            <a:chOff x="6300158" y="2148423"/>
            <a:chExt cx="5488964" cy="4427874"/>
          </a:xfrm>
        </p:grpSpPr>
        <p:pic>
          <p:nvPicPr>
            <p:cNvPr id="8" name="Picture 7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F12F32C6-3B6B-4463-B9FC-73E7D30C4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0158" y="2148423"/>
              <a:ext cx="5487650" cy="365843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850DBD7-271D-4A7C-82BC-838169624B84}"/>
                </a:ext>
              </a:extLst>
            </p:cNvPr>
            <p:cNvSpPr txBox="1"/>
            <p:nvPr/>
          </p:nvSpPr>
          <p:spPr>
            <a:xfrm>
              <a:off x="6300158" y="5806856"/>
              <a:ext cx="5488964" cy="76944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T-Test: T-Value = -7.330113910577341, </a:t>
              </a:r>
              <a:r>
                <a:rPr lang="en-US" sz="1100" dirty="0" err="1">
                  <a:solidFill>
                    <a:schemeClr val="tx2">
                      <a:lumMod val="10000"/>
                    </a:schemeClr>
                  </a:solidFill>
                </a:rPr>
                <a:t>pvalue</a:t>
              </a:r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 = 2.4202410480315282e-06</a:t>
              </a:r>
            </a:p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Linear Regression: Slope = 2.387899055961176, Intercept = 25168.00982295613, </a:t>
              </a:r>
            </a:p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	     </a:t>
              </a:r>
              <a:r>
                <a:rPr lang="en-US" sz="1100" dirty="0" err="1">
                  <a:solidFill>
                    <a:schemeClr val="tx2">
                      <a:lumMod val="10000"/>
                    </a:schemeClr>
                  </a:solidFill>
                </a:rPr>
                <a:t>Pvalue</a:t>
              </a:r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 = 0.6779137724186564, R^2=0.012686186738626407</a:t>
              </a:r>
            </a:p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Polynomial Regression:   -3.707e-08 x ^4+ 0.0001527 x^3 - 0.1875 x ^2+ 75.04 x + 1.955e+04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80B5D75-1A09-4F51-9EBD-0095D3BCD201}"/>
              </a:ext>
            </a:extLst>
          </p:cNvPr>
          <p:cNvGrpSpPr/>
          <p:nvPr/>
        </p:nvGrpSpPr>
        <p:grpSpPr>
          <a:xfrm>
            <a:off x="309564" y="2148423"/>
            <a:ext cx="5487650" cy="4428290"/>
            <a:chOff x="309564" y="2148423"/>
            <a:chExt cx="5487650" cy="4428290"/>
          </a:xfrm>
        </p:grpSpPr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653FAD42-04CB-4AF9-A1BF-AC12BFA4C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564" y="2148423"/>
              <a:ext cx="5487650" cy="3658433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5635036-439F-480E-9C24-8F89F70B2F04}"/>
                </a:ext>
              </a:extLst>
            </p:cNvPr>
            <p:cNvSpPr txBox="1"/>
            <p:nvPr/>
          </p:nvSpPr>
          <p:spPr>
            <a:xfrm>
              <a:off x="309832" y="5807272"/>
              <a:ext cx="5487382" cy="76944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T-Test: T-Value = -8.435976191821668, </a:t>
              </a:r>
              <a:r>
                <a:rPr lang="en-US" sz="1100" dirty="0" err="1">
                  <a:solidFill>
                    <a:schemeClr val="tx2">
                      <a:lumMod val="10000"/>
                    </a:schemeClr>
                  </a:solidFill>
                </a:rPr>
                <a:t>pvalue</a:t>
              </a:r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 = 2.4096964561007347e-08</a:t>
              </a:r>
            </a:p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Linear Regression: Slope = 2.8376244389968734, Intercept = 65167.56099879802, </a:t>
              </a:r>
            </a:p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	     </a:t>
              </a:r>
              <a:r>
                <a:rPr lang="en-US" sz="1100" dirty="0" err="1">
                  <a:solidFill>
                    <a:schemeClr val="tx2">
                      <a:lumMod val="10000"/>
                    </a:schemeClr>
                  </a:solidFill>
                </a:rPr>
                <a:t>Pvalue</a:t>
              </a:r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 = 0.8381376720055401, R^2=0.002032867482902925</a:t>
              </a:r>
            </a:p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Polynomial Regression: -6.902e-08 x ^4+ 0.0003221 x ^3- 0.4963 x^2 + 279.9 x + 3.305e+04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064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cal design templat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dical design template" id="{BE883315-6697-4975-AEB2-5905098383C4}" vid="{D3CC9EF4-996F-4232-B765-B82F773B7949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856783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2012-09-20T10:48:20+00:00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1622871</Value>
    </PublishStatusLookup>
    <APAuthor xmlns="4873beb7-5857-4685-be1f-d57550cc96cc">
      <UserInfo>
        <DisplayName>REDMOND\v-luannv</DisplayName>
        <AccountId>92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 xsi:nil="true"/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false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TP103460417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0D1C9B0-FE26-433B-8E1A-54CCDFA4EB1D}">
  <ds:schemaRefs>
    <ds:schemaRef ds:uri="4873beb7-5857-4685-be1f-d57550cc96cc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purl.org/dc/terms/"/>
    <ds:schemaRef ds:uri="http://www.w3.org/XML/1998/namespace"/>
    <ds:schemaRef ds:uri="http://schemas.microsoft.com/office/2006/documentManagement/typ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00AC149-8447-4BE5-88C7-DBE24EA73E8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EEAAAD-F811-4325-83A2-D14EDE05FB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Medical presentation design slides</Template>
  <TotalTime>0</TotalTime>
  <Words>800</Words>
  <Application>Microsoft Office PowerPoint</Application>
  <PresentationFormat>Widescreen</PresentationFormat>
  <Paragraphs>95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Wingdings</vt:lpstr>
      <vt:lpstr>Wingdings 2</vt:lpstr>
      <vt:lpstr>Wingdings 3</vt:lpstr>
      <vt:lpstr>Medical design template</vt:lpstr>
      <vt:lpstr>Inconsistency of U.S. healthcare costs</vt:lpstr>
      <vt:lpstr>Overview</vt:lpstr>
      <vt:lpstr>Covered vs. Medicare Charge Variance</vt:lpstr>
      <vt:lpstr>‘List Price’ vs. Medicare Charge Variance</vt:lpstr>
      <vt:lpstr>The Difference Exists</vt:lpstr>
      <vt:lpstr>National Variance</vt:lpstr>
      <vt:lpstr>Hypothesis 1: There is a significant difference between population and medical procedure cost.</vt:lpstr>
      <vt:lpstr>Hypothesis 1: There is a significant difference between population and medical procedure cost.</vt:lpstr>
      <vt:lpstr>Hypothesis 1a: There is a significant difference between population(density) and medical procedure cost.</vt:lpstr>
      <vt:lpstr>Hypothesis 2: There is a significant difference between consumer satisfaction hospital ranks and the cost of medical procedures.</vt:lpstr>
      <vt:lpstr>Mississippi – Deep Dive on Charges - Diabetes</vt:lpstr>
      <vt:lpstr>Mississippi – Deep Dive on Charges – Joint Replacement</vt:lpstr>
      <vt:lpstr>Mississippi - Removing ‘Aberrantly-Priced’ Merit Healthcare</vt:lpstr>
      <vt:lpstr>PowerPoint Presentation</vt:lpstr>
      <vt:lpstr>PowerPoint Presentation</vt:lpstr>
      <vt:lpstr>PowerPoint Presentation</vt:lpstr>
      <vt:lpstr>New York – Deep Dive on Charges – Diabetes</vt:lpstr>
      <vt:lpstr>New York – Deep Dive on Charges – Diabetes</vt:lpstr>
      <vt:lpstr>New York – Deep Dive on Charges – Diabetes</vt:lpstr>
      <vt:lpstr>Brandon - Other</vt:lpstr>
      <vt:lpstr>Tyler – CA</vt:lpstr>
      <vt:lpstr>Tyler – Ranking, customer satisfaction</vt:lpstr>
      <vt:lpstr>Tyler – Hypothesis Testing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2019-09-06T20:16:57Z</dcterms:created>
  <dcterms:modified xsi:type="dcterms:W3CDTF">2019-09-10T00:35:16Z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Order">
    <vt:r8>74064500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