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261" r:id="rId7"/>
    <p:sldId id="263" r:id="rId8"/>
    <p:sldId id="260" r:id="rId9"/>
    <p:sldId id="259" r:id="rId10"/>
    <p:sldId id="262" r:id="rId11"/>
    <p:sldId id="264" r:id="rId12"/>
    <p:sldId id="265" r:id="rId13"/>
    <p:sldId id="273" r:id="rId14"/>
    <p:sldId id="274" r:id="rId15"/>
    <p:sldId id="266" r:id="rId16"/>
    <p:sldId id="275" r:id="rId17"/>
    <p:sldId id="276" r:id="rId18"/>
    <p:sldId id="267" r:id="rId19"/>
    <p:sldId id="269" r:id="rId20"/>
    <p:sldId id="268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Viper – UC San Diego - Data Science</a:t>
            </a:r>
          </a:p>
          <a:p>
            <a:r>
              <a:rPr lang="en-US" sz="2000" dirty="0"/>
              <a:t>September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50" y="367852"/>
            <a:ext cx="11408899" cy="140794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</a:rPr>
              <a:t>Inconsistency of U.S. healthcare costs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D2447-ACBB-4240-B609-080FB9AE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50" y="753979"/>
            <a:ext cx="10197982" cy="84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7D230-2A76-4E01-A6A0-F1F1DC55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756923"/>
            <a:ext cx="10213392" cy="79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4FDB6E4-F557-4C2C-8E4B-02228D34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52" y="787791"/>
            <a:ext cx="10495292" cy="90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C8917-F209-45C2-B02B-BC43D3A6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52" y="785379"/>
            <a:ext cx="10533070" cy="729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6FFB7-E34C-4AA3-8D28-40669171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54" y="737253"/>
            <a:ext cx="10533070" cy="86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Brandon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38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Ranking, 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74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9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6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4070" y="1520687"/>
            <a:ext cx="11158330" cy="470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Healthcare Charges and Costs have long been </a:t>
            </a:r>
            <a:r>
              <a:rPr lang="en-US" b="1" i="1" dirty="0"/>
              <a:t>opaque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Starting in January 2019, federal law requires </a:t>
            </a:r>
            <a:r>
              <a:rPr lang="en-US" b="1" i="1" dirty="0"/>
              <a:t>transparency</a:t>
            </a:r>
          </a:p>
          <a:p>
            <a:pPr lvl="1"/>
            <a:r>
              <a:rPr lang="en-US" dirty="0"/>
              <a:t>Hospitals are required to publish their chargemasters</a:t>
            </a:r>
          </a:p>
          <a:p>
            <a:pPr lvl="1"/>
            <a:r>
              <a:rPr lang="en-US" dirty="0"/>
              <a:t>Medicare now disclosing hospital reimbursement data (data.gov)</a:t>
            </a:r>
          </a:p>
          <a:p>
            <a:pPr lvl="1"/>
            <a:r>
              <a:rPr lang="en-US" dirty="0"/>
              <a:t>Data still incomplete for many hospitals, and outpatient costs not yet published</a:t>
            </a:r>
          </a:p>
          <a:p>
            <a:endParaRPr lang="en-US" dirty="0"/>
          </a:p>
          <a:p>
            <a:r>
              <a:rPr lang="en-US" dirty="0"/>
              <a:t>Data will be analyzed from data.gov and </a:t>
            </a:r>
            <a:r>
              <a:rPr lang="en-US" dirty="0">
                <a:solidFill>
                  <a:srgbClr val="FF0000"/>
                </a:solidFill>
              </a:rPr>
              <a:t>[other sites] </a:t>
            </a:r>
            <a:r>
              <a:rPr lang="en-US" dirty="0"/>
              <a:t>for cost-variance</a:t>
            </a:r>
          </a:p>
          <a:p>
            <a:pPr lvl="1"/>
            <a:r>
              <a:rPr lang="en-US" dirty="0"/>
              <a:t>Examining Top 2 quasi-facility-electable procedures: DRG 470 (Major Joint Replacement), DRG 638 (Diabetes with Complications)</a:t>
            </a:r>
          </a:p>
          <a:p>
            <a:pPr lvl="1"/>
            <a:r>
              <a:rPr lang="en-US" dirty="0"/>
              <a:t>View national differences by state, drill down as needed to root-cause &amp; correlate</a:t>
            </a:r>
          </a:p>
          <a:p>
            <a:pPr lvl="1"/>
            <a:r>
              <a:rPr lang="en-US" dirty="0"/>
              <a:t>Compare with other data from Census, </a:t>
            </a:r>
            <a:r>
              <a:rPr lang="en-US" dirty="0">
                <a:solidFill>
                  <a:srgbClr val="FF0000"/>
                </a:solidFill>
              </a:rPr>
              <a:t>[other sites]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16862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025"/>
            <a:ext cx="11816862" cy="1730326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</a:p>
          <a:p>
            <a:r>
              <a:rPr lang="en-US" sz="2000" dirty="0"/>
              <a:t>Key Directories</a:t>
            </a:r>
          </a:p>
          <a:p>
            <a:r>
              <a:rPr lang="en-US" sz="2000" dirty="0"/>
              <a:t>Key Files</a:t>
            </a:r>
          </a:p>
          <a:p>
            <a:r>
              <a:rPr lang="en-US" sz="20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90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Covered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5" y="1143000"/>
            <a:ext cx="1127759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Well-correlated, close to 1:1</a:t>
            </a:r>
          </a:p>
          <a:p>
            <a:r>
              <a:rPr lang="en-US" dirty="0"/>
              <a:t>Accounts for differences in Medicare vs. Supplemental coverage and Deductibles</a:t>
            </a:r>
          </a:p>
          <a:p>
            <a:r>
              <a:rPr lang="en-US" dirty="0"/>
              <a:t>Does not factor in private insurance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Covered Charges = Medicare reimbursement + supplemental insurance + deductibles </a:t>
            </a:r>
          </a:p>
        </p:txBody>
      </p:sp>
      <p:pic>
        <p:nvPicPr>
          <p:cNvPr id="9" name="Picture 8" descr="drg470joint_covered_medicare">
            <a:extLst>
              <a:ext uri="{FF2B5EF4-FFF2-40B4-BE49-F238E27FC236}">
                <a16:creationId xmlns:a16="http://schemas.microsoft.com/office/drawing/2014/main" id="{6BFE5756-81BB-492C-A42A-876529095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4" y="2425144"/>
            <a:ext cx="5276022" cy="3517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478A3-3C9E-428A-B029-873E2A33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425144"/>
            <a:ext cx="5276022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‘List Price’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1" y="932032"/>
            <a:ext cx="11399973" cy="14315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BAD CORRELATION</a:t>
            </a:r>
          </a:p>
          <a:p>
            <a:r>
              <a:rPr lang="en-US" sz="2400" dirty="0"/>
              <a:t>Tremendous Variance in ‘List Prices’ – does not linearly relate </a:t>
            </a:r>
          </a:p>
          <a:p>
            <a:r>
              <a:rPr lang="en-US" sz="2400" dirty="0"/>
              <a:t>Private insurance negotiates down from the ‘List Price’ -&gt; Medicare Charge</a:t>
            </a:r>
          </a:p>
          <a:p>
            <a:r>
              <a:rPr lang="en-US" sz="2400" dirty="0">
                <a:solidFill>
                  <a:srgbClr val="FFFF66"/>
                </a:solidFill>
              </a:rPr>
              <a:t>This is where the problem begins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List Price = Hospital ‘List Price’ for a given DRG code procedure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92B96-A207-431F-A9D2-22EF546B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1" y="2363612"/>
            <a:ext cx="5487650" cy="365843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65ADB-830E-475C-B1A0-A3598CE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4" y="236361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‘List Price’ vs. Census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" y="1333232"/>
            <a:ext cx="11570371" cy="506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obvious ‘List Price’ correlation with Poverty Rate or Per Capita Income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6AB24E-7222-4C06-99A7-9168C97F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3" y="2260964"/>
            <a:ext cx="5487650" cy="365843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2A6091-FA64-4295-8E83-8F04149C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58" y="226096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5" y="1034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National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330077"/>
            <a:ext cx="11223367" cy="87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Hotspots for high ‘List Price’ standard deviation</a:t>
            </a:r>
          </a:p>
          <a:p>
            <a:r>
              <a:rPr lang="en-US" dirty="0"/>
              <a:t>Three key areas: Tri-State Area (NJ/NY/PA), Deep South (MS/AL), California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6218-4671-4201-922E-A112486F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2523585"/>
            <a:ext cx="5584170" cy="279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5811D-FB4D-4665-BEA3-129C9CBD58F7}"/>
              </a:ext>
            </a:extLst>
          </p:cNvPr>
          <p:cNvSpPr txBox="1"/>
          <p:nvPr/>
        </p:nvSpPr>
        <p:spPr>
          <a:xfrm>
            <a:off x="1011448" y="2438222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Diabetes – DRG470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DAEACC-0EE0-4262-A98C-2B2DC0C9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07" y="2638277"/>
            <a:ext cx="5341378" cy="279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89E-7E44-4B85-8E34-BCAAD5DB6B28}"/>
              </a:ext>
            </a:extLst>
          </p:cNvPr>
          <p:cNvSpPr txBox="1"/>
          <p:nvPr/>
        </p:nvSpPr>
        <p:spPr>
          <a:xfrm>
            <a:off x="7114988" y="2523585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– DRG638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517"/>
            <a:ext cx="10972800" cy="798341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-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86459-A0EB-4251-8052-8D2A1D01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707527"/>
            <a:ext cx="5425441" cy="502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07932-35E9-463F-980D-E4F26280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91" y="1707527"/>
            <a:ext cx="5155989" cy="50341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7E04E5-19B8-4927-B622-4234338E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Two distinct “metro” areas: Jackson (Capital City), Hattiesburg showed wide variances</a:t>
            </a:r>
          </a:p>
          <a:p>
            <a:r>
              <a:rPr lang="en-US" sz="2000" dirty="0"/>
              <a:t>Merit Health shows dramatic differences on ‘List Price’ vs.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3756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– Joint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Merit Healthcare is vastly overpriced vs. Alternatives</a:t>
            </a:r>
          </a:p>
          <a:p>
            <a:r>
              <a:rPr lang="en-US" sz="2000" dirty="0"/>
              <a:t>Medicare reimbursement costs remain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82BBB-7833-414E-BA42-89468732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8998"/>
            <a:ext cx="5927188" cy="496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5D73-1AF2-4044-AAF1-D1AE1ED4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3" y="1718998"/>
            <a:ext cx="5096682" cy="4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A48413A6-0778-4189-B49D-4D650B81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70" y="721896"/>
            <a:ext cx="10101396" cy="8671954"/>
          </a:xfrm>
        </p:spPr>
      </p:pic>
    </p:spTree>
    <p:extLst>
      <p:ext uri="{BB962C8B-B14F-4D97-AF65-F5344CB8AC3E}">
        <p14:creationId xmlns:p14="http://schemas.microsoft.com/office/powerpoint/2010/main" val="3285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http://purl.org/dc/terms/"/>
    <ds:schemaRef ds:uri="http://purl.org/dc/dcmitype/"/>
    <ds:schemaRef ds:uri="http://www.w3.org/XML/1998/namespace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449</Words>
  <Application>Microsoft Office PowerPoint</Application>
  <PresentationFormat>Widescreen</PresentationFormat>
  <Paragraphs>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Wingdings</vt:lpstr>
      <vt:lpstr>Wingdings 2</vt:lpstr>
      <vt:lpstr>Wingdings 3</vt:lpstr>
      <vt:lpstr>Medical design template</vt:lpstr>
      <vt:lpstr>Inconsistency of U.S. healthcare costs</vt:lpstr>
      <vt:lpstr>Overview</vt:lpstr>
      <vt:lpstr>Covered vs. Medicare Charge Variance</vt:lpstr>
      <vt:lpstr>‘List Price’ vs. Medicare Charge Variance</vt:lpstr>
      <vt:lpstr>‘List Price’ vs. Census Demographics</vt:lpstr>
      <vt:lpstr>National Variance</vt:lpstr>
      <vt:lpstr>Mississippi – Deep Dive on Charges - Diabetes</vt:lpstr>
      <vt:lpstr>Mississippi – Deep Dive on Charges – Joint Replacement</vt:lpstr>
      <vt:lpstr>PowerPoint Presentation</vt:lpstr>
      <vt:lpstr>PowerPoint Presentation</vt:lpstr>
      <vt:lpstr>PowerPoint Presentation</vt:lpstr>
      <vt:lpstr>New York – Deep Dive on Charges – Diabetes</vt:lpstr>
      <vt:lpstr>New York – Deep Dive on Charges – Diabetes</vt:lpstr>
      <vt:lpstr>New York – Deep Dive on Charges – Diabetes</vt:lpstr>
      <vt:lpstr>Brandon - Other</vt:lpstr>
      <vt:lpstr>Tyler – CA</vt:lpstr>
      <vt:lpstr>Tyler – Ranking, customer satisfaction</vt:lpstr>
      <vt:lpstr>Tyler – Hypothesis Testing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2019-09-06T20:16:57Z</dcterms:created>
  <dcterms:modified xsi:type="dcterms:W3CDTF">2019-09-06T23:57:18Z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