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82" r:id="rId11"/>
    <p:sldId id="278" r:id="rId12"/>
    <p:sldId id="277" r:id="rId13"/>
    <p:sldId id="260" r:id="rId14"/>
    <p:sldId id="262" r:id="rId15"/>
    <p:sldId id="264" r:id="rId16"/>
    <p:sldId id="281" r:id="rId17"/>
    <p:sldId id="284" r:id="rId18"/>
    <p:sldId id="265" r:id="rId19"/>
    <p:sldId id="273" r:id="rId20"/>
    <p:sldId id="274" r:id="rId21"/>
    <p:sldId id="266" r:id="rId22"/>
    <p:sldId id="275" r:id="rId23"/>
    <p:sldId id="276" r:id="rId24"/>
    <p:sldId id="285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4" y="-2960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D60382-C33D-41BC-97FE-DF913B9A2714}"/>
              </a:ext>
            </a:extLst>
          </p:cNvPr>
          <p:cNvSpPr txBox="1"/>
          <p:nvPr/>
        </p:nvSpPr>
        <p:spPr>
          <a:xfrm>
            <a:off x="9624484" y="1115244"/>
            <a:ext cx="2209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California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2192000" cy="4441434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Hypothesis 1: There is a significant difference in ‘List Price’ vs. Population Density. </a:t>
            </a:r>
            <a:r>
              <a:rPr lang="en-US" sz="3200" dirty="0">
                <a:solidFill>
                  <a:srgbClr val="00FF00"/>
                </a:solidFill>
              </a:rPr>
              <a:t>TRUE Nationally (p=0.00002)  </a:t>
            </a:r>
            <a:r>
              <a:rPr lang="en-US" sz="3200" dirty="0">
                <a:solidFill>
                  <a:srgbClr val="FF0000"/>
                </a:solidFill>
              </a:rPr>
              <a:t>FALSE Locally</a:t>
            </a:r>
            <a:endParaRPr lang="en-US" sz="3200" b="1" dirty="0"/>
          </a:p>
          <a:p>
            <a:r>
              <a:rPr lang="en-US" sz="3200" b="1" dirty="0"/>
              <a:t>Hypothesis 2: There is a significant difference in ‘List Price’ vs. Hospital Rating. </a:t>
            </a:r>
            <a:r>
              <a:rPr lang="en-US" sz="3200" dirty="0">
                <a:solidFill>
                  <a:srgbClr val="00FF00"/>
                </a:solidFill>
              </a:rPr>
              <a:t>TRUE Nationally  (p= 5x10—36)</a:t>
            </a:r>
          </a:p>
          <a:p>
            <a:endParaRPr lang="en-US" sz="3200" b="1" dirty="0"/>
          </a:p>
          <a:p>
            <a:r>
              <a:rPr lang="en-US" sz="3200" b="1" dirty="0"/>
              <a:t>Hypothesis 3: There is a significant difference in ‘List Price’ vs. Customer Satisfaction. </a:t>
            </a:r>
            <a:r>
              <a:rPr lang="en-US" sz="3200" dirty="0">
                <a:solidFill>
                  <a:srgbClr val="00FF00"/>
                </a:solidFill>
              </a:rPr>
              <a:t>TRUE Nationally  (p= 5x10—36)</a:t>
            </a:r>
            <a:br>
              <a:rPr lang="en-US" sz="3200" dirty="0">
                <a:solidFill>
                  <a:srgbClr val="FFFF66"/>
                </a:solidFill>
              </a:rPr>
            </a:br>
            <a:endParaRPr lang="en-US" sz="3200" b="1" dirty="0">
              <a:solidFill>
                <a:srgbClr val="FFFF66"/>
              </a:solidFill>
            </a:endParaRPr>
          </a:p>
          <a:p>
            <a:br>
              <a:rPr lang="en-US" sz="3200" dirty="0">
                <a:solidFill>
                  <a:srgbClr val="FFFF66"/>
                </a:solidFill>
              </a:rPr>
            </a:br>
            <a:endParaRPr lang="en-US" sz="32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Observations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1815763" cy="484148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Available data on procedure costs by DRG code is sparse and inconsistent</a:t>
            </a:r>
          </a:p>
          <a:p>
            <a:endParaRPr lang="en-US" sz="3200" dirty="0"/>
          </a:p>
          <a:p>
            <a:r>
              <a:rPr lang="en-US" sz="3200" dirty="0"/>
              <a:t>Outpatient DRG-coded data not immediately available</a:t>
            </a:r>
          </a:p>
          <a:p>
            <a:endParaRPr lang="en-US" sz="3200" dirty="0"/>
          </a:p>
          <a:p>
            <a:r>
              <a:rPr lang="en-US" sz="3200" dirty="0"/>
              <a:t>Hospital Charges can vary wildly within a single healthcare provider in a single metro area – differing cost structures?</a:t>
            </a:r>
          </a:p>
          <a:p>
            <a:endParaRPr lang="en-US" sz="3200" dirty="0"/>
          </a:p>
          <a:p>
            <a:r>
              <a:rPr lang="en-US" sz="3200" dirty="0"/>
              <a:t>Expect the ‘List Price’ vs. ‘Medicare Price’ gap to significantly narrow in the future due to market forces – consumers can effectively shop around</a:t>
            </a:r>
          </a:p>
          <a:p>
            <a:pPr marL="13716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75026"/>
            <a:ext cx="10972800" cy="736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743734" y="1152448"/>
            <a:ext cx="88574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Min/Max payments for Hip/Knee replacements found in each state.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1: There is a significant difference between hospital rating and the cost of medical procedures.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5430A-77AA-423E-85A0-FA7621D7AC6C}"/>
              </a:ext>
            </a:extLst>
          </p:cNvPr>
          <p:cNvGrpSpPr/>
          <p:nvPr/>
        </p:nvGrpSpPr>
        <p:grpSpPr>
          <a:xfrm>
            <a:off x="1057275" y="1143000"/>
            <a:ext cx="7390824" cy="5525412"/>
            <a:chOff x="107998" y="1099168"/>
            <a:chExt cx="7501901" cy="5711251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375A9450-F23C-405C-86CB-9D696323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8" y="1099168"/>
              <a:ext cx="7501901" cy="5001267"/>
            </a:xfrm>
            <a:prstGeom prst="rect">
              <a:avLst/>
            </a:prstGeom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713B174D-D8A5-4D69-8118-C01745AB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8" y="5951473"/>
              <a:ext cx="7501901" cy="85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T-Test: T-Value = -73.18081389444465,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0.0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Linear Regression: Slope = -247.8486204326963, Intercept = 39475.26258752547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chemeClr val="bg1"/>
                  </a:solidFill>
                  <a:latin typeface="Arial Unicode MS"/>
                </a:rPr>
                <a:t>	    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5.870203165162494e-36, R^2=0.09468995132269074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Polynomial Regression: -247.8 x + 3.948e+04 [ -247.84862043 39475.26258753] 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356393-3228-4ED3-9311-68D3928D8934}"/>
              </a:ext>
            </a:extLst>
          </p:cNvPr>
          <p:cNvSpPr txBox="1"/>
          <p:nvPr/>
        </p:nvSpPr>
        <p:spPr>
          <a:xfrm>
            <a:off x="9144000" y="2824381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2: There is a significant difference between population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305764"/>
            <a:ext cx="8555195" cy="42775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783B0-39AE-4AEE-ACFA-43311BDCC201}"/>
              </a:ext>
            </a:extLst>
          </p:cNvPr>
          <p:cNvSpPr txBox="1"/>
          <p:nvPr/>
        </p:nvSpPr>
        <p:spPr>
          <a:xfrm>
            <a:off x="9613324" y="3429000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65390" y="1412518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9AC1-7A60-40F9-8E2B-85EBBC7D1A3D}"/>
              </a:ext>
            </a:extLst>
          </p:cNvPr>
          <p:cNvSpPr txBox="1"/>
          <p:nvPr/>
        </p:nvSpPr>
        <p:spPr>
          <a:xfrm>
            <a:off x="9441045" y="3429000"/>
            <a:ext cx="2045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(NY)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931</Words>
  <Application>Microsoft Office PowerPoint</Application>
  <PresentationFormat>Widescreen</PresentationFormat>
  <Paragraphs>113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Unicode MS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hospital rating and the cost of medical procedures.</vt:lpstr>
      <vt:lpstr>Hypothesis 2: There is a significant difference between population and medical procedure cost.</vt:lpstr>
      <vt:lpstr>Hypothesis 2a: There is a significant difference between population and medical procedure cost.</vt:lpstr>
      <vt:lpstr>Hypothesis 2a: There is a significant difference between population(density) and medical procedure cost.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California …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Summary</vt:lpstr>
      <vt:lpstr>Observations &amp; Implications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2019-09-11T00:52:15Z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