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4"/>
  </p:sldMasterIdLst>
  <p:notesMasterIdLst>
    <p:notesMasterId r:id="rId29"/>
  </p:notesMasterIdLst>
  <p:handoutMasterIdLst>
    <p:handoutMasterId r:id="rId30"/>
  </p:handoutMasterIdLst>
  <p:sldIdLst>
    <p:sldId id="257" r:id="rId5"/>
    <p:sldId id="258" r:id="rId6"/>
    <p:sldId id="261" r:id="rId7"/>
    <p:sldId id="263" r:id="rId8"/>
    <p:sldId id="280" r:id="rId9"/>
    <p:sldId id="259" r:id="rId10"/>
    <p:sldId id="278" r:id="rId11"/>
    <p:sldId id="277" r:id="rId12"/>
    <p:sldId id="260" r:id="rId13"/>
    <p:sldId id="262" r:id="rId14"/>
    <p:sldId id="264" r:id="rId15"/>
    <p:sldId id="281" r:id="rId16"/>
    <p:sldId id="265" r:id="rId17"/>
    <p:sldId id="273" r:id="rId18"/>
    <p:sldId id="274" r:id="rId19"/>
    <p:sldId id="266" r:id="rId20"/>
    <p:sldId id="275" r:id="rId21"/>
    <p:sldId id="276" r:id="rId22"/>
    <p:sldId id="267" r:id="rId23"/>
    <p:sldId id="269" r:id="rId24"/>
    <p:sldId id="268" r:id="rId25"/>
    <p:sldId id="270" r:id="rId26"/>
    <p:sldId id="27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21" autoAdjust="0"/>
  </p:normalViewPr>
  <p:slideViewPr>
    <p:cSldViewPr snapToGrid="0">
      <p:cViewPr>
        <p:scale>
          <a:sx n="66" d="100"/>
          <a:sy n="66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9/9/2019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data.gov/dataset/payment-and-value-care-hospit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Viper – UC San Diego - Data Science</a:t>
            </a:r>
          </a:p>
          <a:p>
            <a:r>
              <a:rPr lang="en-US" sz="2000" dirty="0"/>
              <a:t>September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50" y="367852"/>
            <a:ext cx="11408899" cy="140794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FFFF66"/>
                </a:solidFill>
              </a:rPr>
              <a:t>Inconsistency of U.S. healthcare costs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517"/>
            <a:ext cx="10972800" cy="798341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- Diabetes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86459-A0EB-4251-8052-8D2A1D01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707527"/>
            <a:ext cx="5425441" cy="5028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07932-35E9-463F-980D-E4F262802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91" y="1707527"/>
            <a:ext cx="5155989" cy="503419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7E04E5-19B8-4927-B622-4234338E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Two distinct “metro” areas: Jackson (Capital City), Hattiesburg showed wide variances</a:t>
            </a:r>
          </a:p>
          <a:p>
            <a:r>
              <a:rPr lang="en-US" sz="2000" dirty="0"/>
              <a:t>Merit Health shows dramatic differences on ‘List Price’ vs. Alternatives. </a:t>
            </a:r>
          </a:p>
        </p:txBody>
      </p:sp>
    </p:spTree>
    <p:extLst>
      <p:ext uri="{BB962C8B-B14F-4D97-AF65-F5344CB8AC3E}">
        <p14:creationId xmlns:p14="http://schemas.microsoft.com/office/powerpoint/2010/main" val="37562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– Joint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Merit Healthcare is vastly overpriced vs. Alternatives</a:t>
            </a:r>
          </a:p>
          <a:p>
            <a:r>
              <a:rPr lang="en-US" sz="2000" dirty="0"/>
              <a:t>Medicare reimbursement costs remain constant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82BBB-7833-414E-BA42-89468732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718998"/>
            <a:ext cx="5927188" cy="496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F5D73-1AF2-4044-AAF1-D1AE1ED4E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43" y="1718998"/>
            <a:ext cx="5096682" cy="49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38" y="-79951"/>
            <a:ext cx="11974562" cy="12874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Mississippi - Removing ‘Aberrantly-Priced’ Merit Healthcare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37" y="1024111"/>
            <a:ext cx="11756858" cy="7694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Now ‘more predictable’ with a lower order polynomial</a:t>
            </a:r>
          </a:p>
          <a:p>
            <a:r>
              <a:rPr lang="en-US" dirty="0"/>
              <a:t>Null Hypothesis holds - Mississippi not correlating list prices to population density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D40A4D-A68A-40CD-824E-02A1A78F47DC}"/>
              </a:ext>
            </a:extLst>
          </p:cNvPr>
          <p:cNvGrpSpPr/>
          <p:nvPr/>
        </p:nvGrpSpPr>
        <p:grpSpPr>
          <a:xfrm>
            <a:off x="217437" y="1962639"/>
            <a:ext cx="5487650" cy="4415101"/>
            <a:chOff x="217437" y="2383554"/>
            <a:chExt cx="5487650" cy="4415101"/>
          </a:xfrm>
        </p:grpSpPr>
        <p:pic>
          <p:nvPicPr>
            <p:cNvPr id="6" name="Picture 5" descr="A screenshot of a cell phone screen with text&#10;&#10;Description automatically generated">
              <a:extLst>
                <a:ext uri="{FF2B5EF4-FFF2-40B4-BE49-F238E27FC236}">
                  <a16:creationId xmlns:a16="http://schemas.microsoft.com/office/drawing/2014/main" id="{58F38D53-83A3-4365-8881-0F3135B5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37" y="2383554"/>
              <a:ext cx="5487650" cy="365843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36F862-855F-4E3B-9BD1-E7F387CEE250}"/>
                </a:ext>
              </a:extLst>
            </p:cNvPr>
            <p:cNvSpPr txBox="1"/>
            <p:nvPr/>
          </p:nvSpPr>
          <p:spPr>
            <a:xfrm>
              <a:off x="217705" y="6029214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-10.393641445884066,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1.5653853256619052e-08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-2.585994347816789, Intercept = 49622.395839073986,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0.7385288340811982, R^2=0.007650270572038645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Regression:.0004238 x^3 - 0.6764 x^2 + 366.3 x + 1.079e+04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C5EE1A-F3EC-433D-BE08-DBA080AD1AA8}"/>
              </a:ext>
            </a:extLst>
          </p:cNvPr>
          <p:cNvGrpSpPr/>
          <p:nvPr/>
        </p:nvGrpSpPr>
        <p:grpSpPr>
          <a:xfrm>
            <a:off x="6486913" y="1962639"/>
            <a:ext cx="5487650" cy="4427874"/>
            <a:chOff x="6486913" y="2383554"/>
            <a:chExt cx="5487650" cy="4427874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23E9C12-87D6-42CB-95A5-18776B712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913" y="2383554"/>
              <a:ext cx="5487650" cy="36584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036744-9AFC-4A56-8C40-3BB1F8FACA11}"/>
                </a:ext>
              </a:extLst>
            </p:cNvPr>
            <p:cNvSpPr txBox="1"/>
            <p:nvPr/>
          </p:nvSpPr>
          <p:spPr>
            <a:xfrm>
              <a:off x="6486913" y="6041987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-11.24463528438743,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1.7856502073931564e-07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0.09737376883056005, Intercept = 20709.282317061916,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0.972821015998601, R^2=0.0001220131303265545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0.0001452 x^3 + 0.2283 x^2 + 121.8 x + 8002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1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A48413A6-0778-4189-B49D-4D650B81B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13" y="679692"/>
            <a:ext cx="7019174" cy="6025896"/>
          </a:xfrm>
        </p:spPr>
      </p:pic>
    </p:spTree>
    <p:extLst>
      <p:ext uri="{BB962C8B-B14F-4D97-AF65-F5344CB8AC3E}">
        <p14:creationId xmlns:p14="http://schemas.microsoft.com/office/powerpoint/2010/main" val="32855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8D2447-ACBB-4240-B609-080FB9AE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2" y="714223"/>
            <a:ext cx="7237780" cy="60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7D230-2A76-4E01-A6A0-F1F1DC551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93" y="728788"/>
            <a:ext cx="7710014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8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4FDB6E4-F557-4C2C-8E4B-02228D34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39" y="787791"/>
            <a:ext cx="6952957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816" y="-80378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C8917-F209-45C2-B02B-BC43D3A6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92" y="762070"/>
            <a:ext cx="8582789" cy="59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6FFB7-E34C-4AA3-8D28-40669171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45" y="762070"/>
            <a:ext cx="7337509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Brandon -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631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4070" y="1520687"/>
            <a:ext cx="11158330" cy="47091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Healthcare Charges and Costs have long been </a:t>
            </a:r>
            <a:r>
              <a:rPr lang="en-US" b="1" i="1" dirty="0"/>
              <a:t>opaque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Starting in January 2019, federal law requires </a:t>
            </a:r>
            <a:r>
              <a:rPr lang="en-US" b="1" i="1" dirty="0"/>
              <a:t>transparency</a:t>
            </a:r>
          </a:p>
          <a:p>
            <a:pPr lvl="1"/>
            <a:r>
              <a:rPr lang="en-US" dirty="0"/>
              <a:t>Hospitals are required to publish their chargemasters</a:t>
            </a:r>
          </a:p>
          <a:p>
            <a:pPr lvl="1"/>
            <a:r>
              <a:rPr lang="en-US" dirty="0"/>
              <a:t>Medicare now disclosing hospital reimbursement data (data.gov)</a:t>
            </a:r>
          </a:p>
          <a:p>
            <a:pPr lvl="1"/>
            <a:r>
              <a:rPr lang="en-US" dirty="0"/>
              <a:t>Data still incomplete for many hospitals, and outpatient costs not yet published</a:t>
            </a:r>
          </a:p>
          <a:p>
            <a:endParaRPr lang="en-US" dirty="0"/>
          </a:p>
          <a:p>
            <a:r>
              <a:rPr lang="en-US" dirty="0"/>
              <a:t>Data will be analyzed from data.gov and </a:t>
            </a:r>
            <a:r>
              <a:rPr lang="en-US" dirty="0">
                <a:solidFill>
                  <a:srgbClr val="FF0000"/>
                </a:solidFill>
              </a:rPr>
              <a:t>[other sites] </a:t>
            </a:r>
            <a:r>
              <a:rPr lang="en-US" dirty="0"/>
              <a:t>for cost-variance</a:t>
            </a:r>
          </a:p>
          <a:p>
            <a:pPr lvl="1"/>
            <a:r>
              <a:rPr lang="en-US" dirty="0"/>
              <a:t>Examining Top 2 quasi-facility-electable procedures: DRG 470 (Major Joint Replacement), DRG 638 (Diabetes with Complications)</a:t>
            </a:r>
          </a:p>
          <a:p>
            <a:pPr lvl="1"/>
            <a:r>
              <a:rPr lang="en-US" dirty="0"/>
              <a:t>View national differences by state, drill down as needed to root-cause &amp; correlate</a:t>
            </a:r>
          </a:p>
          <a:p>
            <a:pPr lvl="1"/>
            <a:r>
              <a:rPr lang="en-US" dirty="0"/>
              <a:t>Compare with other data from  </a:t>
            </a:r>
            <a:r>
              <a:rPr lang="en-US" dirty="0">
                <a:solidFill>
                  <a:srgbClr val="FF0000"/>
                </a:solidFill>
              </a:rPr>
              <a:t>[other sites]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16862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CA</a:t>
            </a:r>
          </a:p>
        </p:txBody>
      </p:sp>
    </p:spTree>
    <p:extLst>
      <p:ext uri="{BB962C8B-B14F-4D97-AF65-F5344CB8AC3E}">
        <p14:creationId xmlns:p14="http://schemas.microsoft.com/office/powerpoint/2010/main" val="35138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Ranking, customer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74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9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66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025"/>
            <a:ext cx="11816862" cy="1730326"/>
          </a:xfrm>
        </p:spPr>
        <p:txBody>
          <a:bodyPr>
            <a:normAutofit/>
          </a:bodyPr>
          <a:lstStyle/>
          <a:p>
            <a:r>
              <a:rPr lang="en-US" sz="2000" dirty="0"/>
              <a:t>GitHub: </a:t>
            </a:r>
          </a:p>
          <a:p>
            <a:r>
              <a:rPr lang="en-US" sz="2000" dirty="0"/>
              <a:t>Key Directories</a:t>
            </a:r>
          </a:p>
          <a:p>
            <a:r>
              <a:rPr lang="en-US" sz="2000" dirty="0"/>
              <a:t>Key Files</a:t>
            </a:r>
          </a:p>
          <a:p>
            <a:r>
              <a:rPr lang="en-US" sz="20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6909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Covered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5" y="1143000"/>
            <a:ext cx="11277599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Well-correlated, close to 1:1</a:t>
            </a:r>
          </a:p>
          <a:p>
            <a:r>
              <a:rPr lang="en-US" dirty="0"/>
              <a:t>Accounts for differences in Medicare vs. Supplemental coverage and Deductibles</a:t>
            </a:r>
          </a:p>
          <a:p>
            <a:r>
              <a:rPr lang="en-US" dirty="0"/>
              <a:t>Does not factor in private insurance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Covered Charges = Medicare reimbursement + supplemental insurance + deductibles </a:t>
            </a:r>
          </a:p>
        </p:txBody>
      </p:sp>
      <p:pic>
        <p:nvPicPr>
          <p:cNvPr id="9" name="Picture 8" descr="drg470joint_covered_medicare">
            <a:extLst>
              <a:ext uri="{FF2B5EF4-FFF2-40B4-BE49-F238E27FC236}">
                <a16:creationId xmlns:a16="http://schemas.microsoft.com/office/drawing/2014/main" id="{6BFE5756-81BB-492C-A42A-8765290950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4" y="2425144"/>
            <a:ext cx="5276022" cy="35173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1478A3-3C9E-428A-B029-873E2A330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78" y="2425144"/>
            <a:ext cx="5276022" cy="35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‘List Price’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71" y="932032"/>
            <a:ext cx="11399973" cy="14315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BAD CORRELATION</a:t>
            </a:r>
          </a:p>
          <a:p>
            <a:r>
              <a:rPr lang="en-US" sz="2400" dirty="0"/>
              <a:t>Tremendous Variance in ‘List Prices’ – does not linearly relate </a:t>
            </a:r>
          </a:p>
          <a:p>
            <a:r>
              <a:rPr lang="en-US" sz="2400" dirty="0"/>
              <a:t>Private insurance negotiates down from the ‘List Price’ -&gt; Medicare Charge</a:t>
            </a:r>
          </a:p>
          <a:p>
            <a:r>
              <a:rPr lang="en-US" sz="2400" dirty="0">
                <a:solidFill>
                  <a:srgbClr val="FFFF66"/>
                </a:solidFill>
              </a:rPr>
              <a:t>This is where the problem begins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List Price = Hospital ‘List Price’ for a given DRG code procedure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992B96-A207-431F-A9D2-22EF546B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1" y="2363612"/>
            <a:ext cx="5487650" cy="365843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65ADB-830E-475C-B1A0-A3598CE3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94" y="236361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The Difference Exists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FA1FC8-E34B-4BD5-B4DF-BB4308EF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15" y="2374182"/>
            <a:ext cx="8271770" cy="41358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C2FCB2-6C37-4884-B9C0-64651DFA0E93}"/>
              </a:ext>
            </a:extLst>
          </p:cNvPr>
          <p:cNvSpPr txBox="1"/>
          <p:nvPr/>
        </p:nvSpPr>
        <p:spPr>
          <a:xfrm>
            <a:off x="2101047" y="1231182"/>
            <a:ext cx="7989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below graph shows minimum and maximum payments for Hip/Knee replacements found in each state.  The average difference in cost is $9,520.15 for these common procedures.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F17FD-A8DF-4C06-85F6-83EF1760DCAE}"/>
              </a:ext>
            </a:extLst>
          </p:cNvPr>
          <p:cNvSpPr txBox="1"/>
          <p:nvPr/>
        </p:nvSpPr>
        <p:spPr>
          <a:xfrm>
            <a:off x="3968315" y="6577132"/>
            <a:ext cx="425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https://healthdata.gov/dataset/payment-and-value-care-hospital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85" y="103474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National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18" y="1330077"/>
            <a:ext cx="11223367" cy="873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Hotspots for high ‘List Price’ standard deviation</a:t>
            </a:r>
          </a:p>
          <a:p>
            <a:r>
              <a:rPr lang="en-US" dirty="0"/>
              <a:t>Three key areas: Tri-State Area (NJ/NY/PA), Deep South (MS/AL), California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D6218-4671-4201-922E-A112486F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1" y="2523585"/>
            <a:ext cx="5584170" cy="279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5811D-FB4D-4665-BEA3-129C9CBD58F7}"/>
              </a:ext>
            </a:extLst>
          </p:cNvPr>
          <p:cNvSpPr txBox="1"/>
          <p:nvPr/>
        </p:nvSpPr>
        <p:spPr>
          <a:xfrm>
            <a:off x="1011448" y="2438222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Diabetes – DRG470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DAEACC-0EE0-4262-A98C-2B2DC0C9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07" y="2638277"/>
            <a:ext cx="5341378" cy="2792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0189E-7E44-4B85-8E34-BCAAD5DB6B28}"/>
              </a:ext>
            </a:extLst>
          </p:cNvPr>
          <p:cNvSpPr txBox="1"/>
          <p:nvPr/>
        </p:nvSpPr>
        <p:spPr>
          <a:xfrm>
            <a:off x="7114988" y="2523585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Joint – DRG638</a:t>
            </a:r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46F54-D262-490D-BDF2-596036698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22" y="2838932"/>
            <a:ext cx="7797755" cy="389140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B8BD33-023D-46D5-B453-B5E4559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1: There is a significant difference between population and medical procedure cost.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F864-B209-4AAC-BBD5-5DA932CA538E}"/>
              </a:ext>
            </a:extLst>
          </p:cNvPr>
          <p:cNvSpPr txBox="1"/>
          <p:nvPr/>
        </p:nvSpPr>
        <p:spPr>
          <a:xfrm>
            <a:off x="437321" y="1474767"/>
            <a:ext cx="10853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Looking at the USA, population count does not correlate with the cost of Hip/Knee replacement procedures.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However, looking at specific states tells a different story.</a:t>
            </a:r>
          </a:p>
        </p:txBody>
      </p:sp>
    </p:spTree>
    <p:extLst>
      <p:ext uri="{BB962C8B-B14F-4D97-AF65-F5344CB8AC3E}">
        <p14:creationId xmlns:p14="http://schemas.microsoft.com/office/powerpoint/2010/main" val="13897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1: There is a significant difference between population and medical procedure cost.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9F1B883-A8D4-49AF-8401-BBAAFA25B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90" y="2505352"/>
            <a:ext cx="8156020" cy="407801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0643FB-6118-42B2-866E-1B54F76F3EB0}"/>
              </a:ext>
            </a:extLst>
          </p:cNvPr>
          <p:cNvSpPr txBox="1"/>
          <p:nvPr/>
        </p:nvSpPr>
        <p:spPr>
          <a:xfrm>
            <a:off x="2017990" y="1499830"/>
            <a:ext cx="7989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shows a significant trend when looking at hip/knee replacements across the state.   More populated areas tend to have higher costs for the same procedure</a:t>
            </a:r>
          </a:p>
        </p:txBody>
      </p:sp>
    </p:spTree>
    <p:extLst>
      <p:ext uri="{BB962C8B-B14F-4D97-AF65-F5344CB8AC3E}">
        <p14:creationId xmlns:p14="http://schemas.microsoft.com/office/powerpoint/2010/main" val="5996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91" y="-1"/>
            <a:ext cx="11570371" cy="12874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1a: There is a significant difference between population(density) and medical procedure cost.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" y="1284937"/>
            <a:ext cx="11570371" cy="76944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Examining Mississippi – The statistics </a:t>
            </a:r>
            <a:r>
              <a:rPr lang="en-US" b="1" u="sng" dirty="0"/>
              <a:t>fail </a:t>
            </a:r>
            <a:r>
              <a:rPr lang="en-US" dirty="0"/>
              <a:t>to prove the hypothesis. </a:t>
            </a:r>
          </a:p>
          <a:p>
            <a:r>
              <a:rPr lang="en-US" dirty="0"/>
              <a:t>T-Test: The groups are not correlated as evidenced by high-T magnitude with good confidence (very low p-value)</a:t>
            </a:r>
          </a:p>
          <a:p>
            <a:r>
              <a:rPr lang="en-US" dirty="0"/>
              <a:t>Linear Regression: high p-value and low R^2 indicate bad fit. Polynomial fit not good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237700-3102-4724-AB64-B34D5CFB56F8}"/>
              </a:ext>
            </a:extLst>
          </p:cNvPr>
          <p:cNvGrpSpPr/>
          <p:nvPr/>
        </p:nvGrpSpPr>
        <p:grpSpPr>
          <a:xfrm>
            <a:off x="6300158" y="2148423"/>
            <a:ext cx="5488964" cy="4427874"/>
            <a:chOff x="6300158" y="2148423"/>
            <a:chExt cx="5488964" cy="4427874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12F32C6-3B6B-4463-B9FC-73E7D30C4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58" y="2148423"/>
              <a:ext cx="5487650" cy="36584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0DBD7-271D-4A7C-82BC-838169624B84}"/>
                </a:ext>
              </a:extLst>
            </p:cNvPr>
            <p:cNvSpPr txBox="1"/>
            <p:nvPr/>
          </p:nvSpPr>
          <p:spPr>
            <a:xfrm>
              <a:off x="6300158" y="5806856"/>
              <a:ext cx="5488964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-7.330113910577341,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2.4202410480315282e-06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2.387899055961176, Intercept = 25168.00982295613,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0.6779137724186564, R^2=0.012686186738626407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  -3.707e-08 x ^4+ 0.0001527 x^3 - 0.1875 x ^2+ 75.04 x + 1.955e+04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0B5D75-1A09-4F51-9EBD-0095D3BCD201}"/>
              </a:ext>
            </a:extLst>
          </p:cNvPr>
          <p:cNvGrpSpPr/>
          <p:nvPr/>
        </p:nvGrpSpPr>
        <p:grpSpPr>
          <a:xfrm>
            <a:off x="309564" y="2148423"/>
            <a:ext cx="5487650" cy="4428290"/>
            <a:chOff x="309564" y="2148423"/>
            <a:chExt cx="5487650" cy="442829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53FAD42-04CB-4AF9-A1BF-AC12BFA4C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64" y="2148423"/>
              <a:ext cx="5487650" cy="365843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635036-439F-480E-9C24-8F89F70B2F04}"/>
                </a:ext>
              </a:extLst>
            </p:cNvPr>
            <p:cNvSpPr txBox="1"/>
            <p:nvPr/>
          </p:nvSpPr>
          <p:spPr>
            <a:xfrm>
              <a:off x="309832" y="5807272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-8.435976191821668,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2.4096964561007347e-08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2.8376244389968734, Intercept = 65167.56099879802,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0.8381376720055401, R^2=0.002032867482902925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-6.902e-08 x ^4+ 0.0003221 x ^3- 0.4963 x^2 + 279.9 x + 3.305e+04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6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D1C9B0-FE26-433B-8E1A-54CCDFA4EB1D}">
  <ds:schemaRefs>
    <ds:schemaRef ds:uri="http://purl.org/dc/terms/"/>
    <ds:schemaRef ds:uri="http://purl.org/dc/dcmitype/"/>
    <ds:schemaRef ds:uri="http://www.w3.org/XML/1998/namespace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766</Words>
  <Application>Microsoft Office PowerPoint</Application>
  <PresentationFormat>Widescreen</PresentationFormat>
  <Paragraphs>94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Wingdings</vt:lpstr>
      <vt:lpstr>Wingdings 2</vt:lpstr>
      <vt:lpstr>Wingdings 3</vt:lpstr>
      <vt:lpstr>Medical design template</vt:lpstr>
      <vt:lpstr>Inconsistency of U.S. healthcare costs</vt:lpstr>
      <vt:lpstr>Overview</vt:lpstr>
      <vt:lpstr>Covered vs. Medicare Charge Variance</vt:lpstr>
      <vt:lpstr>‘List Price’ vs. Medicare Charge Variance</vt:lpstr>
      <vt:lpstr>The Difference Exists</vt:lpstr>
      <vt:lpstr>National Variance</vt:lpstr>
      <vt:lpstr>Hypothesis 1: There is a significant difference between population and medical procedure cost.</vt:lpstr>
      <vt:lpstr>Hypothesis 1: There is a significant difference between population and medical procedure cost.</vt:lpstr>
      <vt:lpstr>Hypothesis 1a: There is a significant difference between population(density) and medical procedure cost.</vt:lpstr>
      <vt:lpstr>Mississippi – Deep Dive on Charges - Diabetes</vt:lpstr>
      <vt:lpstr>Mississippi – Deep Dive on Charges – Joint Replacement</vt:lpstr>
      <vt:lpstr>Mississippi - Removing ‘Aberrantly-Priced’ Merit Healthcare</vt:lpstr>
      <vt:lpstr>PowerPoint Presentation</vt:lpstr>
      <vt:lpstr>PowerPoint Presentation</vt:lpstr>
      <vt:lpstr>PowerPoint Presentation</vt:lpstr>
      <vt:lpstr>New York – Deep Dive on Charges – Diabetes</vt:lpstr>
      <vt:lpstr>New York – Deep Dive on Charges – Diabetes</vt:lpstr>
      <vt:lpstr>New York – Deep Dive on Charges – Diabetes</vt:lpstr>
      <vt:lpstr>Brandon - Other</vt:lpstr>
      <vt:lpstr>Tyler – CA</vt:lpstr>
      <vt:lpstr>Tyler – Ranking, customer satisfaction</vt:lpstr>
      <vt:lpstr>Tyler – Hypothesis Testing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2019-09-06T20:16:57Z</dcterms:created>
  <dcterms:modified xsi:type="dcterms:W3CDTF">2019-09-09T20:44:48Z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