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5"/>
  </p:sldMasterIdLst>
  <p:notesMasterIdLst>
    <p:notesMasterId r:id="rId6"/>
  </p:notesMasterIdLst>
  <p:sldIdLst>
    <p:sldId id="256" r:id="rId7"/>
  </p:sldIdLst>
  <p:sldSz cy="20104100" cx="14224000"/>
  <p:notesSz cx="14224000" cy="20104100"/>
  <p:embeddedFontLst>
    <p:embeddedFont>
      <p:font typeface="Palatino Linotype"/>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C6C8027-D3AA-441B-B2AD-9252485EEDF6}">
  <a:tblStyle styleId="{EC6C8027-D3AA-441B-B2AD-9252485EEDF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PalatinoLinotype-boldItalic.fntdata"/><Relationship Id="rId10" Type="http://schemas.openxmlformats.org/officeDocument/2006/relationships/font" Target="fonts/PalatinoLinotype-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PalatinoLinotype-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PalatinoLinotyp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371125" y="1507800"/>
            <a:ext cx="9483125" cy="7539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422400" y="9549425"/>
            <a:ext cx="11379200" cy="904682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1422400" y="9549425"/>
            <a:ext cx="11379200" cy="9046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notes"/>
          <p:cNvSpPr/>
          <p:nvPr>
            <p:ph idx="2" type="sldImg"/>
          </p:nvPr>
        </p:nvSpPr>
        <p:spPr>
          <a:xfrm>
            <a:off x="2371125" y="1507800"/>
            <a:ext cx="9483125" cy="753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12" name="Shape 12"/>
        <p:cNvGrpSpPr/>
        <p:nvPr/>
      </p:nvGrpSpPr>
      <p:grpSpPr>
        <a:xfrm>
          <a:off x="0" y="0"/>
          <a:ext cx="0" cy="0"/>
          <a:chOff x="0" y="0"/>
          <a:chExt cx="0" cy="0"/>
        </a:xfrm>
      </p:grpSpPr>
      <p:sp>
        <p:nvSpPr>
          <p:cNvPr id="13" name="Google Shape;13;p2"/>
          <p:cNvSpPr txBox="1"/>
          <p:nvPr>
            <p:ph idx="11" type="ftr"/>
          </p:nvPr>
        </p:nvSpPr>
        <p:spPr>
          <a:xfrm>
            <a:off x="4836160" y="18696814"/>
            <a:ext cx="4551680" cy="100520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0" type="dt"/>
          </p:nvPr>
        </p:nvSpPr>
        <p:spPr>
          <a:xfrm>
            <a:off x="711200" y="18696814"/>
            <a:ext cx="3271520" cy="100520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2" type="sldNum"/>
          </p:nvPr>
        </p:nvSpPr>
        <p:spPr>
          <a:xfrm>
            <a:off x="10241280" y="18696814"/>
            <a:ext cx="3271520" cy="100520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s-MX"/>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
        <p:nvSpPr>
          <p:cNvPr id="17" name="Google Shape;17;p3"/>
          <p:cNvSpPr txBox="1"/>
          <p:nvPr>
            <p:ph type="ctrTitle"/>
          </p:nvPr>
        </p:nvSpPr>
        <p:spPr>
          <a:xfrm>
            <a:off x="1066800" y="6232271"/>
            <a:ext cx="12090400" cy="422186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
          <p:cNvSpPr txBox="1"/>
          <p:nvPr>
            <p:ph idx="1" type="subTitle"/>
          </p:nvPr>
        </p:nvSpPr>
        <p:spPr>
          <a:xfrm>
            <a:off x="2133600" y="11258296"/>
            <a:ext cx="9956800" cy="50260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836160" y="18696814"/>
            <a:ext cx="4551680" cy="100520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0" type="dt"/>
          </p:nvPr>
        </p:nvSpPr>
        <p:spPr>
          <a:xfrm>
            <a:off x="711200" y="18696814"/>
            <a:ext cx="3271520" cy="100520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2" type="sldNum"/>
          </p:nvPr>
        </p:nvSpPr>
        <p:spPr>
          <a:xfrm>
            <a:off x="10241280" y="18696814"/>
            <a:ext cx="3271520" cy="100520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s-MX"/>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2" name="Shape 22"/>
        <p:cNvGrpSpPr/>
        <p:nvPr/>
      </p:nvGrpSpPr>
      <p:grpSpPr>
        <a:xfrm>
          <a:off x="0" y="0"/>
          <a:ext cx="0" cy="0"/>
          <a:chOff x="0" y="0"/>
          <a:chExt cx="0" cy="0"/>
        </a:xfrm>
      </p:grpSpPr>
      <p:sp>
        <p:nvSpPr>
          <p:cNvPr id="23" name="Google Shape;23;p4"/>
          <p:cNvSpPr txBox="1"/>
          <p:nvPr>
            <p:ph type="title"/>
          </p:nvPr>
        </p:nvSpPr>
        <p:spPr>
          <a:xfrm>
            <a:off x="711200" y="804164"/>
            <a:ext cx="12801600" cy="3216656"/>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
          <p:cNvSpPr txBox="1"/>
          <p:nvPr>
            <p:ph idx="1" type="body"/>
          </p:nvPr>
        </p:nvSpPr>
        <p:spPr>
          <a:xfrm>
            <a:off x="711200" y="4623943"/>
            <a:ext cx="12801600" cy="13268707"/>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 name="Google Shape;25;p4"/>
          <p:cNvSpPr txBox="1"/>
          <p:nvPr>
            <p:ph idx="11" type="ftr"/>
          </p:nvPr>
        </p:nvSpPr>
        <p:spPr>
          <a:xfrm>
            <a:off x="4836160" y="18696814"/>
            <a:ext cx="4551680" cy="100520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0" type="dt"/>
          </p:nvPr>
        </p:nvSpPr>
        <p:spPr>
          <a:xfrm>
            <a:off x="711200" y="18696814"/>
            <a:ext cx="3271520" cy="100520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2" type="sldNum"/>
          </p:nvPr>
        </p:nvSpPr>
        <p:spPr>
          <a:xfrm>
            <a:off x="10241280" y="18696814"/>
            <a:ext cx="3271520" cy="100520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s-MX"/>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5"/>
          <p:cNvSpPr txBox="1"/>
          <p:nvPr>
            <p:ph type="title"/>
          </p:nvPr>
        </p:nvSpPr>
        <p:spPr>
          <a:xfrm>
            <a:off x="711200" y="804164"/>
            <a:ext cx="12801600" cy="3216656"/>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
          <p:cNvSpPr txBox="1"/>
          <p:nvPr>
            <p:ph idx="1" type="body"/>
          </p:nvPr>
        </p:nvSpPr>
        <p:spPr>
          <a:xfrm>
            <a:off x="711200" y="4623943"/>
            <a:ext cx="6187440" cy="13268707"/>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5"/>
          <p:cNvSpPr txBox="1"/>
          <p:nvPr>
            <p:ph idx="2" type="body"/>
          </p:nvPr>
        </p:nvSpPr>
        <p:spPr>
          <a:xfrm>
            <a:off x="7325360" y="4623943"/>
            <a:ext cx="6187440" cy="13268707"/>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5"/>
          <p:cNvSpPr txBox="1"/>
          <p:nvPr>
            <p:ph idx="11" type="ftr"/>
          </p:nvPr>
        </p:nvSpPr>
        <p:spPr>
          <a:xfrm>
            <a:off x="4836160" y="18696814"/>
            <a:ext cx="4551680" cy="100520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0" type="dt"/>
          </p:nvPr>
        </p:nvSpPr>
        <p:spPr>
          <a:xfrm>
            <a:off x="711200" y="18696814"/>
            <a:ext cx="3271520" cy="100520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2" type="sldNum"/>
          </p:nvPr>
        </p:nvSpPr>
        <p:spPr>
          <a:xfrm>
            <a:off x="10241280" y="18696814"/>
            <a:ext cx="3271520" cy="100520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s-MX"/>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5" name="Shape 35"/>
        <p:cNvGrpSpPr/>
        <p:nvPr/>
      </p:nvGrpSpPr>
      <p:grpSpPr>
        <a:xfrm>
          <a:off x="0" y="0"/>
          <a:ext cx="0" cy="0"/>
          <a:chOff x="0" y="0"/>
          <a:chExt cx="0" cy="0"/>
        </a:xfrm>
      </p:grpSpPr>
      <p:sp>
        <p:nvSpPr>
          <p:cNvPr id="36" name="Google Shape;36;p6"/>
          <p:cNvSpPr txBox="1"/>
          <p:nvPr>
            <p:ph type="title"/>
          </p:nvPr>
        </p:nvSpPr>
        <p:spPr>
          <a:xfrm>
            <a:off x="711200" y="804164"/>
            <a:ext cx="12801600" cy="3216656"/>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
          <p:cNvSpPr txBox="1"/>
          <p:nvPr>
            <p:ph idx="11" type="ftr"/>
          </p:nvPr>
        </p:nvSpPr>
        <p:spPr>
          <a:xfrm>
            <a:off x="4836160" y="18696814"/>
            <a:ext cx="4551680" cy="100520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0" type="dt"/>
          </p:nvPr>
        </p:nvSpPr>
        <p:spPr>
          <a:xfrm>
            <a:off x="711200" y="18696814"/>
            <a:ext cx="3271520" cy="100520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10241280" y="18696814"/>
            <a:ext cx="3271520" cy="100520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s-MX"/>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2"/>
            <a:ext cx="14219971" cy="20104098"/>
          </a:xfrm>
          <a:prstGeom prst="rect">
            <a:avLst/>
          </a:prstGeom>
          <a:noFill/>
          <a:ln>
            <a:noFill/>
          </a:ln>
        </p:spPr>
      </p:pic>
      <p:sp>
        <p:nvSpPr>
          <p:cNvPr id="7" name="Google Shape;7;p1"/>
          <p:cNvSpPr txBox="1"/>
          <p:nvPr>
            <p:ph type="title"/>
          </p:nvPr>
        </p:nvSpPr>
        <p:spPr>
          <a:xfrm>
            <a:off x="711200" y="804164"/>
            <a:ext cx="12801600" cy="3216656"/>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711200" y="4623943"/>
            <a:ext cx="12801600" cy="13268707"/>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1"/>
          <p:cNvSpPr txBox="1"/>
          <p:nvPr>
            <p:ph idx="11" type="ftr"/>
          </p:nvPr>
        </p:nvSpPr>
        <p:spPr>
          <a:xfrm>
            <a:off x="4836160" y="18696814"/>
            <a:ext cx="4551680" cy="100520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0" type="dt"/>
          </p:nvPr>
        </p:nvSpPr>
        <p:spPr>
          <a:xfrm>
            <a:off x="711200" y="18696814"/>
            <a:ext cx="3271520" cy="100520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
          <p:cNvSpPr txBox="1"/>
          <p:nvPr>
            <p:ph idx="12" type="sldNum"/>
          </p:nvPr>
        </p:nvSpPr>
        <p:spPr>
          <a:xfrm>
            <a:off x="10241280" y="18696814"/>
            <a:ext cx="3271520" cy="100520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latin typeface="Calibri"/>
                <a:ea typeface="Calibri"/>
                <a:cs typeface="Calibri"/>
                <a:sym typeface="Calibri"/>
              </a:defRPr>
            </a:lvl1pPr>
            <a:lvl2pPr indent="0" lvl="1" marL="0" marR="0" rtl="0" algn="r">
              <a:spcBef>
                <a:spcPts val="0"/>
              </a:spcBef>
              <a:buNone/>
              <a:defRPr b="0" i="0" sz="1800" u="none" cap="none" strike="noStrike">
                <a:solidFill>
                  <a:srgbClr val="888888"/>
                </a:solidFill>
                <a:latin typeface="Calibri"/>
                <a:ea typeface="Calibri"/>
                <a:cs typeface="Calibri"/>
                <a:sym typeface="Calibri"/>
              </a:defRPr>
            </a:lvl2pPr>
            <a:lvl3pPr indent="0" lvl="2" marL="0" marR="0" rtl="0" algn="r">
              <a:spcBef>
                <a:spcPts val="0"/>
              </a:spcBef>
              <a:buNone/>
              <a:defRPr b="0" i="0" sz="1800" u="none" cap="none" strike="noStrike">
                <a:solidFill>
                  <a:srgbClr val="888888"/>
                </a:solidFill>
                <a:latin typeface="Calibri"/>
                <a:ea typeface="Calibri"/>
                <a:cs typeface="Calibri"/>
                <a:sym typeface="Calibri"/>
              </a:defRPr>
            </a:lvl3pPr>
            <a:lvl4pPr indent="0" lvl="3" marL="0" marR="0" rtl="0" algn="r">
              <a:spcBef>
                <a:spcPts val="0"/>
              </a:spcBef>
              <a:buNone/>
              <a:defRPr b="0" i="0" sz="1800" u="none" cap="none" strike="noStrike">
                <a:solidFill>
                  <a:srgbClr val="888888"/>
                </a:solidFill>
                <a:latin typeface="Calibri"/>
                <a:ea typeface="Calibri"/>
                <a:cs typeface="Calibri"/>
                <a:sym typeface="Calibri"/>
              </a:defRPr>
            </a:lvl4pPr>
            <a:lvl5pPr indent="0" lvl="4" marL="0" marR="0" rtl="0" algn="r">
              <a:spcBef>
                <a:spcPts val="0"/>
              </a:spcBef>
              <a:buNone/>
              <a:defRPr b="0" i="0" sz="1800" u="none" cap="none" strike="noStrike">
                <a:solidFill>
                  <a:srgbClr val="888888"/>
                </a:solidFill>
                <a:latin typeface="Calibri"/>
                <a:ea typeface="Calibri"/>
                <a:cs typeface="Calibri"/>
                <a:sym typeface="Calibri"/>
              </a:defRPr>
            </a:lvl5pPr>
            <a:lvl6pPr indent="0" lvl="5" marL="0" marR="0" rtl="0" algn="r">
              <a:spcBef>
                <a:spcPts val="0"/>
              </a:spcBef>
              <a:buNone/>
              <a:defRPr b="0" i="0" sz="1800" u="none" cap="none" strike="noStrike">
                <a:solidFill>
                  <a:srgbClr val="888888"/>
                </a:solidFill>
                <a:latin typeface="Calibri"/>
                <a:ea typeface="Calibri"/>
                <a:cs typeface="Calibri"/>
                <a:sym typeface="Calibri"/>
              </a:defRPr>
            </a:lvl6pPr>
            <a:lvl7pPr indent="0" lvl="6" marL="0" marR="0" rtl="0" algn="r">
              <a:spcBef>
                <a:spcPts val="0"/>
              </a:spcBef>
              <a:buNone/>
              <a:defRPr b="0" i="0" sz="1800" u="none" cap="none" strike="noStrike">
                <a:solidFill>
                  <a:srgbClr val="888888"/>
                </a:solidFill>
                <a:latin typeface="Calibri"/>
                <a:ea typeface="Calibri"/>
                <a:cs typeface="Calibri"/>
                <a:sym typeface="Calibri"/>
              </a:defRPr>
            </a:lvl7pPr>
            <a:lvl8pPr indent="0" lvl="7" marL="0" marR="0" rtl="0" algn="r">
              <a:spcBef>
                <a:spcPts val="0"/>
              </a:spcBef>
              <a:buNone/>
              <a:defRPr b="0" i="0" sz="1800" u="none" cap="none" strike="noStrike">
                <a:solidFill>
                  <a:srgbClr val="888888"/>
                </a:solidFill>
                <a:latin typeface="Calibri"/>
                <a:ea typeface="Calibri"/>
                <a:cs typeface="Calibri"/>
                <a:sym typeface="Calibri"/>
              </a:defRPr>
            </a:lvl8pPr>
            <a:lvl9pPr indent="0" lvl="8" marL="0" marR="0" rt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7.jpg"/><Relationship Id="rId10" Type="http://schemas.openxmlformats.org/officeDocument/2006/relationships/image" Target="../media/image8.jpg"/><Relationship Id="rId13" Type="http://schemas.openxmlformats.org/officeDocument/2006/relationships/image" Target="../media/image4.jpg"/><Relationship Id="rId12" Type="http://schemas.openxmlformats.org/officeDocument/2006/relationships/image" Target="../media/image5.jp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2.png"/><Relationship Id="rId9" Type="http://schemas.openxmlformats.org/officeDocument/2006/relationships/hyperlink" Target="mailto:Estudiante_alitorresm@uajs.edu.co" TargetMode="External"/><Relationship Id="rId14" Type="http://schemas.openxmlformats.org/officeDocument/2006/relationships/image" Target="../media/image6.jpg"/><Relationship Id="rId5" Type="http://schemas.openxmlformats.org/officeDocument/2006/relationships/hyperlink" Target="mailto:estudiante_angelicabohorquezc@uajs.edu.co" TargetMode="External"/><Relationship Id="rId6" Type="http://schemas.openxmlformats.org/officeDocument/2006/relationships/hyperlink" Target="mailto:estudiante_juanromeror@uajs.edu.co" TargetMode="External"/><Relationship Id="rId7" Type="http://schemas.openxmlformats.org/officeDocument/2006/relationships/hyperlink" Target="mailto:estudiante_luismercadom@uajs.edu.co" TargetMode="External"/><Relationship Id="rId8" Type="http://schemas.openxmlformats.org/officeDocument/2006/relationships/hyperlink" Target="mailto:estudiante_juanromeror@uajs.edu.co"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7"/>
          <p:cNvSpPr txBox="1"/>
          <p:nvPr/>
        </p:nvSpPr>
        <p:spPr>
          <a:xfrm>
            <a:off x="1266825" y="62300"/>
            <a:ext cx="11577600" cy="944700"/>
          </a:xfrm>
          <a:prstGeom prst="rect">
            <a:avLst/>
          </a:prstGeom>
          <a:noFill/>
          <a:ln>
            <a:noFill/>
          </a:ln>
        </p:spPr>
        <p:txBody>
          <a:bodyPr anchorCtr="0" anchor="t" bIns="0" lIns="0" spcFirstLastPara="1" rIns="0" wrap="square" tIns="116200">
            <a:spAutoFit/>
          </a:bodyPr>
          <a:lstStyle/>
          <a:p>
            <a:pPr indent="0" lvl="0" marL="0" rtl="0" algn="ctr">
              <a:lnSpc>
                <a:spcPct val="115000"/>
              </a:lnSpc>
              <a:spcBef>
                <a:spcPts val="2000"/>
              </a:spcBef>
              <a:spcAft>
                <a:spcPts val="600"/>
              </a:spcAft>
              <a:buClr>
                <a:schemeClr val="dk1"/>
              </a:buClr>
              <a:buSzPts val="1100"/>
              <a:buFont typeface="Arial"/>
              <a:buNone/>
            </a:pPr>
            <a:r>
              <a:rPr lang="es-MX" sz="2500">
                <a:solidFill>
                  <a:schemeClr val="dk1"/>
                </a:solidFill>
              </a:rPr>
              <a:t>Diseño de sitio web para ofertar servicios técnicos y profesionales en bienestar y tecnología a un público en general.</a:t>
            </a:r>
            <a:endParaRPr sz="2500"/>
          </a:p>
        </p:txBody>
      </p:sp>
      <p:grpSp>
        <p:nvGrpSpPr>
          <p:cNvPr id="45" name="Google Shape;45;p7"/>
          <p:cNvGrpSpPr/>
          <p:nvPr/>
        </p:nvGrpSpPr>
        <p:grpSpPr>
          <a:xfrm>
            <a:off x="212474" y="1144338"/>
            <a:ext cx="13762039" cy="5233117"/>
            <a:chOff x="210531" y="929869"/>
            <a:chExt cx="13762039" cy="5233117"/>
          </a:xfrm>
        </p:grpSpPr>
        <p:pic>
          <p:nvPicPr>
            <p:cNvPr id="46" name="Google Shape;46;p7"/>
            <p:cNvPicPr preferRelativeResize="0"/>
            <p:nvPr/>
          </p:nvPicPr>
          <p:blipFill rotWithShape="1">
            <a:blip r:embed="rId3">
              <a:alphaModFix/>
            </a:blip>
            <a:srcRect b="-6315" l="0" r="-6315" t="0"/>
            <a:stretch/>
          </p:blipFill>
          <p:spPr>
            <a:xfrm>
              <a:off x="210531" y="929869"/>
              <a:ext cx="4263378" cy="1372630"/>
            </a:xfrm>
            <a:prstGeom prst="rect">
              <a:avLst/>
            </a:prstGeom>
            <a:noFill/>
            <a:ln>
              <a:noFill/>
            </a:ln>
          </p:spPr>
        </p:pic>
        <p:sp>
          <p:nvSpPr>
            <p:cNvPr id="47" name="Google Shape;47;p7"/>
            <p:cNvSpPr/>
            <p:nvPr/>
          </p:nvSpPr>
          <p:spPr>
            <a:xfrm>
              <a:off x="247680" y="4167569"/>
              <a:ext cx="13724890" cy="407670"/>
            </a:xfrm>
            <a:custGeom>
              <a:rect b="b" l="l" r="r" t="t"/>
              <a:pathLst>
                <a:path extrusionOk="0" h="407670" w="13724890">
                  <a:moveTo>
                    <a:pt x="13521103" y="0"/>
                  </a:moveTo>
                  <a:lnTo>
                    <a:pt x="203641" y="0"/>
                  </a:lnTo>
                  <a:lnTo>
                    <a:pt x="156947" y="5378"/>
                  </a:lnTo>
                  <a:lnTo>
                    <a:pt x="114084" y="20698"/>
                  </a:lnTo>
                  <a:lnTo>
                    <a:pt x="76273" y="44737"/>
                  </a:lnTo>
                  <a:lnTo>
                    <a:pt x="44737" y="76273"/>
                  </a:lnTo>
                  <a:lnTo>
                    <a:pt x="20698" y="114084"/>
                  </a:lnTo>
                  <a:lnTo>
                    <a:pt x="5378" y="156947"/>
                  </a:lnTo>
                  <a:lnTo>
                    <a:pt x="0" y="203641"/>
                  </a:lnTo>
                  <a:lnTo>
                    <a:pt x="0" y="407282"/>
                  </a:lnTo>
                  <a:lnTo>
                    <a:pt x="13724744" y="407282"/>
                  </a:lnTo>
                  <a:lnTo>
                    <a:pt x="13724744" y="203641"/>
                  </a:lnTo>
                  <a:lnTo>
                    <a:pt x="13719366" y="156947"/>
                  </a:lnTo>
                  <a:lnTo>
                    <a:pt x="13704046" y="114084"/>
                  </a:lnTo>
                  <a:lnTo>
                    <a:pt x="13680007" y="76273"/>
                  </a:lnTo>
                  <a:lnTo>
                    <a:pt x="13648470" y="44737"/>
                  </a:lnTo>
                  <a:lnTo>
                    <a:pt x="13610660" y="20698"/>
                  </a:lnTo>
                  <a:lnTo>
                    <a:pt x="13567796" y="5378"/>
                  </a:lnTo>
                  <a:lnTo>
                    <a:pt x="13521103" y="0"/>
                  </a:lnTo>
                  <a:close/>
                </a:path>
              </a:pathLst>
            </a:custGeom>
            <a:solidFill>
              <a:srgbClr val="008F5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 name="Google Shape;48;p7"/>
            <p:cNvSpPr/>
            <p:nvPr/>
          </p:nvSpPr>
          <p:spPr>
            <a:xfrm>
              <a:off x="247680" y="4167569"/>
              <a:ext cx="13724890" cy="407670"/>
            </a:xfrm>
            <a:custGeom>
              <a:rect b="b" l="l" r="r" t="t"/>
              <a:pathLst>
                <a:path extrusionOk="0" h="407670" w="13724890">
                  <a:moveTo>
                    <a:pt x="0" y="407282"/>
                  </a:moveTo>
                  <a:lnTo>
                    <a:pt x="0" y="203641"/>
                  </a:lnTo>
                  <a:lnTo>
                    <a:pt x="5378" y="156947"/>
                  </a:lnTo>
                  <a:lnTo>
                    <a:pt x="20698" y="114084"/>
                  </a:lnTo>
                  <a:lnTo>
                    <a:pt x="44737" y="76273"/>
                  </a:lnTo>
                  <a:lnTo>
                    <a:pt x="76273" y="44737"/>
                  </a:lnTo>
                  <a:lnTo>
                    <a:pt x="114084" y="20698"/>
                  </a:lnTo>
                  <a:lnTo>
                    <a:pt x="156947" y="5378"/>
                  </a:lnTo>
                  <a:lnTo>
                    <a:pt x="203641" y="0"/>
                  </a:lnTo>
                  <a:lnTo>
                    <a:pt x="13521103" y="0"/>
                  </a:lnTo>
                  <a:lnTo>
                    <a:pt x="13567796" y="5378"/>
                  </a:lnTo>
                  <a:lnTo>
                    <a:pt x="13610660" y="20698"/>
                  </a:lnTo>
                  <a:lnTo>
                    <a:pt x="13648470" y="44737"/>
                  </a:lnTo>
                  <a:lnTo>
                    <a:pt x="13680007" y="76273"/>
                  </a:lnTo>
                  <a:lnTo>
                    <a:pt x="13704046" y="114084"/>
                  </a:lnTo>
                  <a:lnTo>
                    <a:pt x="13719366" y="156947"/>
                  </a:lnTo>
                  <a:lnTo>
                    <a:pt x="13724744" y="203641"/>
                  </a:lnTo>
                  <a:lnTo>
                    <a:pt x="13724744" y="407282"/>
                  </a:lnTo>
                </a:path>
              </a:pathLst>
            </a:custGeom>
            <a:noFill/>
            <a:ln cap="flat" cmpd="sng" w="40725">
              <a:solidFill>
                <a:srgbClr val="006B4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 name="Google Shape;49;p7"/>
            <p:cNvSpPr/>
            <p:nvPr/>
          </p:nvSpPr>
          <p:spPr>
            <a:xfrm>
              <a:off x="247680" y="4574851"/>
              <a:ext cx="13724890" cy="1588135"/>
            </a:xfrm>
            <a:custGeom>
              <a:rect b="b" l="l" r="r" t="t"/>
              <a:pathLst>
                <a:path extrusionOk="0" h="1588135" w="13724890">
                  <a:moveTo>
                    <a:pt x="13724744" y="0"/>
                  </a:moveTo>
                  <a:lnTo>
                    <a:pt x="0" y="0"/>
                  </a:lnTo>
                  <a:lnTo>
                    <a:pt x="0" y="1384040"/>
                  </a:lnTo>
                  <a:lnTo>
                    <a:pt x="5378" y="1430733"/>
                  </a:lnTo>
                  <a:lnTo>
                    <a:pt x="20698" y="1473596"/>
                  </a:lnTo>
                  <a:lnTo>
                    <a:pt x="44737" y="1511407"/>
                  </a:lnTo>
                  <a:lnTo>
                    <a:pt x="76273" y="1542944"/>
                  </a:lnTo>
                  <a:lnTo>
                    <a:pt x="114084" y="1566983"/>
                  </a:lnTo>
                  <a:lnTo>
                    <a:pt x="156947" y="1582303"/>
                  </a:lnTo>
                  <a:lnTo>
                    <a:pt x="203641" y="1587681"/>
                  </a:lnTo>
                  <a:lnTo>
                    <a:pt x="13521103" y="1587681"/>
                  </a:lnTo>
                  <a:lnTo>
                    <a:pt x="13567796" y="1582303"/>
                  </a:lnTo>
                  <a:lnTo>
                    <a:pt x="13610660" y="1566983"/>
                  </a:lnTo>
                  <a:lnTo>
                    <a:pt x="13648470" y="1542944"/>
                  </a:lnTo>
                  <a:lnTo>
                    <a:pt x="13680007" y="1511407"/>
                  </a:lnTo>
                  <a:lnTo>
                    <a:pt x="13704046" y="1473596"/>
                  </a:lnTo>
                  <a:lnTo>
                    <a:pt x="13719366" y="1430733"/>
                  </a:lnTo>
                  <a:lnTo>
                    <a:pt x="13724744" y="1384040"/>
                  </a:lnTo>
                  <a:lnTo>
                    <a:pt x="1372474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7"/>
            <p:cNvSpPr/>
            <p:nvPr/>
          </p:nvSpPr>
          <p:spPr>
            <a:xfrm>
              <a:off x="247680" y="4574851"/>
              <a:ext cx="13724890" cy="1588135"/>
            </a:xfrm>
            <a:custGeom>
              <a:rect b="b" l="l" r="r" t="t"/>
              <a:pathLst>
                <a:path extrusionOk="0" h="1588135" w="13724890">
                  <a:moveTo>
                    <a:pt x="0" y="0"/>
                  </a:moveTo>
                  <a:lnTo>
                    <a:pt x="0" y="1384040"/>
                  </a:lnTo>
                  <a:lnTo>
                    <a:pt x="5378" y="1430733"/>
                  </a:lnTo>
                  <a:lnTo>
                    <a:pt x="20698" y="1473596"/>
                  </a:lnTo>
                  <a:lnTo>
                    <a:pt x="44737" y="1511407"/>
                  </a:lnTo>
                  <a:lnTo>
                    <a:pt x="76273" y="1542944"/>
                  </a:lnTo>
                  <a:lnTo>
                    <a:pt x="114084" y="1566983"/>
                  </a:lnTo>
                  <a:lnTo>
                    <a:pt x="156947" y="1582303"/>
                  </a:lnTo>
                  <a:lnTo>
                    <a:pt x="203641" y="1587681"/>
                  </a:lnTo>
                  <a:lnTo>
                    <a:pt x="13521103" y="1587681"/>
                  </a:lnTo>
                  <a:lnTo>
                    <a:pt x="13567796" y="1582303"/>
                  </a:lnTo>
                  <a:lnTo>
                    <a:pt x="13610660" y="1566983"/>
                  </a:lnTo>
                  <a:lnTo>
                    <a:pt x="13648470" y="1542944"/>
                  </a:lnTo>
                  <a:lnTo>
                    <a:pt x="13680007" y="1511407"/>
                  </a:lnTo>
                  <a:lnTo>
                    <a:pt x="13704046" y="1473596"/>
                  </a:lnTo>
                  <a:lnTo>
                    <a:pt x="13719366" y="1430733"/>
                  </a:lnTo>
                  <a:lnTo>
                    <a:pt x="13724744" y="1384040"/>
                  </a:lnTo>
                  <a:lnTo>
                    <a:pt x="13724744" y="0"/>
                  </a:lnTo>
                </a:path>
              </a:pathLst>
            </a:custGeom>
            <a:noFill/>
            <a:ln cap="flat" cmpd="sng" w="40725">
              <a:solidFill>
                <a:srgbClr val="006B4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1" name="Google Shape;51;p7"/>
          <p:cNvGrpSpPr/>
          <p:nvPr/>
        </p:nvGrpSpPr>
        <p:grpSpPr>
          <a:xfrm>
            <a:off x="247680" y="6366173"/>
            <a:ext cx="4439285" cy="4677023"/>
            <a:chOff x="247680" y="6366173"/>
            <a:chExt cx="4439285" cy="4677023"/>
          </a:xfrm>
        </p:grpSpPr>
        <p:sp>
          <p:nvSpPr>
            <p:cNvPr id="52" name="Google Shape;52;p7"/>
            <p:cNvSpPr/>
            <p:nvPr/>
          </p:nvSpPr>
          <p:spPr>
            <a:xfrm>
              <a:off x="247680" y="6366173"/>
              <a:ext cx="4439285" cy="407670"/>
            </a:xfrm>
            <a:custGeom>
              <a:rect b="b" l="l" r="r" t="t"/>
              <a:pathLst>
                <a:path extrusionOk="0" h="407670" w="4439285">
                  <a:moveTo>
                    <a:pt x="4235512" y="0"/>
                  </a:moveTo>
                  <a:lnTo>
                    <a:pt x="203641" y="0"/>
                  </a:lnTo>
                  <a:lnTo>
                    <a:pt x="156947" y="5378"/>
                  </a:lnTo>
                  <a:lnTo>
                    <a:pt x="114084" y="20698"/>
                  </a:lnTo>
                  <a:lnTo>
                    <a:pt x="76273" y="44737"/>
                  </a:lnTo>
                  <a:lnTo>
                    <a:pt x="44737" y="76273"/>
                  </a:lnTo>
                  <a:lnTo>
                    <a:pt x="20698" y="114084"/>
                  </a:lnTo>
                  <a:lnTo>
                    <a:pt x="5378" y="156947"/>
                  </a:lnTo>
                  <a:lnTo>
                    <a:pt x="0" y="203641"/>
                  </a:lnTo>
                  <a:lnTo>
                    <a:pt x="0" y="407282"/>
                  </a:lnTo>
                  <a:lnTo>
                    <a:pt x="4439153" y="407282"/>
                  </a:lnTo>
                  <a:lnTo>
                    <a:pt x="4439153" y="203641"/>
                  </a:lnTo>
                  <a:lnTo>
                    <a:pt x="4433775" y="156947"/>
                  </a:lnTo>
                  <a:lnTo>
                    <a:pt x="4418455" y="114084"/>
                  </a:lnTo>
                  <a:lnTo>
                    <a:pt x="4394416" y="76273"/>
                  </a:lnTo>
                  <a:lnTo>
                    <a:pt x="4362880" y="44737"/>
                  </a:lnTo>
                  <a:lnTo>
                    <a:pt x="4325069" y="20698"/>
                  </a:lnTo>
                  <a:lnTo>
                    <a:pt x="4282206" y="5378"/>
                  </a:lnTo>
                  <a:lnTo>
                    <a:pt x="4235512" y="0"/>
                  </a:lnTo>
                  <a:close/>
                </a:path>
              </a:pathLst>
            </a:custGeom>
            <a:solidFill>
              <a:srgbClr val="008F5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7"/>
            <p:cNvSpPr/>
            <p:nvPr/>
          </p:nvSpPr>
          <p:spPr>
            <a:xfrm>
              <a:off x="247680" y="6366173"/>
              <a:ext cx="4439285" cy="407670"/>
            </a:xfrm>
            <a:custGeom>
              <a:rect b="b" l="l" r="r" t="t"/>
              <a:pathLst>
                <a:path extrusionOk="0" h="407670" w="4439285">
                  <a:moveTo>
                    <a:pt x="0" y="407282"/>
                  </a:moveTo>
                  <a:lnTo>
                    <a:pt x="0" y="203641"/>
                  </a:lnTo>
                  <a:lnTo>
                    <a:pt x="5378" y="156947"/>
                  </a:lnTo>
                  <a:lnTo>
                    <a:pt x="20698" y="114084"/>
                  </a:lnTo>
                  <a:lnTo>
                    <a:pt x="44737" y="76273"/>
                  </a:lnTo>
                  <a:lnTo>
                    <a:pt x="76273" y="44737"/>
                  </a:lnTo>
                  <a:lnTo>
                    <a:pt x="114084" y="20698"/>
                  </a:lnTo>
                  <a:lnTo>
                    <a:pt x="156947" y="5378"/>
                  </a:lnTo>
                  <a:lnTo>
                    <a:pt x="203641" y="0"/>
                  </a:lnTo>
                  <a:lnTo>
                    <a:pt x="4235512" y="0"/>
                  </a:lnTo>
                  <a:lnTo>
                    <a:pt x="4282206" y="5378"/>
                  </a:lnTo>
                  <a:lnTo>
                    <a:pt x="4325069" y="20698"/>
                  </a:lnTo>
                  <a:lnTo>
                    <a:pt x="4362880" y="44737"/>
                  </a:lnTo>
                  <a:lnTo>
                    <a:pt x="4394416" y="76273"/>
                  </a:lnTo>
                  <a:lnTo>
                    <a:pt x="4418455" y="114084"/>
                  </a:lnTo>
                  <a:lnTo>
                    <a:pt x="4433775" y="156947"/>
                  </a:lnTo>
                  <a:lnTo>
                    <a:pt x="4439153" y="203641"/>
                  </a:lnTo>
                  <a:lnTo>
                    <a:pt x="4439153" y="407282"/>
                  </a:lnTo>
                </a:path>
              </a:pathLst>
            </a:custGeom>
            <a:noFill/>
            <a:ln cap="flat" cmpd="sng" w="40725">
              <a:solidFill>
                <a:srgbClr val="006B4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 name="Google Shape;54;p7"/>
            <p:cNvSpPr/>
            <p:nvPr/>
          </p:nvSpPr>
          <p:spPr>
            <a:xfrm>
              <a:off x="247680" y="6773456"/>
              <a:ext cx="4439285" cy="4269740"/>
            </a:xfrm>
            <a:custGeom>
              <a:rect b="b" l="l" r="r" t="t"/>
              <a:pathLst>
                <a:path extrusionOk="0" h="4269740" w="4439285">
                  <a:moveTo>
                    <a:pt x="4439153" y="0"/>
                  </a:moveTo>
                  <a:lnTo>
                    <a:pt x="0" y="0"/>
                  </a:lnTo>
                  <a:lnTo>
                    <a:pt x="0" y="4065577"/>
                  </a:lnTo>
                  <a:lnTo>
                    <a:pt x="5378" y="4112271"/>
                  </a:lnTo>
                  <a:lnTo>
                    <a:pt x="20698" y="4155134"/>
                  </a:lnTo>
                  <a:lnTo>
                    <a:pt x="44737" y="4192945"/>
                  </a:lnTo>
                  <a:lnTo>
                    <a:pt x="76273" y="4224481"/>
                  </a:lnTo>
                  <a:lnTo>
                    <a:pt x="114084" y="4248520"/>
                  </a:lnTo>
                  <a:lnTo>
                    <a:pt x="156947" y="4263840"/>
                  </a:lnTo>
                  <a:lnTo>
                    <a:pt x="203641" y="4269219"/>
                  </a:lnTo>
                  <a:lnTo>
                    <a:pt x="4235512" y="4269219"/>
                  </a:lnTo>
                  <a:lnTo>
                    <a:pt x="4282206" y="4263840"/>
                  </a:lnTo>
                  <a:lnTo>
                    <a:pt x="4325069" y="4248520"/>
                  </a:lnTo>
                  <a:lnTo>
                    <a:pt x="4362880" y="4224481"/>
                  </a:lnTo>
                  <a:lnTo>
                    <a:pt x="4394416" y="4192945"/>
                  </a:lnTo>
                  <a:lnTo>
                    <a:pt x="4418455" y="4155134"/>
                  </a:lnTo>
                  <a:lnTo>
                    <a:pt x="4433775" y="4112271"/>
                  </a:lnTo>
                  <a:lnTo>
                    <a:pt x="4439153" y="4065577"/>
                  </a:lnTo>
                  <a:lnTo>
                    <a:pt x="4439153"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7"/>
            <p:cNvSpPr/>
            <p:nvPr/>
          </p:nvSpPr>
          <p:spPr>
            <a:xfrm>
              <a:off x="247680" y="6773456"/>
              <a:ext cx="4439285" cy="4269740"/>
            </a:xfrm>
            <a:custGeom>
              <a:rect b="b" l="l" r="r" t="t"/>
              <a:pathLst>
                <a:path extrusionOk="0" h="4269740" w="4439285">
                  <a:moveTo>
                    <a:pt x="0" y="0"/>
                  </a:moveTo>
                  <a:lnTo>
                    <a:pt x="0" y="4065577"/>
                  </a:lnTo>
                  <a:lnTo>
                    <a:pt x="5378" y="4112271"/>
                  </a:lnTo>
                  <a:lnTo>
                    <a:pt x="20698" y="4155134"/>
                  </a:lnTo>
                  <a:lnTo>
                    <a:pt x="44737" y="4192945"/>
                  </a:lnTo>
                  <a:lnTo>
                    <a:pt x="76273" y="4224481"/>
                  </a:lnTo>
                  <a:lnTo>
                    <a:pt x="114084" y="4248520"/>
                  </a:lnTo>
                  <a:lnTo>
                    <a:pt x="156947" y="4263840"/>
                  </a:lnTo>
                  <a:lnTo>
                    <a:pt x="203641" y="4269219"/>
                  </a:lnTo>
                  <a:lnTo>
                    <a:pt x="4235512" y="4269219"/>
                  </a:lnTo>
                  <a:lnTo>
                    <a:pt x="4282206" y="4263840"/>
                  </a:lnTo>
                  <a:lnTo>
                    <a:pt x="4325069" y="4248520"/>
                  </a:lnTo>
                  <a:lnTo>
                    <a:pt x="4362880" y="4224481"/>
                  </a:lnTo>
                  <a:lnTo>
                    <a:pt x="4394416" y="4192945"/>
                  </a:lnTo>
                  <a:lnTo>
                    <a:pt x="4418455" y="4155134"/>
                  </a:lnTo>
                  <a:lnTo>
                    <a:pt x="4433775" y="4112271"/>
                  </a:lnTo>
                  <a:lnTo>
                    <a:pt x="4439153" y="4065577"/>
                  </a:lnTo>
                  <a:lnTo>
                    <a:pt x="4439153" y="0"/>
                  </a:lnTo>
                </a:path>
              </a:pathLst>
            </a:custGeom>
            <a:noFill/>
            <a:ln cap="flat" cmpd="sng" w="40725">
              <a:solidFill>
                <a:srgbClr val="006B4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6" name="Google Shape;56;p7"/>
          <p:cNvSpPr txBox="1"/>
          <p:nvPr/>
        </p:nvSpPr>
        <p:spPr>
          <a:xfrm>
            <a:off x="336800" y="6127823"/>
            <a:ext cx="4260300" cy="5397300"/>
          </a:xfrm>
          <a:prstGeom prst="rect">
            <a:avLst/>
          </a:prstGeom>
          <a:noFill/>
          <a:ln>
            <a:noFill/>
          </a:ln>
        </p:spPr>
        <p:txBody>
          <a:bodyPr anchorCtr="0" anchor="t" bIns="0" lIns="0" spcFirstLastPara="1" rIns="0" wrap="square" tIns="183500">
            <a:spAutoFit/>
          </a:bodyPr>
          <a:lstStyle/>
          <a:p>
            <a:pPr indent="0" lvl="0" marL="1106170" marR="0" rtl="0" algn="l">
              <a:lnSpc>
                <a:spcPct val="100000"/>
              </a:lnSpc>
              <a:spcBef>
                <a:spcPts val="0"/>
              </a:spcBef>
              <a:spcAft>
                <a:spcPts val="0"/>
              </a:spcAft>
              <a:buNone/>
            </a:pPr>
            <a:r>
              <a:rPr b="1" lang="es-MX" sz="2750">
                <a:solidFill>
                  <a:srgbClr val="FFFFFF"/>
                </a:solidFill>
                <a:latin typeface="Arial"/>
                <a:ea typeface="Arial"/>
                <a:cs typeface="Arial"/>
                <a:sym typeface="Arial"/>
              </a:rPr>
              <a:t>2. Objetivos</a:t>
            </a:r>
            <a:endParaRPr sz="275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s-MX">
                <a:solidFill>
                  <a:schemeClr val="dk1"/>
                </a:solidFill>
              </a:rPr>
              <a:t>Objetivo general.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MX">
                <a:solidFill>
                  <a:schemeClr val="dk1"/>
                </a:solidFill>
              </a:rPr>
              <a:t>Diseñar un sitio web para ofertar servicios profesionales y técnicos en bienestar y tecnología  a un público en general.</a:t>
            </a:r>
            <a:endParaRPr>
              <a:solidFill>
                <a:schemeClr val="dk1"/>
              </a:solidFill>
            </a:endParaRPr>
          </a:p>
          <a:p>
            <a:pPr indent="0" lvl="0" marL="0" rtl="0" algn="l">
              <a:lnSpc>
                <a:spcPct val="115000"/>
              </a:lnSpc>
              <a:spcBef>
                <a:spcPts val="3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MX">
                <a:solidFill>
                  <a:schemeClr val="dk1"/>
                </a:solidFill>
              </a:rPr>
              <a:t>Objetivos específicos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arenR"/>
            </a:pPr>
            <a:r>
              <a:rPr lang="es-MX">
                <a:solidFill>
                  <a:schemeClr val="dk1"/>
                </a:solidFill>
              </a:rPr>
              <a:t>Investigar las necesidades de los usuarios que buscan servicios técnicos y profesionales en plataformas web. </a:t>
            </a:r>
            <a:endParaRPr>
              <a:solidFill>
                <a:schemeClr val="dk1"/>
              </a:solidFill>
            </a:endParaRPr>
          </a:p>
          <a:p>
            <a:pPr indent="-317500" lvl="0" marL="457200" rtl="0" algn="l">
              <a:spcBef>
                <a:spcPts val="0"/>
              </a:spcBef>
              <a:spcAft>
                <a:spcPts val="0"/>
              </a:spcAft>
              <a:buClr>
                <a:schemeClr val="dk1"/>
              </a:buClr>
              <a:buSzPts val="1400"/>
              <a:buAutoNum type="arabicParenR"/>
            </a:pPr>
            <a:r>
              <a:rPr lang="es-MX">
                <a:solidFill>
                  <a:schemeClr val="dk1"/>
                </a:solidFill>
              </a:rPr>
              <a:t> Identificar los elementos visuales clave para atraer a un público general y transmitir una imagen profesional, accesible y de confianza hacia los servicios ofrecidos.</a:t>
            </a:r>
            <a:endParaRPr>
              <a:solidFill>
                <a:schemeClr val="dk1"/>
              </a:solidFill>
            </a:endParaRPr>
          </a:p>
          <a:p>
            <a:pPr indent="-317500" lvl="0" marL="457200" rtl="0" algn="l">
              <a:spcBef>
                <a:spcPts val="0"/>
              </a:spcBef>
              <a:spcAft>
                <a:spcPts val="0"/>
              </a:spcAft>
              <a:buClr>
                <a:schemeClr val="dk1"/>
              </a:buClr>
              <a:buSzPts val="1400"/>
              <a:buAutoNum type="arabicParenR"/>
            </a:pPr>
            <a:r>
              <a:rPr lang="es-MX">
                <a:solidFill>
                  <a:schemeClr val="dk1"/>
                </a:solidFill>
              </a:rPr>
              <a:t>Diseñar una interfaz de usuario atractiva, asegurando que el diseño sea moderno, profesional y fácil de usar en diferentes dispositivos (responsive design).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12700" marR="5080" rtl="0" algn="l">
              <a:lnSpc>
                <a:spcPct val="101400"/>
              </a:lnSpc>
              <a:spcBef>
                <a:spcPts val="660"/>
              </a:spcBef>
              <a:spcAft>
                <a:spcPts val="0"/>
              </a:spcAft>
              <a:buNone/>
            </a:pPr>
            <a:r>
              <a:t/>
            </a:r>
            <a:endParaRPr b="1">
              <a:solidFill>
                <a:srgbClr val="231F20"/>
              </a:solidFill>
            </a:endParaRPr>
          </a:p>
        </p:txBody>
      </p:sp>
      <p:grpSp>
        <p:nvGrpSpPr>
          <p:cNvPr id="57" name="Google Shape;57;p7"/>
          <p:cNvGrpSpPr/>
          <p:nvPr/>
        </p:nvGrpSpPr>
        <p:grpSpPr>
          <a:xfrm>
            <a:off x="241633" y="11256359"/>
            <a:ext cx="4439285" cy="4947533"/>
            <a:chOff x="4890476" y="11246315"/>
            <a:chExt cx="4439285" cy="4947533"/>
          </a:xfrm>
        </p:grpSpPr>
        <p:sp>
          <p:nvSpPr>
            <p:cNvPr id="58" name="Google Shape;58;p7"/>
            <p:cNvSpPr/>
            <p:nvPr/>
          </p:nvSpPr>
          <p:spPr>
            <a:xfrm>
              <a:off x="4890476" y="11246315"/>
              <a:ext cx="4439285" cy="407670"/>
            </a:xfrm>
            <a:custGeom>
              <a:rect b="b" l="l" r="r" t="t"/>
              <a:pathLst>
                <a:path extrusionOk="0" h="407670" w="4439284">
                  <a:moveTo>
                    <a:pt x="4235512" y="0"/>
                  </a:moveTo>
                  <a:lnTo>
                    <a:pt x="203640" y="0"/>
                  </a:lnTo>
                  <a:lnTo>
                    <a:pt x="156947" y="5378"/>
                  </a:lnTo>
                  <a:lnTo>
                    <a:pt x="114084" y="20698"/>
                  </a:lnTo>
                  <a:lnTo>
                    <a:pt x="76273" y="44737"/>
                  </a:lnTo>
                  <a:lnTo>
                    <a:pt x="44737" y="76273"/>
                  </a:lnTo>
                  <a:lnTo>
                    <a:pt x="20698" y="114084"/>
                  </a:lnTo>
                  <a:lnTo>
                    <a:pt x="5378" y="156947"/>
                  </a:lnTo>
                  <a:lnTo>
                    <a:pt x="0" y="203641"/>
                  </a:lnTo>
                  <a:lnTo>
                    <a:pt x="0" y="407282"/>
                  </a:lnTo>
                  <a:lnTo>
                    <a:pt x="4439153" y="407282"/>
                  </a:lnTo>
                  <a:lnTo>
                    <a:pt x="4439153" y="203641"/>
                  </a:lnTo>
                  <a:lnTo>
                    <a:pt x="4433775" y="156947"/>
                  </a:lnTo>
                  <a:lnTo>
                    <a:pt x="4418455" y="114084"/>
                  </a:lnTo>
                  <a:lnTo>
                    <a:pt x="4394416" y="76273"/>
                  </a:lnTo>
                  <a:lnTo>
                    <a:pt x="4362880" y="44737"/>
                  </a:lnTo>
                  <a:lnTo>
                    <a:pt x="4325069" y="20698"/>
                  </a:lnTo>
                  <a:lnTo>
                    <a:pt x="4282206" y="5378"/>
                  </a:lnTo>
                  <a:lnTo>
                    <a:pt x="4235512" y="0"/>
                  </a:lnTo>
                  <a:close/>
                </a:path>
              </a:pathLst>
            </a:custGeom>
            <a:solidFill>
              <a:srgbClr val="008F5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 name="Google Shape;59;p7"/>
            <p:cNvSpPr/>
            <p:nvPr/>
          </p:nvSpPr>
          <p:spPr>
            <a:xfrm>
              <a:off x="4890476" y="11246315"/>
              <a:ext cx="4439285" cy="407670"/>
            </a:xfrm>
            <a:custGeom>
              <a:rect b="b" l="l" r="r" t="t"/>
              <a:pathLst>
                <a:path extrusionOk="0" h="407670" w="4439284">
                  <a:moveTo>
                    <a:pt x="0" y="407282"/>
                  </a:moveTo>
                  <a:lnTo>
                    <a:pt x="0" y="203641"/>
                  </a:lnTo>
                  <a:lnTo>
                    <a:pt x="5378" y="156947"/>
                  </a:lnTo>
                  <a:lnTo>
                    <a:pt x="20698" y="114084"/>
                  </a:lnTo>
                  <a:lnTo>
                    <a:pt x="44737" y="76273"/>
                  </a:lnTo>
                  <a:lnTo>
                    <a:pt x="76273" y="44737"/>
                  </a:lnTo>
                  <a:lnTo>
                    <a:pt x="114084" y="20698"/>
                  </a:lnTo>
                  <a:lnTo>
                    <a:pt x="156947" y="5378"/>
                  </a:lnTo>
                  <a:lnTo>
                    <a:pt x="203640" y="0"/>
                  </a:lnTo>
                  <a:lnTo>
                    <a:pt x="4235512" y="0"/>
                  </a:lnTo>
                  <a:lnTo>
                    <a:pt x="4282206" y="5378"/>
                  </a:lnTo>
                  <a:lnTo>
                    <a:pt x="4325069" y="20698"/>
                  </a:lnTo>
                  <a:lnTo>
                    <a:pt x="4362880" y="44737"/>
                  </a:lnTo>
                  <a:lnTo>
                    <a:pt x="4394416" y="76273"/>
                  </a:lnTo>
                  <a:lnTo>
                    <a:pt x="4418455" y="114084"/>
                  </a:lnTo>
                  <a:lnTo>
                    <a:pt x="4433775" y="156947"/>
                  </a:lnTo>
                  <a:lnTo>
                    <a:pt x="4439153" y="203641"/>
                  </a:lnTo>
                  <a:lnTo>
                    <a:pt x="4439153" y="407282"/>
                  </a:lnTo>
                </a:path>
              </a:pathLst>
            </a:custGeom>
            <a:noFill/>
            <a:ln cap="flat" cmpd="sng" w="40725">
              <a:solidFill>
                <a:srgbClr val="006B4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7"/>
            <p:cNvSpPr/>
            <p:nvPr/>
          </p:nvSpPr>
          <p:spPr>
            <a:xfrm>
              <a:off x="4890476" y="11653598"/>
              <a:ext cx="4439285" cy="4540250"/>
            </a:xfrm>
            <a:custGeom>
              <a:rect b="b" l="l" r="r" t="t"/>
              <a:pathLst>
                <a:path extrusionOk="0" h="4540250" w="4439284">
                  <a:moveTo>
                    <a:pt x="4439153" y="0"/>
                  </a:moveTo>
                  <a:lnTo>
                    <a:pt x="0" y="0"/>
                  </a:lnTo>
                  <a:lnTo>
                    <a:pt x="0" y="4336069"/>
                  </a:lnTo>
                  <a:lnTo>
                    <a:pt x="5378" y="4382763"/>
                  </a:lnTo>
                  <a:lnTo>
                    <a:pt x="20698" y="4425626"/>
                  </a:lnTo>
                  <a:lnTo>
                    <a:pt x="44737" y="4463437"/>
                  </a:lnTo>
                  <a:lnTo>
                    <a:pt x="76273" y="4494973"/>
                  </a:lnTo>
                  <a:lnTo>
                    <a:pt x="114084" y="4519012"/>
                  </a:lnTo>
                  <a:lnTo>
                    <a:pt x="156947" y="4534332"/>
                  </a:lnTo>
                  <a:lnTo>
                    <a:pt x="203640" y="4539711"/>
                  </a:lnTo>
                  <a:lnTo>
                    <a:pt x="4235512" y="4539711"/>
                  </a:lnTo>
                  <a:lnTo>
                    <a:pt x="4282206" y="4534332"/>
                  </a:lnTo>
                  <a:lnTo>
                    <a:pt x="4325069" y="4519012"/>
                  </a:lnTo>
                  <a:lnTo>
                    <a:pt x="4362880" y="4494973"/>
                  </a:lnTo>
                  <a:lnTo>
                    <a:pt x="4394416" y="4463437"/>
                  </a:lnTo>
                  <a:lnTo>
                    <a:pt x="4418455" y="4425626"/>
                  </a:lnTo>
                  <a:lnTo>
                    <a:pt x="4433775" y="4382763"/>
                  </a:lnTo>
                  <a:lnTo>
                    <a:pt x="4439153" y="4336069"/>
                  </a:lnTo>
                  <a:lnTo>
                    <a:pt x="4439153" y="0"/>
                  </a:lnTo>
                  <a:close/>
                </a:path>
              </a:pathLst>
            </a:custGeom>
            <a:solidFill>
              <a:srgbClr val="FFFFFF"/>
            </a:solidFill>
            <a:ln>
              <a:noFill/>
            </a:ln>
          </p:spPr>
          <p:txBody>
            <a:bodyPr anchorCtr="0" anchor="t" bIns="0" lIns="0" spcFirstLastPara="1" rIns="0" wrap="square" tIns="0">
              <a:noAutofit/>
            </a:bodyPr>
            <a:lstStyle/>
            <a:p>
              <a:pPr indent="0" lvl="0" marL="0" rtl="0" algn="l">
                <a:spcBef>
                  <a:spcPts val="1200"/>
                </a:spcBef>
                <a:spcAft>
                  <a:spcPts val="0"/>
                </a:spcAft>
                <a:buClr>
                  <a:schemeClr val="dk1"/>
                </a:buClr>
                <a:buSzPts val="1100"/>
                <a:buFont typeface="Arial"/>
                <a:buNone/>
              </a:pPr>
              <a:r>
                <a:rPr lang="es-MX">
                  <a:solidFill>
                    <a:schemeClr val="dk1"/>
                  </a:solidFill>
                </a:rPr>
                <a:t>Para la elaboracion del diseño de un sitio web que conecta a usuarios con profesionales en bienestar y tecnología, hemos adoptado la metodología ágil Extreme Programming (XP). Esta metodología nos permite enfocarnos en la entrega continua de componentes visuales del diseño, adaptándonos a la retroalimentación y cambios según las necesidades de los futuros usuarios.Aunque este proyecto no incluye la implementación, hemos dividido el proceso en iteraciones cortas de diseño. Esto facilita entregar versiones iniciales de la interfaz de usuario y obtener retroalimentación constante del equipo de trabajo, permitiendo realizar ajustes oportunos en cada etapa.</a:t>
              </a:r>
              <a:endParaRPr>
                <a:solidFill>
                  <a:schemeClr val="dk1"/>
                </a:solidFill>
              </a:endParaRPr>
            </a:p>
            <a:p>
              <a:pPr indent="0" lvl="0" marL="0" rtl="0" algn="l">
                <a:spcBef>
                  <a:spcPts val="1200"/>
                </a:spcBef>
                <a:spcAft>
                  <a:spcPts val="0"/>
                </a:spcAft>
                <a:buClr>
                  <a:schemeClr val="dk1"/>
                </a:buClr>
                <a:buSzPts val="1100"/>
                <a:buFont typeface="Arial"/>
                <a:buNone/>
              </a:pPr>
              <a:r>
                <a:rPr lang="es-MX">
                  <a:solidFill>
                    <a:schemeClr val="dk1"/>
                  </a:solidFill>
                </a:rPr>
                <a:t>Seguimos un enfoque de simplicidad y mejora continua, asegurándonos que cada elemento visual sea funcional y fácil de entender para el usuario. Además, se ha promovido la propiedad colectiva del diseño, lo que significa que todos los miembros del equipo pueden proponer ideas y mejoras visuales al diseño de la plataforma, fomentando un ambiente colaborativo.</a:t>
              </a:r>
              <a:endParaRPr>
                <a:solidFill>
                  <a:schemeClr val="dk1"/>
                </a:solidFill>
              </a:endParaRPr>
            </a:p>
            <a:p>
              <a:pPr indent="0" lvl="0" marL="0" marR="0" rtl="0" algn="l">
                <a:spcBef>
                  <a:spcPts val="1200"/>
                </a:spcBef>
                <a:spcAft>
                  <a:spcPts val="0"/>
                </a:spcAft>
                <a:buNone/>
              </a:pPr>
              <a:r>
                <a:t/>
              </a:r>
              <a:endParaRPr sz="1800">
                <a:solidFill>
                  <a:schemeClr val="dk1"/>
                </a:solidFill>
                <a:latin typeface="Calibri"/>
                <a:ea typeface="Calibri"/>
                <a:cs typeface="Calibri"/>
                <a:sym typeface="Calibri"/>
              </a:endParaRPr>
            </a:p>
          </p:txBody>
        </p:sp>
        <p:sp>
          <p:nvSpPr>
            <p:cNvPr id="61" name="Google Shape;61;p7"/>
            <p:cNvSpPr/>
            <p:nvPr/>
          </p:nvSpPr>
          <p:spPr>
            <a:xfrm>
              <a:off x="4890476" y="11653598"/>
              <a:ext cx="4439285" cy="4540250"/>
            </a:xfrm>
            <a:custGeom>
              <a:rect b="b" l="l" r="r" t="t"/>
              <a:pathLst>
                <a:path extrusionOk="0" h="4540250" w="4439284">
                  <a:moveTo>
                    <a:pt x="0" y="0"/>
                  </a:moveTo>
                  <a:lnTo>
                    <a:pt x="0" y="4336069"/>
                  </a:lnTo>
                  <a:lnTo>
                    <a:pt x="5378" y="4382763"/>
                  </a:lnTo>
                  <a:lnTo>
                    <a:pt x="20698" y="4425626"/>
                  </a:lnTo>
                  <a:lnTo>
                    <a:pt x="44737" y="4463437"/>
                  </a:lnTo>
                  <a:lnTo>
                    <a:pt x="76273" y="4494973"/>
                  </a:lnTo>
                  <a:lnTo>
                    <a:pt x="114084" y="4519012"/>
                  </a:lnTo>
                  <a:lnTo>
                    <a:pt x="156947" y="4534332"/>
                  </a:lnTo>
                  <a:lnTo>
                    <a:pt x="203640" y="4539711"/>
                  </a:lnTo>
                  <a:lnTo>
                    <a:pt x="4235512" y="4539711"/>
                  </a:lnTo>
                  <a:lnTo>
                    <a:pt x="4282206" y="4534332"/>
                  </a:lnTo>
                  <a:lnTo>
                    <a:pt x="4325069" y="4519012"/>
                  </a:lnTo>
                  <a:lnTo>
                    <a:pt x="4362880" y="4494973"/>
                  </a:lnTo>
                  <a:lnTo>
                    <a:pt x="4394416" y="4463437"/>
                  </a:lnTo>
                  <a:lnTo>
                    <a:pt x="4418455" y="4425626"/>
                  </a:lnTo>
                  <a:lnTo>
                    <a:pt x="4433775" y="4382763"/>
                  </a:lnTo>
                  <a:lnTo>
                    <a:pt x="4439153" y="4336069"/>
                  </a:lnTo>
                  <a:lnTo>
                    <a:pt x="4439153" y="0"/>
                  </a:lnTo>
                </a:path>
              </a:pathLst>
            </a:custGeom>
            <a:noFill/>
            <a:ln cap="flat" cmpd="sng" w="40725">
              <a:solidFill>
                <a:srgbClr val="006B4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2" name="Google Shape;62;p7"/>
          <p:cNvSpPr txBox="1"/>
          <p:nvPr/>
        </p:nvSpPr>
        <p:spPr>
          <a:xfrm>
            <a:off x="212469" y="11062955"/>
            <a:ext cx="4263390" cy="580928"/>
          </a:xfrm>
          <a:prstGeom prst="rect">
            <a:avLst/>
          </a:prstGeom>
          <a:noFill/>
          <a:ln>
            <a:noFill/>
          </a:ln>
        </p:spPr>
        <p:txBody>
          <a:bodyPr anchorCtr="0" anchor="t" bIns="0" lIns="0" spcFirstLastPara="1" rIns="0" wrap="square" tIns="156200">
            <a:spAutoFit/>
          </a:bodyPr>
          <a:lstStyle/>
          <a:p>
            <a:pPr indent="0" lvl="0" marL="848360" marR="0" rtl="0" algn="l">
              <a:lnSpc>
                <a:spcPct val="100000"/>
              </a:lnSpc>
              <a:spcBef>
                <a:spcPts val="0"/>
              </a:spcBef>
              <a:spcAft>
                <a:spcPts val="0"/>
              </a:spcAft>
              <a:buNone/>
            </a:pPr>
            <a:r>
              <a:rPr b="1" lang="es-MX" sz="2750">
                <a:solidFill>
                  <a:srgbClr val="FFFFFF"/>
                </a:solidFill>
                <a:latin typeface="Arial"/>
                <a:ea typeface="Arial"/>
                <a:cs typeface="Arial"/>
                <a:sym typeface="Arial"/>
              </a:rPr>
              <a:t>5. Metodología</a:t>
            </a:r>
            <a:endParaRPr sz="2750">
              <a:solidFill>
                <a:schemeClr val="dk1"/>
              </a:solidFill>
              <a:latin typeface="Arial"/>
              <a:ea typeface="Arial"/>
              <a:cs typeface="Arial"/>
              <a:sym typeface="Arial"/>
            </a:endParaRPr>
          </a:p>
        </p:txBody>
      </p:sp>
      <p:grpSp>
        <p:nvGrpSpPr>
          <p:cNvPr id="63" name="Google Shape;63;p7"/>
          <p:cNvGrpSpPr/>
          <p:nvPr/>
        </p:nvGrpSpPr>
        <p:grpSpPr>
          <a:xfrm>
            <a:off x="4893914" y="11224609"/>
            <a:ext cx="9073651" cy="4947533"/>
            <a:chOff x="9533271" y="11246315"/>
            <a:chExt cx="4439285" cy="4947533"/>
          </a:xfrm>
        </p:grpSpPr>
        <p:sp>
          <p:nvSpPr>
            <p:cNvPr id="64" name="Google Shape;64;p7"/>
            <p:cNvSpPr/>
            <p:nvPr/>
          </p:nvSpPr>
          <p:spPr>
            <a:xfrm>
              <a:off x="9533271" y="11246315"/>
              <a:ext cx="4439285" cy="407670"/>
            </a:xfrm>
            <a:custGeom>
              <a:rect b="b" l="l" r="r" t="t"/>
              <a:pathLst>
                <a:path extrusionOk="0" h="407670" w="4439284">
                  <a:moveTo>
                    <a:pt x="4235512" y="0"/>
                  </a:moveTo>
                  <a:lnTo>
                    <a:pt x="203641" y="0"/>
                  </a:lnTo>
                  <a:lnTo>
                    <a:pt x="156947" y="5378"/>
                  </a:lnTo>
                  <a:lnTo>
                    <a:pt x="114084" y="20698"/>
                  </a:lnTo>
                  <a:lnTo>
                    <a:pt x="76273" y="44737"/>
                  </a:lnTo>
                  <a:lnTo>
                    <a:pt x="44737" y="76273"/>
                  </a:lnTo>
                  <a:lnTo>
                    <a:pt x="20698" y="114084"/>
                  </a:lnTo>
                  <a:lnTo>
                    <a:pt x="5378" y="156947"/>
                  </a:lnTo>
                  <a:lnTo>
                    <a:pt x="0" y="203641"/>
                  </a:lnTo>
                  <a:lnTo>
                    <a:pt x="0" y="407282"/>
                  </a:lnTo>
                  <a:lnTo>
                    <a:pt x="4439153" y="407282"/>
                  </a:lnTo>
                  <a:lnTo>
                    <a:pt x="4439153" y="203641"/>
                  </a:lnTo>
                  <a:lnTo>
                    <a:pt x="4433775" y="156947"/>
                  </a:lnTo>
                  <a:lnTo>
                    <a:pt x="4418455" y="114084"/>
                  </a:lnTo>
                  <a:lnTo>
                    <a:pt x="4394416" y="76273"/>
                  </a:lnTo>
                  <a:lnTo>
                    <a:pt x="4362880" y="44737"/>
                  </a:lnTo>
                  <a:lnTo>
                    <a:pt x="4325069" y="20698"/>
                  </a:lnTo>
                  <a:lnTo>
                    <a:pt x="4282206" y="5378"/>
                  </a:lnTo>
                  <a:lnTo>
                    <a:pt x="4235512" y="0"/>
                  </a:lnTo>
                  <a:close/>
                </a:path>
              </a:pathLst>
            </a:custGeom>
            <a:solidFill>
              <a:srgbClr val="008F5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 name="Google Shape;65;p7"/>
            <p:cNvSpPr/>
            <p:nvPr/>
          </p:nvSpPr>
          <p:spPr>
            <a:xfrm>
              <a:off x="9533271" y="11246315"/>
              <a:ext cx="4439285" cy="407670"/>
            </a:xfrm>
            <a:custGeom>
              <a:rect b="b" l="l" r="r" t="t"/>
              <a:pathLst>
                <a:path extrusionOk="0" h="407670" w="4439284">
                  <a:moveTo>
                    <a:pt x="0" y="407282"/>
                  </a:moveTo>
                  <a:lnTo>
                    <a:pt x="0" y="203641"/>
                  </a:lnTo>
                  <a:lnTo>
                    <a:pt x="5378" y="156947"/>
                  </a:lnTo>
                  <a:lnTo>
                    <a:pt x="20698" y="114084"/>
                  </a:lnTo>
                  <a:lnTo>
                    <a:pt x="44737" y="76273"/>
                  </a:lnTo>
                  <a:lnTo>
                    <a:pt x="76273" y="44737"/>
                  </a:lnTo>
                  <a:lnTo>
                    <a:pt x="114084" y="20698"/>
                  </a:lnTo>
                  <a:lnTo>
                    <a:pt x="156947" y="5378"/>
                  </a:lnTo>
                  <a:lnTo>
                    <a:pt x="203641" y="0"/>
                  </a:lnTo>
                  <a:lnTo>
                    <a:pt x="4235512" y="0"/>
                  </a:lnTo>
                  <a:lnTo>
                    <a:pt x="4282206" y="5378"/>
                  </a:lnTo>
                  <a:lnTo>
                    <a:pt x="4325069" y="20698"/>
                  </a:lnTo>
                  <a:lnTo>
                    <a:pt x="4362880" y="44737"/>
                  </a:lnTo>
                  <a:lnTo>
                    <a:pt x="4394416" y="76273"/>
                  </a:lnTo>
                  <a:lnTo>
                    <a:pt x="4418455" y="114084"/>
                  </a:lnTo>
                  <a:lnTo>
                    <a:pt x="4433775" y="156947"/>
                  </a:lnTo>
                  <a:lnTo>
                    <a:pt x="4439153" y="203641"/>
                  </a:lnTo>
                  <a:lnTo>
                    <a:pt x="4439153" y="407282"/>
                  </a:lnTo>
                </a:path>
              </a:pathLst>
            </a:custGeom>
            <a:noFill/>
            <a:ln cap="flat" cmpd="sng" w="40725">
              <a:solidFill>
                <a:srgbClr val="006B4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 name="Google Shape;66;p7"/>
            <p:cNvSpPr/>
            <p:nvPr/>
          </p:nvSpPr>
          <p:spPr>
            <a:xfrm>
              <a:off x="9533271" y="11653598"/>
              <a:ext cx="4439285" cy="4540250"/>
            </a:xfrm>
            <a:custGeom>
              <a:rect b="b" l="l" r="r" t="t"/>
              <a:pathLst>
                <a:path extrusionOk="0" h="4540250" w="4439284">
                  <a:moveTo>
                    <a:pt x="4439153" y="0"/>
                  </a:moveTo>
                  <a:lnTo>
                    <a:pt x="0" y="0"/>
                  </a:lnTo>
                  <a:lnTo>
                    <a:pt x="0" y="4336069"/>
                  </a:lnTo>
                  <a:lnTo>
                    <a:pt x="5378" y="4382763"/>
                  </a:lnTo>
                  <a:lnTo>
                    <a:pt x="20698" y="4425626"/>
                  </a:lnTo>
                  <a:lnTo>
                    <a:pt x="44737" y="4463437"/>
                  </a:lnTo>
                  <a:lnTo>
                    <a:pt x="76273" y="4494973"/>
                  </a:lnTo>
                  <a:lnTo>
                    <a:pt x="114084" y="4519012"/>
                  </a:lnTo>
                  <a:lnTo>
                    <a:pt x="156947" y="4534332"/>
                  </a:lnTo>
                  <a:lnTo>
                    <a:pt x="203641" y="4539711"/>
                  </a:lnTo>
                  <a:lnTo>
                    <a:pt x="4235512" y="4539711"/>
                  </a:lnTo>
                  <a:lnTo>
                    <a:pt x="4282206" y="4534332"/>
                  </a:lnTo>
                  <a:lnTo>
                    <a:pt x="4325069" y="4519012"/>
                  </a:lnTo>
                  <a:lnTo>
                    <a:pt x="4362880" y="4494973"/>
                  </a:lnTo>
                  <a:lnTo>
                    <a:pt x="4394416" y="4463437"/>
                  </a:lnTo>
                  <a:lnTo>
                    <a:pt x="4418455" y="4425626"/>
                  </a:lnTo>
                  <a:lnTo>
                    <a:pt x="4433775" y="4382763"/>
                  </a:lnTo>
                  <a:lnTo>
                    <a:pt x="4439153" y="4336069"/>
                  </a:lnTo>
                  <a:lnTo>
                    <a:pt x="4439153"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 name="Google Shape;67;p7"/>
            <p:cNvSpPr/>
            <p:nvPr/>
          </p:nvSpPr>
          <p:spPr>
            <a:xfrm>
              <a:off x="9533271" y="11653598"/>
              <a:ext cx="4439285" cy="4540250"/>
            </a:xfrm>
            <a:custGeom>
              <a:rect b="b" l="l" r="r" t="t"/>
              <a:pathLst>
                <a:path extrusionOk="0" h="4540250" w="4439284">
                  <a:moveTo>
                    <a:pt x="0" y="0"/>
                  </a:moveTo>
                  <a:lnTo>
                    <a:pt x="0" y="4336069"/>
                  </a:lnTo>
                  <a:lnTo>
                    <a:pt x="5378" y="4382763"/>
                  </a:lnTo>
                  <a:lnTo>
                    <a:pt x="20698" y="4425626"/>
                  </a:lnTo>
                  <a:lnTo>
                    <a:pt x="44737" y="4463437"/>
                  </a:lnTo>
                  <a:lnTo>
                    <a:pt x="76273" y="4494973"/>
                  </a:lnTo>
                  <a:lnTo>
                    <a:pt x="114084" y="4519012"/>
                  </a:lnTo>
                  <a:lnTo>
                    <a:pt x="156947" y="4534332"/>
                  </a:lnTo>
                  <a:lnTo>
                    <a:pt x="203641" y="4539711"/>
                  </a:lnTo>
                  <a:lnTo>
                    <a:pt x="4235512" y="4539711"/>
                  </a:lnTo>
                  <a:lnTo>
                    <a:pt x="4282206" y="4534332"/>
                  </a:lnTo>
                  <a:lnTo>
                    <a:pt x="4325069" y="4519012"/>
                  </a:lnTo>
                  <a:lnTo>
                    <a:pt x="4362880" y="4494973"/>
                  </a:lnTo>
                  <a:lnTo>
                    <a:pt x="4394416" y="4463437"/>
                  </a:lnTo>
                  <a:lnTo>
                    <a:pt x="4418455" y="4425626"/>
                  </a:lnTo>
                  <a:lnTo>
                    <a:pt x="4433775" y="4382763"/>
                  </a:lnTo>
                  <a:lnTo>
                    <a:pt x="4439153" y="4336069"/>
                  </a:lnTo>
                  <a:lnTo>
                    <a:pt x="4439153" y="0"/>
                  </a:lnTo>
                </a:path>
              </a:pathLst>
            </a:custGeom>
            <a:noFill/>
            <a:ln cap="flat" cmpd="sng" w="40725">
              <a:solidFill>
                <a:srgbClr val="006B4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68" name="Google Shape;68;p7"/>
          <p:cNvGrpSpPr/>
          <p:nvPr/>
        </p:nvGrpSpPr>
        <p:grpSpPr>
          <a:xfrm>
            <a:off x="247680" y="16396950"/>
            <a:ext cx="13724890" cy="3462594"/>
            <a:chOff x="247680" y="16396950"/>
            <a:chExt cx="13724890" cy="3462594"/>
          </a:xfrm>
        </p:grpSpPr>
        <p:sp>
          <p:nvSpPr>
            <p:cNvPr id="69" name="Google Shape;69;p7"/>
            <p:cNvSpPr/>
            <p:nvPr/>
          </p:nvSpPr>
          <p:spPr>
            <a:xfrm>
              <a:off x="247680" y="16396950"/>
              <a:ext cx="13724890" cy="407670"/>
            </a:xfrm>
            <a:custGeom>
              <a:rect b="b" l="l" r="r" t="t"/>
              <a:pathLst>
                <a:path extrusionOk="0" h="407669" w="13724890">
                  <a:moveTo>
                    <a:pt x="13521103" y="0"/>
                  </a:moveTo>
                  <a:lnTo>
                    <a:pt x="203641" y="0"/>
                  </a:lnTo>
                  <a:lnTo>
                    <a:pt x="156947" y="5378"/>
                  </a:lnTo>
                  <a:lnTo>
                    <a:pt x="114084" y="20698"/>
                  </a:lnTo>
                  <a:lnTo>
                    <a:pt x="76273" y="44737"/>
                  </a:lnTo>
                  <a:lnTo>
                    <a:pt x="44737" y="76273"/>
                  </a:lnTo>
                  <a:lnTo>
                    <a:pt x="20698" y="114084"/>
                  </a:lnTo>
                  <a:lnTo>
                    <a:pt x="5378" y="156947"/>
                  </a:lnTo>
                  <a:lnTo>
                    <a:pt x="0" y="203641"/>
                  </a:lnTo>
                  <a:lnTo>
                    <a:pt x="0" y="407282"/>
                  </a:lnTo>
                  <a:lnTo>
                    <a:pt x="13724744" y="407282"/>
                  </a:lnTo>
                  <a:lnTo>
                    <a:pt x="13724744" y="203641"/>
                  </a:lnTo>
                  <a:lnTo>
                    <a:pt x="13719366" y="156947"/>
                  </a:lnTo>
                  <a:lnTo>
                    <a:pt x="13704046" y="114084"/>
                  </a:lnTo>
                  <a:lnTo>
                    <a:pt x="13680007" y="76273"/>
                  </a:lnTo>
                  <a:lnTo>
                    <a:pt x="13648470" y="44737"/>
                  </a:lnTo>
                  <a:lnTo>
                    <a:pt x="13610660" y="20698"/>
                  </a:lnTo>
                  <a:lnTo>
                    <a:pt x="13567796" y="5378"/>
                  </a:lnTo>
                  <a:lnTo>
                    <a:pt x="13521103" y="0"/>
                  </a:lnTo>
                  <a:close/>
                </a:path>
              </a:pathLst>
            </a:custGeom>
            <a:solidFill>
              <a:srgbClr val="008F5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7"/>
            <p:cNvSpPr/>
            <p:nvPr/>
          </p:nvSpPr>
          <p:spPr>
            <a:xfrm>
              <a:off x="247680" y="16396950"/>
              <a:ext cx="13724890" cy="407670"/>
            </a:xfrm>
            <a:custGeom>
              <a:rect b="b" l="l" r="r" t="t"/>
              <a:pathLst>
                <a:path extrusionOk="0" h="407669" w="13724890">
                  <a:moveTo>
                    <a:pt x="0" y="407282"/>
                  </a:moveTo>
                  <a:lnTo>
                    <a:pt x="0" y="203641"/>
                  </a:lnTo>
                  <a:lnTo>
                    <a:pt x="5378" y="156947"/>
                  </a:lnTo>
                  <a:lnTo>
                    <a:pt x="20698" y="114084"/>
                  </a:lnTo>
                  <a:lnTo>
                    <a:pt x="44737" y="76273"/>
                  </a:lnTo>
                  <a:lnTo>
                    <a:pt x="76273" y="44737"/>
                  </a:lnTo>
                  <a:lnTo>
                    <a:pt x="114084" y="20698"/>
                  </a:lnTo>
                  <a:lnTo>
                    <a:pt x="156947" y="5378"/>
                  </a:lnTo>
                  <a:lnTo>
                    <a:pt x="203641" y="0"/>
                  </a:lnTo>
                  <a:lnTo>
                    <a:pt x="13521103" y="0"/>
                  </a:lnTo>
                  <a:lnTo>
                    <a:pt x="13567796" y="5378"/>
                  </a:lnTo>
                  <a:lnTo>
                    <a:pt x="13610660" y="20698"/>
                  </a:lnTo>
                  <a:lnTo>
                    <a:pt x="13648470" y="44737"/>
                  </a:lnTo>
                  <a:lnTo>
                    <a:pt x="13680007" y="76273"/>
                  </a:lnTo>
                  <a:lnTo>
                    <a:pt x="13704046" y="114084"/>
                  </a:lnTo>
                  <a:lnTo>
                    <a:pt x="13719366" y="156947"/>
                  </a:lnTo>
                  <a:lnTo>
                    <a:pt x="13724744" y="203641"/>
                  </a:lnTo>
                  <a:lnTo>
                    <a:pt x="13724744" y="407282"/>
                  </a:lnTo>
                </a:path>
              </a:pathLst>
            </a:custGeom>
            <a:noFill/>
            <a:ln cap="flat" cmpd="sng" w="40725">
              <a:solidFill>
                <a:srgbClr val="006B4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7"/>
            <p:cNvSpPr/>
            <p:nvPr/>
          </p:nvSpPr>
          <p:spPr>
            <a:xfrm>
              <a:off x="247680" y="16804233"/>
              <a:ext cx="13724890" cy="1099185"/>
            </a:xfrm>
            <a:custGeom>
              <a:rect b="b" l="l" r="r" t="t"/>
              <a:pathLst>
                <a:path extrusionOk="0" h="1099184" w="13724890">
                  <a:moveTo>
                    <a:pt x="13724744" y="0"/>
                  </a:moveTo>
                  <a:lnTo>
                    <a:pt x="0" y="0"/>
                  </a:lnTo>
                  <a:lnTo>
                    <a:pt x="0" y="895182"/>
                  </a:lnTo>
                  <a:lnTo>
                    <a:pt x="5378" y="941875"/>
                  </a:lnTo>
                  <a:lnTo>
                    <a:pt x="20698" y="984738"/>
                  </a:lnTo>
                  <a:lnTo>
                    <a:pt x="44737" y="1022549"/>
                  </a:lnTo>
                  <a:lnTo>
                    <a:pt x="76273" y="1054086"/>
                  </a:lnTo>
                  <a:lnTo>
                    <a:pt x="114084" y="1078125"/>
                  </a:lnTo>
                  <a:lnTo>
                    <a:pt x="156947" y="1093445"/>
                  </a:lnTo>
                  <a:lnTo>
                    <a:pt x="203641" y="1098823"/>
                  </a:lnTo>
                  <a:lnTo>
                    <a:pt x="13521103" y="1098823"/>
                  </a:lnTo>
                  <a:lnTo>
                    <a:pt x="13567796" y="1093445"/>
                  </a:lnTo>
                  <a:lnTo>
                    <a:pt x="13610660" y="1078125"/>
                  </a:lnTo>
                  <a:lnTo>
                    <a:pt x="13648470" y="1054086"/>
                  </a:lnTo>
                  <a:lnTo>
                    <a:pt x="13680007" y="1022549"/>
                  </a:lnTo>
                  <a:lnTo>
                    <a:pt x="13704046" y="984738"/>
                  </a:lnTo>
                  <a:lnTo>
                    <a:pt x="13719366" y="941875"/>
                  </a:lnTo>
                  <a:lnTo>
                    <a:pt x="13724744" y="895182"/>
                  </a:lnTo>
                  <a:lnTo>
                    <a:pt x="1372474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7"/>
            <p:cNvSpPr/>
            <p:nvPr/>
          </p:nvSpPr>
          <p:spPr>
            <a:xfrm>
              <a:off x="247680" y="16804233"/>
              <a:ext cx="13724890" cy="1223635"/>
            </a:xfrm>
            <a:custGeom>
              <a:rect b="b" l="l" r="r" t="t"/>
              <a:pathLst>
                <a:path extrusionOk="0" h="1099184" w="13724890">
                  <a:moveTo>
                    <a:pt x="0" y="0"/>
                  </a:moveTo>
                  <a:lnTo>
                    <a:pt x="0" y="895182"/>
                  </a:lnTo>
                  <a:lnTo>
                    <a:pt x="5378" y="941875"/>
                  </a:lnTo>
                  <a:lnTo>
                    <a:pt x="20698" y="984738"/>
                  </a:lnTo>
                  <a:lnTo>
                    <a:pt x="44737" y="1022549"/>
                  </a:lnTo>
                  <a:lnTo>
                    <a:pt x="76273" y="1054086"/>
                  </a:lnTo>
                  <a:lnTo>
                    <a:pt x="114084" y="1078125"/>
                  </a:lnTo>
                  <a:lnTo>
                    <a:pt x="156947" y="1093445"/>
                  </a:lnTo>
                  <a:lnTo>
                    <a:pt x="203641" y="1098823"/>
                  </a:lnTo>
                  <a:lnTo>
                    <a:pt x="13521103" y="1098823"/>
                  </a:lnTo>
                  <a:lnTo>
                    <a:pt x="13567796" y="1093445"/>
                  </a:lnTo>
                  <a:lnTo>
                    <a:pt x="13610660" y="1078125"/>
                  </a:lnTo>
                  <a:lnTo>
                    <a:pt x="13648470" y="1054086"/>
                  </a:lnTo>
                  <a:lnTo>
                    <a:pt x="13680007" y="1022549"/>
                  </a:lnTo>
                  <a:lnTo>
                    <a:pt x="13704046" y="984738"/>
                  </a:lnTo>
                  <a:lnTo>
                    <a:pt x="13719366" y="941875"/>
                  </a:lnTo>
                  <a:lnTo>
                    <a:pt x="13724744" y="895182"/>
                  </a:lnTo>
                  <a:lnTo>
                    <a:pt x="13724744" y="0"/>
                  </a:lnTo>
                </a:path>
              </a:pathLst>
            </a:custGeom>
            <a:noFill/>
            <a:ln cap="flat" cmpd="sng" w="40725">
              <a:solidFill>
                <a:srgbClr val="006B4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7"/>
            <p:cNvSpPr/>
            <p:nvPr/>
          </p:nvSpPr>
          <p:spPr>
            <a:xfrm>
              <a:off x="247680" y="18106697"/>
              <a:ext cx="13724890" cy="407670"/>
            </a:xfrm>
            <a:custGeom>
              <a:rect b="b" l="l" r="r" t="t"/>
              <a:pathLst>
                <a:path extrusionOk="0" h="407669" w="13724890">
                  <a:moveTo>
                    <a:pt x="13521103" y="0"/>
                  </a:moveTo>
                  <a:lnTo>
                    <a:pt x="203641" y="0"/>
                  </a:lnTo>
                  <a:lnTo>
                    <a:pt x="156947" y="5378"/>
                  </a:lnTo>
                  <a:lnTo>
                    <a:pt x="114084" y="20698"/>
                  </a:lnTo>
                  <a:lnTo>
                    <a:pt x="76273" y="44737"/>
                  </a:lnTo>
                  <a:lnTo>
                    <a:pt x="44737" y="76273"/>
                  </a:lnTo>
                  <a:lnTo>
                    <a:pt x="20698" y="114084"/>
                  </a:lnTo>
                  <a:lnTo>
                    <a:pt x="5378" y="156947"/>
                  </a:lnTo>
                  <a:lnTo>
                    <a:pt x="0" y="203641"/>
                  </a:lnTo>
                  <a:lnTo>
                    <a:pt x="0" y="407282"/>
                  </a:lnTo>
                  <a:lnTo>
                    <a:pt x="13724744" y="407282"/>
                  </a:lnTo>
                  <a:lnTo>
                    <a:pt x="13724744" y="203641"/>
                  </a:lnTo>
                  <a:lnTo>
                    <a:pt x="13719366" y="156947"/>
                  </a:lnTo>
                  <a:lnTo>
                    <a:pt x="13704046" y="114084"/>
                  </a:lnTo>
                  <a:lnTo>
                    <a:pt x="13680007" y="76273"/>
                  </a:lnTo>
                  <a:lnTo>
                    <a:pt x="13648470" y="44737"/>
                  </a:lnTo>
                  <a:lnTo>
                    <a:pt x="13610660" y="20698"/>
                  </a:lnTo>
                  <a:lnTo>
                    <a:pt x="13567796" y="5378"/>
                  </a:lnTo>
                  <a:lnTo>
                    <a:pt x="13521103" y="0"/>
                  </a:lnTo>
                  <a:close/>
                </a:path>
              </a:pathLst>
            </a:custGeom>
            <a:solidFill>
              <a:srgbClr val="008F5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7"/>
            <p:cNvSpPr/>
            <p:nvPr/>
          </p:nvSpPr>
          <p:spPr>
            <a:xfrm>
              <a:off x="247680" y="18106697"/>
              <a:ext cx="13724890" cy="407670"/>
            </a:xfrm>
            <a:custGeom>
              <a:rect b="b" l="l" r="r" t="t"/>
              <a:pathLst>
                <a:path extrusionOk="0" h="407669" w="13724890">
                  <a:moveTo>
                    <a:pt x="0" y="407282"/>
                  </a:moveTo>
                  <a:lnTo>
                    <a:pt x="0" y="203641"/>
                  </a:lnTo>
                  <a:lnTo>
                    <a:pt x="5378" y="156947"/>
                  </a:lnTo>
                  <a:lnTo>
                    <a:pt x="20698" y="114084"/>
                  </a:lnTo>
                  <a:lnTo>
                    <a:pt x="44737" y="76273"/>
                  </a:lnTo>
                  <a:lnTo>
                    <a:pt x="76273" y="44737"/>
                  </a:lnTo>
                  <a:lnTo>
                    <a:pt x="114084" y="20698"/>
                  </a:lnTo>
                  <a:lnTo>
                    <a:pt x="156947" y="5378"/>
                  </a:lnTo>
                  <a:lnTo>
                    <a:pt x="203641" y="0"/>
                  </a:lnTo>
                  <a:lnTo>
                    <a:pt x="13521103" y="0"/>
                  </a:lnTo>
                  <a:lnTo>
                    <a:pt x="13567796" y="5378"/>
                  </a:lnTo>
                  <a:lnTo>
                    <a:pt x="13610660" y="20698"/>
                  </a:lnTo>
                  <a:lnTo>
                    <a:pt x="13648470" y="44737"/>
                  </a:lnTo>
                  <a:lnTo>
                    <a:pt x="13680007" y="76273"/>
                  </a:lnTo>
                  <a:lnTo>
                    <a:pt x="13704046" y="114084"/>
                  </a:lnTo>
                  <a:lnTo>
                    <a:pt x="13719366" y="156947"/>
                  </a:lnTo>
                  <a:lnTo>
                    <a:pt x="13724744" y="203641"/>
                  </a:lnTo>
                  <a:lnTo>
                    <a:pt x="13724744" y="407282"/>
                  </a:lnTo>
                </a:path>
              </a:pathLst>
            </a:custGeom>
            <a:noFill/>
            <a:ln cap="flat" cmpd="sng" w="40725">
              <a:solidFill>
                <a:srgbClr val="006B4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7"/>
            <p:cNvSpPr/>
            <p:nvPr/>
          </p:nvSpPr>
          <p:spPr>
            <a:xfrm>
              <a:off x="247680" y="18513979"/>
              <a:ext cx="13724890" cy="1345565"/>
            </a:xfrm>
            <a:custGeom>
              <a:rect b="b" l="l" r="r" t="t"/>
              <a:pathLst>
                <a:path extrusionOk="0" h="1345565" w="13724890">
                  <a:moveTo>
                    <a:pt x="13724744" y="0"/>
                  </a:moveTo>
                  <a:lnTo>
                    <a:pt x="0" y="0"/>
                  </a:lnTo>
                  <a:lnTo>
                    <a:pt x="0" y="1141466"/>
                  </a:lnTo>
                  <a:lnTo>
                    <a:pt x="5378" y="1188160"/>
                  </a:lnTo>
                  <a:lnTo>
                    <a:pt x="20698" y="1231023"/>
                  </a:lnTo>
                  <a:lnTo>
                    <a:pt x="44737" y="1268834"/>
                  </a:lnTo>
                  <a:lnTo>
                    <a:pt x="76273" y="1300370"/>
                  </a:lnTo>
                  <a:lnTo>
                    <a:pt x="114084" y="1324409"/>
                  </a:lnTo>
                  <a:lnTo>
                    <a:pt x="156947" y="1339729"/>
                  </a:lnTo>
                  <a:lnTo>
                    <a:pt x="203641" y="1345107"/>
                  </a:lnTo>
                  <a:lnTo>
                    <a:pt x="13521103" y="1345107"/>
                  </a:lnTo>
                  <a:lnTo>
                    <a:pt x="13567796" y="1339729"/>
                  </a:lnTo>
                  <a:lnTo>
                    <a:pt x="13610660" y="1324409"/>
                  </a:lnTo>
                  <a:lnTo>
                    <a:pt x="13648470" y="1300370"/>
                  </a:lnTo>
                  <a:lnTo>
                    <a:pt x="13680007" y="1268834"/>
                  </a:lnTo>
                  <a:lnTo>
                    <a:pt x="13704046" y="1231023"/>
                  </a:lnTo>
                  <a:lnTo>
                    <a:pt x="13719366" y="1188160"/>
                  </a:lnTo>
                  <a:lnTo>
                    <a:pt x="13724744" y="1141466"/>
                  </a:lnTo>
                  <a:lnTo>
                    <a:pt x="13724744" y="0"/>
                  </a:lnTo>
                  <a:close/>
                </a:path>
              </a:pathLst>
            </a:custGeom>
            <a:solidFill>
              <a:srgbClr val="FFFFFF"/>
            </a:solidFill>
            <a:ln>
              <a:noFill/>
            </a:ln>
          </p:spPr>
          <p:txBody>
            <a:bodyPr anchorCtr="0" anchor="t" bIns="0" lIns="0" spcFirstLastPara="1" rIns="0" wrap="square" tIns="0">
              <a:noAutofit/>
            </a:bodyPr>
            <a:lstStyle/>
            <a:p>
              <a:pPr indent="0" lvl="0" marL="0" rtl="0" algn="l">
                <a:lnSpc>
                  <a:spcPct val="115000"/>
                </a:lnSpc>
                <a:spcBef>
                  <a:spcPts val="1200"/>
                </a:spcBef>
                <a:spcAft>
                  <a:spcPts val="0"/>
                </a:spcAft>
                <a:buClr>
                  <a:schemeClr val="dk1"/>
                </a:buClr>
                <a:buSzPts val="1100"/>
                <a:buFont typeface="Arial"/>
                <a:buNone/>
              </a:pPr>
              <a:r>
                <a:rPr lang="es-MX" sz="1300">
                  <a:solidFill>
                    <a:schemeClr val="dk1"/>
                  </a:solidFill>
                </a:rPr>
                <a:t>Krug, S. (2014). </a:t>
              </a:r>
              <a:r>
                <a:rPr i="1" lang="es-MX" sz="1300">
                  <a:solidFill>
                    <a:schemeClr val="dk1"/>
                  </a:solidFill>
                </a:rPr>
                <a:t>Don't make me think, revisited: A common sense approach to web usability</a:t>
              </a:r>
              <a:r>
                <a:rPr lang="es-MX" sz="1300">
                  <a:solidFill>
                    <a:schemeClr val="dk1"/>
                  </a:solidFill>
                </a:rPr>
                <a:t> (3ª ed.). New Riders.</a:t>
              </a:r>
              <a:endParaRPr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MX" sz="1300">
                  <a:solidFill>
                    <a:schemeClr val="dk1"/>
                  </a:solidFill>
                </a:rPr>
                <a:t>Norman, D. A. (2013). </a:t>
              </a:r>
              <a:r>
                <a:rPr i="1" lang="es-MX" sz="1300">
                  <a:solidFill>
                    <a:schemeClr val="dk1"/>
                  </a:solidFill>
                </a:rPr>
                <a:t>The design of everyday things</a:t>
              </a:r>
              <a:r>
                <a:rPr lang="es-MX" sz="1300">
                  <a:solidFill>
                    <a:schemeClr val="dk1"/>
                  </a:solidFill>
                </a:rPr>
                <a:t> (Edición revisada). Basic Books.</a:t>
              </a:r>
              <a:endParaRPr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MX" sz="1300">
                  <a:solidFill>
                    <a:schemeClr val="dk1"/>
                  </a:solidFill>
                </a:rPr>
                <a:t>Gothelf, J., &amp; Seiden, J. (2016). </a:t>
              </a:r>
              <a:r>
                <a:rPr i="1" lang="es-MX" sz="1300">
                  <a:solidFill>
                    <a:schemeClr val="dk1"/>
                  </a:solidFill>
                </a:rPr>
                <a:t>Lean UX: Designing great products with agile teams</a:t>
              </a:r>
              <a:r>
                <a:rPr lang="es-MX" sz="1300">
                  <a:solidFill>
                    <a:schemeClr val="dk1"/>
                  </a:solidFill>
                </a:rPr>
                <a:t> (2ª ed.). O'Reilly Media.</a:t>
              </a:r>
              <a:endParaRPr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MX" sz="1300">
                  <a:solidFill>
                    <a:schemeClr val="dk1"/>
                  </a:solidFill>
                </a:rPr>
                <a:t>Cooper, A., Reimann, R., Cronin, D., &amp; Noessel, C. (2014). </a:t>
              </a:r>
              <a:r>
                <a:rPr i="1" lang="es-MX" sz="1300">
                  <a:solidFill>
                    <a:schemeClr val="dk1"/>
                  </a:solidFill>
                </a:rPr>
                <a:t>About face: The essentials of interaction design</a:t>
              </a:r>
              <a:r>
                <a:rPr lang="es-MX" sz="1300">
                  <a:solidFill>
                    <a:schemeClr val="dk1"/>
                  </a:solidFill>
                </a:rPr>
                <a:t> (4ª ed.). Wiley.</a:t>
              </a:r>
              <a:endParaRPr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300">
                <a:solidFill>
                  <a:schemeClr val="dk1"/>
                </a:solidFill>
              </a:endParaRPr>
            </a:p>
            <a:p>
              <a:pPr indent="0" lvl="0" marL="0" marR="0" rtl="0" algn="l">
                <a:spcBef>
                  <a:spcPts val="1200"/>
                </a:spcBef>
                <a:spcAft>
                  <a:spcPts val="0"/>
                </a:spcAft>
                <a:buNone/>
              </a:pPr>
              <a:r>
                <a:t/>
              </a:r>
              <a:endParaRPr sz="1800">
                <a:solidFill>
                  <a:schemeClr val="dk1"/>
                </a:solidFill>
                <a:latin typeface="Calibri"/>
                <a:ea typeface="Calibri"/>
                <a:cs typeface="Calibri"/>
                <a:sym typeface="Calibri"/>
              </a:endParaRPr>
            </a:p>
          </p:txBody>
        </p:sp>
        <p:sp>
          <p:nvSpPr>
            <p:cNvPr id="76" name="Google Shape;76;p7"/>
            <p:cNvSpPr/>
            <p:nvPr/>
          </p:nvSpPr>
          <p:spPr>
            <a:xfrm>
              <a:off x="247680" y="18513979"/>
              <a:ext cx="13724890" cy="1345565"/>
            </a:xfrm>
            <a:custGeom>
              <a:rect b="b" l="l" r="r" t="t"/>
              <a:pathLst>
                <a:path extrusionOk="0" h="1345565" w="13724890">
                  <a:moveTo>
                    <a:pt x="0" y="0"/>
                  </a:moveTo>
                  <a:lnTo>
                    <a:pt x="0" y="1141466"/>
                  </a:lnTo>
                  <a:lnTo>
                    <a:pt x="5378" y="1188160"/>
                  </a:lnTo>
                  <a:lnTo>
                    <a:pt x="20698" y="1231023"/>
                  </a:lnTo>
                  <a:lnTo>
                    <a:pt x="44737" y="1268834"/>
                  </a:lnTo>
                  <a:lnTo>
                    <a:pt x="76273" y="1300370"/>
                  </a:lnTo>
                  <a:lnTo>
                    <a:pt x="114084" y="1324409"/>
                  </a:lnTo>
                  <a:lnTo>
                    <a:pt x="156947" y="1339729"/>
                  </a:lnTo>
                  <a:lnTo>
                    <a:pt x="203641" y="1345107"/>
                  </a:lnTo>
                  <a:lnTo>
                    <a:pt x="13521103" y="1345107"/>
                  </a:lnTo>
                  <a:lnTo>
                    <a:pt x="13567796" y="1339729"/>
                  </a:lnTo>
                  <a:lnTo>
                    <a:pt x="13610660" y="1324409"/>
                  </a:lnTo>
                  <a:lnTo>
                    <a:pt x="13648470" y="1300370"/>
                  </a:lnTo>
                  <a:lnTo>
                    <a:pt x="13680007" y="1268834"/>
                  </a:lnTo>
                  <a:lnTo>
                    <a:pt x="13704046" y="1231023"/>
                  </a:lnTo>
                  <a:lnTo>
                    <a:pt x="13719366" y="1188160"/>
                  </a:lnTo>
                  <a:lnTo>
                    <a:pt x="13724744" y="1141466"/>
                  </a:lnTo>
                  <a:lnTo>
                    <a:pt x="13724744" y="0"/>
                  </a:lnTo>
                </a:path>
              </a:pathLst>
            </a:custGeom>
            <a:noFill/>
            <a:ln cap="flat" cmpd="sng" w="40725">
              <a:solidFill>
                <a:srgbClr val="006B4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7" name="Google Shape;77;p7"/>
          <p:cNvSpPr txBox="1"/>
          <p:nvPr/>
        </p:nvSpPr>
        <p:spPr>
          <a:xfrm>
            <a:off x="336798" y="15499743"/>
            <a:ext cx="13551000" cy="4573500"/>
          </a:xfrm>
          <a:prstGeom prst="rect">
            <a:avLst/>
          </a:prstGeom>
          <a:noFill/>
          <a:ln>
            <a:noFill/>
          </a:ln>
        </p:spPr>
        <p:txBody>
          <a:bodyPr anchorCtr="0" anchor="t" bIns="0" lIns="0" spcFirstLastPara="1" rIns="0" wrap="square" tIns="12700">
            <a:spAutoFit/>
          </a:bodyPr>
          <a:lstStyle/>
          <a:p>
            <a:pPr indent="0" lvl="0" marL="0" marR="0" rtl="0" algn="ctr">
              <a:lnSpc>
                <a:spcPct val="10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584835" rtl="0" algn="r">
              <a:lnSpc>
                <a:spcPct val="100000"/>
              </a:lnSpc>
              <a:spcBef>
                <a:spcPts val="1565"/>
              </a:spcBef>
              <a:spcAft>
                <a:spcPts val="0"/>
              </a:spcAft>
              <a:buNone/>
            </a:pPr>
            <a:r>
              <a:t/>
            </a:r>
            <a:endParaRPr sz="1450">
              <a:solidFill>
                <a:srgbClr val="231F20"/>
              </a:solidFill>
              <a:latin typeface="Palatino Linotype"/>
              <a:ea typeface="Palatino Linotype"/>
              <a:cs typeface="Palatino Linotype"/>
              <a:sym typeface="Palatino Linotype"/>
            </a:endParaRPr>
          </a:p>
          <a:p>
            <a:pPr indent="0" lvl="0" marL="5461000" marR="0" rtl="0" algn="l">
              <a:lnSpc>
                <a:spcPct val="100000"/>
              </a:lnSpc>
              <a:spcBef>
                <a:spcPts val="1570"/>
              </a:spcBef>
              <a:spcAft>
                <a:spcPts val="0"/>
              </a:spcAft>
              <a:buNone/>
            </a:pPr>
            <a:r>
              <a:rPr b="1" lang="es-MX" sz="2750">
                <a:solidFill>
                  <a:srgbClr val="FFFFFF"/>
                </a:solidFill>
                <a:latin typeface="Arial"/>
                <a:ea typeface="Arial"/>
                <a:cs typeface="Arial"/>
                <a:sym typeface="Arial"/>
              </a:rPr>
              <a:t>7. Conclusiones</a:t>
            </a:r>
            <a:endParaRPr sz="2750">
              <a:solidFill>
                <a:schemeClr val="dk1"/>
              </a:solidFill>
              <a:latin typeface="Arial"/>
              <a:ea typeface="Arial"/>
              <a:cs typeface="Arial"/>
              <a:sym typeface="Arial"/>
            </a:endParaRPr>
          </a:p>
          <a:p>
            <a:pPr indent="-304800" lvl="0" marL="457200" rtl="0" algn="just">
              <a:spcBef>
                <a:spcPts val="800"/>
              </a:spcBef>
              <a:spcAft>
                <a:spcPts val="0"/>
              </a:spcAft>
              <a:buClr>
                <a:schemeClr val="dk1"/>
              </a:buClr>
              <a:buSzPts val="1200"/>
              <a:buChar char="•"/>
            </a:pPr>
            <a:r>
              <a:rPr lang="es-MX" sz="1200">
                <a:solidFill>
                  <a:schemeClr val="dk1"/>
                </a:solidFill>
              </a:rPr>
              <a:t>Gran interés y entusiasmo por el sitio: Las encuestas muestran que hay un interés genuino y entusiasmo por un sitio que conecte a los usuarios con servicios de bienestar y tecnología de manera accesible y confiable. </a:t>
            </a:r>
            <a:endParaRPr sz="1200">
              <a:solidFill>
                <a:schemeClr val="dk1"/>
              </a:solidFill>
            </a:endParaRPr>
          </a:p>
          <a:p>
            <a:pPr indent="-304800" lvl="0" marL="457200" rtl="0" algn="just">
              <a:spcBef>
                <a:spcPts val="800"/>
              </a:spcBef>
              <a:spcAft>
                <a:spcPts val="0"/>
              </a:spcAft>
              <a:buClr>
                <a:schemeClr val="dk1"/>
              </a:buClr>
              <a:buSzPts val="1200"/>
              <a:buChar char="•"/>
            </a:pPr>
            <a:r>
              <a:rPr lang="es-MX" sz="1200">
                <a:solidFill>
                  <a:schemeClr val="dk1"/>
                </a:solidFill>
              </a:rPr>
              <a:t>Un diseño pensado para facilitar la vida de los usuarios: La preferencia por un diseño de página única y desplazamiento fácil destaca la importancia de crear una experiencia fluida y amigable.</a:t>
            </a:r>
            <a:endParaRPr sz="1200">
              <a:solidFill>
                <a:schemeClr val="dk1"/>
              </a:solidFill>
            </a:endParaRPr>
          </a:p>
          <a:p>
            <a:pPr indent="-304800" lvl="0" marL="457200" rtl="0" algn="just">
              <a:spcBef>
                <a:spcPts val="800"/>
              </a:spcBef>
              <a:spcAft>
                <a:spcPts val="0"/>
              </a:spcAft>
              <a:buClr>
                <a:schemeClr val="dk1"/>
              </a:buClr>
              <a:buSzPts val="1200"/>
              <a:buChar char="•"/>
            </a:pPr>
            <a:r>
              <a:rPr lang="es-MX" sz="1200">
                <a:solidFill>
                  <a:schemeClr val="dk1"/>
                </a:solidFill>
              </a:rPr>
              <a:t>Confianza y cercanía en cada detalle: La comunicación transparente y los elementos que transmiten seguridad, como reseñas y perfiles detallados de los proveedores, son vitales para que los usuarios sientan que están en buenas manos. </a:t>
            </a:r>
            <a:endParaRPr sz="1200">
              <a:solidFill>
                <a:schemeClr val="dk1"/>
              </a:solidFill>
            </a:endParaRPr>
          </a:p>
          <a:p>
            <a:pPr indent="-342900" lvl="0" marL="342900" marR="0" rtl="0" algn="just">
              <a:spcBef>
                <a:spcPts val="800"/>
              </a:spcBef>
              <a:spcAft>
                <a:spcPts val="0"/>
              </a:spcAft>
              <a:buClr>
                <a:srgbClr val="231F20"/>
              </a:buClr>
              <a:buSzPts val="1450"/>
              <a:buFont typeface="Palatino Linotype"/>
              <a:buChar char="•"/>
            </a:pPr>
            <a:r>
              <a:t/>
            </a:r>
            <a:endParaRPr sz="1450">
              <a:solidFill>
                <a:srgbClr val="231F20"/>
              </a:solidFill>
              <a:latin typeface="Palatino Linotype"/>
              <a:ea typeface="Palatino Linotype"/>
              <a:cs typeface="Palatino Linotype"/>
              <a:sym typeface="Palatino Linotype"/>
            </a:endParaRPr>
          </a:p>
          <a:p>
            <a:pPr indent="-250825" lvl="0" marL="342900" marR="0" rtl="0" algn="just">
              <a:spcBef>
                <a:spcPts val="800"/>
              </a:spcBef>
              <a:spcAft>
                <a:spcPts val="0"/>
              </a:spcAft>
              <a:buClr>
                <a:schemeClr val="dk1"/>
              </a:buClr>
              <a:buSzPts val="1450"/>
              <a:buFont typeface="Arial"/>
              <a:buNone/>
            </a:pPr>
            <a:r>
              <a:t/>
            </a:r>
            <a:endParaRPr sz="1450">
              <a:solidFill>
                <a:srgbClr val="231F20"/>
              </a:solidFill>
              <a:latin typeface="Palatino Linotype"/>
              <a:ea typeface="Palatino Linotype"/>
              <a:cs typeface="Palatino Linotype"/>
              <a:sym typeface="Palatino Linotype"/>
            </a:endParaRPr>
          </a:p>
          <a:p>
            <a:pPr indent="-250825" lvl="0" marL="342900" marR="0" rtl="0" algn="just">
              <a:spcBef>
                <a:spcPts val="800"/>
              </a:spcBef>
              <a:spcAft>
                <a:spcPts val="0"/>
              </a:spcAft>
              <a:buClr>
                <a:schemeClr val="dk1"/>
              </a:buClr>
              <a:buSzPts val="1450"/>
              <a:buFont typeface="Arial"/>
              <a:buNone/>
            </a:pPr>
            <a:r>
              <a:t/>
            </a:r>
            <a:endParaRPr sz="1450">
              <a:solidFill>
                <a:srgbClr val="231F20"/>
              </a:solidFill>
              <a:latin typeface="Palatino Linotype"/>
              <a:ea typeface="Palatino Linotype"/>
              <a:cs typeface="Palatino Linotype"/>
              <a:sym typeface="Palatino Linotype"/>
            </a:endParaRPr>
          </a:p>
          <a:p>
            <a:pPr indent="-250825" lvl="0" marL="342900" marR="0" rtl="0" algn="just">
              <a:spcBef>
                <a:spcPts val="800"/>
              </a:spcBef>
              <a:spcAft>
                <a:spcPts val="0"/>
              </a:spcAft>
              <a:buClr>
                <a:schemeClr val="dk1"/>
              </a:buClr>
              <a:buSzPts val="1450"/>
              <a:buFont typeface="Arial"/>
              <a:buNone/>
            </a:pPr>
            <a:r>
              <a:t/>
            </a:r>
            <a:endParaRPr sz="1450">
              <a:solidFill>
                <a:srgbClr val="231F20"/>
              </a:solidFill>
              <a:latin typeface="Palatino Linotype"/>
              <a:ea typeface="Palatino Linotype"/>
              <a:cs typeface="Palatino Linotype"/>
              <a:sym typeface="Palatino Linotype"/>
            </a:endParaRPr>
          </a:p>
          <a:p>
            <a:pPr indent="0" lvl="0" marL="5588000" marR="0" rtl="0" algn="l">
              <a:lnSpc>
                <a:spcPct val="100000"/>
              </a:lnSpc>
              <a:spcBef>
                <a:spcPts val="0"/>
              </a:spcBef>
              <a:spcAft>
                <a:spcPts val="0"/>
              </a:spcAft>
              <a:buNone/>
            </a:pPr>
            <a:r>
              <a:t/>
            </a:r>
            <a:endParaRPr b="1" sz="2750">
              <a:solidFill>
                <a:srgbClr val="FFFFFF"/>
              </a:solidFill>
              <a:latin typeface="Arial"/>
              <a:ea typeface="Arial"/>
              <a:cs typeface="Arial"/>
              <a:sym typeface="Arial"/>
            </a:endParaRPr>
          </a:p>
          <a:p>
            <a:pPr indent="0" lvl="0" marL="0" marR="0" rtl="0" algn="l">
              <a:lnSpc>
                <a:spcPct val="100000"/>
              </a:lnSpc>
              <a:spcBef>
                <a:spcPts val="480"/>
              </a:spcBef>
              <a:spcAft>
                <a:spcPts val="0"/>
              </a:spcAft>
              <a:buNone/>
            </a:pPr>
            <a:r>
              <a:rPr lang="es-MX" sz="1600">
                <a:solidFill>
                  <a:srgbClr val="231F20"/>
                </a:solidFill>
                <a:latin typeface="Palatino Linotype"/>
                <a:ea typeface="Palatino Linotype"/>
                <a:cs typeface="Palatino Linotype"/>
                <a:sym typeface="Palatino Linotype"/>
              </a:rPr>
              <a:t> </a:t>
            </a:r>
            <a:endParaRPr/>
          </a:p>
        </p:txBody>
      </p:sp>
      <p:pic>
        <p:nvPicPr>
          <p:cNvPr id="78" name="Google Shape;78;p7"/>
          <p:cNvPicPr preferRelativeResize="0"/>
          <p:nvPr/>
        </p:nvPicPr>
        <p:blipFill rotWithShape="1">
          <a:blip r:embed="rId4">
            <a:alphaModFix/>
          </a:blip>
          <a:srcRect b="0" l="0" r="0" t="0"/>
          <a:stretch/>
        </p:blipFill>
        <p:spPr>
          <a:xfrm>
            <a:off x="12065000" y="931979"/>
            <a:ext cx="1432005" cy="1452809"/>
          </a:xfrm>
          <a:prstGeom prst="rect">
            <a:avLst/>
          </a:prstGeom>
          <a:noFill/>
          <a:ln>
            <a:noFill/>
          </a:ln>
        </p:spPr>
      </p:pic>
      <p:sp>
        <p:nvSpPr>
          <p:cNvPr id="79" name="Google Shape;79;p7"/>
          <p:cNvSpPr txBox="1"/>
          <p:nvPr/>
        </p:nvSpPr>
        <p:spPr>
          <a:xfrm>
            <a:off x="5022195" y="11126868"/>
            <a:ext cx="7576205" cy="520655"/>
          </a:xfrm>
          <a:prstGeom prst="rect">
            <a:avLst/>
          </a:prstGeom>
          <a:noFill/>
          <a:ln>
            <a:noFill/>
          </a:ln>
        </p:spPr>
        <p:txBody>
          <a:bodyPr anchorCtr="0" anchor="t" bIns="0" lIns="0" spcFirstLastPara="1" rIns="0" wrap="square" tIns="96500">
            <a:spAutoFit/>
          </a:bodyPr>
          <a:lstStyle/>
          <a:p>
            <a:pPr indent="0" lvl="0" marL="991869" marR="0" rtl="0" algn="ctr">
              <a:lnSpc>
                <a:spcPct val="100000"/>
              </a:lnSpc>
              <a:spcBef>
                <a:spcPts val="0"/>
              </a:spcBef>
              <a:spcAft>
                <a:spcPts val="0"/>
              </a:spcAft>
              <a:buNone/>
            </a:pPr>
            <a:r>
              <a:rPr b="1" lang="es-MX" sz="2750">
                <a:solidFill>
                  <a:srgbClr val="FFFFFF"/>
                </a:solidFill>
                <a:latin typeface="Arial"/>
                <a:ea typeface="Arial"/>
                <a:cs typeface="Arial"/>
                <a:sym typeface="Arial"/>
              </a:rPr>
              <a:t>6. Resultados</a:t>
            </a:r>
            <a:endParaRPr sz="2750">
              <a:solidFill>
                <a:schemeClr val="dk1"/>
              </a:solidFill>
              <a:latin typeface="Arial"/>
              <a:ea typeface="Arial"/>
              <a:cs typeface="Arial"/>
              <a:sym typeface="Arial"/>
            </a:endParaRPr>
          </a:p>
        </p:txBody>
      </p:sp>
      <p:sp>
        <p:nvSpPr>
          <p:cNvPr id="80" name="Google Shape;80;p7"/>
          <p:cNvSpPr/>
          <p:nvPr/>
        </p:nvSpPr>
        <p:spPr>
          <a:xfrm>
            <a:off x="5403194" y="1353594"/>
            <a:ext cx="6311235" cy="95410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MX" sz="2800">
                <a:solidFill>
                  <a:schemeClr val="dk1"/>
                </a:solidFill>
                <a:latin typeface="Calibri"/>
                <a:ea typeface="Calibri"/>
                <a:cs typeface="Calibri"/>
                <a:sym typeface="Calibri"/>
              </a:rPr>
              <a:t>Jornada de Socialización de Investigación Formativa - </a:t>
            </a:r>
            <a:r>
              <a:rPr b="1" lang="es-MX" sz="2800">
                <a:solidFill>
                  <a:schemeClr val="dk1"/>
                </a:solidFill>
                <a:latin typeface="Calibri"/>
                <a:ea typeface="Calibri"/>
                <a:cs typeface="Calibri"/>
                <a:sym typeface="Calibri"/>
              </a:rPr>
              <a:t>FACI</a:t>
            </a:r>
            <a:endParaRPr/>
          </a:p>
        </p:txBody>
      </p:sp>
      <p:grpSp>
        <p:nvGrpSpPr>
          <p:cNvPr id="81" name="Google Shape;81;p7"/>
          <p:cNvGrpSpPr/>
          <p:nvPr/>
        </p:nvGrpSpPr>
        <p:grpSpPr>
          <a:xfrm>
            <a:off x="4885160" y="6242049"/>
            <a:ext cx="9082405" cy="2637441"/>
            <a:chOff x="4890476" y="6248176"/>
            <a:chExt cx="9082405" cy="2609608"/>
          </a:xfrm>
        </p:grpSpPr>
        <p:sp>
          <p:nvSpPr>
            <p:cNvPr id="82" name="Google Shape;82;p7"/>
            <p:cNvSpPr/>
            <p:nvPr/>
          </p:nvSpPr>
          <p:spPr>
            <a:xfrm>
              <a:off x="4890476" y="6366173"/>
              <a:ext cx="9082405" cy="407670"/>
            </a:xfrm>
            <a:custGeom>
              <a:rect b="b" l="l" r="r" t="t"/>
              <a:pathLst>
                <a:path extrusionOk="0" h="407670" w="9082405">
                  <a:moveTo>
                    <a:pt x="8878307" y="0"/>
                  </a:moveTo>
                  <a:lnTo>
                    <a:pt x="203640" y="0"/>
                  </a:lnTo>
                  <a:lnTo>
                    <a:pt x="156947" y="5378"/>
                  </a:lnTo>
                  <a:lnTo>
                    <a:pt x="114084" y="20698"/>
                  </a:lnTo>
                  <a:lnTo>
                    <a:pt x="76273" y="44737"/>
                  </a:lnTo>
                  <a:lnTo>
                    <a:pt x="44737" y="76273"/>
                  </a:lnTo>
                  <a:lnTo>
                    <a:pt x="20698" y="114084"/>
                  </a:lnTo>
                  <a:lnTo>
                    <a:pt x="5378" y="156947"/>
                  </a:lnTo>
                  <a:lnTo>
                    <a:pt x="0" y="203641"/>
                  </a:lnTo>
                  <a:lnTo>
                    <a:pt x="0" y="407282"/>
                  </a:lnTo>
                  <a:lnTo>
                    <a:pt x="9081949" y="407282"/>
                  </a:lnTo>
                  <a:lnTo>
                    <a:pt x="9081949" y="203641"/>
                  </a:lnTo>
                  <a:lnTo>
                    <a:pt x="9076570" y="156947"/>
                  </a:lnTo>
                  <a:lnTo>
                    <a:pt x="9061251" y="114084"/>
                  </a:lnTo>
                  <a:lnTo>
                    <a:pt x="9037211" y="76273"/>
                  </a:lnTo>
                  <a:lnTo>
                    <a:pt x="9005675" y="44737"/>
                  </a:lnTo>
                  <a:lnTo>
                    <a:pt x="8967864" y="20698"/>
                  </a:lnTo>
                  <a:lnTo>
                    <a:pt x="8925001" y="5378"/>
                  </a:lnTo>
                  <a:lnTo>
                    <a:pt x="8878307" y="0"/>
                  </a:lnTo>
                  <a:close/>
                </a:path>
              </a:pathLst>
            </a:custGeom>
            <a:solidFill>
              <a:srgbClr val="008F5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83" name="Google Shape;83;p7"/>
            <p:cNvGrpSpPr/>
            <p:nvPr/>
          </p:nvGrpSpPr>
          <p:grpSpPr>
            <a:xfrm>
              <a:off x="4890476" y="6248176"/>
              <a:ext cx="9082405" cy="2609608"/>
              <a:chOff x="4890476" y="6248176"/>
              <a:chExt cx="9082405" cy="2609608"/>
            </a:xfrm>
          </p:grpSpPr>
          <p:sp>
            <p:nvSpPr>
              <p:cNvPr id="84" name="Google Shape;84;p7"/>
              <p:cNvSpPr/>
              <p:nvPr/>
            </p:nvSpPr>
            <p:spPr>
              <a:xfrm>
                <a:off x="4890476" y="6773456"/>
                <a:ext cx="9082405" cy="1497718"/>
              </a:xfrm>
              <a:custGeom>
                <a:rect b="b" l="l" r="r" t="t"/>
                <a:pathLst>
                  <a:path extrusionOk="0" h="4269740" w="9082405">
                    <a:moveTo>
                      <a:pt x="9081949" y="0"/>
                    </a:moveTo>
                    <a:lnTo>
                      <a:pt x="0" y="0"/>
                    </a:lnTo>
                    <a:lnTo>
                      <a:pt x="0" y="4065577"/>
                    </a:lnTo>
                    <a:lnTo>
                      <a:pt x="5378" y="4112271"/>
                    </a:lnTo>
                    <a:lnTo>
                      <a:pt x="20698" y="4155134"/>
                    </a:lnTo>
                    <a:lnTo>
                      <a:pt x="44737" y="4192945"/>
                    </a:lnTo>
                    <a:lnTo>
                      <a:pt x="76273" y="4224481"/>
                    </a:lnTo>
                    <a:lnTo>
                      <a:pt x="114084" y="4248520"/>
                    </a:lnTo>
                    <a:lnTo>
                      <a:pt x="156947" y="4263840"/>
                    </a:lnTo>
                    <a:lnTo>
                      <a:pt x="203640" y="4269219"/>
                    </a:lnTo>
                    <a:lnTo>
                      <a:pt x="8878307" y="4269219"/>
                    </a:lnTo>
                    <a:lnTo>
                      <a:pt x="8925001" y="4263840"/>
                    </a:lnTo>
                    <a:lnTo>
                      <a:pt x="8967864" y="4248520"/>
                    </a:lnTo>
                    <a:lnTo>
                      <a:pt x="9005675" y="4224481"/>
                    </a:lnTo>
                    <a:lnTo>
                      <a:pt x="9037211" y="4192945"/>
                    </a:lnTo>
                    <a:lnTo>
                      <a:pt x="9061251" y="4155134"/>
                    </a:lnTo>
                    <a:lnTo>
                      <a:pt x="9076570" y="4112271"/>
                    </a:lnTo>
                    <a:lnTo>
                      <a:pt x="9081949" y="4065577"/>
                    </a:lnTo>
                    <a:lnTo>
                      <a:pt x="908194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7"/>
              <p:cNvSpPr/>
              <p:nvPr/>
            </p:nvSpPr>
            <p:spPr>
              <a:xfrm>
                <a:off x="4890476" y="6773455"/>
                <a:ext cx="9082405" cy="2084329"/>
              </a:xfrm>
              <a:custGeom>
                <a:rect b="b" l="l" r="r" t="t"/>
                <a:pathLst>
                  <a:path extrusionOk="0" h="4269740" w="9082405">
                    <a:moveTo>
                      <a:pt x="0" y="0"/>
                    </a:moveTo>
                    <a:lnTo>
                      <a:pt x="0" y="4065577"/>
                    </a:lnTo>
                    <a:lnTo>
                      <a:pt x="5378" y="4112271"/>
                    </a:lnTo>
                    <a:lnTo>
                      <a:pt x="20698" y="4155134"/>
                    </a:lnTo>
                    <a:lnTo>
                      <a:pt x="44737" y="4192945"/>
                    </a:lnTo>
                    <a:lnTo>
                      <a:pt x="76273" y="4224481"/>
                    </a:lnTo>
                    <a:lnTo>
                      <a:pt x="114084" y="4248520"/>
                    </a:lnTo>
                    <a:lnTo>
                      <a:pt x="156947" y="4263840"/>
                    </a:lnTo>
                    <a:lnTo>
                      <a:pt x="203640" y="4269219"/>
                    </a:lnTo>
                    <a:lnTo>
                      <a:pt x="8878307" y="4269219"/>
                    </a:lnTo>
                    <a:lnTo>
                      <a:pt x="8925001" y="4263840"/>
                    </a:lnTo>
                    <a:lnTo>
                      <a:pt x="8967864" y="4248520"/>
                    </a:lnTo>
                    <a:lnTo>
                      <a:pt x="9005675" y="4224481"/>
                    </a:lnTo>
                    <a:lnTo>
                      <a:pt x="9037211" y="4192945"/>
                    </a:lnTo>
                    <a:lnTo>
                      <a:pt x="9061251" y="4155134"/>
                    </a:lnTo>
                    <a:lnTo>
                      <a:pt x="9076570" y="4112271"/>
                    </a:lnTo>
                    <a:lnTo>
                      <a:pt x="9081949" y="4065577"/>
                    </a:lnTo>
                    <a:lnTo>
                      <a:pt x="9081949" y="0"/>
                    </a:lnTo>
                  </a:path>
                </a:pathLst>
              </a:custGeom>
              <a:noFill/>
              <a:ln cap="flat" cmpd="sng" w="40725">
                <a:solidFill>
                  <a:srgbClr val="006B4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7"/>
              <p:cNvSpPr txBox="1"/>
              <p:nvPr/>
            </p:nvSpPr>
            <p:spPr>
              <a:xfrm>
                <a:off x="4979537" y="6248176"/>
                <a:ext cx="8906510" cy="520655"/>
              </a:xfrm>
              <a:prstGeom prst="rect">
                <a:avLst/>
              </a:prstGeom>
              <a:noFill/>
              <a:ln>
                <a:noFill/>
              </a:ln>
            </p:spPr>
            <p:txBody>
              <a:bodyPr anchorCtr="0" anchor="t" bIns="0" lIns="0" spcFirstLastPara="1" rIns="0" wrap="square" tIns="96500">
                <a:spAutoFit/>
              </a:bodyPr>
              <a:lstStyle/>
              <a:p>
                <a:pPr indent="0" lvl="0" marL="2938145" marR="0" rtl="0" algn="l">
                  <a:lnSpc>
                    <a:spcPct val="100000"/>
                  </a:lnSpc>
                  <a:spcBef>
                    <a:spcPts val="0"/>
                  </a:spcBef>
                  <a:spcAft>
                    <a:spcPts val="0"/>
                  </a:spcAft>
                  <a:buNone/>
                </a:pPr>
                <a:r>
                  <a:rPr b="1" lang="es-MX" sz="2750">
                    <a:solidFill>
                      <a:srgbClr val="FFFFFF"/>
                    </a:solidFill>
                    <a:latin typeface="Arial"/>
                    <a:ea typeface="Arial"/>
                    <a:cs typeface="Arial"/>
                    <a:sym typeface="Arial"/>
                  </a:rPr>
                  <a:t>3. Estado del arte</a:t>
                </a:r>
                <a:endParaRPr sz="2750">
                  <a:solidFill>
                    <a:schemeClr val="dk1"/>
                  </a:solidFill>
                  <a:latin typeface="Arial"/>
                  <a:ea typeface="Arial"/>
                  <a:cs typeface="Arial"/>
                  <a:sym typeface="Arial"/>
                </a:endParaRPr>
              </a:p>
            </p:txBody>
          </p:sp>
        </p:grpSp>
      </p:grpSp>
      <p:sp>
        <p:nvSpPr>
          <p:cNvPr id="87" name="Google Shape;87;p7"/>
          <p:cNvSpPr/>
          <p:nvPr/>
        </p:nvSpPr>
        <p:spPr>
          <a:xfrm>
            <a:off x="4890476" y="6366173"/>
            <a:ext cx="9082405" cy="407670"/>
          </a:xfrm>
          <a:custGeom>
            <a:rect b="b" l="l" r="r" t="t"/>
            <a:pathLst>
              <a:path extrusionOk="0" h="407670" w="9082405">
                <a:moveTo>
                  <a:pt x="0" y="407282"/>
                </a:moveTo>
                <a:lnTo>
                  <a:pt x="0" y="203641"/>
                </a:lnTo>
                <a:lnTo>
                  <a:pt x="5378" y="156947"/>
                </a:lnTo>
                <a:lnTo>
                  <a:pt x="20698" y="114084"/>
                </a:lnTo>
                <a:lnTo>
                  <a:pt x="44737" y="76273"/>
                </a:lnTo>
                <a:lnTo>
                  <a:pt x="76273" y="44737"/>
                </a:lnTo>
                <a:lnTo>
                  <a:pt x="114084" y="20698"/>
                </a:lnTo>
                <a:lnTo>
                  <a:pt x="156947" y="5378"/>
                </a:lnTo>
                <a:lnTo>
                  <a:pt x="203640" y="0"/>
                </a:lnTo>
                <a:lnTo>
                  <a:pt x="8878307" y="0"/>
                </a:lnTo>
                <a:lnTo>
                  <a:pt x="8925001" y="5378"/>
                </a:lnTo>
                <a:lnTo>
                  <a:pt x="8967864" y="20698"/>
                </a:lnTo>
                <a:lnTo>
                  <a:pt x="9005675" y="44737"/>
                </a:lnTo>
                <a:lnTo>
                  <a:pt x="9037211" y="76273"/>
                </a:lnTo>
                <a:lnTo>
                  <a:pt x="9061251" y="114084"/>
                </a:lnTo>
                <a:lnTo>
                  <a:pt x="9076570" y="156947"/>
                </a:lnTo>
                <a:lnTo>
                  <a:pt x="9081949" y="203641"/>
                </a:lnTo>
                <a:lnTo>
                  <a:pt x="9081949" y="407282"/>
                </a:lnTo>
              </a:path>
            </a:pathLst>
          </a:custGeom>
          <a:noFill/>
          <a:ln cap="flat" cmpd="sng" w="40725">
            <a:solidFill>
              <a:srgbClr val="006B4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 name="Google Shape;88;p7"/>
          <p:cNvSpPr/>
          <p:nvPr/>
        </p:nvSpPr>
        <p:spPr>
          <a:xfrm>
            <a:off x="4902200" y="9070471"/>
            <a:ext cx="9073650" cy="524379"/>
          </a:xfrm>
          <a:custGeom>
            <a:rect b="b" l="l" r="r" t="t"/>
            <a:pathLst>
              <a:path extrusionOk="0" h="407670" w="9082405">
                <a:moveTo>
                  <a:pt x="8878307" y="0"/>
                </a:moveTo>
                <a:lnTo>
                  <a:pt x="203640" y="0"/>
                </a:lnTo>
                <a:lnTo>
                  <a:pt x="156947" y="5378"/>
                </a:lnTo>
                <a:lnTo>
                  <a:pt x="114084" y="20698"/>
                </a:lnTo>
                <a:lnTo>
                  <a:pt x="76273" y="44737"/>
                </a:lnTo>
                <a:lnTo>
                  <a:pt x="44737" y="76273"/>
                </a:lnTo>
                <a:lnTo>
                  <a:pt x="20698" y="114084"/>
                </a:lnTo>
                <a:lnTo>
                  <a:pt x="5378" y="156947"/>
                </a:lnTo>
                <a:lnTo>
                  <a:pt x="0" y="203641"/>
                </a:lnTo>
                <a:lnTo>
                  <a:pt x="0" y="407282"/>
                </a:lnTo>
                <a:lnTo>
                  <a:pt x="9081949" y="407282"/>
                </a:lnTo>
                <a:lnTo>
                  <a:pt x="9081949" y="203641"/>
                </a:lnTo>
                <a:lnTo>
                  <a:pt x="9076570" y="156947"/>
                </a:lnTo>
                <a:lnTo>
                  <a:pt x="9061251" y="114084"/>
                </a:lnTo>
                <a:lnTo>
                  <a:pt x="9037211" y="76273"/>
                </a:lnTo>
                <a:lnTo>
                  <a:pt x="9005675" y="44737"/>
                </a:lnTo>
                <a:lnTo>
                  <a:pt x="8967864" y="20698"/>
                </a:lnTo>
                <a:lnTo>
                  <a:pt x="8925001" y="5378"/>
                </a:lnTo>
                <a:lnTo>
                  <a:pt x="8878307" y="0"/>
                </a:lnTo>
                <a:close/>
              </a:path>
            </a:pathLst>
          </a:custGeom>
          <a:solidFill>
            <a:srgbClr val="008F5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89" name="Google Shape;89;p7"/>
          <p:cNvGrpSpPr/>
          <p:nvPr/>
        </p:nvGrpSpPr>
        <p:grpSpPr>
          <a:xfrm>
            <a:off x="4893915" y="8907200"/>
            <a:ext cx="9097748" cy="2155755"/>
            <a:chOff x="4890476" y="6248176"/>
            <a:chExt cx="9097748" cy="2609608"/>
          </a:xfrm>
        </p:grpSpPr>
        <p:sp>
          <p:nvSpPr>
            <p:cNvPr id="90" name="Google Shape;90;p7"/>
            <p:cNvSpPr/>
            <p:nvPr/>
          </p:nvSpPr>
          <p:spPr>
            <a:xfrm>
              <a:off x="4905819" y="6886827"/>
              <a:ext cx="9082405" cy="1895349"/>
            </a:xfrm>
            <a:custGeom>
              <a:rect b="b" l="l" r="r" t="t"/>
              <a:pathLst>
                <a:path extrusionOk="0" h="4269740" w="9082405">
                  <a:moveTo>
                    <a:pt x="9081949" y="0"/>
                  </a:moveTo>
                  <a:lnTo>
                    <a:pt x="0" y="0"/>
                  </a:lnTo>
                  <a:lnTo>
                    <a:pt x="0" y="4065577"/>
                  </a:lnTo>
                  <a:lnTo>
                    <a:pt x="5378" y="4112271"/>
                  </a:lnTo>
                  <a:lnTo>
                    <a:pt x="20698" y="4155134"/>
                  </a:lnTo>
                  <a:lnTo>
                    <a:pt x="44737" y="4192945"/>
                  </a:lnTo>
                  <a:lnTo>
                    <a:pt x="76273" y="4224481"/>
                  </a:lnTo>
                  <a:lnTo>
                    <a:pt x="114084" y="4248520"/>
                  </a:lnTo>
                  <a:lnTo>
                    <a:pt x="156947" y="4263840"/>
                  </a:lnTo>
                  <a:lnTo>
                    <a:pt x="203640" y="4269219"/>
                  </a:lnTo>
                  <a:lnTo>
                    <a:pt x="8878307" y="4269219"/>
                  </a:lnTo>
                  <a:lnTo>
                    <a:pt x="8925001" y="4263840"/>
                  </a:lnTo>
                  <a:lnTo>
                    <a:pt x="8967864" y="4248520"/>
                  </a:lnTo>
                  <a:lnTo>
                    <a:pt x="9005675" y="4224481"/>
                  </a:lnTo>
                  <a:lnTo>
                    <a:pt x="9037211" y="4192945"/>
                  </a:lnTo>
                  <a:lnTo>
                    <a:pt x="9061251" y="4155134"/>
                  </a:lnTo>
                  <a:lnTo>
                    <a:pt x="9076570" y="4112271"/>
                  </a:lnTo>
                  <a:lnTo>
                    <a:pt x="9081949" y="4065577"/>
                  </a:lnTo>
                  <a:lnTo>
                    <a:pt x="908194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rPr lang="es-MX" sz="1500">
                  <a:solidFill>
                    <a:schemeClr val="dk1"/>
                  </a:solidFill>
                </a:rPr>
                <a:t>El sitio web busca ofrecer una plataforma confiable y organizada donde los usuarios puedan encontrar fácilmente servicios técnicos y profesionales en bienestar y tecnología. Con un diseño enfocado en la usabilidad, la página facilita la búsqueda y contratación de servicios, a la vez que permite a los profesionales destacar su experiencia de forma profesional. Esto generará una experiencia positiva tanto para los usuarios como para los proveedores, creando un espacio accesible y seguro que mejora el acceso a servicios especializados y fomenta un impacto positivo en el mercado y el empleo.</a:t>
              </a:r>
              <a:endParaRPr sz="1500">
                <a:solidFill>
                  <a:schemeClr val="dk1"/>
                </a:solidFill>
              </a:endParaRPr>
            </a:p>
          </p:txBody>
        </p:sp>
        <p:sp>
          <p:nvSpPr>
            <p:cNvPr id="91" name="Google Shape;91;p7"/>
            <p:cNvSpPr/>
            <p:nvPr/>
          </p:nvSpPr>
          <p:spPr>
            <a:xfrm>
              <a:off x="4890476" y="6773455"/>
              <a:ext cx="9082405" cy="2084329"/>
            </a:xfrm>
            <a:custGeom>
              <a:rect b="b" l="l" r="r" t="t"/>
              <a:pathLst>
                <a:path extrusionOk="0" h="4269740" w="9082405">
                  <a:moveTo>
                    <a:pt x="0" y="0"/>
                  </a:moveTo>
                  <a:lnTo>
                    <a:pt x="0" y="4065577"/>
                  </a:lnTo>
                  <a:lnTo>
                    <a:pt x="5378" y="4112271"/>
                  </a:lnTo>
                  <a:lnTo>
                    <a:pt x="20698" y="4155134"/>
                  </a:lnTo>
                  <a:lnTo>
                    <a:pt x="44737" y="4192945"/>
                  </a:lnTo>
                  <a:lnTo>
                    <a:pt x="76273" y="4224481"/>
                  </a:lnTo>
                  <a:lnTo>
                    <a:pt x="114084" y="4248520"/>
                  </a:lnTo>
                  <a:lnTo>
                    <a:pt x="156947" y="4263840"/>
                  </a:lnTo>
                  <a:lnTo>
                    <a:pt x="203640" y="4269219"/>
                  </a:lnTo>
                  <a:lnTo>
                    <a:pt x="8878307" y="4269219"/>
                  </a:lnTo>
                  <a:lnTo>
                    <a:pt x="8925001" y="4263840"/>
                  </a:lnTo>
                  <a:lnTo>
                    <a:pt x="8967864" y="4248520"/>
                  </a:lnTo>
                  <a:lnTo>
                    <a:pt x="9005675" y="4224481"/>
                  </a:lnTo>
                  <a:lnTo>
                    <a:pt x="9037211" y="4192945"/>
                  </a:lnTo>
                  <a:lnTo>
                    <a:pt x="9061251" y="4155134"/>
                  </a:lnTo>
                  <a:lnTo>
                    <a:pt x="9076570" y="4112271"/>
                  </a:lnTo>
                  <a:lnTo>
                    <a:pt x="9081949" y="4065577"/>
                  </a:lnTo>
                  <a:lnTo>
                    <a:pt x="9081949" y="0"/>
                  </a:lnTo>
                </a:path>
              </a:pathLst>
            </a:custGeom>
            <a:noFill/>
            <a:ln cap="flat" cmpd="sng" w="40725">
              <a:solidFill>
                <a:srgbClr val="006B4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7"/>
            <p:cNvSpPr txBox="1"/>
            <p:nvPr/>
          </p:nvSpPr>
          <p:spPr>
            <a:xfrm>
              <a:off x="5101581" y="6248176"/>
              <a:ext cx="8784465" cy="634777"/>
            </a:xfrm>
            <a:prstGeom prst="rect">
              <a:avLst/>
            </a:prstGeom>
            <a:noFill/>
            <a:ln>
              <a:noFill/>
            </a:ln>
          </p:spPr>
          <p:txBody>
            <a:bodyPr anchorCtr="0" anchor="t" bIns="0" lIns="0" spcFirstLastPara="1" rIns="0" wrap="square" tIns="96500">
              <a:spAutoFit/>
            </a:bodyPr>
            <a:lstStyle/>
            <a:p>
              <a:pPr indent="0" lvl="0" marL="2938145" marR="0" rtl="0" algn="l">
                <a:lnSpc>
                  <a:spcPct val="100000"/>
                </a:lnSpc>
                <a:spcBef>
                  <a:spcPts val="0"/>
                </a:spcBef>
                <a:spcAft>
                  <a:spcPts val="0"/>
                </a:spcAft>
                <a:buNone/>
              </a:pPr>
              <a:r>
                <a:rPr b="1" lang="es-MX" sz="2750">
                  <a:solidFill>
                    <a:srgbClr val="FFFFFF"/>
                  </a:solidFill>
                  <a:latin typeface="Arial"/>
                  <a:ea typeface="Arial"/>
                  <a:cs typeface="Arial"/>
                  <a:sym typeface="Arial"/>
                </a:rPr>
                <a:t>4. Justificación</a:t>
              </a:r>
              <a:endParaRPr sz="2750">
                <a:solidFill>
                  <a:schemeClr val="dk1"/>
                </a:solidFill>
                <a:latin typeface="Arial"/>
                <a:ea typeface="Arial"/>
                <a:cs typeface="Arial"/>
                <a:sym typeface="Arial"/>
              </a:endParaRPr>
            </a:p>
          </p:txBody>
        </p:sp>
      </p:grpSp>
      <p:sp>
        <p:nvSpPr>
          <p:cNvPr id="93" name="Google Shape;93;p7"/>
          <p:cNvSpPr/>
          <p:nvPr/>
        </p:nvSpPr>
        <p:spPr>
          <a:xfrm>
            <a:off x="4893914" y="9061450"/>
            <a:ext cx="9082405" cy="407670"/>
          </a:xfrm>
          <a:custGeom>
            <a:rect b="b" l="l" r="r" t="t"/>
            <a:pathLst>
              <a:path extrusionOk="0" h="407670" w="9082405">
                <a:moveTo>
                  <a:pt x="0" y="407282"/>
                </a:moveTo>
                <a:lnTo>
                  <a:pt x="0" y="203641"/>
                </a:lnTo>
                <a:lnTo>
                  <a:pt x="5378" y="156947"/>
                </a:lnTo>
                <a:lnTo>
                  <a:pt x="20698" y="114084"/>
                </a:lnTo>
                <a:lnTo>
                  <a:pt x="44737" y="76273"/>
                </a:lnTo>
                <a:lnTo>
                  <a:pt x="76273" y="44737"/>
                </a:lnTo>
                <a:lnTo>
                  <a:pt x="114084" y="20698"/>
                </a:lnTo>
                <a:lnTo>
                  <a:pt x="156947" y="5378"/>
                </a:lnTo>
                <a:lnTo>
                  <a:pt x="203640" y="0"/>
                </a:lnTo>
                <a:lnTo>
                  <a:pt x="8878307" y="0"/>
                </a:lnTo>
                <a:lnTo>
                  <a:pt x="8925001" y="5378"/>
                </a:lnTo>
                <a:lnTo>
                  <a:pt x="8967864" y="20698"/>
                </a:lnTo>
                <a:lnTo>
                  <a:pt x="9005675" y="44737"/>
                </a:lnTo>
                <a:lnTo>
                  <a:pt x="9037211" y="76273"/>
                </a:lnTo>
                <a:lnTo>
                  <a:pt x="9061251" y="114084"/>
                </a:lnTo>
                <a:lnTo>
                  <a:pt x="9076570" y="156947"/>
                </a:lnTo>
                <a:lnTo>
                  <a:pt x="9081949" y="203641"/>
                </a:lnTo>
                <a:lnTo>
                  <a:pt x="9081949" y="407282"/>
                </a:lnTo>
              </a:path>
            </a:pathLst>
          </a:custGeom>
          <a:noFill/>
          <a:ln cap="flat" cmpd="sng" w="40725">
            <a:solidFill>
              <a:srgbClr val="006B4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7"/>
          <p:cNvSpPr txBox="1"/>
          <p:nvPr/>
        </p:nvSpPr>
        <p:spPr>
          <a:xfrm>
            <a:off x="489325" y="2487700"/>
            <a:ext cx="6955800" cy="1719300"/>
          </a:xfrm>
          <a:prstGeom prst="rect">
            <a:avLst/>
          </a:prstGeom>
          <a:noFill/>
          <a:ln>
            <a:noFill/>
          </a:ln>
        </p:spPr>
        <p:txBody>
          <a:bodyPr anchorCtr="0" anchor="t" bIns="91425" lIns="91425" spcFirstLastPara="1" rIns="91425" wrap="square" tIns="91425">
            <a:noAutofit/>
          </a:bodyPr>
          <a:lstStyle/>
          <a:p>
            <a:pPr indent="0" lvl="0" marL="12700" rtl="0" algn="l">
              <a:spcBef>
                <a:spcPts val="0"/>
              </a:spcBef>
              <a:spcAft>
                <a:spcPts val="0"/>
              </a:spcAft>
              <a:buClr>
                <a:schemeClr val="dk1"/>
              </a:buClr>
              <a:buFont typeface="Arial"/>
              <a:buNone/>
            </a:pPr>
            <a:r>
              <a:rPr lang="es-MX" sz="1500">
                <a:solidFill>
                  <a:schemeClr val="dk1"/>
                </a:solidFill>
              </a:rPr>
              <a:t>Angelica Bohorquez Cantillo - </a:t>
            </a:r>
            <a:r>
              <a:rPr lang="es-MX" sz="1000" u="sng">
                <a:solidFill>
                  <a:srgbClr val="1155CC"/>
                </a:solidFill>
                <a:latin typeface="Times New Roman"/>
                <a:ea typeface="Times New Roman"/>
                <a:cs typeface="Times New Roman"/>
                <a:sym typeface="Times New Roman"/>
                <a:hlinkClick r:id="rId5">
                  <a:extLst>
                    <a:ext uri="{A12FA001-AC4F-418D-AE19-62706E023703}">
                      <ahyp:hlinkClr val="tx"/>
                    </a:ext>
                  </a:extLst>
                </a:hlinkClick>
              </a:rPr>
              <a:t>estudiante_angelicabohorquezc@uajs.edu.co</a:t>
            </a:r>
            <a:endParaRPr sz="1500">
              <a:solidFill>
                <a:schemeClr val="dk1"/>
              </a:solidFill>
            </a:endParaRPr>
          </a:p>
          <a:p>
            <a:pPr indent="0" lvl="0" marL="12700" rtl="0" algn="l">
              <a:spcBef>
                <a:spcPts val="0"/>
              </a:spcBef>
              <a:spcAft>
                <a:spcPts val="0"/>
              </a:spcAft>
              <a:buClr>
                <a:schemeClr val="dk1"/>
              </a:buClr>
              <a:buFont typeface="Arial"/>
              <a:buNone/>
            </a:pPr>
            <a:r>
              <a:rPr lang="es-MX" sz="1500">
                <a:solidFill>
                  <a:schemeClr val="dk1"/>
                </a:solidFill>
              </a:rPr>
              <a:t>Brando Gutiérrez Hernández- </a:t>
            </a:r>
            <a:r>
              <a:rPr lang="es-MX" sz="1000">
                <a:solidFill>
                  <a:schemeClr val="dk1"/>
                </a:solidFill>
                <a:latin typeface="Times New Roman"/>
                <a:ea typeface="Times New Roman"/>
                <a:cs typeface="Times New Roman"/>
                <a:sym typeface="Times New Roman"/>
              </a:rPr>
              <a:t> </a:t>
            </a:r>
            <a:r>
              <a:rPr lang="es-MX" sz="1000" u="sng">
                <a:solidFill>
                  <a:srgbClr val="1155CC"/>
                </a:solidFill>
                <a:latin typeface="Times New Roman"/>
                <a:ea typeface="Times New Roman"/>
                <a:cs typeface="Times New Roman"/>
                <a:sym typeface="Times New Roman"/>
                <a:hlinkClick r:id="rId6">
                  <a:extLst>
                    <a:ext uri="{A12FA001-AC4F-418D-AE19-62706E023703}">
                      <ahyp:hlinkClr val="tx"/>
                    </a:ext>
                  </a:extLst>
                </a:hlinkClick>
              </a:rPr>
              <a:t>estudiante_brandogutierrezh@uajs.edu.co</a:t>
            </a:r>
            <a:endParaRPr sz="1500">
              <a:solidFill>
                <a:schemeClr val="dk1"/>
              </a:solidFill>
            </a:endParaRPr>
          </a:p>
          <a:p>
            <a:pPr indent="0" lvl="0" marL="12700" rtl="0" algn="l">
              <a:spcBef>
                <a:spcPts val="0"/>
              </a:spcBef>
              <a:spcAft>
                <a:spcPts val="0"/>
              </a:spcAft>
              <a:buClr>
                <a:schemeClr val="dk1"/>
              </a:buClr>
              <a:buFont typeface="Arial"/>
              <a:buNone/>
            </a:pPr>
            <a:r>
              <a:rPr lang="es-MX" sz="1500">
                <a:solidFill>
                  <a:schemeClr val="dk1"/>
                </a:solidFill>
              </a:rPr>
              <a:t>Luis Mercado Morales - </a:t>
            </a:r>
            <a:r>
              <a:rPr lang="es-MX" sz="1050" u="sng">
                <a:solidFill>
                  <a:srgbClr val="1155CC"/>
                </a:solidFill>
                <a:latin typeface="Times New Roman"/>
                <a:ea typeface="Times New Roman"/>
                <a:cs typeface="Times New Roman"/>
                <a:sym typeface="Times New Roman"/>
                <a:hlinkClick r:id="rId7">
                  <a:extLst>
                    <a:ext uri="{A12FA001-AC4F-418D-AE19-62706E023703}">
                      <ahyp:hlinkClr val="tx"/>
                    </a:ext>
                  </a:extLst>
                </a:hlinkClick>
              </a:rPr>
              <a:t>estudiante_luismercadom@uajs.edu.co</a:t>
            </a:r>
            <a:r>
              <a:rPr lang="es-MX" sz="1050">
                <a:solidFill>
                  <a:srgbClr val="1F1F1F"/>
                </a:solidFill>
                <a:latin typeface="Times New Roman"/>
                <a:ea typeface="Times New Roman"/>
                <a:cs typeface="Times New Roman"/>
                <a:sym typeface="Times New Roman"/>
              </a:rPr>
              <a:t> </a:t>
            </a:r>
            <a:endParaRPr sz="1500">
              <a:solidFill>
                <a:schemeClr val="dk1"/>
              </a:solidFill>
            </a:endParaRPr>
          </a:p>
          <a:p>
            <a:pPr indent="0" lvl="0" marL="12700" rtl="0" algn="l">
              <a:spcBef>
                <a:spcPts val="0"/>
              </a:spcBef>
              <a:spcAft>
                <a:spcPts val="0"/>
              </a:spcAft>
              <a:buClr>
                <a:schemeClr val="dk1"/>
              </a:buClr>
              <a:buFont typeface="Arial"/>
              <a:buNone/>
            </a:pPr>
            <a:r>
              <a:rPr lang="es-MX" sz="1500">
                <a:solidFill>
                  <a:schemeClr val="dk1"/>
                </a:solidFill>
              </a:rPr>
              <a:t>Juan Romero Ruiz - </a:t>
            </a:r>
            <a:r>
              <a:rPr lang="es-MX" sz="1000" u="sng">
                <a:solidFill>
                  <a:srgbClr val="1155CC"/>
                </a:solidFill>
                <a:latin typeface="Times New Roman"/>
                <a:ea typeface="Times New Roman"/>
                <a:cs typeface="Times New Roman"/>
                <a:sym typeface="Times New Roman"/>
                <a:hlinkClick r:id="rId8">
                  <a:extLst>
                    <a:ext uri="{A12FA001-AC4F-418D-AE19-62706E023703}">
                      <ahyp:hlinkClr val="tx"/>
                    </a:ext>
                  </a:extLst>
                </a:hlinkClick>
              </a:rPr>
              <a:t>estudiante_juanromeror@uajs.edu.co</a:t>
            </a:r>
            <a:endParaRPr sz="1500">
              <a:solidFill>
                <a:schemeClr val="dk1"/>
              </a:solidFill>
            </a:endParaRPr>
          </a:p>
          <a:p>
            <a:pPr indent="0" lvl="0" marL="12700" rtl="0" algn="l">
              <a:spcBef>
                <a:spcPts val="0"/>
              </a:spcBef>
              <a:spcAft>
                <a:spcPts val="0"/>
              </a:spcAft>
              <a:buClr>
                <a:schemeClr val="dk1"/>
              </a:buClr>
              <a:buFont typeface="Arial"/>
              <a:buNone/>
            </a:pPr>
            <a:r>
              <a:rPr lang="es-MX" sz="1500">
                <a:solidFill>
                  <a:schemeClr val="dk1"/>
                </a:solidFill>
              </a:rPr>
              <a:t>Ali Torres Muñoz- </a:t>
            </a:r>
            <a:r>
              <a:rPr lang="es-MX" sz="1000" u="sng">
                <a:solidFill>
                  <a:srgbClr val="1155CC"/>
                </a:solidFill>
                <a:latin typeface="Times New Roman"/>
                <a:ea typeface="Times New Roman"/>
                <a:cs typeface="Times New Roman"/>
                <a:sym typeface="Times New Roman"/>
                <a:hlinkClick r:id="rId9">
                  <a:extLst>
                    <a:ext uri="{A12FA001-AC4F-418D-AE19-62706E023703}">
                      <ahyp:hlinkClr val="tx"/>
                    </a:ext>
                  </a:extLst>
                </a:hlinkClick>
              </a:rPr>
              <a:t>estudiante_alitorresm@uajs.edu.co</a:t>
            </a:r>
            <a:r>
              <a:rPr lang="es-MX" sz="1000">
                <a:solidFill>
                  <a:schemeClr val="dk1"/>
                </a:solidFill>
                <a:latin typeface="Times New Roman"/>
                <a:ea typeface="Times New Roman"/>
                <a:cs typeface="Times New Roman"/>
                <a:sym typeface="Times New Roman"/>
              </a:rPr>
              <a:t> </a:t>
            </a:r>
            <a:endParaRPr sz="2300">
              <a:solidFill>
                <a:schemeClr val="hlink"/>
              </a:solidFill>
            </a:endParaRPr>
          </a:p>
          <a:p>
            <a:pPr indent="0" lvl="0" marL="12700" rtl="0" algn="l">
              <a:spcBef>
                <a:spcPts val="110"/>
              </a:spcBef>
              <a:spcAft>
                <a:spcPts val="0"/>
              </a:spcAft>
              <a:buClr>
                <a:schemeClr val="dk1"/>
              </a:buClr>
              <a:buFont typeface="Arial"/>
              <a:buNone/>
            </a:pPr>
            <a:r>
              <a:rPr lang="es-MX" sz="1450">
                <a:solidFill>
                  <a:schemeClr val="hlink"/>
                </a:solidFill>
              </a:rPr>
              <a:t>Facultad de Ciencias de la Ingeniería, UAJS, Cra 21 No. 25-59 Sincelejo Colombia</a:t>
            </a:r>
            <a:endParaRPr sz="1450">
              <a:solidFill>
                <a:schemeClr val="dk1"/>
              </a:solidFill>
            </a:endParaRPr>
          </a:p>
          <a:p>
            <a:pPr indent="0" lvl="0" marL="12700" rtl="0" algn="l">
              <a:spcBef>
                <a:spcPts val="484"/>
              </a:spcBef>
              <a:spcAft>
                <a:spcPts val="0"/>
              </a:spcAft>
              <a:buClr>
                <a:schemeClr val="dk1"/>
              </a:buClr>
              <a:buFont typeface="Arial"/>
              <a:buNone/>
            </a:pPr>
            <a:r>
              <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Calibri"/>
              <a:ea typeface="Calibri"/>
              <a:cs typeface="Calibri"/>
              <a:sym typeface="Calibri"/>
            </a:endParaRPr>
          </a:p>
        </p:txBody>
      </p:sp>
      <p:sp>
        <p:nvSpPr>
          <p:cNvPr id="95" name="Google Shape;95;p7"/>
          <p:cNvSpPr txBox="1"/>
          <p:nvPr/>
        </p:nvSpPr>
        <p:spPr>
          <a:xfrm>
            <a:off x="470650" y="4342888"/>
            <a:ext cx="13316400" cy="1899900"/>
          </a:xfrm>
          <a:prstGeom prst="rect">
            <a:avLst/>
          </a:prstGeom>
          <a:noFill/>
          <a:ln>
            <a:noFill/>
          </a:ln>
        </p:spPr>
        <p:txBody>
          <a:bodyPr anchorCtr="0" anchor="t" bIns="91425" lIns="91425" spcFirstLastPara="1" rIns="91425" wrap="square" tIns="91425">
            <a:noAutofit/>
          </a:bodyPr>
          <a:lstStyle/>
          <a:p>
            <a:pPr indent="-387350" lvl="0" marL="457200" rtl="0" algn="ctr">
              <a:spcBef>
                <a:spcPts val="0"/>
              </a:spcBef>
              <a:spcAft>
                <a:spcPts val="0"/>
              </a:spcAft>
              <a:buClr>
                <a:schemeClr val="lt1"/>
              </a:buClr>
              <a:buSzPts val="2500"/>
              <a:buAutoNum type="arabicPeriod"/>
            </a:pPr>
            <a:r>
              <a:rPr b="1" lang="es-MX" sz="2500">
                <a:solidFill>
                  <a:schemeClr val="lt1"/>
                </a:solidFill>
              </a:rPr>
              <a:t>Introducción </a:t>
            </a:r>
            <a:endParaRPr b="1" sz="2500">
              <a:solidFill>
                <a:schemeClr val="lt1"/>
              </a:solidFill>
            </a:endParaRPr>
          </a:p>
          <a:p>
            <a:pPr indent="0" lvl="0" marL="457200" rtl="0" algn="l">
              <a:spcBef>
                <a:spcPts val="0"/>
              </a:spcBef>
              <a:spcAft>
                <a:spcPts val="0"/>
              </a:spcAft>
              <a:buNone/>
            </a:pPr>
            <a:r>
              <a:rPr lang="es-MX" sz="1900">
                <a:solidFill>
                  <a:schemeClr val="dk1"/>
                </a:solidFill>
              </a:rPr>
              <a:t>En la era digital, la demanda de servicios técnicos y de bienestar en línea ha aumentado, pero muchos usuarios enfrentan dificultades para encontrar opciones confiables y accesibles en un solo lugar. Este proyecto busca crear el diseño de un sitio web intuitivo que centralice estos servicios, facilitando el acceso a soporte técnico, reparación de dispositivos y asesoramiento en bienestar. El enfoque está en brindar una experiencia de usuario simple y confiable, que conecte de forma fácil a los usuarios con los proveedores adecuados.</a:t>
            </a:r>
            <a:endParaRPr sz="1900">
              <a:solidFill>
                <a:schemeClr val="dk1"/>
              </a:solidFill>
            </a:endParaRPr>
          </a:p>
        </p:txBody>
      </p:sp>
      <p:pic>
        <p:nvPicPr>
          <p:cNvPr id="96" name="Google Shape;96;p7"/>
          <p:cNvPicPr preferRelativeResize="0"/>
          <p:nvPr/>
        </p:nvPicPr>
        <p:blipFill>
          <a:blip r:embed="rId10">
            <a:alphaModFix/>
          </a:blip>
          <a:stretch>
            <a:fillRect/>
          </a:stretch>
        </p:blipFill>
        <p:spPr>
          <a:xfrm>
            <a:off x="5022200" y="11778725"/>
            <a:ext cx="2820325" cy="1278989"/>
          </a:xfrm>
          <a:prstGeom prst="rect">
            <a:avLst/>
          </a:prstGeom>
          <a:noFill/>
          <a:ln>
            <a:noFill/>
          </a:ln>
        </p:spPr>
      </p:pic>
      <p:pic>
        <p:nvPicPr>
          <p:cNvPr id="97" name="Google Shape;97;p7"/>
          <p:cNvPicPr preferRelativeResize="0"/>
          <p:nvPr/>
        </p:nvPicPr>
        <p:blipFill>
          <a:blip r:embed="rId11">
            <a:alphaModFix/>
          </a:blip>
          <a:stretch>
            <a:fillRect/>
          </a:stretch>
        </p:blipFill>
        <p:spPr>
          <a:xfrm>
            <a:off x="7949675" y="11756725"/>
            <a:ext cx="2830750" cy="1279000"/>
          </a:xfrm>
          <a:prstGeom prst="rect">
            <a:avLst/>
          </a:prstGeom>
          <a:noFill/>
          <a:ln>
            <a:noFill/>
          </a:ln>
        </p:spPr>
      </p:pic>
      <p:pic>
        <p:nvPicPr>
          <p:cNvPr id="98" name="Google Shape;98;p7"/>
          <p:cNvPicPr preferRelativeResize="0"/>
          <p:nvPr/>
        </p:nvPicPr>
        <p:blipFill>
          <a:blip r:embed="rId12">
            <a:alphaModFix/>
          </a:blip>
          <a:stretch>
            <a:fillRect/>
          </a:stretch>
        </p:blipFill>
        <p:spPr>
          <a:xfrm>
            <a:off x="10887575" y="11711299"/>
            <a:ext cx="3000225" cy="1375525"/>
          </a:xfrm>
          <a:prstGeom prst="rect">
            <a:avLst/>
          </a:prstGeom>
          <a:noFill/>
          <a:ln>
            <a:noFill/>
          </a:ln>
        </p:spPr>
      </p:pic>
      <p:pic>
        <p:nvPicPr>
          <p:cNvPr id="99" name="Google Shape;99;p7"/>
          <p:cNvPicPr preferRelativeResize="0"/>
          <p:nvPr/>
        </p:nvPicPr>
        <p:blipFill>
          <a:blip r:embed="rId13">
            <a:alphaModFix/>
          </a:blip>
          <a:stretch>
            <a:fillRect/>
          </a:stretch>
        </p:blipFill>
        <p:spPr>
          <a:xfrm>
            <a:off x="4955388" y="13305275"/>
            <a:ext cx="5301887" cy="1719300"/>
          </a:xfrm>
          <a:prstGeom prst="rect">
            <a:avLst/>
          </a:prstGeom>
          <a:noFill/>
          <a:ln>
            <a:noFill/>
          </a:ln>
        </p:spPr>
      </p:pic>
      <p:pic>
        <p:nvPicPr>
          <p:cNvPr id="100" name="Google Shape;100;p7"/>
          <p:cNvPicPr preferRelativeResize="0"/>
          <p:nvPr/>
        </p:nvPicPr>
        <p:blipFill>
          <a:blip r:embed="rId14">
            <a:alphaModFix/>
          </a:blip>
          <a:stretch>
            <a:fillRect/>
          </a:stretch>
        </p:blipFill>
        <p:spPr>
          <a:xfrm>
            <a:off x="10350304" y="13356837"/>
            <a:ext cx="3537496" cy="1616175"/>
          </a:xfrm>
          <a:prstGeom prst="rect">
            <a:avLst/>
          </a:prstGeom>
          <a:noFill/>
          <a:ln>
            <a:noFill/>
          </a:ln>
        </p:spPr>
      </p:pic>
      <p:graphicFrame>
        <p:nvGraphicFramePr>
          <p:cNvPr id="101" name="Google Shape;101;p7"/>
          <p:cNvGraphicFramePr/>
          <p:nvPr/>
        </p:nvGraphicFramePr>
        <p:xfrm>
          <a:off x="4976613" y="6917950"/>
          <a:ext cx="3000000" cy="3000000"/>
        </p:xfrm>
        <a:graphic>
          <a:graphicData uri="http://schemas.openxmlformats.org/drawingml/2006/table">
            <a:tbl>
              <a:tblPr>
                <a:noFill/>
                <a:tableStyleId>{EC6C8027-D3AA-441B-B2AD-9252485EEDF6}</a:tableStyleId>
              </a:tblPr>
              <a:tblGrid>
                <a:gridCol w="2925625"/>
                <a:gridCol w="2925625"/>
                <a:gridCol w="2925625"/>
              </a:tblGrid>
              <a:tr h="458500">
                <a:tc>
                  <a:txBody>
                    <a:bodyPr/>
                    <a:lstStyle/>
                    <a:p>
                      <a:pPr indent="0" lvl="0" marL="0" rtl="0" algn="l">
                        <a:spcBef>
                          <a:spcPts val="0"/>
                        </a:spcBef>
                        <a:spcAft>
                          <a:spcPts val="0"/>
                        </a:spcAft>
                        <a:buNone/>
                      </a:pPr>
                      <a:r>
                        <a:rPr lang="es-MX" sz="1200"/>
                        <a:t>Nombre y año del </a:t>
                      </a:r>
                      <a:r>
                        <a:rPr lang="es-MX" sz="1200"/>
                        <a:t>proyecto</a:t>
                      </a:r>
                      <a:r>
                        <a:rPr lang="es-MX" sz="1200"/>
                        <a:t> </a:t>
                      </a:r>
                      <a:endParaRPr sz="1200"/>
                    </a:p>
                  </a:txBody>
                  <a:tcPr marT="91425" marB="91425" marR="91425" marL="91425"/>
                </a:tc>
                <a:tc>
                  <a:txBody>
                    <a:bodyPr/>
                    <a:lstStyle/>
                    <a:p>
                      <a:pPr indent="0" lvl="0" marL="0" rtl="0" algn="l">
                        <a:spcBef>
                          <a:spcPts val="0"/>
                        </a:spcBef>
                        <a:spcAft>
                          <a:spcPts val="0"/>
                        </a:spcAft>
                        <a:buNone/>
                      </a:pPr>
                      <a:r>
                        <a:rPr lang="es-MX" sz="1200"/>
                        <a:t>Descripcion </a:t>
                      </a:r>
                      <a:endParaRPr sz="1200"/>
                    </a:p>
                  </a:txBody>
                  <a:tcPr marT="91425" marB="91425" marR="91425" marL="91425"/>
                </a:tc>
                <a:tc>
                  <a:txBody>
                    <a:bodyPr/>
                    <a:lstStyle/>
                    <a:p>
                      <a:pPr indent="0" lvl="0" marL="0" rtl="0" algn="l">
                        <a:spcBef>
                          <a:spcPts val="0"/>
                        </a:spcBef>
                        <a:spcAft>
                          <a:spcPts val="0"/>
                        </a:spcAft>
                        <a:buNone/>
                      </a:pPr>
                      <a:r>
                        <a:rPr lang="es-MX" sz="1200"/>
                        <a:t>Puntos </a:t>
                      </a:r>
                      <a:r>
                        <a:rPr lang="es-MX" sz="1200"/>
                        <a:t>clave</a:t>
                      </a:r>
                      <a:r>
                        <a:rPr lang="es-MX" sz="1200"/>
                        <a:t> de </a:t>
                      </a:r>
                      <a:r>
                        <a:rPr lang="es-MX" sz="1200"/>
                        <a:t>diferenciación</a:t>
                      </a:r>
                      <a:r>
                        <a:rPr lang="es-MX" sz="1200"/>
                        <a:t> </a:t>
                      </a:r>
                      <a:endParaRPr sz="1200"/>
                    </a:p>
                  </a:txBody>
                  <a:tcPr marT="91425" marB="91425" marR="91425" marL="91425"/>
                </a:tc>
              </a:tr>
              <a:tr h="458500">
                <a:tc>
                  <a:txBody>
                    <a:bodyPr/>
                    <a:lstStyle/>
                    <a:p>
                      <a:pPr indent="0" lvl="0" marL="0" rtl="0" algn="l">
                        <a:spcBef>
                          <a:spcPts val="0"/>
                        </a:spcBef>
                        <a:spcAft>
                          <a:spcPts val="0"/>
                        </a:spcAft>
                        <a:buNone/>
                      </a:pPr>
                      <a:r>
                        <a:rPr lang="es-MX" sz="1200"/>
                        <a:t>Timbrit</a:t>
                      </a:r>
                      <a:endParaRPr sz="1200"/>
                    </a:p>
                    <a:p>
                      <a:pPr indent="0" lvl="0" marL="0" rtl="0" algn="l">
                        <a:spcBef>
                          <a:spcPts val="0"/>
                        </a:spcBef>
                        <a:spcAft>
                          <a:spcPts val="0"/>
                        </a:spcAft>
                        <a:buNone/>
                      </a:pPr>
                      <a:r>
                        <a:rPr lang="es-MX" sz="1200"/>
                        <a:t>Lanzamiento 2017</a:t>
                      </a:r>
                      <a:endParaRPr sz="1200"/>
                    </a:p>
                  </a:txBody>
                  <a:tcPr marT="91425" marB="91425" marR="91425" marL="91425"/>
                </a:tc>
                <a:tc>
                  <a:txBody>
                    <a:bodyPr/>
                    <a:lstStyle/>
                    <a:p>
                      <a:pPr indent="0" lvl="0" marL="0" rtl="0" algn="l">
                        <a:spcBef>
                          <a:spcPts val="0"/>
                        </a:spcBef>
                        <a:spcAft>
                          <a:spcPts val="0"/>
                        </a:spcAft>
                        <a:buNone/>
                      </a:pPr>
                      <a:r>
                        <a:rPr lang="es-MX" sz="1200"/>
                        <a:t>Plataforma</a:t>
                      </a:r>
                      <a:r>
                        <a:rPr lang="es-MX" sz="1200"/>
                        <a:t> especializada en conectar usuarios con profesionales para servicios del hogar y personales.</a:t>
                      </a:r>
                      <a:endParaRPr sz="1200"/>
                    </a:p>
                  </a:txBody>
                  <a:tcPr marT="91425" marB="91425" marR="91425" marL="91425"/>
                </a:tc>
                <a:tc>
                  <a:txBody>
                    <a:bodyPr/>
                    <a:lstStyle/>
                    <a:p>
                      <a:pPr indent="0" lvl="0" marL="0" rtl="0" algn="l">
                        <a:spcBef>
                          <a:spcPts val="0"/>
                        </a:spcBef>
                        <a:spcAft>
                          <a:spcPts val="0"/>
                        </a:spcAft>
                        <a:buNone/>
                      </a:pPr>
                      <a:r>
                        <a:rPr lang="es-MX" sz="1200"/>
                        <a:t>Brinda servicios de profesionales especialistas solo en el área de la reparación en el hogar.</a:t>
                      </a:r>
                      <a:endParaRPr sz="1200"/>
                    </a:p>
                  </a:txBody>
                  <a:tcPr marT="91425" marB="91425" marR="91425" marL="91425"/>
                </a:tc>
              </a:tr>
              <a:tr h="458500">
                <a:tc>
                  <a:txBody>
                    <a:bodyPr/>
                    <a:lstStyle/>
                    <a:p>
                      <a:pPr indent="0" lvl="0" marL="0" rtl="0" algn="l">
                        <a:spcBef>
                          <a:spcPts val="0"/>
                        </a:spcBef>
                        <a:spcAft>
                          <a:spcPts val="0"/>
                        </a:spcAft>
                        <a:buNone/>
                      </a:pPr>
                      <a:r>
                        <a:rPr lang="es-MX" sz="1200"/>
                        <a:t>Doctoralia</a:t>
                      </a:r>
                      <a:endParaRPr sz="1200"/>
                    </a:p>
                    <a:p>
                      <a:pPr indent="0" lvl="0" marL="0" rtl="0" algn="l">
                        <a:spcBef>
                          <a:spcPts val="0"/>
                        </a:spcBef>
                        <a:spcAft>
                          <a:spcPts val="0"/>
                        </a:spcAft>
                        <a:buNone/>
                      </a:pPr>
                      <a:r>
                        <a:rPr lang="es-MX" sz="1200"/>
                        <a:t>Lanzamiento:</a:t>
                      </a:r>
                      <a:r>
                        <a:rPr lang="es-MX" sz="1200"/>
                        <a:t> 2007</a:t>
                      </a:r>
                      <a:endParaRPr sz="1200"/>
                    </a:p>
                  </a:txBody>
                  <a:tcPr marT="91425" marB="91425" marR="91425" marL="91425"/>
                </a:tc>
                <a:tc>
                  <a:txBody>
                    <a:bodyPr/>
                    <a:lstStyle/>
                    <a:p>
                      <a:pPr indent="0" lvl="0" marL="0" rtl="0" algn="l">
                        <a:spcBef>
                          <a:spcPts val="0"/>
                        </a:spcBef>
                        <a:spcAft>
                          <a:spcPts val="0"/>
                        </a:spcAft>
                        <a:buNone/>
                      </a:pPr>
                      <a:r>
                        <a:rPr lang="es-MX" sz="1200"/>
                        <a:t>Plataforma en línea que conecta a pacientes con profesionales de la salud</a:t>
                      </a:r>
                      <a:endParaRPr sz="1200"/>
                    </a:p>
                  </a:txBody>
                  <a:tcPr marT="91425" marB="91425" marR="91425" marL="91425"/>
                </a:tc>
                <a:tc>
                  <a:txBody>
                    <a:bodyPr/>
                    <a:lstStyle/>
                    <a:p>
                      <a:pPr indent="0" lvl="0" marL="0" rtl="0" algn="l">
                        <a:spcBef>
                          <a:spcPts val="0"/>
                        </a:spcBef>
                        <a:spcAft>
                          <a:spcPts val="0"/>
                        </a:spcAft>
                        <a:buNone/>
                      </a:pPr>
                      <a:r>
                        <a:rPr i="1" lang="es-MX" sz="1200">
                          <a:solidFill>
                            <a:schemeClr val="dk1"/>
                          </a:solidFill>
                        </a:rPr>
                        <a:t>Doctoralia</a:t>
                      </a:r>
                      <a:r>
                        <a:rPr lang="es-MX" sz="1200">
                          <a:solidFill>
                            <a:schemeClr val="dk1"/>
                          </a:solidFill>
                        </a:rPr>
                        <a:t> está enfocado exclusivamente en servicios médicos y de salud</a:t>
                      </a:r>
                      <a:endParaRPr sz="1200"/>
                    </a:p>
                  </a:txBody>
                  <a:tcPr marT="91425" marB="91425" marR="91425" marL="91425"/>
                </a:tc>
              </a:tr>
            </a:tbl>
          </a:graphicData>
        </a:graphic>
      </p:graphicFrame>
      <p:sp>
        <p:nvSpPr>
          <p:cNvPr id="102" name="Google Shape;102;p7"/>
          <p:cNvSpPr txBox="1"/>
          <p:nvPr/>
        </p:nvSpPr>
        <p:spPr>
          <a:xfrm>
            <a:off x="7915825" y="2377900"/>
            <a:ext cx="6051000" cy="171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MX" sz="1600">
                <a:latin typeface="Calibri"/>
                <a:ea typeface="Calibri"/>
                <a:cs typeface="Calibri"/>
                <a:sym typeface="Calibri"/>
              </a:rPr>
              <a:t>Programa: Ing de Sistemas</a:t>
            </a:r>
            <a:endParaRPr sz="1600">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s-MX" sz="1600">
                <a:latin typeface="Calibri"/>
                <a:ea typeface="Calibri"/>
                <a:cs typeface="Calibri"/>
                <a:sym typeface="Calibri"/>
              </a:rPr>
              <a:t>Asignatura: Programación Web I</a:t>
            </a:r>
            <a:endParaRPr sz="1600">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s-MX" sz="1600">
                <a:latin typeface="Calibri"/>
                <a:ea typeface="Calibri"/>
                <a:cs typeface="Calibri"/>
                <a:sym typeface="Calibri"/>
              </a:rPr>
              <a:t>Semestre: 3ero.</a:t>
            </a:r>
            <a:endParaRPr sz="1600">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s-MX" sz="1600">
                <a:latin typeface="Calibri"/>
                <a:ea typeface="Calibri"/>
                <a:cs typeface="Calibri"/>
                <a:sym typeface="Calibri"/>
              </a:rPr>
              <a:t>Docente: Laura, paternita Alvarez</a:t>
            </a:r>
            <a:endParaRPr sz="16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
        <p:nvSpPr>
          <p:cNvPr id="103" name="Google Shape;103;p7"/>
          <p:cNvSpPr txBox="1"/>
          <p:nvPr/>
        </p:nvSpPr>
        <p:spPr>
          <a:xfrm>
            <a:off x="5638050" y="18062600"/>
            <a:ext cx="3485100" cy="4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MX" sz="2750">
                <a:solidFill>
                  <a:schemeClr val="lt1"/>
                </a:solidFill>
              </a:rPr>
              <a:t>8. Referencias</a:t>
            </a:r>
            <a:r>
              <a:rPr b="1" lang="es-MX" sz="1900">
                <a:solidFill>
                  <a:schemeClr val="lt1"/>
                </a:solidFill>
              </a:rPr>
              <a:t> </a:t>
            </a:r>
            <a:endParaRPr b="1" sz="19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31F2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