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68" r:id="rId7"/>
    <p:sldId id="269" r:id="rId8"/>
    <p:sldId id="270" r:id="rId9"/>
    <p:sldId id="27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5"/>
    <a:srgbClr val="5FAEB6"/>
    <a:srgbClr val="3F6184"/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5E3-9E76-44D8-B8E8-7141C214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C3EB-E21A-4601-8122-09A2EB8E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C22-05C4-4C36-925C-28A9581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D3B-51D3-46EE-A76B-AADD32E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70F2-F1A9-48BF-AC75-A70CF2A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3C9-BE22-4FD2-8EDF-BDDCF18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A14-918A-448B-BA8C-2FE286FD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A30-7447-49EC-9489-91199CC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8-64ED-4D2B-93C0-23B9657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BF6-C66E-4FD7-A71D-7B45534D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C316-F713-43B4-950E-89AA8012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B89C-0ECF-4DA5-B416-73751829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701-C6FE-40C6-8B2B-0D684E4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5C0-A77E-493F-BBA6-ACEB52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4E12-DA2C-4EF9-8352-94CD318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EB7-89BF-46D8-B1BB-1CB969BC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EC5E-7BCA-4A19-ABB7-86A0AFE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2C1A-D95E-4B05-99A8-8E452B4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CCC-CA14-4205-BD83-C099802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0A0-2E8A-40F4-A37C-0EBF26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F6F9-2508-426A-876C-418E8A0F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9D34-DD00-4BDE-A61C-0BCA12E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E00-3A8E-44D5-BCDD-BF94C17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AA17-897F-4FF8-83A0-DDEE790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469-B3F1-4DB4-919D-851E8CC3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EC4-6DAD-40F2-AC72-CEB730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E5B-CA45-4D9D-B7EA-AC4E7BD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769E-D95B-49B1-970F-BD9B027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A15A-A125-42E8-B0C7-312BED90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B3DB-D859-41BB-A4E8-44325A8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6141-C36A-4986-83AF-38D6E893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9D3-F9CA-42D8-9643-9A93111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D98D-5853-4465-8460-33CC1E7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709-95AD-465A-B997-D63EBA18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B922-DB59-413F-958F-7B4D304B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496D-A4EB-4054-BA3A-89A509B2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041D-41CD-4BEC-A183-97D8D22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C91B-3D6B-4335-974B-A310D8D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90B-6886-4A96-AA27-16C361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12-1CB6-4FAC-820A-C9CFC11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550C-57A8-4F8F-8B51-2EB41D0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20C-D147-479D-9B86-A3BA1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A8C7-DD6D-4424-B3DA-B8DAF29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2174-B076-435A-8A1F-FC9AC2B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1DE2-EDF2-4571-BBFD-3D69504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2CAE-C4D3-4B17-A8F6-B400A0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2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3D3-A798-41AD-A1B0-EB28627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448-B4A8-4C3D-9A16-51968CFE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0E9-C6F7-483D-9F34-21C53B7D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0927-0594-44C2-A176-CA0A41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87E2-A97F-469E-A64A-1784C59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9F01-AC09-47AF-8EA0-4D52283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AC-5849-414C-8C6E-162747F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B4094-1C1F-445B-ABFA-EB6A3781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AF4-BB3B-4C35-AB9E-FA171F04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289A-A9AE-4C70-B316-29A79B6B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1416-DD4C-4458-9F3E-0C3BD7D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6016-BA6F-4930-8DFC-BF9BC55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36F3-3F50-4CB2-B27B-58773A02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95A-69C9-4BDF-A415-99C956CC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7BA-3549-4B12-9541-54A26637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B48F-4499-4F89-8CF6-C3272630347D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981-2E46-443C-9BBC-9A525868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414-83D4-4911-B190-09DD98AB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A077-F39B-4F1B-B15D-DD71F83F6284}"/>
              </a:ext>
            </a:extLst>
          </p:cNvPr>
          <p:cNvGrpSpPr/>
          <p:nvPr/>
        </p:nvGrpSpPr>
        <p:grpSpPr>
          <a:xfrm>
            <a:off x="-6844921" y="-4157642"/>
            <a:ext cx="17404766" cy="17404766"/>
            <a:chOff x="-6810375" y="-2680025"/>
            <a:chExt cx="15506700" cy="15506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FDCCE6-420C-46B2-A059-DE7CE95CE7CC}"/>
                </a:ext>
              </a:extLst>
            </p:cNvPr>
            <p:cNvSpPr/>
            <p:nvPr/>
          </p:nvSpPr>
          <p:spPr>
            <a:xfrm>
              <a:off x="-6810375" y="-2680025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F2DDE0-85A7-4A10-AD49-A75ACF1B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208258" y="-330026"/>
              <a:ext cx="7800843" cy="31008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2CE84-AB7E-4649-9F10-22793D5E17F4}"/>
              </a:ext>
            </a:extLst>
          </p:cNvPr>
          <p:cNvGrpSpPr/>
          <p:nvPr/>
        </p:nvGrpSpPr>
        <p:grpSpPr>
          <a:xfrm>
            <a:off x="-6985250" y="-4110148"/>
            <a:ext cx="17404766" cy="17404766"/>
            <a:chOff x="-14328775" y="-2926764"/>
            <a:chExt cx="15506700" cy="15506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F4489E-2615-400B-B4A7-3FC2A016B8F5}"/>
                </a:ext>
              </a:extLst>
            </p:cNvPr>
            <p:cNvSpPr/>
            <p:nvPr/>
          </p:nvSpPr>
          <p:spPr>
            <a:xfrm>
              <a:off x="-14328775" y="-2926764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A43BBA-65CF-40AF-AA4B-872947D3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726659" y="-576765"/>
              <a:ext cx="7800843" cy="310084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B1493-2196-48E1-930F-22C5000074A1}"/>
              </a:ext>
            </a:extLst>
          </p:cNvPr>
          <p:cNvGrpSpPr/>
          <p:nvPr/>
        </p:nvGrpSpPr>
        <p:grpSpPr>
          <a:xfrm>
            <a:off x="-6875238" y="-4015160"/>
            <a:ext cx="17404766" cy="17404765"/>
            <a:chOff x="6096000" y="-2433285"/>
            <a:chExt cx="15506700" cy="155066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498C3-6BC2-493C-8185-5D772CFC06C9}"/>
                </a:ext>
              </a:extLst>
            </p:cNvPr>
            <p:cNvSpPr/>
            <p:nvPr/>
          </p:nvSpPr>
          <p:spPr>
            <a:xfrm>
              <a:off x="6096000" y="-2433285"/>
              <a:ext cx="15506700" cy="155066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FA86F-333E-4399-B392-8DB2825A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698114" y="-83283"/>
              <a:ext cx="7800845" cy="31008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FA93B-9171-4536-B962-C38592342598}"/>
              </a:ext>
            </a:extLst>
          </p:cNvPr>
          <p:cNvSpPr txBox="1"/>
          <p:nvPr/>
        </p:nvSpPr>
        <p:spPr>
          <a:xfrm>
            <a:off x="2637634" y="3562621"/>
            <a:ext cx="7029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 panose="00000500000000000000" pitchFamily="50" charset="0"/>
              </a:rPr>
              <a:t>User-Friendly-Jukebox</a:t>
            </a:r>
            <a:endParaRPr lang="en-CA" sz="4400" dirty="0">
              <a:latin typeface="Montserrat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4A437-A2FD-4A99-A0F2-8C802ABD4D6C}"/>
              </a:ext>
            </a:extLst>
          </p:cNvPr>
          <p:cNvSpPr txBox="1"/>
          <p:nvPr/>
        </p:nvSpPr>
        <p:spPr>
          <a:xfrm>
            <a:off x="3397282" y="5304592"/>
            <a:ext cx="53974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" panose="00000500000000000000" pitchFamily="50" charset="0"/>
              </a:rPr>
              <a:t>ENSE 885AS Activity 1 Presentation</a:t>
            </a:r>
          </a:p>
          <a:p>
            <a:pPr algn="ctr"/>
            <a:r>
              <a:rPr lang="en-US" sz="2300" dirty="0">
                <a:latin typeface="Montserrat" panose="00000500000000000000" pitchFamily="50" charset="0"/>
              </a:rPr>
              <a:t>Brandon Watson</a:t>
            </a:r>
            <a:endParaRPr lang="en-CA" sz="23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486 C 2.08333E-7 0.00255 0.00169 0.00093 0.00391 0.00093 C 0.00651 0.00093 0.00742 0.00278 0.00781 0.00394 L 0.00833 0.00556 C 0.00859 0.00695 0.00964 0.00903 0.0125 0.00903 C 0.01445 0.00903 0.01667 0.00695 0.01667 0.00486 C 0.01667 0.00255 0.01445 0.00093 0.0125 0.00093 C 0.00964 0.00093 0.00859 0.00278 0.00833 0.00394 L 0.00781 0.00556 C 0.00742 0.00695 0.00651 0.00903 0.00391 0.00903 C 0.00169 0.00903 2.08333E-7 0.00695 2.08333E-7 0.00486 Z " pathEditMode="relative" rAng="0" ptsTypes="AAAAAAAAAAA">
                                      <p:cBhvr>
                                        <p:cTn id="12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2.96296E-6 C 4.375E-6 0.00185 0.00182 0.00371 0.00455 0.00371 C 0.00742 0.00371 0.00859 0.00162 0.00911 0.00047 L 0.00963 -0.00115 C 0.00976 -0.00208 0.01106 -0.0037 0.01445 -0.0037 C 0.01653 -0.0037 0.01927 -0.00231 0.01927 -2.96296E-6 C 0.01927 0.00185 0.01653 0.00371 0.01445 0.00371 C 0.01106 0.00371 0.00976 0.00162 0.00963 0.00047 L 0.00911 -0.00115 C 0.00859 -0.00208 0.00742 -0.0037 0.00455 -0.0037 C 0.00182 -0.0037 4.375E-6 -0.00231 4.375E-6 -2.96296E-6 Z " pathEditMode="relative" rAng="0" ptsTypes="AAAAAAAAAAA">
                                      <p:cBhvr>
                                        <p:cTn id="14" dur="20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5671 C -3.75E-6 0.05903 0.00404 0.06088 0.00899 0.06088 C 0.01485 0.06088 0.01706 0.05857 0.01797 0.05764 L 0.01888 0.05602 C 0.01967 0.05486 0.02201 0.05324 0.02865 0.05324 C 0.03295 0.05324 0.03789 0.05463 0.03789 0.05671 C 0.03789 0.05903 0.03295 0.06088 0.02865 0.06088 C 0.02201 0.06088 0.01967 0.05857 0.01888 0.05764 L 0.01797 0.05602 C 0.01706 0.05486 0.01485 0.05324 0.00899 0.05324 C 0.00404 0.05324 -3.75E-6 0.05463 -3.75E-6 0.05671 Z " pathEditMode="relative" rAng="0" ptsTypes="AAAAAAAAAAA">
                                      <p:cBhvr>
                                        <p:cTn id="16" dur="1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9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2945939" y="429162"/>
            <a:ext cx="6300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User Story Mapping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MVP 1: (June 2) Functional Code &amp; Temporary Installation &amp; Limited Buttons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MVP 2: (June 9) Temporary Installation &amp; All Buttons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5C4C93-51C2-4037-BB1B-A0C438ED8925}"/>
              </a:ext>
            </a:extLst>
          </p:cNvPr>
          <p:cNvSpPr txBox="1"/>
          <p:nvPr/>
        </p:nvSpPr>
        <p:spPr>
          <a:xfrm>
            <a:off x="1946115" y="4168130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MVP 3: (June 16) Fully Functional &amp; Semi-permanent Installation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F6D689-8565-4864-BED7-8825229BC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3"/>
            <a:ext cx="1159324" cy="460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A4DEF3-2D5D-4A29-A945-B6E2B3F91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1"/>
            <a:ext cx="1159324" cy="4608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E47382-810B-4C58-847F-5CE825435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1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1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080080" y="429162"/>
            <a:ext cx="4031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Background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3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Community – Ageing Regina Lawn Bowling Club Members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EF096B-9FF3-454E-AB1A-67235724EA07}"/>
              </a:ext>
            </a:extLst>
          </p:cNvPr>
          <p:cNvSpPr txBox="1"/>
          <p:nvPr/>
        </p:nvSpPr>
        <p:spPr>
          <a:xfrm>
            <a:off x="1946115" y="3096437"/>
            <a:ext cx="909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The RLBC has only started adopting digital technologies over the past 6 years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C33E0E-7E0C-4753-AB90-17638EBA2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96439"/>
            <a:ext cx="1159324" cy="4608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1398BA-15B9-44FE-A2A1-197F02174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96438"/>
            <a:ext cx="1159324" cy="4608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7E20C3-75AA-4741-AD35-406AD8D4C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96437"/>
            <a:ext cx="1159324" cy="460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9120E5-4DB5-423E-9E47-74B9951EDCD8}"/>
              </a:ext>
            </a:extLst>
          </p:cNvPr>
          <p:cNvSpPr txBox="1"/>
          <p:nvPr/>
        </p:nvSpPr>
        <p:spPr>
          <a:xfrm>
            <a:off x="1946115" y="4359180"/>
            <a:ext cx="909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Creating a User-Friendly-Jukebox to address isolation and create and recharge sustainable social connections within the RLBC community.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28AF67-B988-49C6-895A-0F876C5A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2"/>
            <a:ext cx="1159324" cy="460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74802-8A0B-4C49-B12D-DCE332EA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8AF333-FF47-4111-A483-20DF748DA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0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2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94953" y="429162"/>
            <a:ext cx="112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UN Sustainable Development Goals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Goal 12: Responsible Consumption and 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Goal 3: Good Health &amp;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3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1777354" y="429162"/>
            <a:ext cx="863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Community Characteristics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The RLBC is in the growing &amp; restless part of its lifecycle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EF096B-9FF3-454E-AB1A-67235724EA07}"/>
              </a:ext>
            </a:extLst>
          </p:cNvPr>
          <p:cNvSpPr txBox="1"/>
          <p:nvPr/>
        </p:nvSpPr>
        <p:spPr>
          <a:xfrm>
            <a:off x="1946115" y="2723815"/>
            <a:ext cx="909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While technology is now being adopted at the club more frequently, the community is slow at learning, understanding and utilizing the new technology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C33E0E-7E0C-4753-AB90-17638EBA2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723817"/>
            <a:ext cx="1159324" cy="4608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1398BA-15B9-44FE-A2A1-197F02174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723816"/>
            <a:ext cx="1159324" cy="4608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7E20C3-75AA-4741-AD35-406AD8D4C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723815"/>
            <a:ext cx="1159324" cy="460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9120E5-4DB5-423E-9E47-74B9951EDCD8}"/>
              </a:ext>
            </a:extLst>
          </p:cNvPr>
          <p:cNvSpPr txBox="1"/>
          <p:nvPr/>
        </p:nvSpPr>
        <p:spPr>
          <a:xfrm>
            <a:off x="1946115" y="4359180"/>
            <a:ext cx="9099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There is currently a large reliance on in-person communication and email however, without many social events, communication happens slowly with small groups of members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28AF67-B988-49C6-895A-0F876C5A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2"/>
            <a:ext cx="1159324" cy="460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74802-8A0B-4C49-B12D-DCE332EA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8AF333-FF47-4111-A483-20DF748DA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0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4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89341" y="429162"/>
            <a:ext cx="1121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Technology configuration inventory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Platforms: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9120E5-4DB5-423E-9E47-74B9951EDCD8}"/>
              </a:ext>
            </a:extLst>
          </p:cNvPr>
          <p:cNvSpPr txBox="1"/>
          <p:nvPr/>
        </p:nvSpPr>
        <p:spPr>
          <a:xfrm>
            <a:off x="1946115" y="4359180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Stand-alone Tools: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28AF67-B988-49C6-895A-0F876C5A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2"/>
            <a:ext cx="1159324" cy="460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74802-8A0B-4C49-B12D-DCE332EA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8AF333-FF47-4111-A483-20DF748DA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D7239A-1BAD-4060-BAD8-AF00F2FD40FA}"/>
              </a:ext>
            </a:extLst>
          </p:cNvPr>
          <p:cNvSpPr txBox="1"/>
          <p:nvPr/>
        </p:nvSpPr>
        <p:spPr>
          <a:xfrm>
            <a:off x="2258206" y="2294527"/>
            <a:ext cx="9099256" cy="170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Website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Email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Facebook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YouTube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BAE37-F648-4B03-B3A4-B28BEFCECE4E}"/>
              </a:ext>
            </a:extLst>
          </p:cNvPr>
          <p:cNvSpPr txBox="1"/>
          <p:nvPr/>
        </p:nvSpPr>
        <p:spPr>
          <a:xfrm>
            <a:off x="2258206" y="4820014"/>
            <a:ext cx="9099256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Sound System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4509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5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1440719" y="429162"/>
            <a:ext cx="9310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Drafting an emerging picture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Current configuration at the RLBC leaves the Participation and Group polarities lacking.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5" y="2884676"/>
            <a:ext cx="909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The User-Friendly-Jukebox Project will focus on these polarities in an attempt to begin unifying the community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6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862857" y="429162"/>
            <a:ext cx="4466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Business case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Option 1: Build the Project (Recommended)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Option 2: Don’t Build the Project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5C4C93-51C2-4037-BB1B-A0C438ED8925}"/>
              </a:ext>
            </a:extLst>
          </p:cNvPr>
          <p:cNvSpPr txBox="1"/>
          <p:nvPr/>
        </p:nvSpPr>
        <p:spPr>
          <a:xfrm>
            <a:off x="1946115" y="4168130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Option 3: Find an existing option that may only address some of the concerns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F6D689-8565-4864-BED7-8825229BC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3"/>
            <a:ext cx="1159324" cy="460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A4DEF3-2D5D-4A29-A945-B6E2B3F91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1"/>
            <a:ext cx="1159324" cy="4608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E47382-810B-4C58-847F-5CE825435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084531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7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905336" y="429162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scope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Deliverables: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5" y="2642179"/>
            <a:ext cx="9099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Jukebox design concepts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Arduino code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Completed physical jukebox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Jukebox instruction manual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8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2637361" y="429162"/>
            <a:ext cx="6917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requirements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4" y="1833694"/>
            <a:ext cx="992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Functional Requirements: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4" y="2356914"/>
            <a:ext cx="90992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have a footprint matching that of the existing sound system cabinet as it will be installed on top of the existing sound system cabinet.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easy to use.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have a series of buttons with corresponding labels and lights to indicate whether they are active or not.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allow access to the internal MP3 player so that music changes can be made.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planned with expandability options allowing for additional music genre buttons in the future.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44BE5-9E27-405D-B986-5ED0567E3BF2}"/>
              </a:ext>
            </a:extLst>
          </p:cNvPr>
          <p:cNvSpPr txBox="1"/>
          <p:nvPr/>
        </p:nvSpPr>
        <p:spPr>
          <a:xfrm>
            <a:off x="1946114" y="4520965"/>
            <a:ext cx="992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Technical/Performance Requirements: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92A73B-9070-4E50-91BE-61648F4B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FB1A-D4E3-46AF-A8FA-20F6D34D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53EC9-97A5-4069-8E99-078D04F1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6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4742F8-9BE9-4D3D-8290-1DBB93B1AFD5}"/>
              </a:ext>
            </a:extLst>
          </p:cNvPr>
          <p:cNvSpPr txBox="1"/>
          <p:nvPr/>
        </p:nvSpPr>
        <p:spPr>
          <a:xfrm>
            <a:off x="1946114" y="5044185"/>
            <a:ext cx="90992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stable/dependable/reliable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connect to the existing sound system with a 3.5mm AUX cable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391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Watson</dc:creator>
  <cp:lastModifiedBy>Brandon Watson</cp:lastModifiedBy>
  <cp:revision>97</cp:revision>
  <dcterms:created xsi:type="dcterms:W3CDTF">2021-04-20T22:56:31Z</dcterms:created>
  <dcterms:modified xsi:type="dcterms:W3CDTF">2021-05-19T17:58:59Z</dcterms:modified>
</cp:coreProperties>
</file>