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78" r:id="rId4"/>
    <p:sldId id="257" r:id="rId5"/>
    <p:sldId id="269" r:id="rId6"/>
    <p:sldId id="270" r:id="rId7"/>
    <p:sldId id="272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A45"/>
    <a:srgbClr val="5FAEB6"/>
    <a:srgbClr val="3F6184"/>
    <a:srgbClr val="7788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1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A5E3-9E76-44D8-B8E8-7141C2147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7C3EB-E21A-4601-8122-09A2EB8E5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15C22-05C4-4C36-925C-28A9581C4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CDD3B-51D3-46EE-A76B-AADD32E6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C70F2-F1A9-48BF-AC75-A70CF2AE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926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D33C9-BE22-4FD2-8EDF-BDDCF1868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A3A14-918A-448B-BA8C-2FE286FD1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94A30-7447-49EC-9489-91199CC6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C4A78-64ED-4D2B-93C0-23B9657D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44BF6-C66E-4FD7-A71D-7B45534D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469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21C316-F713-43B4-950E-89AA80128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AB89C-0ECF-4DA5-B416-737518291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71701-C6FE-40C6-8B2B-0D684E45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F55C0-A77E-493F-BBA6-ACEB527C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84E12-DA2C-4EF9-8352-94CD3182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549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B0EB7-89BF-46D8-B1BB-1CB969BCF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8EC5E-7BCA-4A19-ABB7-86A0AFE61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E2C1A-D95E-4B05-99A8-8E452B424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B2CCC-CA14-4205-BD83-C0998025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320A0-2E8A-40F4-A37C-0EBF26B9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231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F6F9-2508-426A-876C-418E8A0F2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09D34-DD00-4BDE-A61C-0BCA12E66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78E00-3A8E-44D5-BCDD-BF94C17C7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9AA17-897F-4FF8-83A0-DDEE7902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B0469-B3F1-4DB4-919D-851E8CC3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41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9EC4-6DAD-40F2-AC72-CEB730D3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CAE5B-CA45-4D9D-B7EA-AC4E7BD81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C769E-D95B-49B1-970F-BD9B0276E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4A15A-A125-42E8-B0C7-312BED90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2021-06-16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AB3DB-D859-41BB-A4E8-44325A81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96141-C36A-4986-83AF-38D6E893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260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09D3-F9CA-42D8-9643-9A931114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CD98D-5853-4465-8460-33CC1E75E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F3709-95AD-465A-B997-D63EBA18A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3B922-DB59-413F-958F-7B4D304B1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7496D-A4EB-4054-BA3A-89A509B23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B2041D-41CD-4BEC-A183-97D8D220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2021-06-16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0BC91B-3D6B-4335-974B-A310D8D6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BA90B-6886-4A96-AA27-16C36157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6801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2A12-1CB6-4FAC-820A-C9CFC11E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1B550C-57A8-4F8F-8B51-2EB41D00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2021-06-16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F520C-D147-479D-9B86-A3BA1AD12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AA8C7-DD6D-4424-B3DA-B8DAF29D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7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22174-B076-435A-8A1F-FC9AC2B5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2021-06-16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61DE2-EDF2-4571-BBFD-3D695047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32CAE-C4D3-4B17-A8F6-B400A0BA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227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073D3-A798-41AD-A1B0-EB2862728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B5448-B4A8-4C3D-9A16-51968CFE6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9A0E9-C6F7-483D-9F34-21C53B7D1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80927-0594-44C2-A176-CA0A41C7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2021-06-16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E87E2-A97F-469E-A64A-1784C5959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A9F01-AC09-47AF-8EA0-4D52283C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975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0DAC-5849-414C-8C6E-162747F8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CB4094-1C1F-445B-ABFA-EB6A3781F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EEAF4-BB3B-4C35-AB9E-FA171F048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2289A-A9AE-4C70-B316-29A79B6B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2021-06-16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F1416-DD4C-4458-9F3E-0C3BD7DB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E6016-BA6F-4930-8DFC-BF9BC556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076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B636F3-3F50-4CB2-B27B-58773A020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5595A-69C9-4BDF-A415-99C956CC1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E17BA-3549-4B12-9541-54A26637E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0B48F-4499-4F89-8CF6-C3272630347D}" type="datetimeFigureOut">
              <a:rPr lang="en-CA" smtClean="0"/>
              <a:t>2021-06-16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57981-2E46-443C-9BBC-9A5258683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0D414-83D4-4911-B190-09DD98AB7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95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FF4A077-F39B-4F1B-B15D-DD71F83F6284}"/>
              </a:ext>
            </a:extLst>
          </p:cNvPr>
          <p:cNvGrpSpPr/>
          <p:nvPr/>
        </p:nvGrpSpPr>
        <p:grpSpPr>
          <a:xfrm>
            <a:off x="-6844921" y="-4157642"/>
            <a:ext cx="17404766" cy="17404766"/>
            <a:chOff x="-6810375" y="-2680025"/>
            <a:chExt cx="15506700" cy="15506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3FDCCE6-420C-46B2-A059-DE7CE95CE7CC}"/>
                </a:ext>
              </a:extLst>
            </p:cNvPr>
            <p:cNvSpPr/>
            <p:nvPr/>
          </p:nvSpPr>
          <p:spPr>
            <a:xfrm>
              <a:off x="-6810375" y="-2680025"/>
              <a:ext cx="15506700" cy="155067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CF2DDE0-85A7-4A10-AD49-A75ACF1B0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208258" y="-330026"/>
              <a:ext cx="7800843" cy="3100846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62CE84-AB7E-4649-9F10-22793D5E17F4}"/>
              </a:ext>
            </a:extLst>
          </p:cNvPr>
          <p:cNvGrpSpPr/>
          <p:nvPr/>
        </p:nvGrpSpPr>
        <p:grpSpPr>
          <a:xfrm>
            <a:off x="-6985250" y="-4110148"/>
            <a:ext cx="17404766" cy="17404766"/>
            <a:chOff x="-14328775" y="-2926764"/>
            <a:chExt cx="15506700" cy="155067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6F4489E-2615-400B-B4A7-3FC2A016B8F5}"/>
                </a:ext>
              </a:extLst>
            </p:cNvPr>
            <p:cNvSpPr/>
            <p:nvPr/>
          </p:nvSpPr>
          <p:spPr>
            <a:xfrm>
              <a:off x="-14328775" y="-2926764"/>
              <a:ext cx="15506700" cy="155067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1A43BBA-65CF-40AF-AA4B-872947D37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10726659" y="-576765"/>
              <a:ext cx="7800843" cy="3100846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3B1493-2196-48E1-930F-22C5000074A1}"/>
              </a:ext>
            </a:extLst>
          </p:cNvPr>
          <p:cNvGrpSpPr/>
          <p:nvPr/>
        </p:nvGrpSpPr>
        <p:grpSpPr>
          <a:xfrm>
            <a:off x="-6875238" y="-4015160"/>
            <a:ext cx="17404766" cy="17404765"/>
            <a:chOff x="6096000" y="-2433285"/>
            <a:chExt cx="15506700" cy="1550669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87498C3-6BC2-493C-8185-5D772CFC06C9}"/>
                </a:ext>
              </a:extLst>
            </p:cNvPr>
            <p:cNvSpPr/>
            <p:nvPr/>
          </p:nvSpPr>
          <p:spPr>
            <a:xfrm>
              <a:off x="6096000" y="-2433285"/>
              <a:ext cx="15506700" cy="1550669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33FA86F-333E-4399-B392-8DB2825AB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698114" y="-83283"/>
              <a:ext cx="7800845" cy="3100847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6DFA93B-9171-4536-B962-C38592342598}"/>
              </a:ext>
            </a:extLst>
          </p:cNvPr>
          <p:cNvSpPr txBox="1"/>
          <p:nvPr/>
        </p:nvSpPr>
        <p:spPr>
          <a:xfrm>
            <a:off x="2637634" y="3562621"/>
            <a:ext cx="7029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Montserrat" panose="00000500000000000000" pitchFamily="50" charset="0"/>
              </a:rPr>
              <a:t>User-Friendly-Jukebox</a:t>
            </a:r>
            <a:endParaRPr lang="en-CA" sz="4400" dirty="0">
              <a:latin typeface="Montserrat" panose="00000500000000000000" pitchFamily="50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14A437-A2FD-4A99-A0F2-8C802ABD4D6C}"/>
              </a:ext>
            </a:extLst>
          </p:cNvPr>
          <p:cNvSpPr txBox="1"/>
          <p:nvPr/>
        </p:nvSpPr>
        <p:spPr>
          <a:xfrm>
            <a:off x="3397282" y="5304592"/>
            <a:ext cx="53974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latin typeface="Montserrat" panose="00000500000000000000" pitchFamily="50" charset="0"/>
              </a:rPr>
              <a:t>ENSE 885AS Activity 1 Presentation</a:t>
            </a:r>
          </a:p>
          <a:p>
            <a:pPr algn="ctr"/>
            <a:r>
              <a:rPr lang="en-US" sz="2300" dirty="0">
                <a:latin typeface="Montserrat" panose="00000500000000000000" pitchFamily="50" charset="0"/>
              </a:rPr>
              <a:t>Brandon Watson</a:t>
            </a:r>
            <a:endParaRPr lang="en-CA" sz="2300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8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30"/>
                                  </p:stCondLst>
                                  <p:childTnLst>
                                    <p:animRot by="5400000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70"/>
                                  </p:stCondLst>
                                  <p:childTnLst>
                                    <p:animRot by="5400000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.00486 C 2.08333E-7 0.00255 0.00169 0.00093 0.00391 0.00093 C 0.00651 0.00093 0.00742 0.00278 0.00781 0.00394 L 0.00833 0.00556 C 0.00859 0.00695 0.00964 0.00903 0.0125 0.00903 C 0.01445 0.00903 0.01667 0.00695 0.01667 0.00486 C 0.01667 0.00255 0.01445 0.00093 0.0125 0.00093 C 0.00964 0.00093 0.00859 0.00278 0.00833 0.00394 L 0.00781 0.00556 C 0.00742 0.00695 0.00651 0.00903 0.00391 0.00903 C 0.00169 0.00903 2.08333E-7 0.00695 2.08333E-7 0.00486 Z " pathEditMode="relative" rAng="0" ptsTypes="AAAAAAAAAAA">
                                      <p:cBhvr>
                                        <p:cTn id="12" dur="1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6" presetClass="path" presetSubtype="0" repeatCount="indefinite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375E-6 -2.96296E-6 C 4.375E-6 0.00185 0.00182 0.00371 0.00455 0.00371 C 0.00742 0.00371 0.00859 0.00162 0.00911 0.00047 L 0.00963 -0.00115 C 0.00976 -0.00208 0.01106 -0.0037 0.01445 -0.0037 C 0.01653 -0.0037 0.01927 -0.00231 0.01927 -2.96296E-6 C 0.01927 0.00185 0.01653 0.00371 0.01445 0.00371 C 0.01106 0.00371 0.00976 0.00162 0.00963 0.00047 L 0.00911 -0.00115 C 0.00859 -0.00208 0.00742 -0.0037 0.00455 -0.0037 C 0.00182 -0.0037 4.375E-6 -0.00231 4.375E-6 -2.96296E-6 Z " pathEditMode="relative" rAng="0" ptsTypes="AAAAAAAAAAA">
                                      <p:cBhvr>
                                        <p:cTn id="14" dur="20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05671 C -3.75E-6 0.05903 0.00404 0.06088 0.00899 0.06088 C 0.01485 0.06088 0.01706 0.05857 0.01797 0.05764 L 0.01888 0.05602 C 0.01967 0.05486 0.02201 0.05324 0.02865 0.05324 C 0.03295 0.05324 0.03789 0.05463 0.03789 0.05671 C 0.03789 0.05903 0.03295 0.06088 0.02865 0.06088 C 0.02201 0.06088 0.01967 0.05857 0.01888 0.05764 L 0.01797 0.05602 C 0.01706 0.05486 0.01485 0.05324 0.00899 0.05324 C 0.00404 0.05324 -3.75E-6 0.05463 -3.75E-6 0.05671 Z " pathEditMode="relative" rAng="0" ptsTypes="AAAAAAAAAAA">
                                      <p:cBhvr>
                                        <p:cTn id="16" dur="16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E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C91A7-C203-42E1-80CB-ABAEB87C8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86" y="-590551"/>
            <a:ext cx="1898114" cy="494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0BE695-4727-441D-9346-D44E83BFC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7" y="6277114"/>
            <a:ext cx="596325" cy="237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08BAF-A147-450C-B272-4C376DA9A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5206" y="6277113"/>
            <a:ext cx="596325" cy="2370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C94F27-3062-45B5-AF57-682BA0D91E34}"/>
              </a:ext>
            </a:extLst>
          </p:cNvPr>
          <p:cNvSpPr txBox="1"/>
          <p:nvPr/>
        </p:nvSpPr>
        <p:spPr>
          <a:xfrm>
            <a:off x="419100" y="6263354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iret One" panose="02000000000000000000" pitchFamily="2" charset="0"/>
              </a:rPr>
              <a:t>1</a:t>
            </a:r>
            <a:endParaRPr lang="en-CA" dirty="0">
              <a:solidFill>
                <a:schemeClr val="bg1"/>
              </a:solidFill>
              <a:latin typeface="Poiret On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DA61C-A104-47EC-BA02-5E0ACDC1CE3D}"/>
              </a:ext>
            </a:extLst>
          </p:cNvPr>
          <p:cNvSpPr txBox="1"/>
          <p:nvPr/>
        </p:nvSpPr>
        <p:spPr>
          <a:xfrm>
            <a:off x="494953" y="429162"/>
            <a:ext cx="11202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" panose="00000500000000000000" pitchFamily="50" charset="0"/>
              </a:rPr>
              <a:t>UN Sustainable Development Goals</a:t>
            </a:r>
            <a:endParaRPr lang="en-CA" sz="4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2FD374-4AD3-45E5-97AE-586C471D175B}"/>
              </a:ext>
            </a:extLst>
          </p:cNvPr>
          <p:cNvSpPr txBox="1"/>
          <p:nvPr/>
        </p:nvSpPr>
        <p:spPr>
          <a:xfrm>
            <a:off x="1946115" y="2191756"/>
            <a:ext cx="9099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</a:rPr>
              <a:t>Goal 12: Responsible Consumption and Production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78F11E-8D1C-4CFD-8854-1D8F68DDB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2100257"/>
            <a:ext cx="1159324" cy="4608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88E5513-5618-4124-9972-913EF1C79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2100256"/>
            <a:ext cx="1159324" cy="4608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72B2F1-328D-43B4-BBF4-ADFEA4B06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2100255"/>
            <a:ext cx="1159324" cy="4608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8FEB30D-A844-4430-8EC9-4A63502CB7AE}"/>
              </a:ext>
            </a:extLst>
          </p:cNvPr>
          <p:cNvSpPr txBox="1"/>
          <p:nvPr/>
        </p:nvSpPr>
        <p:spPr>
          <a:xfrm>
            <a:off x="1946115" y="3179943"/>
            <a:ext cx="9099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</a:rPr>
              <a:t>Goal 3: Good Health &amp; Well-being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7D0057D-B38E-4497-9C7A-04F69C7EB8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3088444"/>
            <a:ext cx="1159324" cy="4608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B797A41-47E3-4B6B-9093-07E89033E2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3088443"/>
            <a:ext cx="1159324" cy="4608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3E9611A-74CC-4762-A10A-1C33F4C0A3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3088442"/>
            <a:ext cx="1159324" cy="46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7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C 3.75E-6 0.00185 0.00026 0.00347 0.00078 0.00347 C 0.00143 0.00347 0.00169 0.00162 0.00169 0.0007 L 0.00182 -0.00069 C 0.00195 -0.00162 0.00208 -0.00324 0.00273 -0.00324 C 0.00325 -0.00324 0.00377 -0.00185 0.00377 -2.22222E-6 C 0.00377 0.00185 0.00325 0.00347 0.00273 0.00347 C 0.00208 0.00347 0.00195 0.00162 0.00182 0.0007 L 0.00169 -0.00069 C 0.00169 -0.00162 0.00143 -0.00324 0.00078 -0.00324 C 0.00026 -0.00324 3.75E-6 -0.00185 3.75E-6 -2.22222E-6 Z " pathEditMode="relative" rAng="0" ptsTypes="AAAAAAAAAAA">
                                      <p:cBhvr>
                                        <p:cTn id="6" dur="1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2.22222E-6 C -4.16667E-7 0.00185 0.00052 0.00347 0.00117 0.00347 C 0.00195 0.00347 0.00221 0.00162 0.00234 0.00069 L 0.00247 -0.0007 C 0.0026 -0.00162 0.003 -0.00324 0.00391 -0.00324 C 0.00443 -0.00324 0.00521 -0.00185 0.00521 2.22222E-6 C 0.00521 0.00185 0.00443 0.00347 0.00391 0.00347 C 0.003 0.00347 0.0026 0.00162 0.00247 0.00069 L 0.00234 -0.0007 C 0.00221 -0.00162 0.00195 -0.00324 0.00117 -0.00324 C 0.00052 -0.00324 -4.16667E-7 -0.00185 -4.16667E-7 2.22222E-6 Z " pathEditMode="relative" rAng="0" ptsTypes="AAAAAAAAAAA">
                                      <p:cBhvr>
                                        <p:cTn id="8" dur="1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-4.81481E-6 L 0.00247 0.0157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-4.81481E-6 L -0.00195 -0.0152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3.7037E-6 L 0.00247 0.0157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3.7037E-6 L -0.00195 -0.0152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61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C91A7-C203-42E1-80CB-ABAEB87C8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86" y="-590551"/>
            <a:ext cx="1898114" cy="494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0BE695-4727-441D-9346-D44E83BFC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7" y="6277114"/>
            <a:ext cx="596325" cy="237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08BAF-A147-450C-B272-4C376DA9A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5206" y="6277113"/>
            <a:ext cx="596325" cy="2370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C94F27-3062-45B5-AF57-682BA0D91E34}"/>
              </a:ext>
            </a:extLst>
          </p:cNvPr>
          <p:cNvSpPr txBox="1"/>
          <p:nvPr/>
        </p:nvSpPr>
        <p:spPr>
          <a:xfrm>
            <a:off x="419100" y="626335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iret One" panose="02000000000000000000" pitchFamily="2" charset="0"/>
              </a:rPr>
              <a:t>2</a:t>
            </a:r>
            <a:endParaRPr lang="en-CA" dirty="0">
              <a:solidFill>
                <a:schemeClr val="bg1"/>
              </a:solidFill>
              <a:latin typeface="Poiret On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DA61C-A104-47EC-BA02-5E0ACDC1CE3D}"/>
              </a:ext>
            </a:extLst>
          </p:cNvPr>
          <p:cNvSpPr txBox="1"/>
          <p:nvPr/>
        </p:nvSpPr>
        <p:spPr>
          <a:xfrm>
            <a:off x="3252939" y="429162"/>
            <a:ext cx="56861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" panose="00000500000000000000" pitchFamily="50" charset="0"/>
              </a:rPr>
              <a:t>Project Reflection</a:t>
            </a:r>
            <a:endParaRPr lang="en-CA" sz="4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2FD374-4AD3-45E5-97AE-586C471D175B}"/>
              </a:ext>
            </a:extLst>
          </p:cNvPr>
          <p:cNvSpPr txBox="1"/>
          <p:nvPr/>
        </p:nvSpPr>
        <p:spPr>
          <a:xfrm>
            <a:off x="1946115" y="1833694"/>
            <a:ext cx="9319762" cy="4284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</a:rPr>
              <a:t>Thoughts on the project: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Montserrat" panose="00000500000000000000" pitchFamily="50" charset="0"/>
              </a:rPr>
              <a:t>Happy with the end result and member feedback so far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Montserrat" panose="00000500000000000000" pitchFamily="50" charset="0"/>
              </a:rPr>
              <a:t>The technology stack is straight forward, dependable and fairly easy to implement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Montserrat" panose="00000500000000000000" pitchFamily="50" charset="0"/>
              </a:rPr>
              <a:t>While moving between MVPs, some unexpected issues in the code popped up that had to be corrected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Montserrat" panose="00000500000000000000" pitchFamily="50" charset="0"/>
              </a:rPr>
              <a:t>The transition between MVPs was successful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Montserrat" panose="00000500000000000000" pitchFamily="50" charset="0"/>
              </a:rPr>
              <a:t>The Jukebox was changed to an upright position as it ended up working better at the installed height than expected  </a:t>
            </a:r>
            <a:endParaRPr lang="en-US" sz="24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78F11E-8D1C-4CFD-8854-1D8F68DDB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6"/>
            <a:ext cx="1159324" cy="4608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88E5513-5618-4124-9972-913EF1C79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5"/>
            <a:ext cx="1159324" cy="4608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72B2F1-328D-43B4-BBF4-ADFEA4B06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4"/>
            <a:ext cx="1159324" cy="46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7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C 3.75E-6 0.00185 0.00026 0.00347 0.00078 0.00347 C 0.00143 0.00347 0.00169 0.00162 0.00169 0.0007 L 0.00182 -0.00069 C 0.00195 -0.00162 0.00208 -0.00324 0.00273 -0.00324 C 0.00325 -0.00324 0.00377 -0.00185 0.00377 -2.22222E-6 C 0.00377 0.00185 0.00325 0.00347 0.00273 0.00347 C 0.00208 0.00347 0.00195 0.00162 0.00182 0.0007 L 0.00169 -0.00069 C 0.00169 -0.00162 0.00143 -0.00324 0.00078 -0.00324 C 0.00026 -0.00324 3.75E-6 -0.00185 3.75E-6 -2.22222E-6 Z " pathEditMode="relative" rAng="0" ptsTypes="AAAAAAAAAAA">
                                      <p:cBhvr>
                                        <p:cTn id="6" dur="1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2.22222E-6 C -4.16667E-7 0.00185 0.00052 0.00347 0.00117 0.00347 C 0.00195 0.00347 0.00221 0.00162 0.00234 0.00069 L 0.00247 -0.0007 C 0.0026 -0.00162 0.003 -0.00324 0.00391 -0.00324 C 0.00443 -0.00324 0.00521 -0.00185 0.00521 2.22222E-6 C 0.00521 0.00185 0.00443 0.00347 0.00391 0.00347 C 0.003 0.00347 0.0026 0.00162 0.00247 0.00069 L 0.00234 -0.0007 C 0.00221 -0.00162 0.00195 -0.00324 0.00117 -0.00324 C 0.00052 -0.00324 -4.16667E-7 -0.00185 -4.16667E-7 2.22222E-6 Z " pathEditMode="relative" rAng="0" ptsTypes="AAAAAAAAAAA">
                                      <p:cBhvr>
                                        <p:cTn id="8" dur="1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0.00247 0.015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-0.00195 -0.0152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C91A7-C203-42E1-80CB-ABAEB87C8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86" y="-590551"/>
            <a:ext cx="1898114" cy="494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0BE695-4727-441D-9346-D44E83BFC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7" y="6277114"/>
            <a:ext cx="596325" cy="237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08BAF-A147-450C-B272-4C376DA9A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5206" y="6277113"/>
            <a:ext cx="596325" cy="2370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C94F27-3062-45B5-AF57-682BA0D91E34}"/>
              </a:ext>
            </a:extLst>
          </p:cNvPr>
          <p:cNvSpPr txBox="1"/>
          <p:nvPr/>
        </p:nvSpPr>
        <p:spPr>
          <a:xfrm>
            <a:off x="419100" y="626335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iret One" panose="02000000000000000000" pitchFamily="2" charset="0"/>
              </a:rPr>
              <a:t>3</a:t>
            </a:r>
            <a:endParaRPr lang="en-CA" dirty="0">
              <a:solidFill>
                <a:schemeClr val="bg1"/>
              </a:solidFill>
              <a:latin typeface="Poiret On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DA61C-A104-47EC-BA02-5E0ACDC1CE3D}"/>
              </a:ext>
            </a:extLst>
          </p:cNvPr>
          <p:cNvSpPr txBox="1"/>
          <p:nvPr/>
        </p:nvSpPr>
        <p:spPr>
          <a:xfrm>
            <a:off x="3252929" y="429162"/>
            <a:ext cx="56861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" panose="00000500000000000000" pitchFamily="50" charset="0"/>
              </a:rPr>
              <a:t>Project Reflection</a:t>
            </a:r>
            <a:endParaRPr lang="en-CA" sz="4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2FD374-4AD3-45E5-97AE-586C471D175B}"/>
              </a:ext>
            </a:extLst>
          </p:cNvPr>
          <p:cNvSpPr txBox="1"/>
          <p:nvPr/>
        </p:nvSpPr>
        <p:spPr>
          <a:xfrm>
            <a:off x="1946115" y="1833694"/>
            <a:ext cx="9099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</a:rPr>
              <a:t>What went well?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78F11E-8D1C-4CFD-8854-1D8F68DDB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6"/>
            <a:ext cx="1159324" cy="4608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88E5513-5618-4124-9972-913EF1C79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5"/>
            <a:ext cx="1159324" cy="4608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72B2F1-328D-43B4-BBF4-ADFEA4B06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4"/>
            <a:ext cx="1159324" cy="4608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9D7239A-1BAD-4060-BAD8-AF00F2FD40FA}"/>
              </a:ext>
            </a:extLst>
          </p:cNvPr>
          <p:cNvSpPr txBox="1"/>
          <p:nvPr/>
        </p:nvSpPr>
        <p:spPr>
          <a:xfrm>
            <a:off x="2258206" y="2294527"/>
            <a:ext cx="9099256" cy="1704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Writing the code for the Arduino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The Jukebox wiring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Final results from woodworking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  <a:latin typeface="Montserrat" panose="00000500000000000000" pitchFamily="50" charset="0"/>
              </a:rPr>
              <a:t>3D design and 3D printing</a:t>
            </a:r>
          </a:p>
        </p:txBody>
      </p:sp>
    </p:spTree>
    <p:extLst>
      <p:ext uri="{BB962C8B-B14F-4D97-AF65-F5344CB8AC3E}">
        <p14:creationId xmlns:p14="http://schemas.microsoft.com/office/powerpoint/2010/main" val="45092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C 3.75E-6 0.00185 0.00026 0.00347 0.00078 0.00347 C 0.00143 0.00347 0.00169 0.00162 0.00169 0.0007 L 0.00182 -0.00069 C 0.00195 -0.00162 0.00208 -0.00324 0.00273 -0.00324 C 0.00325 -0.00324 0.00377 -0.00185 0.00377 -2.22222E-6 C 0.00377 0.00185 0.00325 0.00347 0.00273 0.00347 C 0.00208 0.00347 0.00195 0.00162 0.00182 0.0007 L 0.00169 -0.00069 C 0.00169 -0.00162 0.00143 -0.00324 0.00078 -0.00324 C 0.00026 -0.00324 3.75E-6 -0.00185 3.75E-6 -2.22222E-6 Z " pathEditMode="relative" rAng="0" ptsTypes="AAAAAAAAAAA">
                                      <p:cBhvr>
                                        <p:cTn id="6" dur="1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2.22222E-6 C -4.16667E-7 0.00185 0.00052 0.00347 0.00117 0.00347 C 0.00195 0.00347 0.00221 0.00162 0.00234 0.00069 L 0.00247 -0.0007 C 0.0026 -0.00162 0.003 -0.00324 0.00391 -0.00324 C 0.00443 -0.00324 0.00521 -0.00185 0.00521 2.22222E-6 C 0.00521 0.00185 0.00443 0.00347 0.00391 0.00347 C 0.003 0.00347 0.0026 0.00162 0.00247 0.00069 L 0.00234 -0.0007 C 0.00221 -0.00162 0.00195 -0.00324 0.00117 -0.00324 C 0.00052 -0.00324 -4.16667E-7 -0.00185 -4.16667E-7 2.22222E-6 Z " pathEditMode="relative" rAng="0" ptsTypes="AAAAAAAAAAA">
                                      <p:cBhvr>
                                        <p:cTn id="8" dur="1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0.00247 0.015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-0.00195 -0.0152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E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C91A7-C203-42E1-80CB-ABAEB87C8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86" y="-590551"/>
            <a:ext cx="1898114" cy="494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0BE695-4727-441D-9346-D44E83BFC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7" y="6277114"/>
            <a:ext cx="596325" cy="237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08BAF-A147-450C-B272-4C376DA9A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5206" y="6277113"/>
            <a:ext cx="596325" cy="2370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C94F27-3062-45B5-AF57-682BA0D91E34}"/>
              </a:ext>
            </a:extLst>
          </p:cNvPr>
          <p:cNvSpPr txBox="1"/>
          <p:nvPr/>
        </p:nvSpPr>
        <p:spPr>
          <a:xfrm>
            <a:off x="419100" y="626335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iret One" panose="02000000000000000000" pitchFamily="2" charset="0"/>
              </a:rPr>
              <a:t>4</a:t>
            </a:r>
            <a:endParaRPr lang="en-CA" dirty="0">
              <a:solidFill>
                <a:schemeClr val="bg1"/>
              </a:solidFill>
              <a:latin typeface="Poiret On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DA61C-A104-47EC-BA02-5E0ACDC1CE3D}"/>
              </a:ext>
            </a:extLst>
          </p:cNvPr>
          <p:cNvSpPr txBox="1"/>
          <p:nvPr/>
        </p:nvSpPr>
        <p:spPr>
          <a:xfrm>
            <a:off x="3252921" y="429162"/>
            <a:ext cx="56861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" panose="00000500000000000000" pitchFamily="50" charset="0"/>
              </a:rPr>
              <a:t>Project Reflection</a:t>
            </a:r>
            <a:endParaRPr lang="en-CA" sz="4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2FD374-4AD3-45E5-97AE-586C471D175B}"/>
              </a:ext>
            </a:extLst>
          </p:cNvPr>
          <p:cNvSpPr txBox="1"/>
          <p:nvPr/>
        </p:nvSpPr>
        <p:spPr>
          <a:xfrm>
            <a:off x="1946115" y="2191756"/>
            <a:ext cx="9099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</a:rPr>
              <a:t>What didn’t go well?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78F11E-8D1C-4CFD-8854-1D8F68DDB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2100257"/>
            <a:ext cx="1159324" cy="4608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88E5513-5618-4124-9972-913EF1C79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2100256"/>
            <a:ext cx="1159324" cy="4608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72B2F1-328D-43B4-BBF4-ADFEA4B06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2100255"/>
            <a:ext cx="1159324" cy="4608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3ABAFD-39CF-466C-96B7-A8A5598C5A15}"/>
              </a:ext>
            </a:extLst>
          </p:cNvPr>
          <p:cNvSpPr txBox="1"/>
          <p:nvPr/>
        </p:nvSpPr>
        <p:spPr>
          <a:xfrm>
            <a:off x="2258206" y="2611051"/>
            <a:ext cx="9099256" cy="873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  <a:latin typeface="Montserrat" panose="00000500000000000000" pitchFamily="50" charset="0"/>
              </a:rPr>
              <a:t>The woodworking component of the build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  <a:latin typeface="Montserrat" panose="00000500000000000000" pitchFamily="50" charset="0"/>
              </a:rPr>
              <a:t>Two significant equipment failures resulte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d in damage to the jukebox</a:t>
            </a:r>
            <a:endParaRPr lang="en-US" sz="1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51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C 3.75E-6 0.00185 0.00026 0.00347 0.00078 0.00347 C 0.00143 0.00347 0.00169 0.00162 0.00169 0.0007 L 0.00182 -0.00069 C 0.00195 -0.00162 0.00208 -0.00324 0.00273 -0.00324 C 0.00325 -0.00324 0.00377 -0.00185 0.00377 -2.22222E-6 C 0.00377 0.00185 0.00325 0.00347 0.00273 0.00347 C 0.00208 0.00347 0.00195 0.00162 0.00182 0.0007 L 0.00169 -0.00069 C 0.00169 -0.00162 0.00143 -0.00324 0.00078 -0.00324 C 0.00026 -0.00324 3.75E-6 -0.00185 3.75E-6 -2.22222E-6 Z " pathEditMode="relative" rAng="0" ptsTypes="AAAAAAAAAAA">
                                      <p:cBhvr>
                                        <p:cTn id="6" dur="1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2.22222E-6 C -4.16667E-7 0.00185 0.00052 0.00347 0.00117 0.00347 C 0.00195 0.00347 0.00221 0.00162 0.00234 0.00069 L 0.00247 -0.0007 C 0.0026 -0.00162 0.003 -0.00324 0.00391 -0.00324 C 0.00443 -0.00324 0.00521 -0.00185 0.00521 2.22222E-6 C 0.00521 0.00185 0.00443 0.00347 0.00391 0.00347 C 0.003 0.00347 0.0026 0.00162 0.00247 0.00069 L 0.00234 -0.0007 C 0.00221 -0.00162 0.00195 -0.00324 0.00117 -0.00324 C 0.00052 -0.00324 -4.16667E-7 -0.00185 -4.16667E-7 2.22222E-6 Z " pathEditMode="relative" rAng="0" ptsTypes="AAAAAAAAAAA">
                                      <p:cBhvr>
                                        <p:cTn id="8" dur="1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-4.81481E-6 L 0.00247 0.0157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-4.81481E-6 L -0.00195 -0.0152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C91A7-C203-42E1-80CB-ABAEB87C8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86" y="-590551"/>
            <a:ext cx="1898114" cy="494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0BE695-4727-441D-9346-D44E83BFC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7" y="6277114"/>
            <a:ext cx="596325" cy="237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08BAF-A147-450C-B272-4C376DA9A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5206" y="6277113"/>
            <a:ext cx="596325" cy="2370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C94F27-3062-45B5-AF57-682BA0D91E34}"/>
              </a:ext>
            </a:extLst>
          </p:cNvPr>
          <p:cNvSpPr txBox="1"/>
          <p:nvPr/>
        </p:nvSpPr>
        <p:spPr>
          <a:xfrm>
            <a:off x="419100" y="626335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iret One" panose="02000000000000000000" pitchFamily="2" charset="0"/>
              </a:rPr>
              <a:t>5</a:t>
            </a:r>
            <a:endParaRPr lang="en-CA" dirty="0">
              <a:solidFill>
                <a:schemeClr val="bg1"/>
              </a:solidFill>
              <a:latin typeface="Poiret On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DA61C-A104-47EC-BA02-5E0ACDC1CE3D}"/>
              </a:ext>
            </a:extLst>
          </p:cNvPr>
          <p:cNvSpPr txBox="1"/>
          <p:nvPr/>
        </p:nvSpPr>
        <p:spPr>
          <a:xfrm>
            <a:off x="3252919" y="429162"/>
            <a:ext cx="56861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" panose="00000500000000000000" pitchFamily="50" charset="0"/>
              </a:rPr>
              <a:t>Project Reflection</a:t>
            </a:r>
            <a:endParaRPr lang="en-CA" sz="4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78F11E-8D1C-4CFD-8854-1D8F68DDB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6"/>
            <a:ext cx="1159324" cy="4608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88E5513-5618-4124-9972-913EF1C79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5"/>
            <a:ext cx="1159324" cy="4608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72B2F1-328D-43B4-BBF4-ADFEA4B06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4"/>
            <a:ext cx="1159324" cy="4608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CD4949-87F1-4B35-B64D-6D4FE3954B9E}"/>
              </a:ext>
            </a:extLst>
          </p:cNvPr>
          <p:cNvSpPr txBox="1"/>
          <p:nvPr/>
        </p:nvSpPr>
        <p:spPr>
          <a:xfrm>
            <a:off x="1805437" y="1605094"/>
            <a:ext cx="9099256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</a:rPr>
              <a:t>Software design activities and findings:</a:t>
            </a:r>
            <a:endParaRPr lang="en-US" sz="2400" baseline="300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81E82D-A613-4748-A5AD-2FCB75680219}"/>
              </a:ext>
            </a:extLst>
          </p:cNvPr>
          <p:cNvSpPr txBox="1"/>
          <p:nvPr/>
        </p:nvSpPr>
        <p:spPr>
          <a:xfrm>
            <a:off x="1976850" y="2231836"/>
            <a:ext cx="9099256" cy="253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  <a:latin typeface="Montserrat" panose="00000500000000000000" pitchFamily="50" charset="0"/>
              </a:rPr>
              <a:t>Activity 1 – Deciding the need for and requirements of the Jukebox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Activity 2 – The code, wiring and functionality of the Jukebox was finalized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  <a:latin typeface="Montserrat" panose="00000500000000000000" pitchFamily="50" charset="0"/>
              </a:rPr>
              <a:t>Activity 3 – MVP1 with two functional playlists in a temporary installation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Activity 4 – MVP2 with all functional playlists and LED’s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Technology, Community, &amp; Technology Stewardship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Sharing Community Anchors &amp; Collaborative Production</a:t>
            </a:r>
          </a:p>
        </p:txBody>
      </p:sp>
    </p:spTree>
    <p:extLst>
      <p:ext uri="{BB962C8B-B14F-4D97-AF65-F5344CB8AC3E}">
        <p14:creationId xmlns:p14="http://schemas.microsoft.com/office/powerpoint/2010/main" val="181648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C 3.75E-6 0.00185 0.00026 0.00347 0.00078 0.00347 C 0.00143 0.00347 0.00169 0.00162 0.00169 0.0007 L 0.00182 -0.00069 C 0.00195 -0.00162 0.00208 -0.00324 0.00273 -0.00324 C 0.00325 -0.00324 0.00377 -0.00185 0.00377 -2.22222E-6 C 0.00377 0.00185 0.00325 0.00347 0.00273 0.00347 C 0.00208 0.00347 0.00195 0.00162 0.00182 0.0007 L 0.00169 -0.00069 C 0.00169 -0.00162 0.00143 -0.00324 0.00078 -0.00324 C 0.00026 -0.00324 3.75E-6 -0.00185 3.75E-6 -2.22222E-6 Z " pathEditMode="relative" rAng="0" ptsTypes="AAAAAAAAAAA">
                                      <p:cBhvr>
                                        <p:cTn id="6" dur="1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2.22222E-6 C -4.16667E-7 0.00185 0.00052 0.00347 0.00117 0.00347 C 0.00195 0.00347 0.00221 0.00162 0.00234 0.00069 L 0.00247 -0.0007 C 0.0026 -0.00162 0.003 -0.00324 0.00391 -0.00324 C 0.00443 -0.00324 0.00521 -0.00185 0.00521 2.22222E-6 C 0.00521 0.00185 0.00443 0.00347 0.00391 0.00347 C 0.003 0.00347 0.0026 0.00162 0.00247 0.00069 L 0.00234 -0.0007 C 0.00221 -0.00162 0.00195 -0.00324 0.00117 -0.00324 C 0.00052 -0.00324 -4.16667E-7 -0.00185 -4.16667E-7 2.22222E-6 Z " pathEditMode="relative" rAng="0" ptsTypes="AAAAAAAAAAA">
                                      <p:cBhvr>
                                        <p:cTn id="8" dur="1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0.00247 0.015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-0.00195 -0.0152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61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C91A7-C203-42E1-80CB-ABAEB87C8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86" y="-590551"/>
            <a:ext cx="1898114" cy="494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0BE695-4727-441D-9346-D44E83BFC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7" y="6277114"/>
            <a:ext cx="596325" cy="237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08BAF-A147-450C-B272-4C376DA9A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5206" y="6277113"/>
            <a:ext cx="596325" cy="2370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C94F27-3062-45B5-AF57-682BA0D91E34}"/>
              </a:ext>
            </a:extLst>
          </p:cNvPr>
          <p:cNvSpPr txBox="1"/>
          <p:nvPr/>
        </p:nvSpPr>
        <p:spPr>
          <a:xfrm>
            <a:off x="419100" y="626335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iret One" panose="02000000000000000000" pitchFamily="2" charset="0"/>
              </a:rPr>
              <a:t>6</a:t>
            </a:r>
            <a:endParaRPr lang="en-CA" dirty="0">
              <a:solidFill>
                <a:schemeClr val="bg1"/>
              </a:solidFill>
              <a:latin typeface="Poiret On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DA61C-A104-47EC-BA02-5E0ACDC1CE3D}"/>
              </a:ext>
            </a:extLst>
          </p:cNvPr>
          <p:cNvSpPr txBox="1"/>
          <p:nvPr/>
        </p:nvSpPr>
        <p:spPr>
          <a:xfrm>
            <a:off x="3252919" y="429162"/>
            <a:ext cx="56861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" panose="00000500000000000000" pitchFamily="50" charset="0"/>
              </a:rPr>
              <a:t>Project Reflection</a:t>
            </a:r>
            <a:endParaRPr lang="en-CA" sz="4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2FD374-4AD3-45E5-97AE-586C471D175B}"/>
              </a:ext>
            </a:extLst>
          </p:cNvPr>
          <p:cNvSpPr txBox="1"/>
          <p:nvPr/>
        </p:nvSpPr>
        <p:spPr>
          <a:xfrm>
            <a:off x="1946114" y="1833694"/>
            <a:ext cx="9921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</a:rPr>
              <a:t>What would I do the same?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22D50E-D545-49B4-85F1-D938AA0AC260}"/>
              </a:ext>
            </a:extLst>
          </p:cNvPr>
          <p:cNvSpPr txBox="1"/>
          <p:nvPr/>
        </p:nvSpPr>
        <p:spPr>
          <a:xfrm>
            <a:off x="2127822" y="2212466"/>
            <a:ext cx="9099256" cy="873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Wood shell must be built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Components must be installed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78F11E-8D1C-4CFD-8854-1D8F68DDB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6"/>
            <a:ext cx="1159324" cy="4608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88E5513-5618-4124-9972-913EF1C79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4"/>
            <a:ext cx="1159324" cy="4608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72B2F1-328D-43B4-BBF4-ADFEA4B06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4"/>
            <a:ext cx="1159324" cy="46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3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C 3.75E-6 0.00185 0.00026 0.00347 0.00078 0.00347 C 0.00143 0.00347 0.00169 0.00162 0.00169 0.0007 L 0.00182 -0.00069 C 0.00195 -0.00162 0.00208 -0.00324 0.00273 -0.00324 C 0.00325 -0.00324 0.00377 -0.00185 0.00377 -2.22222E-6 C 0.00377 0.00185 0.00325 0.00347 0.00273 0.00347 C 0.00208 0.00347 0.00195 0.00162 0.00182 0.0007 L 0.00169 -0.00069 C 0.00169 -0.00162 0.00143 -0.00324 0.00078 -0.00324 C 0.00026 -0.00324 3.75E-6 -0.00185 3.75E-6 -2.22222E-6 Z " pathEditMode="relative" rAng="0" ptsTypes="AAAAAAAAAAA">
                                      <p:cBhvr>
                                        <p:cTn id="6" dur="1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2.22222E-6 C -4.16667E-7 0.00185 0.00052 0.00347 0.00117 0.00347 C 0.00195 0.00347 0.00221 0.00162 0.00234 0.00069 L 0.00247 -0.0007 C 0.0026 -0.00162 0.003 -0.00324 0.00391 -0.00324 C 0.00443 -0.00324 0.00521 -0.00185 0.00521 2.22222E-6 C 0.00521 0.00185 0.00443 0.00347 0.00391 0.00347 C 0.003 0.00347 0.0026 0.00162 0.00247 0.00069 L 0.00234 -0.0007 C 0.00221 -0.00162 0.00195 -0.00324 0.00117 -0.00324 C 0.00052 -0.00324 -4.16667E-7 -0.00185 -4.16667E-7 2.22222E-6 Z " pathEditMode="relative" rAng="0" ptsTypes="AAAAAAAAAAA">
                                      <p:cBhvr>
                                        <p:cTn id="8" dur="1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0.00247 0.015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-0.00195 -0.0152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E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C91A7-C203-42E1-80CB-ABAEB87C8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86" y="-590551"/>
            <a:ext cx="1898114" cy="494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0BE695-4727-441D-9346-D44E83BFC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7" y="6277114"/>
            <a:ext cx="596325" cy="237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08BAF-A147-450C-B272-4C376DA9A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5206" y="6277113"/>
            <a:ext cx="596325" cy="2370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C94F27-3062-45B5-AF57-682BA0D91E34}"/>
              </a:ext>
            </a:extLst>
          </p:cNvPr>
          <p:cNvSpPr txBox="1"/>
          <p:nvPr/>
        </p:nvSpPr>
        <p:spPr>
          <a:xfrm>
            <a:off x="419100" y="626335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iret One" panose="02000000000000000000" pitchFamily="2" charset="0"/>
              </a:rPr>
              <a:t>7</a:t>
            </a:r>
            <a:endParaRPr lang="en-CA" dirty="0">
              <a:solidFill>
                <a:schemeClr val="bg1"/>
              </a:solidFill>
              <a:latin typeface="Poiret On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DA61C-A104-47EC-BA02-5E0ACDC1CE3D}"/>
              </a:ext>
            </a:extLst>
          </p:cNvPr>
          <p:cNvSpPr txBox="1"/>
          <p:nvPr/>
        </p:nvSpPr>
        <p:spPr>
          <a:xfrm>
            <a:off x="3252921" y="429162"/>
            <a:ext cx="56861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" panose="00000500000000000000" pitchFamily="50" charset="0"/>
              </a:rPr>
              <a:t>Project Reflection</a:t>
            </a:r>
            <a:endParaRPr lang="en-CA" sz="4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2FD374-4AD3-45E5-97AE-586C471D175B}"/>
              </a:ext>
            </a:extLst>
          </p:cNvPr>
          <p:cNvSpPr txBox="1"/>
          <p:nvPr/>
        </p:nvSpPr>
        <p:spPr>
          <a:xfrm>
            <a:off x="1946115" y="2191756"/>
            <a:ext cx="9099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</a:rPr>
              <a:t>What would I do differently?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78F11E-8D1C-4CFD-8854-1D8F68DDB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2100257"/>
            <a:ext cx="1159324" cy="4608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88E5513-5618-4124-9972-913EF1C79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2100256"/>
            <a:ext cx="1159324" cy="4608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72B2F1-328D-43B4-BBF4-ADFEA4B06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2100255"/>
            <a:ext cx="1159324" cy="4608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3ABAFD-39CF-466C-96B7-A8A5598C5A15}"/>
              </a:ext>
            </a:extLst>
          </p:cNvPr>
          <p:cNvSpPr txBox="1"/>
          <p:nvPr/>
        </p:nvSpPr>
        <p:spPr>
          <a:xfrm>
            <a:off x="2258206" y="2611051"/>
            <a:ext cx="9099256" cy="873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More effort would be put into making sure all music plays at the same volume</a:t>
            </a:r>
            <a:endParaRPr lang="en-US" sz="1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83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C 3.75E-6 0.00185 0.00026 0.00347 0.00078 0.00347 C 0.00143 0.00347 0.00169 0.00162 0.00169 0.0007 L 0.00182 -0.00069 C 0.00195 -0.00162 0.00208 -0.00324 0.00273 -0.00324 C 0.00325 -0.00324 0.00377 -0.00185 0.00377 -2.22222E-6 C 0.00377 0.00185 0.00325 0.00347 0.00273 0.00347 C 0.00208 0.00347 0.00195 0.00162 0.00182 0.0007 L 0.00169 -0.00069 C 0.00169 -0.00162 0.00143 -0.00324 0.00078 -0.00324 C 0.00026 -0.00324 3.75E-6 -0.00185 3.75E-6 -2.22222E-6 Z " pathEditMode="relative" rAng="0" ptsTypes="AAAAAAAAAAA">
                                      <p:cBhvr>
                                        <p:cTn id="6" dur="1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2.22222E-6 C -4.16667E-7 0.00185 0.00052 0.00347 0.00117 0.00347 C 0.00195 0.00347 0.00221 0.00162 0.00234 0.00069 L 0.00247 -0.0007 C 0.0026 -0.00162 0.003 -0.00324 0.00391 -0.00324 C 0.00443 -0.00324 0.00521 -0.00185 0.00521 2.22222E-6 C 0.00521 0.00185 0.00443 0.00347 0.00391 0.00347 C 0.003 0.00347 0.0026 0.00162 0.00247 0.00069 L 0.00234 -0.0007 C 0.00221 -0.00162 0.00195 -0.00324 0.00117 -0.00324 C 0.00052 -0.00324 -4.16667E-7 -0.00185 -4.16667E-7 2.22222E-6 Z " pathEditMode="relative" rAng="0" ptsTypes="AAAAAAAAAAA">
                                      <p:cBhvr>
                                        <p:cTn id="8" dur="1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-4.81481E-6 L 0.00247 0.0157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-4.81481E-6 L -0.00195 -0.0152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2280</TotalTime>
  <Words>264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Montserrat</vt:lpstr>
      <vt:lpstr>Poiret One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Watson</dc:creator>
  <cp:lastModifiedBy>Brandon Watson</cp:lastModifiedBy>
  <cp:revision>137</cp:revision>
  <dcterms:created xsi:type="dcterms:W3CDTF">2021-04-20T22:56:31Z</dcterms:created>
  <dcterms:modified xsi:type="dcterms:W3CDTF">2021-06-16T16:56:17Z</dcterms:modified>
</cp:coreProperties>
</file>