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A_D8623BB4.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3" r:id="rId2"/>
  </p:sldMasterIdLst>
  <p:notesMasterIdLst>
    <p:notesMasterId r:id="rId16"/>
  </p:notesMasterIdLst>
  <p:sldIdLst>
    <p:sldId id="256" r:id="rId3"/>
    <p:sldId id="271" r:id="rId4"/>
    <p:sldId id="283" r:id="rId5"/>
    <p:sldId id="260" r:id="rId6"/>
    <p:sldId id="280" r:id="rId7"/>
    <p:sldId id="281" r:id="rId8"/>
    <p:sldId id="274" r:id="rId9"/>
    <p:sldId id="279" r:id="rId10"/>
    <p:sldId id="275" r:id="rId11"/>
    <p:sldId id="266" r:id="rId12"/>
    <p:sldId id="282" r:id="rId13"/>
    <p:sldId id="284" r:id="rId14"/>
    <p:sldId id="28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C5023A-69DF-CD93-7584-836C910FE1C4}" name="Melissa Lopez" initials="ML" userId="2dca17d1ffcafc45" providerId="Windows Live"/>
  <p188:author id="{EA81486C-7A56-1649-C46B-4F848391D7EC}" name="Chris H" initials="CH" userId="eafc9aa037a0b3b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27F68B-3007-4575-9BC2-86AA58457053}" v="8" dt="2022-12-05T23:13:39.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5" autoAdjust="0"/>
    <p:restoredTop sz="94660"/>
  </p:normalViewPr>
  <p:slideViewPr>
    <p:cSldViewPr snapToGrid="0">
      <p:cViewPr varScale="1">
        <p:scale>
          <a:sx n="108" d="100"/>
          <a:sy n="108" d="100"/>
        </p:scale>
        <p:origin x="4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8/10/relationships/authors" Target="authors.xml"/></Relationships>
</file>

<file path=ppt/comments/modernComment_10A_D8623BB4.xml><?xml version="1.0" encoding="utf-8"?>
<p188:cmLst xmlns:a="http://schemas.openxmlformats.org/drawingml/2006/main" xmlns:r="http://schemas.openxmlformats.org/officeDocument/2006/relationships" xmlns:p188="http://schemas.microsoft.com/office/powerpoint/2018/8/main">
  <p188:cm id="{0CDAECC9-C323-4FBF-A3BD-121EFAAC1258}" authorId="{74C5023A-69DF-CD93-7584-836C910FE1C4}" created="2022-12-05T21:14:24.148">
    <pc:sldMkLst xmlns:pc="http://schemas.microsoft.com/office/powerpoint/2013/main/command">
      <pc:docMk/>
      <pc:sldMk cId="3630316468" sldId="266"/>
    </pc:sldMkLst>
    <p188:txBody>
      <a:bodyPr/>
      <a:lstStyle/>
      <a:p>
        <a:r>
          <a:rPr lang="en-US"/>
          <a:t>Input numbers
Select format
Select calculation
Input result</a:t>
        </a:r>
      </a:p>
    </p188:txBody>
  </p188:cm>
  <p188:cm id="{F26C945A-EEB8-41C3-B776-F7D926746031}" authorId="{74C5023A-69DF-CD93-7584-836C910FE1C4}" created="2022-12-05T22:09:37.518">
    <pc:sldMkLst xmlns:pc="http://schemas.microsoft.com/office/powerpoint/2013/main/command">
      <pc:docMk/>
      <pc:sldMk cId="3630316468" sldId="266"/>
    </pc:sldMkLst>
    <p188:txBody>
      <a:bodyPr/>
      <a:lstStyle/>
      <a:p>
        <a:r>
          <a:rPr lang="en-US"/>
          <a:t>Objective 
To create a calculator that utilizes the IEEE 754 format with different mathematical operations and number formats
Outputs
Display each number along with the outcome in SEM, Floating point, Hexadecimal and Binary numbers. 
Inputs
User selectable (SEM, Floating Point, Hexadecimal and Binary Numbers)
Number 1
Number 2
User selectable (add, subtract, and multiply)
Constraints
Input can be one or two numbers.
Display each number and result in all formats.
Must follow the IEEE floating point guidelines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834C1-07B3-4570-BAE7-B9798001B709}"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0F38C-DCB2-478B-A36B-665D4C128EC5}" type="slidenum">
              <a:rPr lang="en-US" smtClean="0"/>
              <a:t>‹#›</a:t>
            </a:fld>
            <a:endParaRPr lang="en-US"/>
          </a:p>
        </p:txBody>
      </p:sp>
    </p:spTree>
    <p:extLst>
      <p:ext uri="{BB962C8B-B14F-4D97-AF65-F5344CB8AC3E}">
        <p14:creationId xmlns:p14="http://schemas.microsoft.com/office/powerpoint/2010/main" val="225524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60F38C-DCB2-478B-A36B-665D4C128EC5}" type="slidenum">
              <a:rPr lang="en-US" smtClean="0"/>
              <a:t>1</a:t>
            </a:fld>
            <a:endParaRPr lang="en-US"/>
          </a:p>
        </p:txBody>
      </p:sp>
    </p:spTree>
    <p:extLst>
      <p:ext uri="{BB962C8B-B14F-4D97-AF65-F5344CB8AC3E}">
        <p14:creationId xmlns:p14="http://schemas.microsoft.com/office/powerpoint/2010/main" val="2558385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60F38C-DCB2-478B-A36B-665D4C128EC5}" type="slidenum">
              <a:rPr lang="en-US" smtClean="0"/>
              <a:t>4</a:t>
            </a:fld>
            <a:endParaRPr lang="en-US"/>
          </a:p>
        </p:txBody>
      </p:sp>
    </p:spTree>
    <p:extLst>
      <p:ext uri="{BB962C8B-B14F-4D97-AF65-F5344CB8AC3E}">
        <p14:creationId xmlns:p14="http://schemas.microsoft.com/office/powerpoint/2010/main" val="923231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60F38C-DCB2-478B-A36B-665D4C128EC5}" type="slidenum">
              <a:rPr lang="en-US" smtClean="0"/>
              <a:t>10</a:t>
            </a:fld>
            <a:endParaRPr lang="en-US"/>
          </a:p>
        </p:txBody>
      </p:sp>
    </p:spTree>
    <p:extLst>
      <p:ext uri="{BB962C8B-B14F-4D97-AF65-F5344CB8AC3E}">
        <p14:creationId xmlns:p14="http://schemas.microsoft.com/office/powerpoint/2010/main" val="2726704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3DD523-7D05-4639-A810-7166680B004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297071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3DD523-7D05-4639-A810-7166680B0049}"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9052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43DD523-7D05-4639-A810-7166680B004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3773538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43DD523-7D05-4639-A810-7166680B0049}"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1402602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DD523-7D05-4639-A810-7166680B004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1521093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DD523-7D05-4639-A810-7166680B004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1717758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43DD523-7D05-4639-A810-7166680B0049}" type="datetimeFigureOut">
              <a:rPr lang="en-US" smtClean="0"/>
              <a:t>12/7/2022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302230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DD523-7D05-4639-A810-7166680B004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1133890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DD523-7D05-4639-A810-7166680B004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506873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3DD523-7D05-4639-A810-7166680B0049}"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13625310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3DD523-7D05-4639-A810-7166680B0049}"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239557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DD523-7D05-4639-A810-7166680B004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1085500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3DD523-7D05-4639-A810-7166680B0049}"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4218967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DD523-7D05-4639-A810-7166680B0049}"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37817277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3DD523-7D05-4639-A810-7166680B0049}"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126900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3DD523-7D05-4639-A810-7166680B0049}"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23142106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3DD523-7D05-4639-A810-7166680B0049}"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21173830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3DD523-7D05-4639-A810-7166680B0049}"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30396027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3DD523-7D05-4639-A810-7166680B0049}"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204FE-9500-4CEA-A828-AC2D7DEAA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286587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3DD523-7D05-4639-A810-7166680B0049}"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42536675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3DD523-7D05-4639-A810-7166680B0049}"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31852171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3DD523-7D05-4639-A810-7166680B0049}"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822684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DD523-7D05-4639-A810-7166680B004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28817599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DD523-7D05-4639-A810-7166680B004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14024417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DD523-7D05-4639-A810-7166680B004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82824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3DD523-7D05-4639-A810-7166680B0049}"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529280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3DD523-7D05-4639-A810-7166680B0049}"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180897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3DD523-7D05-4639-A810-7166680B0049}"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2084156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DD523-7D05-4639-A810-7166680B0049}"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2084862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3DD523-7D05-4639-A810-7166680B0049}"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321633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43DD523-7D05-4639-A810-7166680B0049}" type="datetimeFigureOut">
              <a:rPr lang="en-US" smtClean="0"/>
              <a:t>12/7/2022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10204FE-9500-4CEA-A828-AC2D7DEAA64C}" type="slidenum">
              <a:rPr lang="en-US" smtClean="0"/>
              <a:t>‹#›</a:t>
            </a:fld>
            <a:endParaRPr lang="en-US"/>
          </a:p>
        </p:txBody>
      </p:sp>
    </p:spTree>
    <p:extLst>
      <p:ext uri="{BB962C8B-B14F-4D97-AF65-F5344CB8AC3E}">
        <p14:creationId xmlns:p14="http://schemas.microsoft.com/office/powerpoint/2010/main" val="4097314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3.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43DD523-7D05-4639-A810-7166680B0049}" type="datetimeFigureOut">
              <a:rPr lang="en-US" smtClean="0"/>
              <a:t>12/7/2022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10204FE-9500-4CEA-A828-AC2D7DEAA64C}" type="slidenum">
              <a:rPr lang="en-US" smtClean="0"/>
              <a:t>‹#›</a:t>
            </a:fld>
            <a:endParaRPr lang="en-US"/>
          </a:p>
        </p:txBody>
      </p:sp>
    </p:spTree>
    <p:extLst>
      <p:ext uri="{BB962C8B-B14F-4D97-AF65-F5344CB8AC3E}">
        <p14:creationId xmlns:p14="http://schemas.microsoft.com/office/powerpoint/2010/main" val="139285194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3DD523-7D05-4639-A810-7166680B0049}" type="datetimeFigureOut">
              <a:rPr lang="en-US" smtClean="0"/>
              <a:t>12/7/2022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0204FE-9500-4CEA-A828-AC2D7DEAA64C}" type="slidenum">
              <a:rPr lang="en-US" smtClean="0"/>
              <a:t>‹#›</a:t>
            </a:fld>
            <a:endParaRPr lang="en-US"/>
          </a:p>
        </p:txBody>
      </p:sp>
    </p:spTree>
    <p:extLst>
      <p:ext uri="{BB962C8B-B14F-4D97-AF65-F5344CB8AC3E}">
        <p14:creationId xmlns:p14="http://schemas.microsoft.com/office/powerpoint/2010/main" val="1608185608"/>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0A_D8623BB4.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D772A-1F41-AD76-7283-1A9C8CAA303E}"/>
              </a:ext>
            </a:extLst>
          </p:cNvPr>
          <p:cNvSpPr>
            <a:spLocks noGrp="1"/>
          </p:cNvSpPr>
          <p:nvPr>
            <p:ph type="ctrTitle"/>
          </p:nvPr>
        </p:nvSpPr>
        <p:spPr/>
        <p:txBody>
          <a:bodyPr>
            <a:normAutofit fontScale="90000"/>
          </a:bodyPr>
          <a:lstStyle/>
          <a:p>
            <a:r>
              <a:rPr lang="en-US" dirty="0"/>
              <a:t>Software Dev Dept, Meta Cortex Corporation</a:t>
            </a:r>
            <a:br>
              <a:rPr lang="en-US" dirty="0"/>
            </a:br>
            <a:br>
              <a:rPr lang="en-US" dirty="0"/>
            </a:br>
            <a:r>
              <a:rPr lang="en-US" dirty="0"/>
              <a:t>“The Modern Euclid™ Project”</a:t>
            </a:r>
          </a:p>
        </p:txBody>
      </p:sp>
      <p:sp>
        <p:nvSpPr>
          <p:cNvPr id="3" name="Subtitle 2">
            <a:extLst>
              <a:ext uri="{FF2B5EF4-FFF2-40B4-BE49-F238E27FC236}">
                <a16:creationId xmlns:a16="http://schemas.microsoft.com/office/drawing/2014/main" id="{15A508B6-6575-88FE-3A02-F11A8A2EA550}"/>
              </a:ext>
            </a:extLst>
          </p:cNvPr>
          <p:cNvSpPr>
            <a:spLocks noGrp="1"/>
          </p:cNvSpPr>
          <p:nvPr>
            <p:ph type="subTitle" idx="1"/>
          </p:nvPr>
        </p:nvSpPr>
        <p:spPr>
          <a:xfrm>
            <a:off x="810001" y="5280846"/>
            <a:ext cx="10572000" cy="940339"/>
          </a:xfrm>
        </p:spPr>
        <p:txBody>
          <a:bodyPr>
            <a:normAutofit fontScale="92500" lnSpcReduction="10000"/>
          </a:bodyPr>
          <a:lstStyle/>
          <a:p>
            <a:endParaRPr lang="en-US" sz="5600" dirty="0"/>
          </a:p>
          <a:p>
            <a:endParaRPr lang="en-US" dirty="0"/>
          </a:p>
        </p:txBody>
      </p:sp>
    </p:spTree>
    <p:extLst>
      <p:ext uri="{BB962C8B-B14F-4D97-AF65-F5344CB8AC3E}">
        <p14:creationId xmlns:p14="http://schemas.microsoft.com/office/powerpoint/2010/main" val="1838829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03A1C-E600-DA1F-577C-243F30DD0BA0}"/>
              </a:ext>
            </a:extLst>
          </p:cNvPr>
          <p:cNvSpPr>
            <a:spLocks noGrp="1"/>
          </p:cNvSpPr>
          <p:nvPr>
            <p:ph type="title"/>
          </p:nvPr>
        </p:nvSpPr>
        <p:spPr/>
        <p:txBody>
          <a:bodyPr/>
          <a:lstStyle/>
          <a:p>
            <a:r>
              <a:rPr lang="en-US" dirty="0"/>
              <a:t>How it works </a:t>
            </a:r>
          </a:p>
        </p:txBody>
      </p:sp>
      <p:pic>
        <p:nvPicPr>
          <p:cNvPr id="6" name="Content Placeholder 5" descr="Graphical user interface&#10;&#10;Description automatically generated">
            <a:extLst>
              <a:ext uri="{FF2B5EF4-FFF2-40B4-BE49-F238E27FC236}">
                <a16:creationId xmlns:a16="http://schemas.microsoft.com/office/drawing/2014/main" id="{574C0F00-7233-6201-9A24-ABB0982D6CF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53397" y="328386"/>
            <a:ext cx="7208652" cy="6218838"/>
          </a:xfrm>
        </p:spPr>
      </p:pic>
    </p:spTree>
    <p:extLst>
      <p:ext uri="{BB962C8B-B14F-4D97-AF65-F5344CB8AC3E}">
        <p14:creationId xmlns:p14="http://schemas.microsoft.com/office/powerpoint/2010/main" val="3630316468"/>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B5A5-21FD-3929-E62D-853C963541C4}"/>
              </a:ext>
            </a:extLst>
          </p:cNvPr>
          <p:cNvSpPr>
            <a:spLocks noGrp="1"/>
          </p:cNvSpPr>
          <p:nvPr>
            <p:ph type="title"/>
          </p:nvPr>
        </p:nvSpPr>
        <p:spPr/>
        <p:txBody>
          <a:bodyPr/>
          <a:lstStyle/>
          <a:p>
            <a:r>
              <a:rPr lang="en-US" dirty="0"/>
              <a:t>Example 1</a:t>
            </a:r>
          </a:p>
        </p:txBody>
      </p:sp>
      <p:pic>
        <p:nvPicPr>
          <p:cNvPr id="7" name="Content Placeholder 6" descr="Graphical user interface&#10;&#10;Description automatically generated">
            <a:extLst>
              <a:ext uri="{FF2B5EF4-FFF2-40B4-BE49-F238E27FC236}">
                <a16:creationId xmlns:a16="http://schemas.microsoft.com/office/drawing/2014/main" id="{300A05BB-0230-DA91-94A9-B10D741457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1687" y="235080"/>
            <a:ext cx="7636385" cy="6366837"/>
          </a:xfrm>
        </p:spPr>
      </p:pic>
      <p:sp>
        <p:nvSpPr>
          <p:cNvPr id="3" name="TextBox 2">
            <a:extLst>
              <a:ext uri="{FF2B5EF4-FFF2-40B4-BE49-F238E27FC236}">
                <a16:creationId xmlns:a16="http://schemas.microsoft.com/office/drawing/2014/main" id="{72D8F544-93EC-52DE-9F9C-10876321E1CA}"/>
              </a:ext>
            </a:extLst>
          </p:cNvPr>
          <p:cNvSpPr txBox="1"/>
          <p:nvPr/>
        </p:nvSpPr>
        <p:spPr>
          <a:xfrm>
            <a:off x="514905" y="3418498"/>
            <a:ext cx="2637260" cy="923330"/>
          </a:xfrm>
          <a:prstGeom prst="rect">
            <a:avLst/>
          </a:prstGeom>
          <a:noFill/>
        </p:spPr>
        <p:txBody>
          <a:bodyPr wrap="none" rtlCol="0">
            <a:spAutoFit/>
          </a:bodyPr>
          <a:lstStyle/>
          <a:p>
            <a:r>
              <a:rPr lang="en-US" dirty="0"/>
              <a:t>Non sign exponent </a:t>
            </a:r>
          </a:p>
          <a:p>
            <a:r>
              <a:rPr lang="en-US" dirty="0"/>
              <a:t>Mantissa calculations </a:t>
            </a:r>
          </a:p>
          <a:p>
            <a:endParaRPr lang="en-US" dirty="0"/>
          </a:p>
        </p:txBody>
      </p:sp>
    </p:spTree>
    <p:extLst>
      <p:ext uri="{BB962C8B-B14F-4D97-AF65-F5344CB8AC3E}">
        <p14:creationId xmlns:p14="http://schemas.microsoft.com/office/powerpoint/2010/main" val="16300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9CC7-7FCA-89F7-36EB-2600E0526FE0}"/>
              </a:ext>
            </a:extLst>
          </p:cNvPr>
          <p:cNvSpPr>
            <a:spLocks noGrp="1"/>
          </p:cNvSpPr>
          <p:nvPr>
            <p:ph type="title"/>
          </p:nvPr>
        </p:nvSpPr>
        <p:spPr/>
        <p:txBody>
          <a:bodyPr/>
          <a:lstStyle/>
          <a:p>
            <a:r>
              <a:rPr lang="en-US" dirty="0"/>
              <a:t>Example 2</a:t>
            </a:r>
          </a:p>
        </p:txBody>
      </p:sp>
      <p:pic>
        <p:nvPicPr>
          <p:cNvPr id="5" name="Content Placeholder 4" descr="Graphical user interface&#10;&#10;Description automatically generated">
            <a:extLst>
              <a:ext uri="{FF2B5EF4-FFF2-40B4-BE49-F238E27FC236}">
                <a16:creationId xmlns:a16="http://schemas.microsoft.com/office/drawing/2014/main" id="{F41098D2-DCA5-6B20-8BC3-2791B09FC9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5476" y="141774"/>
            <a:ext cx="7420630" cy="6163837"/>
          </a:xfrm>
        </p:spPr>
      </p:pic>
      <p:sp>
        <p:nvSpPr>
          <p:cNvPr id="3" name="TextBox 2">
            <a:extLst>
              <a:ext uri="{FF2B5EF4-FFF2-40B4-BE49-F238E27FC236}">
                <a16:creationId xmlns:a16="http://schemas.microsoft.com/office/drawing/2014/main" id="{8B76800F-00BD-5CA3-46DD-08B6266FDC1E}"/>
              </a:ext>
            </a:extLst>
          </p:cNvPr>
          <p:cNvSpPr txBox="1"/>
          <p:nvPr/>
        </p:nvSpPr>
        <p:spPr>
          <a:xfrm>
            <a:off x="514905" y="3418498"/>
            <a:ext cx="2637260" cy="923330"/>
          </a:xfrm>
          <a:prstGeom prst="rect">
            <a:avLst/>
          </a:prstGeom>
          <a:noFill/>
        </p:spPr>
        <p:txBody>
          <a:bodyPr wrap="none" rtlCol="0">
            <a:spAutoFit/>
          </a:bodyPr>
          <a:lstStyle/>
          <a:p>
            <a:r>
              <a:rPr lang="en-US" dirty="0"/>
              <a:t>Sign exponent </a:t>
            </a:r>
          </a:p>
          <a:p>
            <a:r>
              <a:rPr lang="en-US" dirty="0"/>
              <a:t>Mantissa calculations </a:t>
            </a:r>
          </a:p>
          <a:p>
            <a:endParaRPr lang="en-US" dirty="0"/>
          </a:p>
        </p:txBody>
      </p:sp>
    </p:spTree>
    <p:extLst>
      <p:ext uri="{BB962C8B-B14F-4D97-AF65-F5344CB8AC3E}">
        <p14:creationId xmlns:p14="http://schemas.microsoft.com/office/powerpoint/2010/main" val="1628198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3EBE-6473-A00C-A283-442D08D749F4}"/>
              </a:ext>
            </a:extLst>
          </p:cNvPr>
          <p:cNvSpPr>
            <a:spLocks noGrp="1"/>
          </p:cNvSpPr>
          <p:nvPr>
            <p:ph type="title"/>
          </p:nvPr>
        </p:nvSpPr>
        <p:spPr>
          <a:xfrm>
            <a:off x="894427" y="2689715"/>
            <a:ext cx="9905998" cy="1478570"/>
          </a:xfrm>
        </p:spPr>
        <p:txBody>
          <a:bodyPr>
            <a:normAutofit/>
          </a:bodyPr>
          <a:lstStyle/>
          <a:p>
            <a:pPr algn="ctr"/>
            <a:r>
              <a:rPr lang="en-US" sz="9600" dirty="0">
                <a:latin typeface="Segoe UI Black" panose="020B0A02040204020203" pitchFamily="34" charset="0"/>
                <a:ea typeface="Segoe UI Black" panose="020B0A02040204020203" pitchFamily="34" charset="0"/>
              </a:rPr>
              <a:t>DEMO TIME</a:t>
            </a:r>
          </a:p>
        </p:txBody>
      </p:sp>
      <p:sp>
        <p:nvSpPr>
          <p:cNvPr id="4" name="TextBox 3">
            <a:extLst>
              <a:ext uri="{FF2B5EF4-FFF2-40B4-BE49-F238E27FC236}">
                <a16:creationId xmlns:a16="http://schemas.microsoft.com/office/drawing/2014/main" id="{2DF4F249-4593-F82E-BB56-2C370754A2E4}"/>
              </a:ext>
            </a:extLst>
          </p:cNvPr>
          <p:cNvSpPr txBox="1"/>
          <p:nvPr/>
        </p:nvSpPr>
        <p:spPr>
          <a:xfrm>
            <a:off x="1935332" y="4873841"/>
            <a:ext cx="6498454" cy="1200329"/>
          </a:xfrm>
          <a:prstGeom prst="rect">
            <a:avLst/>
          </a:prstGeom>
          <a:noFill/>
        </p:spPr>
        <p:txBody>
          <a:bodyPr wrap="square" rtlCol="0">
            <a:spAutoFit/>
          </a:bodyPr>
          <a:lstStyle/>
          <a:p>
            <a:r>
              <a:rPr lang="en-US" dirty="0"/>
              <a:t>Instructions:</a:t>
            </a:r>
          </a:p>
          <a:p>
            <a:endParaRPr lang="en-US" dirty="0"/>
          </a:p>
          <a:p>
            <a:r>
              <a:rPr lang="en-US" dirty="0"/>
              <a:t>Settings -&gt; Display -&gt; Size(175%)</a:t>
            </a:r>
          </a:p>
          <a:p>
            <a:r>
              <a:rPr lang="en-US" dirty="0"/>
              <a:t>Run “(SWEN 4342) Floating Point Calculator [Final Project].exe”</a:t>
            </a:r>
          </a:p>
        </p:txBody>
      </p:sp>
    </p:spTree>
    <p:extLst>
      <p:ext uri="{BB962C8B-B14F-4D97-AF65-F5344CB8AC3E}">
        <p14:creationId xmlns:p14="http://schemas.microsoft.com/office/powerpoint/2010/main" val="12053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9AE3-ECC4-3A00-CF74-061A37F9C2BF}"/>
              </a:ext>
            </a:extLst>
          </p:cNvPr>
          <p:cNvSpPr>
            <a:spLocks noGrp="1"/>
          </p:cNvSpPr>
          <p:nvPr>
            <p:ph type="title"/>
          </p:nvPr>
        </p:nvSpPr>
        <p:spPr/>
        <p:txBody>
          <a:bodyPr/>
          <a:lstStyle/>
          <a:p>
            <a:r>
              <a:rPr lang="en-US" dirty="0"/>
              <a:t>Work plan</a:t>
            </a:r>
          </a:p>
        </p:txBody>
      </p:sp>
      <p:graphicFrame>
        <p:nvGraphicFramePr>
          <p:cNvPr id="7" name="Table 7">
            <a:extLst>
              <a:ext uri="{FF2B5EF4-FFF2-40B4-BE49-F238E27FC236}">
                <a16:creationId xmlns:a16="http://schemas.microsoft.com/office/drawing/2014/main" id="{96F9EBAF-8CDD-D92B-2E1F-D680F8443344}"/>
              </a:ext>
            </a:extLst>
          </p:cNvPr>
          <p:cNvGraphicFramePr>
            <a:graphicFrameLocks noGrp="1"/>
          </p:cNvGraphicFramePr>
          <p:nvPr>
            <p:ph idx="1"/>
            <p:extLst>
              <p:ext uri="{D42A27DB-BD31-4B8C-83A1-F6EECF244321}">
                <p14:modId xmlns:p14="http://schemas.microsoft.com/office/powerpoint/2010/main" val="724890909"/>
              </p:ext>
            </p:extLst>
          </p:nvPr>
        </p:nvGraphicFramePr>
        <p:xfrm>
          <a:off x="614199" y="1560173"/>
          <a:ext cx="10562847" cy="4865017"/>
        </p:xfrm>
        <a:graphic>
          <a:graphicData uri="http://schemas.openxmlformats.org/drawingml/2006/table">
            <a:tbl>
              <a:tblPr firstRow="1" bandRow="1">
                <a:tableStyleId>{5C22544A-7EE6-4342-B048-85BDC9FD1C3A}</a:tableStyleId>
              </a:tblPr>
              <a:tblGrid>
                <a:gridCol w="3520949">
                  <a:extLst>
                    <a:ext uri="{9D8B030D-6E8A-4147-A177-3AD203B41FA5}">
                      <a16:colId xmlns:a16="http://schemas.microsoft.com/office/drawing/2014/main" val="1045943796"/>
                    </a:ext>
                  </a:extLst>
                </a:gridCol>
                <a:gridCol w="3520949">
                  <a:extLst>
                    <a:ext uri="{9D8B030D-6E8A-4147-A177-3AD203B41FA5}">
                      <a16:colId xmlns:a16="http://schemas.microsoft.com/office/drawing/2014/main" val="450542845"/>
                    </a:ext>
                  </a:extLst>
                </a:gridCol>
                <a:gridCol w="3520949">
                  <a:extLst>
                    <a:ext uri="{9D8B030D-6E8A-4147-A177-3AD203B41FA5}">
                      <a16:colId xmlns:a16="http://schemas.microsoft.com/office/drawing/2014/main" val="3594691685"/>
                    </a:ext>
                  </a:extLst>
                </a:gridCol>
              </a:tblGrid>
              <a:tr h="814114">
                <a:tc>
                  <a:txBody>
                    <a:bodyPr/>
                    <a:lstStyle/>
                    <a:p>
                      <a:pPr algn="ctr"/>
                      <a:endParaRPr lang="en-US" sz="4000" dirty="0"/>
                    </a:p>
                  </a:txBody>
                  <a:tcPr/>
                </a:tc>
                <a:tc>
                  <a:txBody>
                    <a:bodyPr/>
                    <a:lstStyle/>
                    <a:p>
                      <a:pPr algn="ctr"/>
                      <a:r>
                        <a:rPr lang="en-US" sz="4000" dirty="0"/>
                        <a:t>Tasks</a:t>
                      </a:r>
                    </a:p>
                  </a:txBody>
                  <a:tcPr/>
                </a:tc>
                <a:tc>
                  <a:txBody>
                    <a:bodyPr/>
                    <a:lstStyle/>
                    <a:p>
                      <a:pPr algn="ctr"/>
                      <a:r>
                        <a:rPr lang="en-US" sz="4000" dirty="0"/>
                        <a:t>Skills</a:t>
                      </a:r>
                    </a:p>
                  </a:txBody>
                  <a:tcPr/>
                </a:tc>
                <a:extLst>
                  <a:ext uri="{0D108BD9-81ED-4DB2-BD59-A6C34878D82A}">
                    <a16:rowId xmlns:a16="http://schemas.microsoft.com/office/drawing/2014/main" val="1514333770"/>
                  </a:ext>
                </a:extLst>
              </a:tr>
              <a:tr h="888694">
                <a:tc>
                  <a:txBody>
                    <a:bodyPr/>
                    <a:lstStyle/>
                    <a:p>
                      <a:pPr algn="ctr"/>
                      <a:r>
                        <a:rPr lang="en-US" sz="3200" dirty="0"/>
                        <a:t>Cody</a:t>
                      </a:r>
                    </a:p>
                  </a:txBody>
                  <a:tcPr/>
                </a:tc>
                <a:tc>
                  <a:txBody>
                    <a:bodyPr/>
                    <a:lstStyle/>
                    <a:p>
                      <a:pPr algn="ctr"/>
                      <a:r>
                        <a:rPr lang="en-US" sz="1600" dirty="0"/>
                        <a:t>Project Management</a:t>
                      </a:r>
                    </a:p>
                    <a:p>
                      <a:pPr algn="ctr"/>
                      <a:r>
                        <a:rPr lang="en-US" sz="1600" dirty="0"/>
                        <a:t>Code implementation</a:t>
                      </a:r>
                    </a:p>
                    <a:p>
                      <a:pPr algn="ctr"/>
                      <a:r>
                        <a:rPr lang="en-US" sz="1600" dirty="0"/>
                        <a:t>GUI design</a:t>
                      </a:r>
                    </a:p>
                    <a:p>
                      <a:pPr algn="ctr"/>
                      <a:r>
                        <a:rPr lang="en-US" sz="1600" dirty="0"/>
                        <a:t>Testing</a:t>
                      </a:r>
                    </a:p>
                  </a:txBody>
                  <a:tcPr/>
                </a:tc>
                <a:tc>
                  <a:txBody>
                    <a:bodyPr/>
                    <a:lstStyle/>
                    <a:p>
                      <a:pPr algn="ctr"/>
                      <a:r>
                        <a:rPr lang="en-US" dirty="0"/>
                        <a:t>C#</a:t>
                      </a:r>
                    </a:p>
                    <a:p>
                      <a:pPr algn="ctr"/>
                      <a:r>
                        <a:rPr lang="en-US" dirty="0"/>
                        <a:t>Java programing</a:t>
                      </a:r>
                    </a:p>
                    <a:p>
                      <a:pPr algn="ctr"/>
                      <a:r>
                        <a:rPr lang="en-US" dirty="0"/>
                        <a:t>GUI</a:t>
                      </a:r>
                    </a:p>
                  </a:txBody>
                  <a:tcPr/>
                </a:tc>
                <a:extLst>
                  <a:ext uri="{0D108BD9-81ED-4DB2-BD59-A6C34878D82A}">
                    <a16:rowId xmlns:a16="http://schemas.microsoft.com/office/drawing/2014/main" val="2629172701"/>
                  </a:ext>
                </a:extLst>
              </a:tr>
              <a:tr h="888694">
                <a:tc>
                  <a:txBody>
                    <a:bodyPr/>
                    <a:lstStyle/>
                    <a:p>
                      <a:pPr algn="ctr"/>
                      <a:r>
                        <a:rPr lang="en-US" sz="3200" dirty="0"/>
                        <a:t>Melissa</a:t>
                      </a:r>
                    </a:p>
                  </a:txBody>
                  <a:tcPr/>
                </a:tc>
                <a:tc>
                  <a:txBody>
                    <a:bodyPr/>
                    <a:lstStyle/>
                    <a:p>
                      <a:pPr algn="ctr"/>
                      <a:r>
                        <a:rPr lang="en-US" dirty="0"/>
                        <a:t>Testing code</a:t>
                      </a:r>
                    </a:p>
                    <a:p>
                      <a:pPr algn="ctr"/>
                      <a:r>
                        <a:rPr lang="en-US" dirty="0"/>
                        <a:t>Documentation </a:t>
                      </a:r>
                    </a:p>
                    <a:p>
                      <a:pPr algn="ctr"/>
                      <a:r>
                        <a:rPr lang="en-US" dirty="0"/>
                        <a:t>Presentation creator </a:t>
                      </a:r>
                    </a:p>
                  </a:txBody>
                  <a:tcPr/>
                </a:tc>
                <a:tc>
                  <a:txBody>
                    <a:bodyPr/>
                    <a:lstStyle/>
                    <a:p>
                      <a:pPr algn="ctr"/>
                      <a:r>
                        <a:rPr lang="en-US" dirty="0"/>
                        <a:t>Technical writing</a:t>
                      </a:r>
                    </a:p>
                    <a:p>
                      <a:pPr algn="ctr"/>
                      <a:r>
                        <a:rPr lang="en-US" dirty="0"/>
                        <a:t>C#</a:t>
                      </a:r>
                    </a:p>
                  </a:txBody>
                  <a:tcPr/>
                </a:tc>
                <a:extLst>
                  <a:ext uri="{0D108BD9-81ED-4DB2-BD59-A6C34878D82A}">
                    <a16:rowId xmlns:a16="http://schemas.microsoft.com/office/drawing/2014/main" val="2045324429"/>
                  </a:ext>
                </a:extLst>
              </a:tr>
              <a:tr h="1155303">
                <a:tc>
                  <a:txBody>
                    <a:bodyPr/>
                    <a:lstStyle/>
                    <a:p>
                      <a:pPr algn="ctr"/>
                      <a:r>
                        <a:rPr lang="en-US" sz="3200" dirty="0"/>
                        <a:t>Brandon</a:t>
                      </a:r>
                    </a:p>
                  </a:txBody>
                  <a:tcPr/>
                </a:tc>
                <a:tc>
                  <a:txBody>
                    <a:bodyPr/>
                    <a:lstStyle/>
                    <a:p>
                      <a:pPr algn="ctr"/>
                      <a:r>
                        <a:rPr lang="en-US" sz="1600" dirty="0"/>
                        <a:t>Code implementation</a:t>
                      </a:r>
                    </a:p>
                    <a:p>
                      <a:pPr algn="ctr"/>
                      <a:r>
                        <a:rPr lang="en-US" sz="1600" dirty="0"/>
                        <a:t>Code designer</a:t>
                      </a:r>
                    </a:p>
                    <a:p>
                      <a:pPr algn="ctr"/>
                      <a:r>
                        <a:rPr lang="en-US" sz="1600" dirty="0"/>
                        <a:t>GUI Design and implementation</a:t>
                      </a:r>
                    </a:p>
                    <a:p>
                      <a:pPr algn="ctr"/>
                      <a:r>
                        <a:rPr lang="en-US" sz="1600" dirty="0"/>
                        <a:t>testing</a:t>
                      </a:r>
                    </a:p>
                  </a:txBody>
                  <a:tcPr/>
                </a:tc>
                <a:tc>
                  <a:txBody>
                    <a:bodyPr/>
                    <a:lstStyle/>
                    <a:p>
                      <a:pPr algn="ctr"/>
                      <a:r>
                        <a:rPr lang="en-US" sz="1600" dirty="0"/>
                        <a:t>C#</a:t>
                      </a:r>
                    </a:p>
                    <a:p>
                      <a:pPr algn="ctr"/>
                      <a:r>
                        <a:rPr lang="en-US" sz="1600" dirty="0"/>
                        <a:t>GUI</a:t>
                      </a:r>
                    </a:p>
                    <a:p>
                      <a:pPr algn="ctr"/>
                      <a:r>
                        <a:rPr lang="en-US" sz="1600" dirty="0"/>
                        <a:t>Debugger</a:t>
                      </a:r>
                    </a:p>
                  </a:txBody>
                  <a:tcPr/>
                </a:tc>
                <a:extLst>
                  <a:ext uri="{0D108BD9-81ED-4DB2-BD59-A6C34878D82A}">
                    <a16:rowId xmlns:a16="http://schemas.microsoft.com/office/drawing/2014/main" val="2371884613"/>
                  </a:ext>
                </a:extLst>
              </a:tr>
              <a:tr h="888694">
                <a:tc>
                  <a:txBody>
                    <a:bodyPr/>
                    <a:lstStyle/>
                    <a:p>
                      <a:pPr algn="ctr"/>
                      <a:r>
                        <a:rPr lang="en-US" sz="3200" dirty="0"/>
                        <a:t>Chris</a:t>
                      </a:r>
                    </a:p>
                  </a:txBody>
                  <a:tcPr/>
                </a:tc>
                <a:tc>
                  <a:txBody>
                    <a:bodyPr/>
                    <a:lstStyle/>
                    <a:p>
                      <a:pPr algn="ctr"/>
                      <a:r>
                        <a:rPr lang="en-US" dirty="0"/>
                        <a:t>Documentation lead</a:t>
                      </a:r>
                    </a:p>
                    <a:p>
                      <a:pPr algn="ctr"/>
                      <a:r>
                        <a:rPr lang="en-US" dirty="0"/>
                        <a:t>Testing code</a:t>
                      </a:r>
                    </a:p>
                    <a:p>
                      <a:pPr algn="ctr"/>
                      <a:r>
                        <a:rPr lang="en-US" dirty="0"/>
                        <a:t>Project presentation</a:t>
                      </a:r>
                    </a:p>
                  </a:txBody>
                  <a:tcPr/>
                </a:tc>
                <a:tc>
                  <a:txBody>
                    <a:bodyPr/>
                    <a:lstStyle/>
                    <a:p>
                      <a:pPr algn="ctr"/>
                      <a:r>
                        <a:rPr lang="en-US" dirty="0"/>
                        <a:t>Technical writing</a:t>
                      </a:r>
                    </a:p>
                    <a:p>
                      <a:pPr algn="ctr"/>
                      <a:r>
                        <a:rPr lang="en-US" dirty="0"/>
                        <a:t>C#</a:t>
                      </a:r>
                    </a:p>
                  </a:txBody>
                  <a:tcPr/>
                </a:tc>
                <a:extLst>
                  <a:ext uri="{0D108BD9-81ED-4DB2-BD59-A6C34878D82A}">
                    <a16:rowId xmlns:a16="http://schemas.microsoft.com/office/drawing/2014/main" val="904878519"/>
                  </a:ext>
                </a:extLst>
              </a:tr>
            </a:tbl>
          </a:graphicData>
        </a:graphic>
      </p:graphicFrame>
    </p:spTree>
    <p:extLst>
      <p:ext uri="{BB962C8B-B14F-4D97-AF65-F5344CB8AC3E}">
        <p14:creationId xmlns:p14="http://schemas.microsoft.com/office/powerpoint/2010/main" val="3150429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E446-C610-48AB-CDBC-A95570B6A8A8}"/>
              </a:ext>
            </a:extLst>
          </p:cNvPr>
          <p:cNvSpPr>
            <a:spLocks noGrp="1"/>
          </p:cNvSpPr>
          <p:nvPr>
            <p:ph type="title"/>
          </p:nvPr>
        </p:nvSpPr>
        <p:spPr/>
        <p:txBody>
          <a:bodyPr/>
          <a:lstStyle/>
          <a:p>
            <a:r>
              <a:rPr lang="en-US" dirty="0"/>
              <a:t>Work plan</a:t>
            </a:r>
          </a:p>
        </p:txBody>
      </p:sp>
      <p:sp>
        <p:nvSpPr>
          <p:cNvPr id="3" name="Content Placeholder 2">
            <a:extLst>
              <a:ext uri="{FF2B5EF4-FFF2-40B4-BE49-F238E27FC236}">
                <a16:creationId xmlns:a16="http://schemas.microsoft.com/office/drawing/2014/main" id="{0CCD5CC4-66C5-9A2B-A4BE-44A2D6291305}"/>
              </a:ext>
            </a:extLst>
          </p:cNvPr>
          <p:cNvSpPr>
            <a:spLocks noGrp="1"/>
          </p:cNvSpPr>
          <p:nvPr>
            <p:ph idx="1"/>
          </p:nvPr>
        </p:nvSpPr>
        <p:spPr/>
        <p:txBody>
          <a:bodyPr>
            <a:normAutofit fontScale="85000" lnSpcReduction="20000"/>
          </a:bodyPr>
          <a:lstStyle/>
          <a:p>
            <a:r>
              <a:rPr lang="en-US" dirty="0"/>
              <a:t>Outputs</a:t>
            </a:r>
          </a:p>
          <a:p>
            <a:pPr lvl="1"/>
            <a:r>
              <a:rPr lang="en-US" dirty="0"/>
              <a:t>Display each number along with the outcome in SEM, Floating point, Hexadecimal and Binary numbers. </a:t>
            </a:r>
          </a:p>
          <a:p>
            <a:r>
              <a:rPr lang="en-US" dirty="0"/>
              <a:t>Inputs</a:t>
            </a:r>
          </a:p>
          <a:p>
            <a:pPr lvl="1"/>
            <a:r>
              <a:rPr lang="en-US" dirty="0"/>
              <a:t>User selectable (SEM, Floating Point, Hexadecimal and Binary Numbers)</a:t>
            </a:r>
          </a:p>
          <a:p>
            <a:pPr lvl="1"/>
            <a:r>
              <a:rPr lang="en-US" dirty="0"/>
              <a:t>Number 1</a:t>
            </a:r>
          </a:p>
          <a:p>
            <a:pPr lvl="1"/>
            <a:r>
              <a:rPr lang="en-US" dirty="0"/>
              <a:t>Number 2</a:t>
            </a:r>
          </a:p>
          <a:p>
            <a:pPr lvl="1"/>
            <a:r>
              <a:rPr lang="en-US" dirty="0"/>
              <a:t>User selectable (add, subtract, and multiply)</a:t>
            </a:r>
          </a:p>
          <a:p>
            <a:pPr lvl="1"/>
            <a:endParaRPr lang="en-US" dirty="0"/>
          </a:p>
          <a:p>
            <a:r>
              <a:rPr lang="en-US" dirty="0"/>
              <a:t>Constraints</a:t>
            </a:r>
          </a:p>
          <a:p>
            <a:pPr lvl="1"/>
            <a:r>
              <a:rPr lang="en-US" dirty="0"/>
              <a:t>Input can be one or two numbers.</a:t>
            </a:r>
          </a:p>
          <a:p>
            <a:pPr lvl="1"/>
            <a:r>
              <a:rPr lang="en-US" dirty="0"/>
              <a:t>Display each number and result in all formats.</a:t>
            </a:r>
          </a:p>
          <a:p>
            <a:pPr lvl="1"/>
            <a:r>
              <a:rPr lang="en-US" dirty="0"/>
              <a:t>Must follow the IEEE floating point guidelines</a:t>
            </a:r>
          </a:p>
        </p:txBody>
      </p:sp>
    </p:spTree>
    <p:extLst>
      <p:ext uri="{BB962C8B-B14F-4D97-AF65-F5344CB8AC3E}">
        <p14:creationId xmlns:p14="http://schemas.microsoft.com/office/powerpoint/2010/main" val="382196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1F81-14AF-986E-128D-E7038AB8839B}"/>
              </a:ext>
            </a:extLst>
          </p:cNvPr>
          <p:cNvSpPr>
            <a:spLocks noGrp="1"/>
          </p:cNvSpPr>
          <p:nvPr>
            <p:ph type="title"/>
          </p:nvPr>
        </p:nvSpPr>
        <p:spPr/>
        <p:txBody>
          <a:bodyPr/>
          <a:lstStyle/>
          <a:p>
            <a:r>
              <a:rPr lang="en-US"/>
              <a:t>Schedule</a:t>
            </a:r>
            <a:endParaRPr lang="en-US" dirty="0"/>
          </a:p>
        </p:txBody>
      </p:sp>
      <p:pic>
        <p:nvPicPr>
          <p:cNvPr id="6" name="Picture 5">
            <a:extLst>
              <a:ext uri="{FF2B5EF4-FFF2-40B4-BE49-F238E27FC236}">
                <a16:creationId xmlns:a16="http://schemas.microsoft.com/office/drawing/2014/main" id="{68D00923-23DF-3850-B170-C59232F97CFE}"/>
              </a:ext>
            </a:extLst>
          </p:cNvPr>
          <p:cNvPicPr>
            <a:picLocks noChangeAspect="1"/>
          </p:cNvPicPr>
          <p:nvPr/>
        </p:nvPicPr>
        <p:blipFill>
          <a:blip r:embed="rId3"/>
          <a:stretch>
            <a:fillRect/>
          </a:stretch>
        </p:blipFill>
        <p:spPr>
          <a:xfrm>
            <a:off x="1070041" y="1894279"/>
            <a:ext cx="10051915" cy="4720584"/>
          </a:xfrm>
          <a:prstGeom prst="rect">
            <a:avLst/>
          </a:prstGeom>
        </p:spPr>
      </p:pic>
    </p:spTree>
    <p:extLst>
      <p:ext uri="{BB962C8B-B14F-4D97-AF65-F5344CB8AC3E}">
        <p14:creationId xmlns:p14="http://schemas.microsoft.com/office/powerpoint/2010/main" val="3819089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4FA204-47C2-A7AF-30D3-41D18C6D017C}"/>
              </a:ext>
            </a:extLst>
          </p:cNvPr>
          <p:cNvSpPr>
            <a:spLocks noGrp="1"/>
          </p:cNvSpPr>
          <p:nvPr>
            <p:ph type="title"/>
          </p:nvPr>
        </p:nvSpPr>
        <p:spPr>
          <a:xfrm>
            <a:off x="810001" y="447188"/>
            <a:ext cx="3413084" cy="1559412"/>
          </a:xfrm>
        </p:spPr>
        <p:txBody>
          <a:bodyPr>
            <a:normAutofit/>
          </a:bodyPr>
          <a:lstStyle/>
          <a:p>
            <a:r>
              <a:rPr lang="en-US" sz="3200" dirty="0"/>
              <a:t>Waterfall design</a:t>
            </a:r>
          </a:p>
        </p:txBody>
      </p:sp>
      <p:sp>
        <p:nvSpPr>
          <p:cNvPr id="8" name="Content Placeholder 7">
            <a:extLst>
              <a:ext uri="{FF2B5EF4-FFF2-40B4-BE49-F238E27FC236}">
                <a16:creationId xmlns:a16="http://schemas.microsoft.com/office/drawing/2014/main" id="{2C40DF9B-69A5-065B-FD4A-EB5E98149D0C}"/>
              </a:ext>
            </a:extLst>
          </p:cNvPr>
          <p:cNvSpPr>
            <a:spLocks noGrp="1"/>
          </p:cNvSpPr>
          <p:nvPr>
            <p:ph idx="1"/>
          </p:nvPr>
        </p:nvSpPr>
        <p:spPr>
          <a:xfrm>
            <a:off x="818713" y="2413000"/>
            <a:ext cx="3404372" cy="3632200"/>
          </a:xfrm>
        </p:spPr>
        <p:txBody>
          <a:bodyPr>
            <a:normAutofit/>
          </a:bodyPr>
          <a:lstStyle/>
          <a:p>
            <a:r>
              <a:rPr lang="en-US" sz="1400" dirty="0">
                <a:solidFill>
                  <a:srgbClr val="FFFFFF"/>
                </a:solidFill>
              </a:rPr>
              <a:t>Requirements (PDR Documents)</a:t>
            </a:r>
          </a:p>
          <a:p>
            <a:r>
              <a:rPr lang="en-US" sz="1400" dirty="0">
                <a:solidFill>
                  <a:srgbClr val="FFFFFF"/>
                </a:solidFill>
              </a:rPr>
              <a:t>Analysis</a:t>
            </a:r>
          </a:p>
          <a:p>
            <a:r>
              <a:rPr lang="en-US" sz="1400" dirty="0">
                <a:solidFill>
                  <a:srgbClr val="FFFFFF"/>
                </a:solidFill>
              </a:rPr>
              <a:t>Design</a:t>
            </a:r>
          </a:p>
          <a:p>
            <a:r>
              <a:rPr lang="en-US" sz="1400" dirty="0">
                <a:solidFill>
                  <a:srgbClr val="FFFFFF"/>
                </a:solidFill>
              </a:rPr>
              <a:t>Coding</a:t>
            </a:r>
          </a:p>
          <a:p>
            <a:r>
              <a:rPr lang="en-US" sz="1400" dirty="0">
                <a:solidFill>
                  <a:srgbClr val="FFFFFF"/>
                </a:solidFill>
              </a:rPr>
              <a:t>Testing</a:t>
            </a:r>
          </a:p>
          <a:p>
            <a:r>
              <a:rPr lang="en-US" sz="1400" dirty="0">
                <a:solidFill>
                  <a:srgbClr val="FFFFFF"/>
                </a:solidFill>
              </a:rPr>
              <a:t>Implementation(programming)</a:t>
            </a:r>
          </a:p>
          <a:p>
            <a:endParaRPr lang="en-US" sz="1400" dirty="0">
              <a:solidFill>
                <a:srgbClr val="FFFFFF"/>
              </a:solidFill>
            </a:endParaRPr>
          </a:p>
          <a:p>
            <a:r>
              <a:rPr lang="en-US" sz="1400" dirty="0">
                <a:solidFill>
                  <a:srgbClr val="FFFFFF"/>
                </a:solidFill>
              </a:rPr>
              <a:t>Phases do not overlap; They are completed one at a time.</a:t>
            </a:r>
          </a:p>
          <a:p>
            <a:pPr marL="0" indent="0">
              <a:buNone/>
            </a:pPr>
            <a:endParaRPr lang="en-US" sz="1600" dirty="0">
              <a:solidFill>
                <a:srgbClr val="FFFFFF"/>
              </a:solidFill>
            </a:endParaRPr>
          </a:p>
          <a:p>
            <a:endParaRPr lang="en-US" sz="1600" dirty="0">
              <a:solidFill>
                <a:srgbClr val="FFFFFF"/>
              </a:solidFill>
            </a:endParaRPr>
          </a:p>
          <a:p>
            <a:endParaRPr lang="en-US" sz="1600" dirty="0">
              <a:solidFill>
                <a:srgbClr val="FFFFFF"/>
              </a:solidFill>
            </a:endParaRPr>
          </a:p>
        </p:txBody>
      </p:sp>
      <p:sp>
        <p:nvSpPr>
          <p:cNvPr id="15"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90BF84C-2D9E-E9A5-A2BA-A896B166AD72}"/>
              </a:ext>
            </a:extLst>
          </p:cNvPr>
          <p:cNvPicPr>
            <a:picLocks noChangeAspect="1"/>
          </p:cNvPicPr>
          <p:nvPr/>
        </p:nvPicPr>
        <p:blipFill>
          <a:blip r:embed="rId2"/>
          <a:stretch>
            <a:fillRect/>
          </a:stretch>
        </p:blipFill>
        <p:spPr>
          <a:xfrm>
            <a:off x="5603706" y="1612149"/>
            <a:ext cx="5638853" cy="3622964"/>
          </a:xfrm>
          <a:prstGeom prst="rect">
            <a:avLst/>
          </a:prstGeom>
        </p:spPr>
      </p:pic>
    </p:spTree>
    <p:extLst>
      <p:ext uri="{BB962C8B-B14F-4D97-AF65-F5344CB8AC3E}">
        <p14:creationId xmlns:p14="http://schemas.microsoft.com/office/powerpoint/2010/main" val="415564309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660E9-CA3F-FBC6-376A-51DCF6EFBB4C}"/>
              </a:ext>
            </a:extLst>
          </p:cNvPr>
          <p:cNvSpPr>
            <a:spLocks noGrp="1"/>
          </p:cNvSpPr>
          <p:nvPr>
            <p:ph type="title"/>
          </p:nvPr>
        </p:nvSpPr>
        <p:spPr/>
        <p:txBody>
          <a:bodyPr/>
          <a:lstStyle/>
          <a:p>
            <a:r>
              <a:rPr lang="en-US" dirty="0"/>
              <a:t>Design phase</a:t>
            </a:r>
          </a:p>
        </p:txBody>
      </p:sp>
      <p:pic>
        <p:nvPicPr>
          <p:cNvPr id="4" name="Content Placeholder 3">
            <a:extLst>
              <a:ext uri="{FF2B5EF4-FFF2-40B4-BE49-F238E27FC236}">
                <a16:creationId xmlns:a16="http://schemas.microsoft.com/office/drawing/2014/main" id="{2E2238EC-C7F4-AA92-4E38-4B92271B4D6F}"/>
              </a:ext>
            </a:extLst>
          </p:cNvPr>
          <p:cNvPicPr>
            <a:picLocks noGrp="1" noChangeAspect="1"/>
          </p:cNvPicPr>
          <p:nvPr>
            <p:ph idx="1"/>
          </p:nvPr>
        </p:nvPicPr>
        <p:blipFill>
          <a:blip r:embed="rId2"/>
          <a:stretch>
            <a:fillRect/>
          </a:stretch>
        </p:blipFill>
        <p:spPr>
          <a:xfrm>
            <a:off x="4338735" y="152520"/>
            <a:ext cx="6092889" cy="6556550"/>
          </a:xfrm>
          <a:prstGeom prst="rect">
            <a:avLst/>
          </a:prstGeom>
        </p:spPr>
      </p:pic>
    </p:spTree>
    <p:extLst>
      <p:ext uri="{BB962C8B-B14F-4D97-AF65-F5344CB8AC3E}">
        <p14:creationId xmlns:p14="http://schemas.microsoft.com/office/powerpoint/2010/main" val="4130483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BE19-4C0E-3ACB-1933-B7F323D89B1E}"/>
              </a:ext>
            </a:extLst>
          </p:cNvPr>
          <p:cNvSpPr>
            <a:spLocks noGrp="1"/>
          </p:cNvSpPr>
          <p:nvPr>
            <p:ph type="title"/>
          </p:nvPr>
        </p:nvSpPr>
        <p:spPr/>
        <p:txBody>
          <a:bodyPr/>
          <a:lstStyle/>
          <a:p>
            <a:r>
              <a:rPr lang="en-US" dirty="0"/>
              <a:t>Black </a:t>
            </a:r>
            <a:r>
              <a:rPr lang="en-US"/>
              <a:t>box testing</a:t>
            </a:r>
          </a:p>
        </p:txBody>
      </p:sp>
      <p:pic>
        <p:nvPicPr>
          <p:cNvPr id="5" name="Content Placeholder 4" descr="Diagram&#10;&#10;Description automatically generated">
            <a:extLst>
              <a:ext uri="{FF2B5EF4-FFF2-40B4-BE49-F238E27FC236}">
                <a16:creationId xmlns:a16="http://schemas.microsoft.com/office/drawing/2014/main" id="{BC43B179-5807-800A-7AC6-553ECF8780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0098" y="2222500"/>
            <a:ext cx="5971803" cy="3636963"/>
          </a:xfrm>
        </p:spPr>
      </p:pic>
    </p:spTree>
    <p:extLst>
      <p:ext uri="{BB962C8B-B14F-4D97-AF65-F5344CB8AC3E}">
        <p14:creationId xmlns:p14="http://schemas.microsoft.com/office/powerpoint/2010/main" val="357749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79F0-39DE-0232-BCD8-7CF4F81AC633}"/>
              </a:ext>
            </a:extLst>
          </p:cNvPr>
          <p:cNvSpPr>
            <a:spLocks noGrp="1"/>
          </p:cNvSpPr>
          <p:nvPr>
            <p:ph type="title"/>
          </p:nvPr>
        </p:nvSpPr>
        <p:spPr/>
        <p:txBody>
          <a:bodyPr/>
          <a:lstStyle/>
          <a:p>
            <a:r>
              <a:rPr lang="en-US" dirty="0"/>
              <a:t>Coding standard</a:t>
            </a:r>
          </a:p>
        </p:txBody>
      </p:sp>
      <p:sp>
        <p:nvSpPr>
          <p:cNvPr id="3" name="Content Placeholder 2">
            <a:extLst>
              <a:ext uri="{FF2B5EF4-FFF2-40B4-BE49-F238E27FC236}">
                <a16:creationId xmlns:a16="http://schemas.microsoft.com/office/drawing/2014/main" id="{E19C7ED5-21D5-387E-1ECB-FBE596575790}"/>
              </a:ext>
            </a:extLst>
          </p:cNvPr>
          <p:cNvSpPr>
            <a:spLocks noGrp="1"/>
          </p:cNvSpPr>
          <p:nvPr>
            <p:ph idx="1"/>
          </p:nvPr>
        </p:nvSpPr>
        <p:spPr>
          <a:xfrm>
            <a:off x="72263" y="1895716"/>
            <a:ext cx="4378439" cy="3636511"/>
          </a:xfrm>
        </p:spPr>
        <p:txBody>
          <a:bodyPr/>
          <a:lstStyle/>
          <a:p>
            <a:r>
              <a:rPr lang="en-US" dirty="0"/>
              <a:t>Comments</a:t>
            </a:r>
          </a:p>
          <a:p>
            <a:r>
              <a:rPr lang="en-US" dirty="0"/>
              <a:t>Organizing similar methods in sections</a:t>
            </a:r>
          </a:p>
          <a:p>
            <a:r>
              <a:rPr lang="en-US" dirty="0"/>
              <a:t>Separating functions between methods</a:t>
            </a:r>
          </a:p>
          <a:p>
            <a:r>
              <a:rPr lang="en-US" dirty="0"/>
              <a:t>Removing redundancy</a:t>
            </a:r>
          </a:p>
          <a:p>
            <a:r>
              <a:rPr lang="en-US" dirty="0"/>
              <a:t>Error handling mechanisms</a:t>
            </a:r>
          </a:p>
        </p:txBody>
      </p:sp>
      <p:pic>
        <p:nvPicPr>
          <p:cNvPr id="5" name="Picture 4" descr="Text&#10;&#10;Description automatically generated">
            <a:extLst>
              <a:ext uri="{FF2B5EF4-FFF2-40B4-BE49-F238E27FC236}">
                <a16:creationId xmlns:a16="http://schemas.microsoft.com/office/drawing/2014/main" id="{B3248DF1-D328-9F78-E367-303BA4F33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0703" y="1664694"/>
            <a:ext cx="7357304" cy="4559211"/>
          </a:xfrm>
          <a:prstGeom prst="rect">
            <a:avLst/>
          </a:prstGeom>
        </p:spPr>
      </p:pic>
    </p:spTree>
    <p:extLst>
      <p:ext uri="{BB962C8B-B14F-4D97-AF65-F5344CB8AC3E}">
        <p14:creationId xmlns:p14="http://schemas.microsoft.com/office/powerpoint/2010/main" val="319264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BB397-B022-C665-DC49-433F13EE80C8}"/>
              </a:ext>
            </a:extLst>
          </p:cNvPr>
          <p:cNvSpPr>
            <a:spLocks noGrp="1"/>
          </p:cNvSpPr>
          <p:nvPr>
            <p:ph type="title"/>
          </p:nvPr>
        </p:nvSpPr>
        <p:spPr/>
        <p:txBody>
          <a:bodyPr/>
          <a:lstStyle/>
          <a:p>
            <a:r>
              <a:rPr lang="en-US" dirty="0"/>
              <a:t>Issues encountered</a:t>
            </a:r>
          </a:p>
        </p:txBody>
      </p:sp>
      <p:sp>
        <p:nvSpPr>
          <p:cNvPr id="3" name="Content Placeholder 2">
            <a:extLst>
              <a:ext uri="{FF2B5EF4-FFF2-40B4-BE49-F238E27FC236}">
                <a16:creationId xmlns:a16="http://schemas.microsoft.com/office/drawing/2014/main" id="{BAADDC14-9E4D-DDDB-C3BF-98E2C2C05C50}"/>
              </a:ext>
            </a:extLst>
          </p:cNvPr>
          <p:cNvSpPr>
            <a:spLocks noGrp="1"/>
          </p:cNvSpPr>
          <p:nvPr>
            <p:ph idx="1"/>
          </p:nvPr>
        </p:nvSpPr>
        <p:spPr/>
        <p:txBody>
          <a:bodyPr/>
          <a:lstStyle/>
          <a:p>
            <a:r>
              <a:rPr lang="en-US" dirty="0"/>
              <a:t> Converting binary to hex</a:t>
            </a:r>
          </a:p>
          <a:p>
            <a:r>
              <a:rPr lang="en-US" dirty="0"/>
              <a:t>Implementing Accessibility options( large font)</a:t>
            </a:r>
          </a:p>
          <a:p>
            <a:r>
              <a:rPr lang="en-US" dirty="0"/>
              <a:t>Binary with decimal places</a:t>
            </a:r>
          </a:p>
          <a:p>
            <a:r>
              <a:rPr lang="en-US" dirty="0"/>
              <a:t>Error checks</a:t>
            </a:r>
          </a:p>
          <a:p>
            <a:r>
              <a:rPr lang="en-US" dirty="0"/>
              <a:t>Updating adjustments</a:t>
            </a:r>
          </a:p>
          <a:p>
            <a:endParaRPr lang="en-US" dirty="0"/>
          </a:p>
        </p:txBody>
      </p:sp>
    </p:spTree>
    <p:extLst>
      <p:ext uri="{BB962C8B-B14F-4D97-AF65-F5344CB8AC3E}">
        <p14:creationId xmlns:p14="http://schemas.microsoft.com/office/powerpoint/2010/main" val="1235118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4614</TotalTime>
  <Words>260</Words>
  <Application>Microsoft Office PowerPoint</Application>
  <PresentationFormat>Widescreen</PresentationFormat>
  <Paragraphs>85</Paragraphs>
  <Slides>13</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Century Gothic</vt:lpstr>
      <vt:lpstr>Segoe UI Black</vt:lpstr>
      <vt:lpstr>Tw Cen MT</vt:lpstr>
      <vt:lpstr>Wingdings 2</vt:lpstr>
      <vt:lpstr>Quotable</vt:lpstr>
      <vt:lpstr>Circuit</vt:lpstr>
      <vt:lpstr>Software Dev Dept, Meta Cortex Corporation  “The Modern Euclid™ Project”</vt:lpstr>
      <vt:lpstr>Work plan</vt:lpstr>
      <vt:lpstr>Work plan</vt:lpstr>
      <vt:lpstr>Schedule</vt:lpstr>
      <vt:lpstr>Waterfall design</vt:lpstr>
      <vt:lpstr>Design phase</vt:lpstr>
      <vt:lpstr>Black box testing</vt:lpstr>
      <vt:lpstr>Coding standard</vt:lpstr>
      <vt:lpstr>Issues encountered</vt:lpstr>
      <vt:lpstr>How it works </vt:lpstr>
      <vt:lpstr>Example 1</vt:lpstr>
      <vt:lpstr>Example 2</vt:lpstr>
      <vt:lpstr>DEMO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 Dept, MetaCortex Corporation  “The Modern Euclid™ Project”</dc:title>
  <dc:creator>Chris H</dc:creator>
  <cp:lastModifiedBy>Ramirez, Brandon</cp:lastModifiedBy>
  <cp:revision>32</cp:revision>
  <dcterms:created xsi:type="dcterms:W3CDTF">2022-10-06T00:56:25Z</dcterms:created>
  <dcterms:modified xsi:type="dcterms:W3CDTF">2022-12-08T00:55:41Z</dcterms:modified>
</cp:coreProperties>
</file>