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60" r:id="rId3"/>
    <p:sldId id="261" r:id="rId4"/>
    <p:sldId id="268" r:id="rId5"/>
    <p:sldId id="269" r:id="rId6"/>
    <p:sldId id="270" r:id="rId7"/>
    <p:sldId id="267"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9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158" autoAdjust="0"/>
  </p:normalViewPr>
  <p:slideViewPr>
    <p:cSldViewPr snapToGrid="0">
      <p:cViewPr varScale="1">
        <p:scale>
          <a:sx n="96" d="100"/>
          <a:sy n="96" d="100"/>
        </p:scale>
        <p:origin x="1014" y="78"/>
      </p:cViewPr>
      <p:guideLst>
        <p:guide pos="3840"/>
        <p:guide orient="horz" pos="2184"/>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6/18/2022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6/18/2022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BHobbs</a:t>
            </a:r>
            <a:r>
              <a:rPr lang="en-US" dirty="0"/>
              <a:t>. CS-255, June 11, 2022</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rPr>
              <a:t>To ensure all users are only able to manipulate some data, the Learning Management System (LMS) shall allow for multiple roles within the application, e.g., </a:t>
            </a:r>
            <a:r>
              <a:rPr lang="en-US" sz="1200" i="1" dirty="0">
                <a:solidFill>
                  <a:srgbClr val="000000"/>
                </a:solidFill>
              </a:rPr>
              <a:t>Learners</a:t>
            </a:r>
            <a:r>
              <a:rPr lang="en-US" sz="1200" dirty="0">
                <a:solidFill>
                  <a:srgbClr val="000000"/>
                </a:solidFill>
              </a:rPr>
              <a:t>, </a:t>
            </a:r>
            <a:r>
              <a:rPr lang="en-US" sz="1200" i="1" dirty="0">
                <a:solidFill>
                  <a:srgbClr val="000000"/>
                </a:solidFill>
              </a:rPr>
              <a:t>Educators</a:t>
            </a:r>
            <a:r>
              <a:rPr lang="en-US" sz="1200" dirty="0">
                <a:solidFill>
                  <a:srgbClr val="000000"/>
                </a:solidFill>
              </a:rPr>
              <a:t>, and </a:t>
            </a:r>
            <a:r>
              <a:rPr lang="en-US" sz="1200" i="1" dirty="0">
                <a:solidFill>
                  <a:srgbClr val="000000"/>
                </a:solidFill>
              </a:rPr>
              <a:t>Administrators</a:t>
            </a:r>
          </a:p>
          <a:p>
            <a:r>
              <a:rPr lang="en-US" sz="1800" b="1" i="1" dirty="0">
                <a:effectLst/>
                <a:latin typeface="Calibri" panose="020F0502020204030204" pitchFamily="34" charset="0"/>
                <a:ea typeface="Calibri" panose="020F0502020204030204" pitchFamily="34" charset="0"/>
              </a:rPr>
              <a:t>The system needs to allows for a hierarchy in the users’ interactions with the LMS. For example, you would not want a Learner to publish a lesson nor would you want an Educator to be able to delete the enrolled students database.</a:t>
            </a:r>
            <a:endParaRPr lang="en-US" sz="1200" b="1" i="1" dirty="0">
              <a:solidFill>
                <a:srgbClr val="000000"/>
              </a:solidFill>
            </a:endParaRPr>
          </a:p>
          <a:p>
            <a:endParaRPr lang="en-US" sz="1200" dirty="0">
              <a:solidFill>
                <a:srgbClr val="000000"/>
              </a:solidFill>
            </a:endParaRPr>
          </a:p>
          <a:p>
            <a:endParaRPr lang="en-US" sz="1200" dirty="0">
              <a:solidFill>
                <a:srgbClr val="000000"/>
              </a:solidFill>
            </a:endParaRPr>
          </a:p>
          <a:p>
            <a:r>
              <a:rPr lang="en-US" sz="1200" dirty="0">
                <a:solidFill>
                  <a:srgbClr val="000000"/>
                </a:solidFill>
              </a:rPr>
              <a:t>To allow for offline review of business intelligence, the LMS shall have a Reporting module</a:t>
            </a:r>
          </a:p>
          <a:p>
            <a:r>
              <a:rPr lang="en-US" sz="1800" b="1" i="1" dirty="0">
                <a:effectLst/>
                <a:latin typeface="Calibri" panose="020F0502020204030204" pitchFamily="34" charset="0"/>
                <a:ea typeface="Calibri" panose="020F0502020204030204" pitchFamily="34" charset="0"/>
              </a:rPr>
              <a:t>Educators will need the ability to evaluate large amounts of data or see a summary of data. For example, an Educator may want to know how many ‘A’, ‘B’, and ‘C’ exist within a current course, a past semester, or the previous 5 years.</a:t>
            </a:r>
            <a:endParaRPr lang="en-US" sz="1200" b="1" i="1" dirty="0">
              <a:solidFill>
                <a:srgbClr val="000000"/>
              </a:solidFill>
            </a:endParaRPr>
          </a:p>
          <a:p>
            <a:endParaRPr lang="en-US" sz="1200" dirty="0">
              <a:solidFill>
                <a:srgbClr val="000000"/>
              </a:solidFill>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To prevent worse performance as the user-base grows, The LMS server architecture shall be designed to be scalable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solidFill>
                  <a:srgbClr val="000000"/>
                </a:solidFill>
              </a:rPr>
              <a:t>Learners and Educators will not want to be exposed to higher latency as the user-base grows. Moreover, users will not want to lose the ability to store data as the base grows.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endParaRPr>
          </a:p>
          <a:p>
            <a:endParaRPr lang="en-US" dirty="0"/>
          </a:p>
          <a:p>
            <a:r>
              <a:rPr lang="en-US" sz="1800" dirty="0">
                <a:effectLst/>
                <a:latin typeface="Calibri" panose="020F0502020204030204" pitchFamily="34" charset="0"/>
                <a:ea typeface="Calibri" panose="020F0502020204030204" pitchFamily="34" charset="0"/>
              </a:rPr>
              <a:t>The LMS shall be accessed through an internet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effectLst/>
                <a:latin typeface="Calibri" panose="020F0502020204030204" pitchFamily="34" charset="0"/>
                <a:ea typeface="Calibri" panose="020F0502020204030204" pitchFamily="34" charset="0"/>
                <a:cs typeface="Calibri" panose="020F0502020204030204" pitchFamily="34" charset="0"/>
              </a:rPr>
              <a:t>Internet access via a browser allows for users to engage the LMS from their laptops and mobile devices which enriches the user experience.</a:t>
            </a:r>
            <a:endParaRPr lang="en-US" sz="1800" b="1" i="1" dirty="0">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The Lessons Sub-system is the heart of the LMS. This is the main workflow between the Students and the Instructors. Students will need to Enroll In Lesson Modules, Review any Feedback, Take Tests, and View their Completion Status.</a:t>
            </a:r>
          </a:p>
          <a:p>
            <a:endParaRPr lang="en-US" baseline="0" dirty="0"/>
          </a:p>
          <a:p>
            <a:r>
              <a:rPr lang="en-US" baseline="0" dirty="0"/>
              <a:t>Instructors will need to grade the student’s tests, write and submit any feedback, and also review their rosters.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transcript of the JAD mentioned that students have 2 ways to interact with the LMS. Enroll in lessons and then take tests to understand the theoretical information and also reserve actual driving time. For the reservation system you’d have 3 actors: Student, Proxy, and Instructor.</a:t>
            </a:r>
          </a:p>
          <a:p>
            <a:endParaRPr lang="en-US" dirty="0"/>
          </a:p>
          <a:p>
            <a:r>
              <a:rPr lang="en-US" dirty="0"/>
              <a:t>The transcript also mentioned that the secretary may “help” others to enroll so there needs to be proxy-based functionality so the secretary may “impersonate” another user. The Instructor would of course also need some interactions. For example, he might need to cancel some appointments (maybe the vehicle broke down, maybe he’s over booked, or out sick).</a:t>
            </a:r>
          </a:p>
          <a:p>
            <a:endParaRPr lang="en-US" dirty="0"/>
          </a:p>
          <a:p>
            <a:r>
              <a:rPr lang="en-US" dirty="0"/>
              <a:t>Liam mentioned he’d want to do some business analysis offline, i.e., Excel. This means there will need to be some sort of Reporting tools and thus a Report Management tool. The actors would be the IT Manager and the Admins. The IT Manager would be able to build the reports so the Admins could consume them.</a:t>
            </a:r>
          </a:p>
          <a:p>
            <a:endParaRPr lang="en-US" dirty="0"/>
          </a:p>
          <a:p>
            <a:r>
              <a:rPr lang="en-US" dirty="0"/>
              <a:t>The system will also need a way to manage accounts, e.g., create accounts, delete accounts, unlock accounts with too many failed logins, The transcript also suggested the Secretary (via proxy) should be able to help a student update information.</a:t>
            </a:r>
          </a:p>
        </p:txBody>
      </p:sp>
      <p:sp>
        <p:nvSpPr>
          <p:cNvPr id="4" name="Slide Number Placeholder 3"/>
          <p:cNvSpPr>
            <a:spLocks noGrp="1"/>
          </p:cNvSpPr>
          <p:nvPr>
            <p:ph type="sldNum" sz="quarter" idx="5"/>
          </p:nvPr>
        </p:nvSpPr>
        <p:spPr/>
        <p:txBody>
          <a:bodyPr/>
          <a:lstStyle/>
          <a:p>
            <a:fld id="{560CF8BB-EBC7-4B8F-9632-A5A136FBB880}" type="slidenum">
              <a:rPr lang="en-US" smtClean="0"/>
              <a:t>4</a:t>
            </a:fld>
            <a:endParaRPr lang="en-US" dirty="0"/>
          </a:p>
        </p:txBody>
      </p:sp>
    </p:spTree>
    <p:extLst>
      <p:ext uri="{BB962C8B-B14F-4D97-AF65-F5344CB8AC3E}">
        <p14:creationId xmlns:p14="http://schemas.microsoft.com/office/powerpoint/2010/main" val="2346860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transcript mentioned that compliance and module management, e.g., lesson updates, would be important for relevancy. This means there should be a Learning Module Maintenance sub-system. The actors would be Admin, Instructors, and the “DMV”. </a:t>
            </a:r>
          </a:p>
          <a:p>
            <a:endParaRPr lang="en-US" dirty="0"/>
          </a:p>
          <a:p>
            <a:r>
              <a:rPr lang="en-US" dirty="0"/>
              <a:t>The DMV may publish new material that would need to be incorporated into the system. The Instructor would need to be able to create lessons/edit and then assign those to different lessons. The Admin would need to be able to curate these lessons – deleting old modules and lesson, export/import open source modules, and then reject or approve any new changes. For example, maybe the DMV pushes a bad update that is garbled or a disgruntled employee creates an offensive lesson.</a:t>
            </a:r>
          </a:p>
          <a:p>
            <a:endParaRPr lang="en-US" dirty="0"/>
          </a:p>
          <a:p>
            <a:r>
              <a:rPr lang="en-US" dirty="0"/>
              <a:t>Lastly, to control who can and cannot perform certain actions an Entitlement Role-based system is to be used. This will allow users to have a hierarchy of control.</a:t>
            </a:r>
          </a:p>
        </p:txBody>
      </p:sp>
      <p:sp>
        <p:nvSpPr>
          <p:cNvPr id="4" name="Slide Number Placeholder 3"/>
          <p:cNvSpPr>
            <a:spLocks noGrp="1"/>
          </p:cNvSpPr>
          <p:nvPr>
            <p:ph type="sldNum" sz="quarter" idx="5"/>
          </p:nvPr>
        </p:nvSpPr>
        <p:spPr/>
        <p:txBody>
          <a:bodyPr/>
          <a:lstStyle/>
          <a:p>
            <a:fld id="{560CF8BB-EBC7-4B8F-9632-A5A136FBB880}" type="slidenum">
              <a:rPr lang="en-US" smtClean="0"/>
              <a:t>5</a:t>
            </a:fld>
            <a:endParaRPr lang="en-US" dirty="0"/>
          </a:p>
        </p:txBody>
      </p:sp>
    </p:spTree>
    <p:extLst>
      <p:ext uri="{BB962C8B-B14F-4D97-AF65-F5344CB8AC3E}">
        <p14:creationId xmlns:p14="http://schemas.microsoft.com/office/powerpoint/2010/main" val="414629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The activity diagram is that of a user trying to login. There would be 2 potential types of logins: those with existing access and those with no existing access – the system needs to handle both without anyone from DRIVERPASS being involved.</a:t>
            </a:r>
          </a:p>
          <a:p>
            <a:endParaRPr lang="en-US" dirty="0"/>
          </a:p>
          <a:p>
            <a:r>
              <a:rPr lang="en-US" dirty="0"/>
              <a:t>The system also needs to employee uniqueness in account creation to avoid someone trying to spoof users.</a:t>
            </a:r>
          </a:p>
          <a:p>
            <a:endParaRPr lang="en-US" dirty="0"/>
          </a:p>
          <a:p>
            <a:r>
              <a:rPr lang="en-US" dirty="0"/>
              <a:t>After a user gains valid access they should be greeted by any news bulletins and then finally shown their User Dashboard (as shown in the transcript).</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everyone’s duty. This includes the users. To be sure that users cannot perform tasks they are not meant to the system will have an entitlements systems</a:t>
            </a:r>
          </a:p>
          <a:p>
            <a:endParaRPr lang="en-US" dirty="0"/>
          </a:p>
          <a:p>
            <a:r>
              <a:rPr lang="en-US" dirty="0"/>
              <a:t>Copyleft licenses expose your code base to any other users and if the library has an exploit then external parties are aware your software does too</a:t>
            </a:r>
          </a:p>
          <a:p>
            <a:endParaRPr lang="en-US" dirty="0"/>
          </a:p>
          <a:p>
            <a:r>
              <a:rPr lang="en-US" dirty="0"/>
              <a:t>Personal Identified Information, PII, is very important to users. There are even laws governing its treatment in some states and countries. This data must be encrypted.</a:t>
            </a:r>
          </a:p>
          <a:p>
            <a:endParaRPr lang="en-US" dirty="0"/>
          </a:p>
          <a:p>
            <a:r>
              <a:rPr lang="en-US" dirty="0"/>
              <a:t>Maintaining secure requests between any end points is important so that no data manipulation or leakage occurs. SSL is outdate so TSL 1.2 or higher should be employed (TSL 1.0 and 1.1 are being phased out)</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An email will be used to identify individual users upon login. Moreover, the address must be valid for non-repudiation and other authentication needs.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Because mobility and accessibility are considered to be highly important the LMS will only be connected to via the internet, which forces users to have internet access.</a:t>
            </a:r>
            <a:endParaRPr lang="en-US"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Full ADA compliance means that the website is accessible for those with vision and hearing disabilities. For now, there will be no accessibility for users with vision disability.</a:t>
            </a:r>
            <a:endParaRPr lang="en-US"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Server technology, customer owned or IaaS, is mature enough to handle the scalability needs. Moreover, a monolithic architecture, as opposed to </a:t>
            </a:r>
            <a:r>
              <a:rPr lang="en-US" sz="1800" dirty="0" err="1">
                <a:effectLst/>
                <a:latin typeface="Calibri" panose="020F0502020204030204" pitchFamily="34" charset="0"/>
                <a:ea typeface="Calibri" panose="020F0502020204030204" pitchFamily="34" charset="0"/>
              </a:rPr>
              <a:t>FaaS</a:t>
            </a:r>
            <a:r>
              <a:rPr lang="en-US" sz="1800" dirty="0">
                <a:effectLst/>
                <a:latin typeface="Calibri" panose="020F0502020204030204" pitchFamily="34" charset="0"/>
                <a:ea typeface="Calibri" panose="020F0502020204030204" pitchFamily="34" charset="0"/>
              </a:rPr>
              <a:t>, is more sustainable by this engineering team and reduces time-to-market.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6/18/2022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t>6/18/2022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t>6/18/2022</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6/18/2022</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6/18/2022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6/18/2022</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6/18/2022</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6/18/2022</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6/18/2022</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6/18/2022</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68" y="2043663"/>
            <a:ext cx="6105194" cy="2031055"/>
          </a:xfrm>
        </p:spPr>
        <p:txBody>
          <a:bodyPr>
            <a:normAutofit fontScale="90000"/>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Brandon Hobbs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9372600" cy="698157"/>
          </a:xfrm>
        </p:spPr>
        <p:txBody>
          <a:bodyPr>
            <a:normAutofit/>
          </a:bodyPr>
          <a:lstStyle/>
          <a:p>
            <a:r>
              <a:rPr lang="en-US" dirty="0"/>
              <a:t>Requirements Gathering</a:t>
            </a:r>
            <a:endParaRPr lang="en-US" dirty="0">
              <a:solidFill>
                <a:schemeClr val="bg1"/>
              </a:solidFill>
            </a:endParaRPr>
          </a:p>
        </p:txBody>
      </p:sp>
      <p:sp>
        <p:nvSpPr>
          <p:cNvPr id="3" name="Content Placeholder 2"/>
          <p:cNvSpPr>
            <a:spLocks noGrp="1"/>
          </p:cNvSpPr>
          <p:nvPr>
            <p:ph idx="1"/>
          </p:nvPr>
        </p:nvSpPr>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The Learning Management System (LMS) shall allow for multiple roles within the application, e.g., </a:t>
            </a:r>
            <a:r>
              <a:rPr lang="en-US" sz="2400" i="1" dirty="0">
                <a:solidFill>
                  <a:srgbClr val="000000"/>
                </a:solidFill>
              </a:rPr>
              <a:t>Learners</a:t>
            </a:r>
            <a:r>
              <a:rPr lang="en-US" sz="2400" dirty="0">
                <a:solidFill>
                  <a:srgbClr val="000000"/>
                </a:solidFill>
              </a:rPr>
              <a:t>, </a:t>
            </a:r>
            <a:r>
              <a:rPr lang="en-US" sz="2400" i="1" dirty="0">
                <a:solidFill>
                  <a:srgbClr val="000000"/>
                </a:solidFill>
              </a:rPr>
              <a:t>Educators</a:t>
            </a:r>
            <a:r>
              <a:rPr lang="en-US" sz="2400" dirty="0">
                <a:solidFill>
                  <a:srgbClr val="000000"/>
                </a:solidFill>
              </a:rPr>
              <a:t>, and </a:t>
            </a:r>
            <a:r>
              <a:rPr lang="en-US" sz="2400" i="1" dirty="0">
                <a:solidFill>
                  <a:srgbClr val="000000"/>
                </a:solidFill>
              </a:rPr>
              <a:t>Administrators</a:t>
            </a:r>
          </a:p>
          <a:p>
            <a:r>
              <a:rPr lang="en-US" sz="2400" dirty="0">
                <a:solidFill>
                  <a:srgbClr val="000000"/>
                </a:solidFill>
              </a:rPr>
              <a:t>The LMS shall have a Reporting module</a:t>
            </a:r>
          </a:p>
          <a:p>
            <a:pPr marL="0" indent="0">
              <a:buNone/>
            </a:pPr>
            <a:r>
              <a:rPr lang="en-US" sz="2400" b="1" dirty="0">
                <a:solidFill>
                  <a:srgbClr val="000000"/>
                </a:solidFill>
              </a:rPr>
              <a:t>Non-functional Requirements</a:t>
            </a:r>
          </a:p>
          <a:p>
            <a:r>
              <a:rPr lang="en-US" sz="2400" dirty="0">
                <a:solidFill>
                  <a:srgbClr val="000000"/>
                </a:solidFill>
              </a:rPr>
              <a:t>The LMS server architecture shall be designed to be scalable</a:t>
            </a:r>
          </a:p>
          <a:p>
            <a:r>
              <a:rPr lang="en-US" sz="2400" dirty="0">
                <a:solidFill>
                  <a:srgbClr val="000000"/>
                </a:solidFill>
              </a:rPr>
              <a:t>The LMS shall be accessed through an internet browser</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 Diagrams</a:t>
            </a:r>
          </a:p>
        </p:txBody>
      </p:sp>
      <p:sp>
        <p:nvSpPr>
          <p:cNvPr id="3" name="Content Placeholder 2"/>
          <p:cNvSpPr>
            <a:spLocks noGrp="1"/>
          </p:cNvSpPr>
          <p:nvPr>
            <p:ph sz="half" idx="1"/>
          </p:nvPr>
        </p:nvSpPr>
        <p:spPr/>
        <p:txBody>
          <a:bodyPr anchor="ctr">
            <a:normAutofit/>
          </a:bodyPr>
          <a:lstStyle/>
          <a:p>
            <a:r>
              <a:rPr lang="en-US" sz="2400" dirty="0">
                <a:solidFill>
                  <a:srgbClr val="000000"/>
                </a:solidFill>
              </a:rPr>
              <a:t>The larger, LMS system was decomposed into smaller sub-systems</a:t>
            </a:r>
            <a:endParaRPr lang="en-US" dirty="0">
              <a:solidFill>
                <a:srgbClr val="000000"/>
              </a:solidFill>
            </a:endParaRPr>
          </a:p>
          <a:p>
            <a:r>
              <a:rPr lang="en-US" sz="2400" dirty="0">
                <a:solidFill>
                  <a:srgbClr val="000000"/>
                </a:solidFill>
              </a:rPr>
              <a:t>Use cases were built based on sub-systems to aide clarity</a:t>
            </a:r>
          </a:p>
          <a:p>
            <a:r>
              <a:rPr lang="en-US" sz="2400" dirty="0">
                <a:solidFill>
                  <a:srgbClr val="000000"/>
                </a:solidFill>
              </a:rPr>
              <a:t>Subsequent slides show these detailed views</a:t>
            </a:r>
            <a:endParaRPr sz="2400" dirty="0">
              <a:solidFill>
                <a:srgbClr val="000000"/>
              </a:solidFill>
            </a:endParaRPr>
          </a:p>
        </p:txBody>
      </p:sp>
      <p:pic>
        <p:nvPicPr>
          <p:cNvPr id="8" name="Content Placeholder 9">
            <a:extLst>
              <a:ext uri="{FF2B5EF4-FFF2-40B4-BE49-F238E27FC236}">
                <a16:creationId xmlns:a16="http://schemas.microsoft.com/office/drawing/2014/main" id="{A3F33D95-61A1-6A4A-AFB5-28EE577A11A7}"/>
              </a:ext>
            </a:extLst>
          </p:cNvPr>
          <p:cNvPicPr>
            <a:picLocks noGrp="1" noChangeAspect="1"/>
          </p:cNvPicPr>
          <p:nvPr>
            <p:ph sz="half" idx="2"/>
          </p:nvPr>
        </p:nvPicPr>
        <p:blipFill>
          <a:blip r:embed="rId4"/>
          <a:stretch>
            <a:fillRect/>
          </a:stretch>
        </p:blipFill>
        <p:spPr>
          <a:xfrm>
            <a:off x="6781800" y="2712762"/>
            <a:ext cx="4572000" cy="3016800"/>
          </a:xfrm>
        </p:spPr>
      </p:pic>
    </p:spTree>
    <p:custDataLst>
      <p:tags r:id="rId1"/>
    </p:custDataLst>
    <p:extLst>
      <p:ext uri="{BB962C8B-B14F-4D97-AF65-F5344CB8AC3E}">
        <p14:creationId xmlns:p14="http://schemas.microsoft.com/office/powerpoint/2010/main" val="277642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97FD4A-E4B4-9804-21F3-BF137E6C0567}"/>
              </a:ext>
            </a:extLst>
          </p:cNvPr>
          <p:cNvSpPr>
            <a:spLocks noGrp="1"/>
          </p:cNvSpPr>
          <p:nvPr>
            <p:ph type="title"/>
          </p:nvPr>
        </p:nvSpPr>
        <p:spPr>
          <a:xfrm>
            <a:off x="1981200" y="381000"/>
            <a:ext cx="9372600" cy="632254"/>
          </a:xfrm>
        </p:spPr>
        <p:txBody>
          <a:bodyPr>
            <a:normAutofit fontScale="90000"/>
          </a:bodyPr>
          <a:lstStyle/>
          <a:p>
            <a:r>
              <a:rPr lang="en-US" dirty="0"/>
              <a:t>Use Case - slide 2</a:t>
            </a:r>
          </a:p>
        </p:txBody>
      </p:sp>
      <p:pic>
        <p:nvPicPr>
          <p:cNvPr id="10" name="Content Placeholder 9">
            <a:extLst>
              <a:ext uri="{FF2B5EF4-FFF2-40B4-BE49-F238E27FC236}">
                <a16:creationId xmlns:a16="http://schemas.microsoft.com/office/drawing/2014/main" id="{A5B91FBA-00AE-C346-AA2D-C79D44180A0D}"/>
              </a:ext>
            </a:extLst>
          </p:cNvPr>
          <p:cNvPicPr>
            <a:picLocks noGrp="1" noChangeAspect="1"/>
          </p:cNvPicPr>
          <p:nvPr>
            <p:ph sz="half" idx="1"/>
          </p:nvPr>
        </p:nvPicPr>
        <p:blipFill>
          <a:blip r:embed="rId3"/>
          <a:stretch>
            <a:fillRect/>
          </a:stretch>
        </p:blipFill>
        <p:spPr>
          <a:xfrm>
            <a:off x="1058953" y="1825625"/>
            <a:ext cx="4740093" cy="4351338"/>
          </a:xfrm>
        </p:spPr>
      </p:pic>
      <p:pic>
        <p:nvPicPr>
          <p:cNvPr id="12" name="Content Placeholder 11">
            <a:extLst>
              <a:ext uri="{FF2B5EF4-FFF2-40B4-BE49-F238E27FC236}">
                <a16:creationId xmlns:a16="http://schemas.microsoft.com/office/drawing/2014/main" id="{84497852-9A4A-0081-3582-E26A8F112F04}"/>
              </a:ext>
            </a:extLst>
          </p:cNvPr>
          <p:cNvPicPr>
            <a:picLocks noGrp="1" noChangeAspect="1"/>
          </p:cNvPicPr>
          <p:nvPr>
            <p:ph sz="half" idx="2"/>
          </p:nvPr>
        </p:nvPicPr>
        <p:blipFill>
          <a:blip r:embed="rId4"/>
          <a:stretch>
            <a:fillRect/>
          </a:stretch>
        </p:blipFill>
        <p:spPr>
          <a:xfrm>
            <a:off x="6172200" y="2352603"/>
            <a:ext cx="5181600" cy="3297381"/>
          </a:xfrm>
        </p:spPr>
      </p:pic>
    </p:spTree>
    <p:extLst>
      <p:ext uri="{BB962C8B-B14F-4D97-AF65-F5344CB8AC3E}">
        <p14:creationId xmlns:p14="http://schemas.microsoft.com/office/powerpoint/2010/main" val="175333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393B5-609A-B6F1-C1F4-34E32DE93A47}"/>
              </a:ext>
            </a:extLst>
          </p:cNvPr>
          <p:cNvSpPr>
            <a:spLocks noGrp="1"/>
          </p:cNvSpPr>
          <p:nvPr>
            <p:ph type="title"/>
          </p:nvPr>
        </p:nvSpPr>
        <p:spPr>
          <a:xfrm>
            <a:off x="1981200" y="381000"/>
            <a:ext cx="9372600" cy="640492"/>
          </a:xfrm>
        </p:spPr>
        <p:txBody>
          <a:bodyPr>
            <a:normAutofit fontScale="90000"/>
          </a:bodyPr>
          <a:lstStyle/>
          <a:p>
            <a:r>
              <a:rPr lang="en-US" dirty="0"/>
              <a:t>Use C</a:t>
            </a:r>
            <a:r>
              <a:rPr lang="en-US" dirty="0">
                <a:solidFill>
                  <a:srgbClr val="419AAA"/>
                </a:solidFill>
              </a:rPr>
              <a:t>as</a:t>
            </a:r>
            <a:r>
              <a:rPr lang="en-US" dirty="0"/>
              <a:t>e - slide 3</a:t>
            </a:r>
          </a:p>
        </p:txBody>
      </p:sp>
      <p:pic>
        <p:nvPicPr>
          <p:cNvPr id="6" name="Content Placeholder 5">
            <a:extLst>
              <a:ext uri="{FF2B5EF4-FFF2-40B4-BE49-F238E27FC236}">
                <a16:creationId xmlns:a16="http://schemas.microsoft.com/office/drawing/2014/main" id="{E4217476-5AC1-59F1-9B87-2255AD60209B}"/>
              </a:ext>
            </a:extLst>
          </p:cNvPr>
          <p:cNvPicPr>
            <a:picLocks noGrp="1" noChangeAspect="1"/>
          </p:cNvPicPr>
          <p:nvPr>
            <p:ph sz="half" idx="1"/>
          </p:nvPr>
        </p:nvPicPr>
        <p:blipFill>
          <a:blip r:embed="rId3"/>
          <a:stretch>
            <a:fillRect/>
          </a:stretch>
        </p:blipFill>
        <p:spPr>
          <a:xfrm>
            <a:off x="838200" y="2309105"/>
            <a:ext cx="5181600" cy="3384378"/>
          </a:xfrm>
        </p:spPr>
      </p:pic>
      <p:pic>
        <p:nvPicPr>
          <p:cNvPr id="8" name="Content Placeholder 7">
            <a:extLst>
              <a:ext uri="{FF2B5EF4-FFF2-40B4-BE49-F238E27FC236}">
                <a16:creationId xmlns:a16="http://schemas.microsoft.com/office/drawing/2014/main" id="{3B95E77C-B59E-6D52-7187-91C9051055F3}"/>
              </a:ext>
            </a:extLst>
          </p:cNvPr>
          <p:cNvPicPr>
            <a:picLocks noGrp="1" noChangeAspect="1"/>
          </p:cNvPicPr>
          <p:nvPr>
            <p:ph sz="half" idx="2"/>
          </p:nvPr>
        </p:nvPicPr>
        <p:blipFill>
          <a:blip r:embed="rId4"/>
          <a:stretch>
            <a:fillRect/>
          </a:stretch>
        </p:blipFill>
        <p:spPr>
          <a:xfrm>
            <a:off x="6172200" y="2529333"/>
            <a:ext cx="5181600" cy="2943921"/>
          </a:xfrm>
        </p:spPr>
      </p:pic>
    </p:spTree>
    <p:extLst>
      <p:ext uri="{BB962C8B-B14F-4D97-AF65-F5344CB8AC3E}">
        <p14:creationId xmlns:p14="http://schemas.microsoft.com/office/powerpoint/2010/main" val="340664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C95D7E6-AEF8-3A38-EF57-98AF2970E49F}"/>
              </a:ext>
            </a:extLst>
          </p:cNvPr>
          <p:cNvSpPr>
            <a:spLocks noGrp="1"/>
          </p:cNvSpPr>
          <p:nvPr>
            <p:ph type="title"/>
          </p:nvPr>
        </p:nvSpPr>
        <p:spPr/>
        <p:txBody>
          <a:bodyPr/>
          <a:lstStyle/>
          <a:p>
            <a:r>
              <a:rPr lang="en-US" dirty="0"/>
              <a:t>Use Case – Slide 4</a:t>
            </a:r>
          </a:p>
        </p:txBody>
      </p:sp>
      <p:pic>
        <p:nvPicPr>
          <p:cNvPr id="5" name="Content Placeholder 4">
            <a:extLst>
              <a:ext uri="{FF2B5EF4-FFF2-40B4-BE49-F238E27FC236}">
                <a16:creationId xmlns:a16="http://schemas.microsoft.com/office/drawing/2014/main" id="{3FE63D05-9FCF-2C4F-8387-BFC7A1A98450}"/>
              </a:ext>
            </a:extLst>
          </p:cNvPr>
          <p:cNvPicPr>
            <a:picLocks noGrp="1" noChangeAspect="1"/>
          </p:cNvPicPr>
          <p:nvPr>
            <p:ph idx="1"/>
          </p:nvPr>
        </p:nvPicPr>
        <p:blipFill>
          <a:blip r:embed="rId2"/>
          <a:stretch>
            <a:fillRect/>
          </a:stretch>
        </p:blipFill>
        <p:spPr>
          <a:xfrm>
            <a:off x="3376612" y="2009775"/>
            <a:ext cx="6581775" cy="4438650"/>
          </a:xfrm>
          <a:prstGeom prst="rect">
            <a:avLst/>
          </a:prstGeom>
        </p:spPr>
      </p:pic>
    </p:spTree>
    <p:extLst>
      <p:ext uri="{BB962C8B-B14F-4D97-AF65-F5344CB8AC3E}">
        <p14:creationId xmlns:p14="http://schemas.microsoft.com/office/powerpoint/2010/main" val="76776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9372600" cy="533400"/>
          </a:xfrm>
        </p:spPr>
        <p:txBody>
          <a:bodyPr>
            <a:normAutofit fontScale="90000"/>
          </a:bodyPr>
          <a:lstStyle/>
          <a:p>
            <a:r>
              <a:rPr lang="en-US" dirty="0">
                <a:solidFill>
                  <a:srgbClr val="419AAA"/>
                </a:solidFill>
              </a:rPr>
              <a:t>Activity Diagram</a:t>
            </a:r>
          </a:p>
        </p:txBody>
      </p:sp>
      <p:pic>
        <p:nvPicPr>
          <p:cNvPr id="5" name="Content Placeholder 4">
            <a:extLst>
              <a:ext uri="{FF2B5EF4-FFF2-40B4-BE49-F238E27FC236}">
                <a16:creationId xmlns:a16="http://schemas.microsoft.com/office/drawing/2014/main" id="{A52EE54C-3C9B-190E-34F6-22F8B3466B6A}"/>
              </a:ext>
            </a:extLst>
          </p:cNvPr>
          <p:cNvPicPr>
            <a:picLocks noGrp="1" noChangeAspect="1"/>
          </p:cNvPicPr>
          <p:nvPr>
            <p:ph idx="1"/>
          </p:nvPr>
        </p:nvPicPr>
        <p:blipFill>
          <a:blip r:embed="rId4"/>
          <a:stretch>
            <a:fillRect/>
          </a:stretch>
        </p:blipFill>
        <p:spPr>
          <a:xfrm>
            <a:off x="1981200" y="2433153"/>
            <a:ext cx="9372600" cy="3591894"/>
          </a:xfrm>
        </p:spPr>
      </p:pic>
    </p:spTree>
    <p:custDataLst>
      <p:tags r:id="rId1"/>
    </p:custDataLst>
    <p:extLst>
      <p:ext uri="{BB962C8B-B14F-4D97-AF65-F5344CB8AC3E}">
        <p14:creationId xmlns:p14="http://schemas.microsoft.com/office/powerpoint/2010/main" val="356405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859" y="387480"/>
            <a:ext cx="9372600" cy="634012"/>
          </a:xfrm>
        </p:spPr>
        <p:txBody>
          <a:bodyPr>
            <a:normAutofit fontScale="90000"/>
          </a:bodyPr>
          <a:lstStyle/>
          <a:p>
            <a:r>
              <a:rPr lang="en-US" dirty="0">
                <a:solidFill>
                  <a:srgbClr val="419AAA"/>
                </a:solidFill>
              </a:rPr>
              <a:t>Addressing Security Concerns</a:t>
            </a:r>
          </a:p>
        </p:txBody>
      </p:sp>
      <p:sp>
        <p:nvSpPr>
          <p:cNvPr id="3" name="Content Placeholder 2"/>
          <p:cNvSpPr>
            <a:spLocks noGrp="1"/>
          </p:cNvSpPr>
          <p:nvPr>
            <p:ph idx="1"/>
          </p:nvPr>
        </p:nvSpPr>
        <p:spPr/>
        <p:txBody>
          <a:bodyPr anchor="ctr">
            <a:normAutofit/>
          </a:bodyPr>
          <a:lstStyle/>
          <a:p>
            <a:r>
              <a:rPr lang="en-US" sz="2400" dirty="0">
                <a:solidFill>
                  <a:srgbClr val="000000"/>
                </a:solidFill>
              </a:rPr>
              <a:t>All users will be assigned a Role, e.g., </a:t>
            </a:r>
            <a:r>
              <a:rPr lang="en-US" sz="2400" i="1" dirty="0">
                <a:solidFill>
                  <a:srgbClr val="000000"/>
                </a:solidFill>
              </a:rPr>
              <a:t>Learners</a:t>
            </a:r>
            <a:r>
              <a:rPr lang="en-US" sz="2400" dirty="0">
                <a:solidFill>
                  <a:srgbClr val="000000"/>
                </a:solidFill>
              </a:rPr>
              <a:t>, </a:t>
            </a:r>
            <a:r>
              <a:rPr lang="en-US" sz="2400" i="1" dirty="0">
                <a:solidFill>
                  <a:srgbClr val="000000"/>
                </a:solidFill>
              </a:rPr>
              <a:t>Educators</a:t>
            </a:r>
            <a:r>
              <a:rPr lang="en-US" sz="2400" dirty="0">
                <a:solidFill>
                  <a:srgbClr val="000000"/>
                </a:solidFill>
              </a:rPr>
              <a:t>, and </a:t>
            </a:r>
            <a:r>
              <a:rPr lang="en-US" sz="2400" i="1" dirty="0">
                <a:solidFill>
                  <a:srgbClr val="000000"/>
                </a:solidFill>
              </a:rPr>
              <a:t>Administrators</a:t>
            </a:r>
          </a:p>
          <a:p>
            <a:r>
              <a:rPr lang="en-US" dirty="0">
                <a:solidFill>
                  <a:srgbClr val="000000"/>
                </a:solidFill>
              </a:rPr>
              <a:t>Entitlements will be governed by this Role</a:t>
            </a:r>
          </a:p>
          <a:p>
            <a:pPr lvl="1"/>
            <a:r>
              <a:rPr lang="en-US" dirty="0">
                <a:solidFill>
                  <a:srgbClr val="000000"/>
                </a:solidFill>
              </a:rPr>
              <a:t>Entitlements should be assigned with the Least Privilege Principal (POLP)</a:t>
            </a:r>
          </a:p>
          <a:p>
            <a:r>
              <a:rPr lang="en-US" sz="2400" dirty="0">
                <a:solidFill>
                  <a:srgbClr val="000000"/>
                </a:solidFill>
              </a:rPr>
              <a:t>Backend will be upgradeable by deploying new builds</a:t>
            </a:r>
          </a:p>
          <a:p>
            <a:r>
              <a:rPr lang="en-US" dirty="0">
                <a:solidFill>
                  <a:srgbClr val="000000"/>
                </a:solidFill>
              </a:rPr>
              <a:t>No copyleft licenses will be employed</a:t>
            </a:r>
          </a:p>
          <a:p>
            <a:r>
              <a:rPr lang="en-US" sz="2400" dirty="0">
                <a:solidFill>
                  <a:srgbClr val="000000"/>
                </a:solidFill>
              </a:rPr>
              <a:t>All databases/routers, especially those containing PII, will be encrypted</a:t>
            </a:r>
          </a:p>
          <a:p>
            <a:pPr lvl="1"/>
            <a:r>
              <a:rPr lang="en-US" dirty="0">
                <a:solidFill>
                  <a:srgbClr val="000000"/>
                </a:solidFill>
              </a:rPr>
              <a:t>All APIs will use a hybrid approach of RSA-encrypted AES-public keys</a:t>
            </a:r>
          </a:p>
          <a:p>
            <a:pPr lvl="1"/>
            <a:r>
              <a:rPr lang="en-US" dirty="0">
                <a:solidFill>
                  <a:srgbClr val="000000"/>
                </a:solidFill>
              </a:rPr>
              <a:t>Router traffic will be encrypted with TSL 1.2 or higher</a:t>
            </a:r>
          </a:p>
          <a:p>
            <a:pPr lvl="1"/>
            <a:endParaRPr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19AAA"/>
                </a:solidFill>
              </a:rPr>
              <a:t>System Limitations and Assumptions</a:t>
            </a:r>
          </a:p>
        </p:txBody>
      </p:sp>
      <p:sp>
        <p:nvSpPr>
          <p:cNvPr id="4" name="Text Placeholder 3">
            <a:extLst>
              <a:ext uri="{FF2B5EF4-FFF2-40B4-BE49-F238E27FC236}">
                <a16:creationId xmlns:a16="http://schemas.microsoft.com/office/drawing/2014/main" id="{289A551D-0B49-56D6-D812-B29529D09DDC}"/>
              </a:ext>
            </a:extLst>
          </p:cNvPr>
          <p:cNvSpPr>
            <a:spLocks noGrp="1"/>
          </p:cNvSpPr>
          <p:nvPr>
            <p:ph type="body" idx="1"/>
          </p:nvPr>
        </p:nvSpPr>
        <p:spPr/>
        <p:txBody>
          <a:bodyPr/>
          <a:lstStyle/>
          <a:p>
            <a:r>
              <a:rPr lang="en-US" dirty="0"/>
              <a:t>Assumptions</a:t>
            </a:r>
          </a:p>
        </p:txBody>
      </p:sp>
      <p:sp>
        <p:nvSpPr>
          <p:cNvPr id="5" name="Content Placeholder 4">
            <a:extLst>
              <a:ext uri="{FF2B5EF4-FFF2-40B4-BE49-F238E27FC236}">
                <a16:creationId xmlns:a16="http://schemas.microsoft.com/office/drawing/2014/main" id="{96A149CD-D558-3C70-9209-9C63626BC761}"/>
              </a:ext>
            </a:extLst>
          </p:cNvPr>
          <p:cNvSpPr>
            <a:spLocks noGrp="1"/>
          </p:cNvSpPr>
          <p:nvPr>
            <p:ph sz="half" idx="2"/>
          </p:nvPr>
        </p:nvSpPr>
        <p:spPr/>
        <p:txBody>
          <a:bodyPr/>
          <a:lstStyle/>
          <a:p>
            <a:r>
              <a:rPr lang="en-US" sz="1800" dirty="0">
                <a:effectLst/>
                <a:latin typeface="Calibri" panose="020F0502020204030204" pitchFamily="34" charset="0"/>
                <a:ea typeface="Calibri" panose="020F0502020204030204" pitchFamily="34" charset="0"/>
              </a:rPr>
              <a:t>Users will have a valid email account at all times of use</a:t>
            </a:r>
          </a:p>
          <a:p>
            <a:r>
              <a:rPr lang="en-US" sz="1800" dirty="0">
                <a:effectLst/>
                <a:latin typeface="Calibri" panose="020F0502020204030204" pitchFamily="34" charset="0"/>
                <a:ea typeface="Calibri" panose="020F0502020204030204" pitchFamily="34" charset="0"/>
              </a:rPr>
              <a:t>Users have access to a web-capable device</a:t>
            </a:r>
            <a:endParaRPr lang="en-US" dirty="0"/>
          </a:p>
        </p:txBody>
      </p:sp>
      <p:sp>
        <p:nvSpPr>
          <p:cNvPr id="6" name="Text Placeholder 5">
            <a:extLst>
              <a:ext uri="{FF2B5EF4-FFF2-40B4-BE49-F238E27FC236}">
                <a16:creationId xmlns:a16="http://schemas.microsoft.com/office/drawing/2014/main" id="{4F1F157B-4185-8CB9-B687-A6C0C5DA3E2A}"/>
              </a:ext>
            </a:extLst>
          </p:cNvPr>
          <p:cNvSpPr>
            <a:spLocks noGrp="1"/>
          </p:cNvSpPr>
          <p:nvPr>
            <p:ph type="body" sz="quarter" idx="3"/>
          </p:nvPr>
        </p:nvSpPr>
        <p:spPr/>
        <p:txBody>
          <a:bodyPr/>
          <a:lstStyle/>
          <a:p>
            <a:r>
              <a:rPr lang="en-US" dirty="0"/>
              <a:t>Limitations</a:t>
            </a:r>
          </a:p>
        </p:txBody>
      </p:sp>
      <p:sp>
        <p:nvSpPr>
          <p:cNvPr id="7" name="Content Placeholder 6">
            <a:extLst>
              <a:ext uri="{FF2B5EF4-FFF2-40B4-BE49-F238E27FC236}">
                <a16:creationId xmlns:a16="http://schemas.microsoft.com/office/drawing/2014/main" id="{5C77379A-6443-280A-D56F-464157DED8D7}"/>
              </a:ext>
            </a:extLst>
          </p:cNvPr>
          <p:cNvSpPr>
            <a:spLocks noGrp="1"/>
          </p:cNvSpPr>
          <p:nvPr>
            <p:ph sz="quarter" idx="4"/>
          </p:nvPr>
        </p:nvSpPr>
        <p:spPr/>
        <p:txBody>
          <a:bodyPr/>
          <a:lstStyle/>
          <a:p>
            <a:r>
              <a:rPr lang="en-US" sz="1800" dirty="0">
                <a:effectLst/>
                <a:latin typeface="Calibri" panose="020F0502020204030204" pitchFamily="34" charset="0"/>
                <a:ea typeface="Calibri" panose="020F0502020204030204" pitchFamily="34" charset="0"/>
              </a:rPr>
              <a:t>System will not be fully ADA compliant for blind users</a:t>
            </a:r>
          </a:p>
          <a:p>
            <a:r>
              <a:rPr lang="en-US" sz="1800" dirty="0">
                <a:effectLst/>
                <a:latin typeface="Calibri" panose="020F0502020204030204" pitchFamily="34" charset="0"/>
                <a:ea typeface="Calibri" panose="020F0502020204030204" pitchFamily="34" charset="0"/>
              </a:rPr>
              <a:t>System will only be deployable in a web server and will not support </a:t>
            </a:r>
            <a:r>
              <a:rPr lang="en-US" sz="1800" dirty="0" err="1">
                <a:effectLst/>
                <a:latin typeface="Calibri" panose="020F0502020204030204" pitchFamily="34" charset="0"/>
                <a:ea typeface="Calibri" panose="020F0502020204030204" pitchFamily="34" charset="0"/>
              </a:rPr>
              <a:t>FaaS</a:t>
            </a:r>
            <a:r>
              <a:rPr lang="en-US" sz="1800" dirty="0">
                <a:effectLst/>
                <a:latin typeface="Calibri" panose="020F0502020204030204" pitchFamily="34" charset="0"/>
                <a:ea typeface="Calibri" panose="020F0502020204030204" pitchFamily="34" charset="0"/>
              </a:rPr>
              <a:t> and other server-less architectures</a:t>
            </a:r>
            <a:endParaRPr lang="en-US" dirty="0"/>
          </a:p>
        </p:txBody>
      </p:sp>
    </p:spTree>
    <p:custDataLst>
      <p:tags r:id="rId1"/>
    </p:custDataLst>
    <p:extLst>
      <p:ext uri="{BB962C8B-B14F-4D97-AF65-F5344CB8AC3E}">
        <p14:creationId xmlns:p14="http://schemas.microsoft.com/office/powerpoint/2010/main" val="322514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58CE74E2-616B-447D-963B-87527DA5909A}" vid="{49D84436-E293-416F-BC4D-7976A1E115A4}"/>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75</TotalTime>
  <Words>1439</Words>
  <Application>Microsoft Office PowerPoint</Application>
  <PresentationFormat>Widescreen</PresentationFormat>
  <Paragraphs>94</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Wireframe Building 16x9</vt:lpstr>
      <vt:lpstr>DriverPass System Analysis</vt:lpstr>
      <vt:lpstr>Requirements Gathering</vt:lpstr>
      <vt:lpstr>Use Case Diagrams</vt:lpstr>
      <vt:lpstr>Use Case - slide 2</vt:lpstr>
      <vt:lpstr>Use Case - slide 3</vt:lpstr>
      <vt:lpstr>Use Case – Slide 4</vt:lpstr>
      <vt:lpstr>Activity Diagram</vt:lpstr>
      <vt:lpstr>Addressing Security Concerns</vt:lpstr>
      <vt:lpstr>System Limitations and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DriverPass System Analysis</dc:title>
  <dc:creator>Brandon Hobbs</dc:creator>
  <cp:lastModifiedBy>Brandon Hobbs</cp:lastModifiedBy>
  <cp:revision>8</cp:revision>
  <dcterms:created xsi:type="dcterms:W3CDTF">2022-06-11T23:12:49Z</dcterms:created>
  <dcterms:modified xsi:type="dcterms:W3CDTF">2022-06-18T17:39:33Z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