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1" r:id="rId8"/>
    <p:sldId id="262" r:id="rId9"/>
    <p:sldId id="263" r:id="rId10"/>
    <p:sldId id="260" r:id="rId11"/>
    <p:sldId id="264" r:id="rId12"/>
    <p:sldId id="259"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433795-D9F6-5E7D-520A-288ECF31705A}" v="91" dt="2022-04-27T04:35:44.670"/>
    <p1510:client id="{47B2B1E5-1BAB-7607-4BCA-73673DBB698C}" v="96" dt="2022-04-27T11:27:29.415"/>
    <p1510:client id="{B6C9E808-9AC8-4447-A6DB-761D002F9A07}" v="904" dt="2022-04-26T22:12:25.201"/>
    <p1510:client id="{D0C9A669-E9BD-7BD2-2E0D-CFD87E563FBE}" v="75" dt="2022-04-27T12:39:50.440"/>
    <p1510:client id="{DE8FE36E-D402-E9FF-C9F9-56A6AEFF2B25}" v="19" dt="2022-04-27T05:14:43.977"/>
    <p1510:client id="{F508892A-FD43-BBC9-C522-0C453438F3F1}" v="330" dt="2022-04-27T03:55:44.9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A5130-4CF2-4B38-A010-5D0F2BB20E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84B244-42BC-47E1-A264-6BCBA85FD4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37FA68-6DE0-4FC8-A63B-04DDFD088041}"/>
              </a:ext>
            </a:extLst>
          </p:cNvPr>
          <p:cNvSpPr>
            <a:spLocks noGrp="1"/>
          </p:cNvSpPr>
          <p:nvPr>
            <p:ph type="dt" sz="half" idx="10"/>
          </p:nvPr>
        </p:nvSpPr>
        <p:spPr/>
        <p:txBody>
          <a:bodyPr/>
          <a:lstStyle/>
          <a:p>
            <a:fld id="{F52415FE-8A34-41A5-8400-46D8FED3F5CC}" type="datetimeFigureOut">
              <a:rPr lang="en-US" smtClean="0"/>
              <a:t>4/27/2022</a:t>
            </a:fld>
            <a:endParaRPr lang="en-US"/>
          </a:p>
        </p:txBody>
      </p:sp>
      <p:sp>
        <p:nvSpPr>
          <p:cNvPr id="5" name="Footer Placeholder 4">
            <a:extLst>
              <a:ext uri="{FF2B5EF4-FFF2-40B4-BE49-F238E27FC236}">
                <a16:creationId xmlns:a16="http://schemas.microsoft.com/office/drawing/2014/main" id="{EA469513-61D9-40C4-8BAB-41513B2F36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791FD-61DF-4940-B67D-3709F3FA2971}"/>
              </a:ext>
            </a:extLst>
          </p:cNvPr>
          <p:cNvSpPr>
            <a:spLocks noGrp="1"/>
          </p:cNvSpPr>
          <p:nvPr>
            <p:ph type="sldNum" sz="quarter" idx="12"/>
          </p:nvPr>
        </p:nvSpPr>
        <p:spPr/>
        <p:txBody>
          <a:bodyPr/>
          <a:lstStyle/>
          <a:p>
            <a:fld id="{60606C43-7294-4167-BA25-CBD43897790A}" type="slidenum">
              <a:rPr lang="en-US" smtClean="0"/>
              <a:t>‹#›</a:t>
            </a:fld>
            <a:endParaRPr lang="en-US"/>
          </a:p>
        </p:txBody>
      </p:sp>
    </p:spTree>
    <p:extLst>
      <p:ext uri="{BB962C8B-B14F-4D97-AF65-F5344CB8AC3E}">
        <p14:creationId xmlns:p14="http://schemas.microsoft.com/office/powerpoint/2010/main" val="4223605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E674-6D83-4460-8F53-49E08A7B04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7A6611-FE90-484D-99E9-4E89EB3DE2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91270-643F-4BFB-98C1-229C828C87A3}"/>
              </a:ext>
            </a:extLst>
          </p:cNvPr>
          <p:cNvSpPr>
            <a:spLocks noGrp="1"/>
          </p:cNvSpPr>
          <p:nvPr>
            <p:ph type="dt" sz="half" idx="10"/>
          </p:nvPr>
        </p:nvSpPr>
        <p:spPr/>
        <p:txBody>
          <a:bodyPr/>
          <a:lstStyle/>
          <a:p>
            <a:fld id="{F52415FE-8A34-41A5-8400-46D8FED3F5CC}" type="datetimeFigureOut">
              <a:rPr lang="en-US" smtClean="0"/>
              <a:t>4/27/2022</a:t>
            </a:fld>
            <a:endParaRPr lang="en-US"/>
          </a:p>
        </p:txBody>
      </p:sp>
      <p:sp>
        <p:nvSpPr>
          <p:cNvPr id="5" name="Footer Placeholder 4">
            <a:extLst>
              <a:ext uri="{FF2B5EF4-FFF2-40B4-BE49-F238E27FC236}">
                <a16:creationId xmlns:a16="http://schemas.microsoft.com/office/drawing/2014/main" id="{B5669093-5E58-4CA9-AA6D-4EFDB8D824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D5B3E-D8E5-4EED-AF30-24E512EC3CA2}"/>
              </a:ext>
            </a:extLst>
          </p:cNvPr>
          <p:cNvSpPr>
            <a:spLocks noGrp="1"/>
          </p:cNvSpPr>
          <p:nvPr>
            <p:ph type="sldNum" sz="quarter" idx="12"/>
          </p:nvPr>
        </p:nvSpPr>
        <p:spPr/>
        <p:txBody>
          <a:bodyPr/>
          <a:lstStyle/>
          <a:p>
            <a:fld id="{60606C43-7294-4167-BA25-CBD43897790A}" type="slidenum">
              <a:rPr lang="en-US" smtClean="0"/>
              <a:t>‹#›</a:t>
            </a:fld>
            <a:endParaRPr lang="en-US"/>
          </a:p>
        </p:txBody>
      </p:sp>
    </p:spTree>
    <p:extLst>
      <p:ext uri="{BB962C8B-B14F-4D97-AF65-F5344CB8AC3E}">
        <p14:creationId xmlns:p14="http://schemas.microsoft.com/office/powerpoint/2010/main" val="3780372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A3F91D-D057-4449-A1F4-250467A00F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FBC5B-401B-43FD-A739-A92869DCD1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C4A726-D219-4A92-8796-C8BE26B2F040}"/>
              </a:ext>
            </a:extLst>
          </p:cNvPr>
          <p:cNvSpPr>
            <a:spLocks noGrp="1"/>
          </p:cNvSpPr>
          <p:nvPr>
            <p:ph type="dt" sz="half" idx="10"/>
          </p:nvPr>
        </p:nvSpPr>
        <p:spPr/>
        <p:txBody>
          <a:bodyPr/>
          <a:lstStyle/>
          <a:p>
            <a:fld id="{F52415FE-8A34-41A5-8400-46D8FED3F5CC}" type="datetimeFigureOut">
              <a:rPr lang="en-US" smtClean="0"/>
              <a:t>4/27/2022</a:t>
            </a:fld>
            <a:endParaRPr lang="en-US"/>
          </a:p>
        </p:txBody>
      </p:sp>
      <p:sp>
        <p:nvSpPr>
          <p:cNvPr id="5" name="Footer Placeholder 4">
            <a:extLst>
              <a:ext uri="{FF2B5EF4-FFF2-40B4-BE49-F238E27FC236}">
                <a16:creationId xmlns:a16="http://schemas.microsoft.com/office/drawing/2014/main" id="{6D91A5CA-1C31-4B30-8521-A01811C79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193C16-68F2-49E1-AC98-E0D983DC65DC}"/>
              </a:ext>
            </a:extLst>
          </p:cNvPr>
          <p:cNvSpPr>
            <a:spLocks noGrp="1"/>
          </p:cNvSpPr>
          <p:nvPr>
            <p:ph type="sldNum" sz="quarter" idx="12"/>
          </p:nvPr>
        </p:nvSpPr>
        <p:spPr/>
        <p:txBody>
          <a:bodyPr/>
          <a:lstStyle/>
          <a:p>
            <a:fld id="{60606C43-7294-4167-BA25-CBD43897790A}" type="slidenum">
              <a:rPr lang="en-US" smtClean="0"/>
              <a:t>‹#›</a:t>
            </a:fld>
            <a:endParaRPr lang="en-US"/>
          </a:p>
        </p:txBody>
      </p:sp>
    </p:spTree>
    <p:extLst>
      <p:ext uri="{BB962C8B-B14F-4D97-AF65-F5344CB8AC3E}">
        <p14:creationId xmlns:p14="http://schemas.microsoft.com/office/powerpoint/2010/main" val="296237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3CEF-D1BF-47FE-B663-D5F7BD381D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FA89D7-F9E7-4C40-B3A3-2BEDB14055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ADCEC-4CA4-4269-B62B-F1755D2C0061}"/>
              </a:ext>
            </a:extLst>
          </p:cNvPr>
          <p:cNvSpPr>
            <a:spLocks noGrp="1"/>
          </p:cNvSpPr>
          <p:nvPr>
            <p:ph type="dt" sz="half" idx="10"/>
          </p:nvPr>
        </p:nvSpPr>
        <p:spPr/>
        <p:txBody>
          <a:bodyPr/>
          <a:lstStyle/>
          <a:p>
            <a:fld id="{F52415FE-8A34-41A5-8400-46D8FED3F5CC}" type="datetimeFigureOut">
              <a:rPr lang="en-US" smtClean="0"/>
              <a:t>4/27/2022</a:t>
            </a:fld>
            <a:endParaRPr lang="en-US"/>
          </a:p>
        </p:txBody>
      </p:sp>
      <p:sp>
        <p:nvSpPr>
          <p:cNvPr id="5" name="Footer Placeholder 4">
            <a:extLst>
              <a:ext uri="{FF2B5EF4-FFF2-40B4-BE49-F238E27FC236}">
                <a16:creationId xmlns:a16="http://schemas.microsoft.com/office/drawing/2014/main" id="{6E44B109-3CA2-4AAC-821D-9402B64E02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5445CC-CB84-4E99-A4EB-89651E9A7E8F}"/>
              </a:ext>
            </a:extLst>
          </p:cNvPr>
          <p:cNvSpPr>
            <a:spLocks noGrp="1"/>
          </p:cNvSpPr>
          <p:nvPr>
            <p:ph type="sldNum" sz="quarter" idx="12"/>
          </p:nvPr>
        </p:nvSpPr>
        <p:spPr/>
        <p:txBody>
          <a:bodyPr/>
          <a:lstStyle/>
          <a:p>
            <a:fld id="{60606C43-7294-4167-BA25-CBD43897790A}" type="slidenum">
              <a:rPr lang="en-US" smtClean="0"/>
              <a:t>‹#›</a:t>
            </a:fld>
            <a:endParaRPr lang="en-US"/>
          </a:p>
        </p:txBody>
      </p:sp>
    </p:spTree>
    <p:extLst>
      <p:ext uri="{BB962C8B-B14F-4D97-AF65-F5344CB8AC3E}">
        <p14:creationId xmlns:p14="http://schemas.microsoft.com/office/powerpoint/2010/main" val="4262172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CF14-D985-4206-9CAA-47ED753BCE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21DA79-3351-4192-856F-4E54B973B1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7BC20B-49FE-47B9-B5BE-D1CC4E5A02D5}"/>
              </a:ext>
            </a:extLst>
          </p:cNvPr>
          <p:cNvSpPr>
            <a:spLocks noGrp="1"/>
          </p:cNvSpPr>
          <p:nvPr>
            <p:ph type="dt" sz="half" idx="10"/>
          </p:nvPr>
        </p:nvSpPr>
        <p:spPr/>
        <p:txBody>
          <a:bodyPr/>
          <a:lstStyle/>
          <a:p>
            <a:fld id="{F52415FE-8A34-41A5-8400-46D8FED3F5CC}" type="datetimeFigureOut">
              <a:rPr lang="en-US" smtClean="0"/>
              <a:t>4/27/2022</a:t>
            </a:fld>
            <a:endParaRPr lang="en-US"/>
          </a:p>
        </p:txBody>
      </p:sp>
      <p:sp>
        <p:nvSpPr>
          <p:cNvPr id="5" name="Footer Placeholder 4">
            <a:extLst>
              <a:ext uri="{FF2B5EF4-FFF2-40B4-BE49-F238E27FC236}">
                <a16:creationId xmlns:a16="http://schemas.microsoft.com/office/drawing/2014/main" id="{3742BAD1-A4A6-4F33-8A16-FF14CE2BD3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8A187-A8A3-4999-A8FE-607B44588F1E}"/>
              </a:ext>
            </a:extLst>
          </p:cNvPr>
          <p:cNvSpPr>
            <a:spLocks noGrp="1"/>
          </p:cNvSpPr>
          <p:nvPr>
            <p:ph type="sldNum" sz="quarter" idx="12"/>
          </p:nvPr>
        </p:nvSpPr>
        <p:spPr/>
        <p:txBody>
          <a:bodyPr/>
          <a:lstStyle/>
          <a:p>
            <a:fld id="{60606C43-7294-4167-BA25-CBD43897790A}" type="slidenum">
              <a:rPr lang="en-US" smtClean="0"/>
              <a:t>‹#›</a:t>
            </a:fld>
            <a:endParaRPr lang="en-US"/>
          </a:p>
        </p:txBody>
      </p:sp>
    </p:spTree>
    <p:extLst>
      <p:ext uri="{BB962C8B-B14F-4D97-AF65-F5344CB8AC3E}">
        <p14:creationId xmlns:p14="http://schemas.microsoft.com/office/powerpoint/2010/main" val="317050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608D0-EEC0-42C3-A06D-07043CC782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36490B-D0B5-4AD4-AA22-E7F64F79A9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67765F-3DD3-4452-B271-381271A1A9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9344B9-ED43-4B29-AF56-B4AE27FD6ADD}"/>
              </a:ext>
            </a:extLst>
          </p:cNvPr>
          <p:cNvSpPr>
            <a:spLocks noGrp="1"/>
          </p:cNvSpPr>
          <p:nvPr>
            <p:ph type="dt" sz="half" idx="10"/>
          </p:nvPr>
        </p:nvSpPr>
        <p:spPr/>
        <p:txBody>
          <a:bodyPr/>
          <a:lstStyle/>
          <a:p>
            <a:fld id="{F52415FE-8A34-41A5-8400-46D8FED3F5CC}" type="datetimeFigureOut">
              <a:rPr lang="en-US" smtClean="0"/>
              <a:t>4/27/2022</a:t>
            </a:fld>
            <a:endParaRPr lang="en-US"/>
          </a:p>
        </p:txBody>
      </p:sp>
      <p:sp>
        <p:nvSpPr>
          <p:cNvPr id="6" name="Footer Placeholder 5">
            <a:extLst>
              <a:ext uri="{FF2B5EF4-FFF2-40B4-BE49-F238E27FC236}">
                <a16:creationId xmlns:a16="http://schemas.microsoft.com/office/drawing/2014/main" id="{84BA175B-A5DB-4E77-9382-B832162179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2A231C-0B9E-4DB4-8D95-ACA1D1023EF4}"/>
              </a:ext>
            </a:extLst>
          </p:cNvPr>
          <p:cNvSpPr>
            <a:spLocks noGrp="1"/>
          </p:cNvSpPr>
          <p:nvPr>
            <p:ph type="sldNum" sz="quarter" idx="12"/>
          </p:nvPr>
        </p:nvSpPr>
        <p:spPr/>
        <p:txBody>
          <a:bodyPr/>
          <a:lstStyle/>
          <a:p>
            <a:fld id="{60606C43-7294-4167-BA25-CBD43897790A}" type="slidenum">
              <a:rPr lang="en-US" smtClean="0"/>
              <a:t>‹#›</a:t>
            </a:fld>
            <a:endParaRPr lang="en-US"/>
          </a:p>
        </p:txBody>
      </p:sp>
    </p:spTree>
    <p:extLst>
      <p:ext uri="{BB962C8B-B14F-4D97-AF65-F5344CB8AC3E}">
        <p14:creationId xmlns:p14="http://schemas.microsoft.com/office/powerpoint/2010/main" val="2779039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F42F0-605B-4CAB-8C1E-3A3C6EF535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4B5D02-C71F-4208-9CB7-3F87918F7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545E7A-5D93-43AF-9916-7DD40D2443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92FACD-E8DD-4D61-8107-6D11306996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8E497B-D166-4642-80A5-7EB02A581C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8C8AA2-5219-4E8D-9339-18E1640034E7}"/>
              </a:ext>
            </a:extLst>
          </p:cNvPr>
          <p:cNvSpPr>
            <a:spLocks noGrp="1"/>
          </p:cNvSpPr>
          <p:nvPr>
            <p:ph type="dt" sz="half" idx="10"/>
          </p:nvPr>
        </p:nvSpPr>
        <p:spPr/>
        <p:txBody>
          <a:bodyPr/>
          <a:lstStyle/>
          <a:p>
            <a:fld id="{F52415FE-8A34-41A5-8400-46D8FED3F5CC}" type="datetimeFigureOut">
              <a:rPr lang="en-US" smtClean="0"/>
              <a:t>4/27/2022</a:t>
            </a:fld>
            <a:endParaRPr lang="en-US"/>
          </a:p>
        </p:txBody>
      </p:sp>
      <p:sp>
        <p:nvSpPr>
          <p:cNvPr id="8" name="Footer Placeholder 7">
            <a:extLst>
              <a:ext uri="{FF2B5EF4-FFF2-40B4-BE49-F238E27FC236}">
                <a16:creationId xmlns:a16="http://schemas.microsoft.com/office/drawing/2014/main" id="{D2087D7E-6F22-4D0A-BA2B-5E8C1526DE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6D9304-A630-453B-9E56-6F78AE38421B}"/>
              </a:ext>
            </a:extLst>
          </p:cNvPr>
          <p:cNvSpPr>
            <a:spLocks noGrp="1"/>
          </p:cNvSpPr>
          <p:nvPr>
            <p:ph type="sldNum" sz="quarter" idx="12"/>
          </p:nvPr>
        </p:nvSpPr>
        <p:spPr/>
        <p:txBody>
          <a:bodyPr/>
          <a:lstStyle/>
          <a:p>
            <a:fld id="{60606C43-7294-4167-BA25-CBD43897790A}" type="slidenum">
              <a:rPr lang="en-US" smtClean="0"/>
              <a:t>‹#›</a:t>
            </a:fld>
            <a:endParaRPr lang="en-US"/>
          </a:p>
        </p:txBody>
      </p:sp>
    </p:spTree>
    <p:extLst>
      <p:ext uri="{BB962C8B-B14F-4D97-AF65-F5344CB8AC3E}">
        <p14:creationId xmlns:p14="http://schemas.microsoft.com/office/powerpoint/2010/main" val="4213769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F1128-78D3-4619-91CB-DA9DBEBCA3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FB7BD7-C6CE-4160-A739-54C081459E7B}"/>
              </a:ext>
            </a:extLst>
          </p:cNvPr>
          <p:cNvSpPr>
            <a:spLocks noGrp="1"/>
          </p:cNvSpPr>
          <p:nvPr>
            <p:ph type="dt" sz="half" idx="10"/>
          </p:nvPr>
        </p:nvSpPr>
        <p:spPr/>
        <p:txBody>
          <a:bodyPr/>
          <a:lstStyle/>
          <a:p>
            <a:fld id="{F52415FE-8A34-41A5-8400-46D8FED3F5CC}" type="datetimeFigureOut">
              <a:rPr lang="en-US" smtClean="0"/>
              <a:t>4/27/2022</a:t>
            </a:fld>
            <a:endParaRPr lang="en-US"/>
          </a:p>
        </p:txBody>
      </p:sp>
      <p:sp>
        <p:nvSpPr>
          <p:cNvPr id="4" name="Footer Placeholder 3">
            <a:extLst>
              <a:ext uri="{FF2B5EF4-FFF2-40B4-BE49-F238E27FC236}">
                <a16:creationId xmlns:a16="http://schemas.microsoft.com/office/drawing/2014/main" id="{04D3E69D-0E4D-458D-B256-5961462354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C632E5-FE2C-48B5-8D8B-33964A3F455C}"/>
              </a:ext>
            </a:extLst>
          </p:cNvPr>
          <p:cNvSpPr>
            <a:spLocks noGrp="1"/>
          </p:cNvSpPr>
          <p:nvPr>
            <p:ph type="sldNum" sz="quarter" idx="12"/>
          </p:nvPr>
        </p:nvSpPr>
        <p:spPr/>
        <p:txBody>
          <a:bodyPr/>
          <a:lstStyle/>
          <a:p>
            <a:fld id="{60606C43-7294-4167-BA25-CBD43897790A}" type="slidenum">
              <a:rPr lang="en-US" smtClean="0"/>
              <a:t>‹#›</a:t>
            </a:fld>
            <a:endParaRPr lang="en-US"/>
          </a:p>
        </p:txBody>
      </p:sp>
    </p:spTree>
    <p:extLst>
      <p:ext uri="{BB962C8B-B14F-4D97-AF65-F5344CB8AC3E}">
        <p14:creationId xmlns:p14="http://schemas.microsoft.com/office/powerpoint/2010/main" val="65895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0E2674-50BA-4430-BD63-E94595FD1DBC}"/>
              </a:ext>
            </a:extLst>
          </p:cNvPr>
          <p:cNvSpPr>
            <a:spLocks noGrp="1"/>
          </p:cNvSpPr>
          <p:nvPr>
            <p:ph type="dt" sz="half" idx="10"/>
          </p:nvPr>
        </p:nvSpPr>
        <p:spPr/>
        <p:txBody>
          <a:bodyPr/>
          <a:lstStyle/>
          <a:p>
            <a:fld id="{F52415FE-8A34-41A5-8400-46D8FED3F5CC}" type="datetimeFigureOut">
              <a:rPr lang="en-US" smtClean="0"/>
              <a:t>4/27/2022</a:t>
            </a:fld>
            <a:endParaRPr lang="en-US"/>
          </a:p>
        </p:txBody>
      </p:sp>
      <p:sp>
        <p:nvSpPr>
          <p:cNvPr id="3" name="Footer Placeholder 2">
            <a:extLst>
              <a:ext uri="{FF2B5EF4-FFF2-40B4-BE49-F238E27FC236}">
                <a16:creationId xmlns:a16="http://schemas.microsoft.com/office/drawing/2014/main" id="{D0886171-C3ED-46BD-8684-2E6938BE7E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74A3C5-D90C-43C7-A530-FACE994052BB}"/>
              </a:ext>
            </a:extLst>
          </p:cNvPr>
          <p:cNvSpPr>
            <a:spLocks noGrp="1"/>
          </p:cNvSpPr>
          <p:nvPr>
            <p:ph type="sldNum" sz="quarter" idx="12"/>
          </p:nvPr>
        </p:nvSpPr>
        <p:spPr/>
        <p:txBody>
          <a:bodyPr/>
          <a:lstStyle/>
          <a:p>
            <a:fld id="{60606C43-7294-4167-BA25-CBD43897790A}" type="slidenum">
              <a:rPr lang="en-US" smtClean="0"/>
              <a:t>‹#›</a:t>
            </a:fld>
            <a:endParaRPr lang="en-US"/>
          </a:p>
        </p:txBody>
      </p:sp>
    </p:spTree>
    <p:extLst>
      <p:ext uri="{BB962C8B-B14F-4D97-AF65-F5344CB8AC3E}">
        <p14:creationId xmlns:p14="http://schemas.microsoft.com/office/powerpoint/2010/main" val="308561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68C82-A27B-4792-A54C-ACC0A49AC8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637625-8C4B-4143-819E-E2A298E81E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A39A41-6E22-4AB2-ABF7-6EC811CD14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3005CC-1486-4C0D-BC18-70197AC4EB70}"/>
              </a:ext>
            </a:extLst>
          </p:cNvPr>
          <p:cNvSpPr>
            <a:spLocks noGrp="1"/>
          </p:cNvSpPr>
          <p:nvPr>
            <p:ph type="dt" sz="half" idx="10"/>
          </p:nvPr>
        </p:nvSpPr>
        <p:spPr/>
        <p:txBody>
          <a:bodyPr/>
          <a:lstStyle/>
          <a:p>
            <a:fld id="{F52415FE-8A34-41A5-8400-46D8FED3F5CC}" type="datetimeFigureOut">
              <a:rPr lang="en-US" smtClean="0"/>
              <a:t>4/27/2022</a:t>
            </a:fld>
            <a:endParaRPr lang="en-US"/>
          </a:p>
        </p:txBody>
      </p:sp>
      <p:sp>
        <p:nvSpPr>
          <p:cNvPr id="6" name="Footer Placeholder 5">
            <a:extLst>
              <a:ext uri="{FF2B5EF4-FFF2-40B4-BE49-F238E27FC236}">
                <a16:creationId xmlns:a16="http://schemas.microsoft.com/office/drawing/2014/main" id="{7BA9C1A5-29B5-4042-9E1C-25A31B1D1F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8F7279-1ECF-4C00-9AED-B49C2D8F135F}"/>
              </a:ext>
            </a:extLst>
          </p:cNvPr>
          <p:cNvSpPr>
            <a:spLocks noGrp="1"/>
          </p:cNvSpPr>
          <p:nvPr>
            <p:ph type="sldNum" sz="quarter" idx="12"/>
          </p:nvPr>
        </p:nvSpPr>
        <p:spPr/>
        <p:txBody>
          <a:bodyPr/>
          <a:lstStyle/>
          <a:p>
            <a:fld id="{60606C43-7294-4167-BA25-CBD43897790A}" type="slidenum">
              <a:rPr lang="en-US" smtClean="0"/>
              <a:t>‹#›</a:t>
            </a:fld>
            <a:endParaRPr lang="en-US"/>
          </a:p>
        </p:txBody>
      </p:sp>
    </p:spTree>
    <p:extLst>
      <p:ext uri="{BB962C8B-B14F-4D97-AF65-F5344CB8AC3E}">
        <p14:creationId xmlns:p14="http://schemas.microsoft.com/office/powerpoint/2010/main" val="1306083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D39EF-AE23-4754-A0F2-FDE9BEAA5B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2B8263-D7A1-43AF-83E4-332D3FBCB8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3CB71A-A1DD-4BE1-B220-C629FBCAE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B94782-5925-4575-A0E5-00433E3032C6}"/>
              </a:ext>
            </a:extLst>
          </p:cNvPr>
          <p:cNvSpPr>
            <a:spLocks noGrp="1"/>
          </p:cNvSpPr>
          <p:nvPr>
            <p:ph type="dt" sz="half" idx="10"/>
          </p:nvPr>
        </p:nvSpPr>
        <p:spPr/>
        <p:txBody>
          <a:bodyPr/>
          <a:lstStyle/>
          <a:p>
            <a:fld id="{F52415FE-8A34-41A5-8400-46D8FED3F5CC}" type="datetimeFigureOut">
              <a:rPr lang="en-US" smtClean="0"/>
              <a:t>4/27/2022</a:t>
            </a:fld>
            <a:endParaRPr lang="en-US"/>
          </a:p>
        </p:txBody>
      </p:sp>
      <p:sp>
        <p:nvSpPr>
          <p:cNvPr id="6" name="Footer Placeholder 5">
            <a:extLst>
              <a:ext uri="{FF2B5EF4-FFF2-40B4-BE49-F238E27FC236}">
                <a16:creationId xmlns:a16="http://schemas.microsoft.com/office/drawing/2014/main" id="{C306B34B-E896-4092-8E2D-D9C05D0E2C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0D71BC-9185-437C-A6CC-3975F14D4C51}"/>
              </a:ext>
            </a:extLst>
          </p:cNvPr>
          <p:cNvSpPr>
            <a:spLocks noGrp="1"/>
          </p:cNvSpPr>
          <p:nvPr>
            <p:ph type="sldNum" sz="quarter" idx="12"/>
          </p:nvPr>
        </p:nvSpPr>
        <p:spPr/>
        <p:txBody>
          <a:bodyPr/>
          <a:lstStyle/>
          <a:p>
            <a:fld id="{60606C43-7294-4167-BA25-CBD43897790A}" type="slidenum">
              <a:rPr lang="en-US" smtClean="0"/>
              <a:t>‹#›</a:t>
            </a:fld>
            <a:endParaRPr lang="en-US"/>
          </a:p>
        </p:txBody>
      </p:sp>
    </p:spTree>
    <p:extLst>
      <p:ext uri="{BB962C8B-B14F-4D97-AF65-F5344CB8AC3E}">
        <p14:creationId xmlns:p14="http://schemas.microsoft.com/office/powerpoint/2010/main" val="814709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51E84F-19E2-4190-8B02-F91262452C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1DB3FF-6A62-461B-9186-050F43C1C7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E724D7-E6D4-4F88-ACD5-5018B4EB14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2415FE-8A34-41A5-8400-46D8FED3F5CC}" type="datetimeFigureOut">
              <a:rPr lang="en-US" smtClean="0"/>
              <a:t>4/27/2022</a:t>
            </a:fld>
            <a:endParaRPr lang="en-US"/>
          </a:p>
        </p:txBody>
      </p:sp>
      <p:sp>
        <p:nvSpPr>
          <p:cNvPr id="5" name="Footer Placeholder 4">
            <a:extLst>
              <a:ext uri="{FF2B5EF4-FFF2-40B4-BE49-F238E27FC236}">
                <a16:creationId xmlns:a16="http://schemas.microsoft.com/office/drawing/2014/main" id="{87A3106C-141D-4BDA-B37A-272FC442C9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D2B8D3-4677-43D4-BEC3-9CB9B3613D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606C43-7294-4167-BA25-CBD43897790A}" type="slidenum">
              <a:rPr lang="en-US" smtClean="0"/>
              <a:t>‹#›</a:t>
            </a:fld>
            <a:endParaRPr lang="en-US"/>
          </a:p>
        </p:txBody>
      </p:sp>
    </p:spTree>
    <p:extLst>
      <p:ext uri="{BB962C8B-B14F-4D97-AF65-F5344CB8AC3E}">
        <p14:creationId xmlns:p14="http://schemas.microsoft.com/office/powerpoint/2010/main" val="3019915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cavengrus.azurewebsites.n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D3738FEC-9C1E-4A60-BD88-75EFD18AA558}"/>
              </a:ext>
            </a:extLst>
          </p:cNvPr>
          <p:cNvSpPr>
            <a:spLocks noGrp="1"/>
          </p:cNvSpPr>
          <p:nvPr>
            <p:ph type="ctrTitle"/>
          </p:nvPr>
        </p:nvSpPr>
        <p:spPr>
          <a:xfrm>
            <a:off x="838199" y="1120676"/>
            <a:ext cx="7021513" cy="2308324"/>
          </a:xfrm>
        </p:spPr>
        <p:txBody>
          <a:bodyPr>
            <a:normAutofit/>
          </a:bodyPr>
          <a:lstStyle/>
          <a:p>
            <a:pPr algn="l"/>
            <a:r>
              <a:rPr lang="en-US" sz="7200">
                <a:solidFill>
                  <a:schemeClr val="bg1"/>
                </a:solidFill>
              </a:rPr>
              <a:t>Final Iteration</a:t>
            </a:r>
          </a:p>
        </p:txBody>
      </p:sp>
      <p:sp>
        <p:nvSpPr>
          <p:cNvPr id="3" name="Subtitle 2">
            <a:extLst>
              <a:ext uri="{FF2B5EF4-FFF2-40B4-BE49-F238E27FC236}">
                <a16:creationId xmlns:a16="http://schemas.microsoft.com/office/drawing/2014/main" id="{B89180DB-FF9F-41C4-8376-A1A2C798651D}"/>
              </a:ext>
            </a:extLst>
          </p:cNvPr>
          <p:cNvSpPr>
            <a:spLocks noGrp="1"/>
          </p:cNvSpPr>
          <p:nvPr>
            <p:ph type="subTitle" idx="1"/>
          </p:nvPr>
        </p:nvSpPr>
        <p:spPr>
          <a:xfrm>
            <a:off x="835024" y="3809999"/>
            <a:ext cx="7025753" cy="1012778"/>
          </a:xfrm>
        </p:spPr>
        <p:txBody>
          <a:bodyPr>
            <a:normAutofit/>
          </a:bodyPr>
          <a:lstStyle/>
          <a:p>
            <a:pPr algn="l"/>
            <a:r>
              <a:rPr lang="en-US">
                <a:solidFill>
                  <a:schemeClr val="bg1"/>
                </a:solidFill>
              </a:rPr>
              <a:t>By: SCRUManeers</a:t>
            </a:r>
          </a:p>
        </p:txBody>
      </p:sp>
    </p:spTree>
    <p:extLst>
      <p:ext uri="{BB962C8B-B14F-4D97-AF65-F5344CB8AC3E}">
        <p14:creationId xmlns:p14="http://schemas.microsoft.com/office/powerpoint/2010/main" val="2950244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23961C-470B-D6AE-2CC0-133337A164C7}"/>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kern="1200">
                <a:solidFill>
                  <a:srgbClr val="FFFFFF"/>
                </a:solidFill>
                <a:latin typeface="+mj-lt"/>
                <a:ea typeface="+mj-ea"/>
                <a:cs typeface="+mj-cs"/>
              </a:rPr>
              <a:t>Code Documentation and Demonstration</a:t>
            </a:r>
          </a:p>
        </p:txBody>
      </p:sp>
      <p:sp>
        <p:nvSpPr>
          <p:cNvPr id="11" name="Oval 10">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Teacher">
            <a:extLst>
              <a:ext uri="{FF2B5EF4-FFF2-40B4-BE49-F238E27FC236}">
                <a16:creationId xmlns:a16="http://schemas.microsoft.com/office/drawing/2014/main" id="{7D676641-C62C-276C-2C06-1B39196E2B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3118612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9125CF-8E62-4C3D-AEB2-674928F835B8}"/>
              </a:ext>
            </a:extLst>
          </p:cNvPr>
          <p:cNvSpPr>
            <a:spLocks noGrp="1"/>
          </p:cNvSpPr>
          <p:nvPr>
            <p:ph type="title"/>
          </p:nvPr>
        </p:nvSpPr>
        <p:spPr>
          <a:xfrm>
            <a:off x="1184579" y="1332952"/>
            <a:ext cx="3173864" cy="3921176"/>
          </a:xfrm>
        </p:spPr>
        <p:txBody>
          <a:bodyPr anchor="ctr">
            <a:normAutofit/>
          </a:bodyPr>
          <a:lstStyle/>
          <a:p>
            <a:r>
              <a:rPr lang="en-US" sz="5400"/>
              <a:t>Product </a:t>
            </a:r>
            <a:br>
              <a:rPr lang="en-US" sz="5400"/>
            </a:br>
            <a:r>
              <a:rPr lang="en-US" sz="5400"/>
              <a:t>Report</a:t>
            </a:r>
          </a:p>
        </p:txBody>
      </p:sp>
      <p:grpSp>
        <p:nvGrpSpPr>
          <p:cNvPr id="16" name="Group 15">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7"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9632DB8-3D74-4A41-AE61-6CBDD079D521}"/>
              </a:ext>
            </a:extLst>
          </p:cNvPr>
          <p:cNvSpPr>
            <a:spLocks noGrp="1"/>
          </p:cNvSpPr>
          <p:nvPr>
            <p:ph idx="1"/>
          </p:nvPr>
        </p:nvSpPr>
        <p:spPr>
          <a:xfrm>
            <a:off x="6421120" y="499833"/>
            <a:ext cx="5237089" cy="6047390"/>
          </a:xfrm>
        </p:spPr>
        <p:txBody>
          <a:bodyPr anchor="ctr">
            <a:normAutofit lnSpcReduction="10000"/>
          </a:bodyPr>
          <a:lstStyle/>
          <a:p>
            <a:r>
              <a:rPr lang="en-US" sz="2200" dirty="0">
                <a:cs typeface="Calibri"/>
              </a:rPr>
              <a:t>Application uses C#, HTML, and CSS</a:t>
            </a:r>
          </a:p>
          <a:p>
            <a:r>
              <a:rPr lang="en-US" sz="2200" dirty="0">
                <a:cs typeface="Calibri"/>
              </a:rPr>
              <a:t>Webserver template is based on Blazor</a:t>
            </a:r>
          </a:p>
          <a:p>
            <a:r>
              <a:rPr lang="en-US" sz="2200" dirty="0" err="1">
                <a:cs typeface="Calibri"/>
              </a:rPr>
              <a:t>.Net</a:t>
            </a:r>
            <a:r>
              <a:rPr lang="en-US" sz="2200" dirty="0">
                <a:cs typeface="Calibri"/>
              </a:rPr>
              <a:t> 6.0 is currently utilized</a:t>
            </a:r>
          </a:p>
          <a:p>
            <a:r>
              <a:rPr lang="en-US" sz="2200" dirty="0">
                <a:cs typeface="Calibri"/>
              </a:rPr>
              <a:t>QR Scanner is functional and outputs, however it is not currently utilizing the database</a:t>
            </a:r>
          </a:p>
          <a:p>
            <a:r>
              <a:rPr lang="en-US" sz="2200" dirty="0">
                <a:cs typeface="Calibri"/>
              </a:rPr>
              <a:t>The database is achieved using MySQL</a:t>
            </a:r>
          </a:p>
          <a:p>
            <a:r>
              <a:rPr lang="en-US" sz="2200" dirty="0">
                <a:cs typeface="Calibri"/>
              </a:rPr>
              <a:t>Home page will prompt to enter user info and create the player in the database</a:t>
            </a:r>
          </a:p>
          <a:p>
            <a:r>
              <a:rPr lang="en-US" sz="2200" dirty="0">
                <a:cs typeface="Calibri"/>
              </a:rPr>
              <a:t>Players, Tasks, and </a:t>
            </a:r>
            <a:r>
              <a:rPr lang="en-US" sz="2200" dirty="0" err="1">
                <a:cs typeface="Calibri"/>
              </a:rPr>
              <a:t>PlayerTasks</a:t>
            </a:r>
            <a:r>
              <a:rPr lang="en-US" sz="2200" dirty="0">
                <a:cs typeface="Calibri"/>
              </a:rPr>
              <a:t> are test pages to show that the database is functioning</a:t>
            </a:r>
          </a:p>
          <a:p>
            <a:r>
              <a:rPr lang="en-US" sz="2200" dirty="0">
                <a:cs typeface="Calibri"/>
              </a:rPr>
              <a:t>Game page currently has a list of tasks however there is no current interactions that take place</a:t>
            </a:r>
          </a:p>
          <a:p>
            <a:r>
              <a:rPr lang="en-US" sz="2200" dirty="0">
                <a:cs typeface="Calibri"/>
              </a:rPr>
              <a:t>QR Scanner page has a camera with added code to scan QR codes and return the input from the QR code.</a:t>
            </a:r>
          </a:p>
          <a:p>
            <a:endParaRPr lang="en-US" sz="2200">
              <a:cs typeface="Calibri"/>
            </a:endParaRPr>
          </a:p>
        </p:txBody>
      </p:sp>
    </p:spTree>
    <p:extLst>
      <p:ext uri="{BB962C8B-B14F-4D97-AF65-F5344CB8AC3E}">
        <p14:creationId xmlns:p14="http://schemas.microsoft.com/office/powerpoint/2010/main" val="1419114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13ACA7A-F92F-4C45-A9B3-4C5F6F343CBE}"/>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Process Report</a:t>
            </a:r>
          </a:p>
        </p:txBody>
      </p:sp>
      <p:sp>
        <p:nvSpPr>
          <p:cNvPr id="21" name="Content Placeholder 2">
            <a:extLst>
              <a:ext uri="{FF2B5EF4-FFF2-40B4-BE49-F238E27FC236}">
                <a16:creationId xmlns:a16="http://schemas.microsoft.com/office/drawing/2014/main" id="{0A7E89E4-E52D-482A-8ACE-547814B0902E}"/>
              </a:ext>
            </a:extLst>
          </p:cNvPr>
          <p:cNvSpPr>
            <a:spLocks noGrp="1"/>
          </p:cNvSpPr>
          <p:nvPr>
            <p:ph idx="1"/>
          </p:nvPr>
        </p:nvSpPr>
        <p:spPr>
          <a:xfrm>
            <a:off x="1367624" y="2490436"/>
            <a:ext cx="9708995" cy="4292887"/>
          </a:xfrm>
        </p:spPr>
        <p:txBody>
          <a:bodyPr anchor="ctr">
            <a:normAutofit fontScale="62500" lnSpcReduction="20000"/>
          </a:bodyPr>
          <a:lstStyle/>
          <a:p>
            <a:r>
              <a:rPr lang="en-US" sz="2400" b="1">
                <a:ea typeface="+mn-lt"/>
                <a:cs typeface="+mn-lt"/>
              </a:rPr>
              <a:t>What Worked - </a:t>
            </a:r>
            <a:r>
              <a:rPr lang="en-US" sz="2400">
                <a:ea typeface="+mn-lt"/>
                <a:cs typeface="+mn-lt"/>
              </a:rPr>
              <a:t>Our team worked well doing collaborative coding in group meetings. We often worked in pairs of 2-3 while coding to help with errors or questions. Trello boards helped our team remember what else needed to be completed as well as keep track of who has completed what, this allowed us to know who to ask for certain snippets of code if the need were to arise. Another aspect that helped us was discord, there was always someone available to help with any questions during development and it worked great for meetings and voice calls. Our management on the project was decent, we used </a:t>
            </a:r>
            <a:r>
              <a:rPr lang="en-US" sz="2400" err="1">
                <a:ea typeface="+mn-lt"/>
                <a:cs typeface="+mn-lt"/>
              </a:rPr>
              <a:t>github</a:t>
            </a:r>
            <a:r>
              <a:rPr lang="en-US" sz="2400">
                <a:ea typeface="+mn-lt"/>
                <a:cs typeface="+mn-lt"/>
              </a:rPr>
              <a:t> as our code repository and it served us well with updating our code nearly effortlessly.</a:t>
            </a:r>
          </a:p>
          <a:p>
            <a:r>
              <a:rPr lang="en-US" sz="2400" b="1">
                <a:ea typeface="+mn-lt"/>
                <a:cs typeface="+mn-lt"/>
              </a:rPr>
              <a:t>What Did Not Work - </a:t>
            </a:r>
            <a:r>
              <a:rPr lang="en-US" sz="2400">
                <a:ea typeface="+mn-lt"/>
                <a:cs typeface="+mn-lt"/>
              </a:rPr>
              <a:t>Our team had issues in properly breaking down the code into sizable chunks for individuals. This issue mainly occurred due to not having a singular end goal for what the program would look like and achieve. As the program advanced, this issue diminished as team members could work on specific webpages without interfering with others work when pushing the code into one in GitHub. Another issue was </a:t>
            </a:r>
            <a:r>
              <a:rPr lang="en-US" sz="2400" err="1">
                <a:ea typeface="+mn-lt"/>
                <a:cs typeface="+mn-lt"/>
              </a:rPr>
              <a:t>github</a:t>
            </a:r>
            <a:r>
              <a:rPr lang="en-US" sz="2400">
                <a:ea typeface="+mn-lt"/>
                <a:cs typeface="+mn-lt"/>
              </a:rPr>
              <a:t> itself, we had issues with having to recreate our repository several times and a major issue with locking our account when our repository was set to public and not private. Another small issue was just each person having a different schedule, one person would work and when they left another member would have to pickup where they left off if they left no notification in discord. One thing I would like to have our group done was have  a mandatory daily meeting to discuss where we stood.</a:t>
            </a:r>
          </a:p>
          <a:p>
            <a:endParaRPr lang="en-US" sz="2400">
              <a:ea typeface="+mn-lt"/>
              <a:cs typeface="+mn-lt"/>
            </a:endParaRPr>
          </a:p>
          <a:p>
            <a:r>
              <a:rPr lang="en-US" sz="2400" b="1">
                <a:ea typeface="+mn-lt"/>
                <a:cs typeface="+mn-lt"/>
              </a:rPr>
              <a:t>How our team worked - </a:t>
            </a:r>
            <a:r>
              <a:rPr lang="en-US" sz="2400">
                <a:ea typeface="+mn-lt"/>
                <a:cs typeface="+mn-lt"/>
              </a:rPr>
              <a:t>Our team mainly used </a:t>
            </a:r>
            <a:r>
              <a:rPr lang="en-US" sz="2400" err="1">
                <a:ea typeface="+mn-lt"/>
                <a:cs typeface="+mn-lt"/>
              </a:rPr>
              <a:t>trello</a:t>
            </a:r>
            <a:r>
              <a:rPr lang="en-US" sz="2400">
                <a:ea typeface="+mn-lt"/>
                <a:cs typeface="+mn-lt"/>
              </a:rPr>
              <a:t> for progress tracking and updated what needed to be worked on. Each person usually picked what task they wanted to work on and updated as they went along, there usually were not any fixed requirements on who needed to work on what it was mostly a group effort when needed. Our </a:t>
            </a:r>
            <a:r>
              <a:rPr lang="en-US" sz="2400" err="1">
                <a:ea typeface="+mn-lt"/>
                <a:cs typeface="+mn-lt"/>
              </a:rPr>
              <a:t>clockify</a:t>
            </a:r>
            <a:r>
              <a:rPr lang="en-US" sz="2400">
                <a:ea typeface="+mn-lt"/>
                <a:cs typeface="+mn-lt"/>
              </a:rPr>
              <a:t> did a good job showing who worked on what and when, and if one person felt they needed some relief they asked for help when needed.</a:t>
            </a:r>
          </a:p>
          <a:p>
            <a:endParaRPr lang="en-US" sz="2400">
              <a:ea typeface="+mn-lt"/>
              <a:cs typeface="+mn-lt"/>
            </a:endParaRPr>
          </a:p>
          <a:p>
            <a:endParaRPr lang="en-US" sz="2400">
              <a:cs typeface="Calibri"/>
            </a:endParaRPr>
          </a:p>
        </p:txBody>
      </p:sp>
    </p:spTree>
    <p:extLst>
      <p:ext uri="{BB962C8B-B14F-4D97-AF65-F5344CB8AC3E}">
        <p14:creationId xmlns:p14="http://schemas.microsoft.com/office/powerpoint/2010/main" val="3443957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20">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0" name="Group 22">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24"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D6EAB3A-5867-4993-ABAB-75B9A76A2F38}"/>
              </a:ext>
            </a:extLst>
          </p:cNvPr>
          <p:cNvSpPr>
            <a:spLocks noGrp="1"/>
          </p:cNvSpPr>
          <p:nvPr>
            <p:ph type="title"/>
          </p:nvPr>
        </p:nvSpPr>
        <p:spPr>
          <a:xfrm>
            <a:off x="1098468" y="885651"/>
            <a:ext cx="3229803" cy="4624603"/>
          </a:xfrm>
        </p:spPr>
        <p:txBody>
          <a:bodyPr>
            <a:normAutofit/>
          </a:bodyPr>
          <a:lstStyle/>
          <a:p>
            <a:r>
              <a:rPr lang="en-US">
                <a:solidFill>
                  <a:srgbClr val="FFFFFF"/>
                </a:solidFill>
              </a:rPr>
              <a:t>What worked</a:t>
            </a:r>
          </a:p>
        </p:txBody>
      </p:sp>
      <p:sp>
        <p:nvSpPr>
          <p:cNvPr id="3" name="Content Placeholder 2">
            <a:extLst>
              <a:ext uri="{FF2B5EF4-FFF2-40B4-BE49-F238E27FC236}">
                <a16:creationId xmlns:a16="http://schemas.microsoft.com/office/drawing/2014/main" id="{81E9F3D8-BEDE-4675-91A6-E40AC609291E}"/>
              </a:ext>
            </a:extLst>
          </p:cNvPr>
          <p:cNvSpPr>
            <a:spLocks noGrp="1"/>
          </p:cNvSpPr>
          <p:nvPr>
            <p:ph idx="1"/>
          </p:nvPr>
        </p:nvSpPr>
        <p:spPr>
          <a:xfrm>
            <a:off x="4978708" y="885651"/>
            <a:ext cx="6525220" cy="4616849"/>
          </a:xfrm>
        </p:spPr>
        <p:txBody>
          <a:bodyPr anchor="ctr">
            <a:normAutofit/>
          </a:bodyPr>
          <a:lstStyle/>
          <a:p>
            <a:r>
              <a:rPr lang="en-US" sz="2400" dirty="0"/>
              <a:t>Collaborative coding (Pair programming)</a:t>
            </a:r>
          </a:p>
          <a:p>
            <a:r>
              <a:rPr lang="en-US" sz="2400" dirty="0"/>
              <a:t>Communication with Discord</a:t>
            </a:r>
            <a:endParaRPr lang="en-US" sz="2400" dirty="0">
              <a:cs typeface="Calibri"/>
            </a:endParaRPr>
          </a:p>
          <a:p>
            <a:r>
              <a:rPr lang="en-US" sz="2400" dirty="0">
                <a:cs typeface="Calibri"/>
              </a:rPr>
              <a:t>Organization with Trello and </a:t>
            </a:r>
            <a:r>
              <a:rPr lang="en-US" sz="2400" dirty="0" err="1">
                <a:cs typeface="Calibri"/>
              </a:rPr>
              <a:t>Clockify</a:t>
            </a:r>
            <a:endParaRPr lang="en-US" sz="2400" dirty="0" err="1"/>
          </a:p>
          <a:p>
            <a:r>
              <a:rPr lang="en-US" sz="2400" dirty="0"/>
              <a:t>Blazor</a:t>
            </a:r>
            <a:endParaRPr lang="en-US" dirty="0"/>
          </a:p>
        </p:txBody>
      </p:sp>
    </p:spTree>
    <p:extLst>
      <p:ext uri="{BB962C8B-B14F-4D97-AF65-F5344CB8AC3E}">
        <p14:creationId xmlns:p14="http://schemas.microsoft.com/office/powerpoint/2010/main" val="3263250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91C6979-50E4-4EE2-898F-C6C12778B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5">
            <a:extLst>
              <a:ext uri="{FF2B5EF4-FFF2-40B4-BE49-F238E27FC236}">
                <a16:creationId xmlns:a16="http://schemas.microsoft.com/office/drawing/2014/main" id="{72E44FCB-1CD3-4165-BB80-B9725454FF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56610"/>
            <a:ext cx="542047" cy="1997228"/>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
            <a:extLst>
              <a:ext uri="{FF2B5EF4-FFF2-40B4-BE49-F238E27FC236}">
                <a16:creationId xmlns:a16="http://schemas.microsoft.com/office/drawing/2014/main" id="{81089C96-ABA7-4974-ACD5-74686A553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14478"/>
            <a:ext cx="369761" cy="1783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6FA230C2-E9CA-4943-A930-10AA88473A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122187"/>
            <a:ext cx="201857" cy="1727743"/>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
            <a:extLst>
              <a:ext uri="{FF2B5EF4-FFF2-40B4-BE49-F238E27FC236}">
                <a16:creationId xmlns:a16="http://schemas.microsoft.com/office/drawing/2014/main" id="{CC988297-7FEA-4B53-AC29-C3E10B38F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6820" y="4214478"/>
            <a:ext cx="339126" cy="1783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a:extLst>
              <a:ext uri="{FF2B5EF4-FFF2-40B4-BE49-F238E27FC236}">
                <a16:creationId xmlns:a16="http://schemas.microsoft.com/office/drawing/2014/main" id="{3932437D-69C7-41AF-8DA3-28AE212E1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122188"/>
            <a:ext cx="201857" cy="1727743"/>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8">
            <a:extLst>
              <a:ext uri="{FF2B5EF4-FFF2-40B4-BE49-F238E27FC236}">
                <a16:creationId xmlns:a16="http://schemas.microsoft.com/office/drawing/2014/main" id="{47C5A609-4AC8-4DED-80A9-530364356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122189"/>
            <a:ext cx="7978524" cy="1647878"/>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6D07C29-2970-469D-A88F-06BEF73FE48D}"/>
              </a:ext>
            </a:extLst>
          </p:cNvPr>
          <p:cNvSpPr>
            <a:spLocks noGrp="1"/>
          </p:cNvSpPr>
          <p:nvPr>
            <p:ph type="title"/>
          </p:nvPr>
        </p:nvSpPr>
        <p:spPr>
          <a:xfrm>
            <a:off x="1315959" y="4327936"/>
            <a:ext cx="7450586" cy="1212102"/>
          </a:xfrm>
        </p:spPr>
        <p:txBody>
          <a:bodyPr>
            <a:normAutofit/>
          </a:bodyPr>
          <a:lstStyle/>
          <a:p>
            <a:r>
              <a:rPr lang="en-US" sz="4000">
                <a:solidFill>
                  <a:srgbClr val="FFFFFF"/>
                </a:solidFill>
              </a:rPr>
              <a:t>What did not work</a:t>
            </a:r>
          </a:p>
        </p:txBody>
      </p:sp>
      <p:sp>
        <p:nvSpPr>
          <p:cNvPr id="3" name="Content Placeholder 2">
            <a:extLst>
              <a:ext uri="{FF2B5EF4-FFF2-40B4-BE49-F238E27FC236}">
                <a16:creationId xmlns:a16="http://schemas.microsoft.com/office/drawing/2014/main" id="{32BE2DBE-14F2-4B8E-8D68-73F1CB325EAD}"/>
              </a:ext>
            </a:extLst>
          </p:cNvPr>
          <p:cNvSpPr>
            <a:spLocks noGrp="1"/>
          </p:cNvSpPr>
          <p:nvPr>
            <p:ph idx="1"/>
          </p:nvPr>
        </p:nvSpPr>
        <p:spPr>
          <a:xfrm>
            <a:off x="1367625" y="839354"/>
            <a:ext cx="8417647" cy="3559886"/>
          </a:xfrm>
        </p:spPr>
        <p:txBody>
          <a:bodyPr anchor="ctr">
            <a:normAutofit/>
          </a:bodyPr>
          <a:lstStyle/>
          <a:p>
            <a:r>
              <a:rPr lang="en-US">
                <a:cs typeface="Calibri"/>
              </a:rPr>
              <a:t>Delaying database design/implementation until later</a:t>
            </a:r>
          </a:p>
          <a:p>
            <a:r>
              <a:rPr lang="en-US" err="1">
                <a:cs typeface="Calibri"/>
              </a:rPr>
              <a:t>Github</a:t>
            </a:r>
            <a:r>
              <a:rPr lang="en-US">
                <a:cs typeface="Calibri"/>
              </a:rPr>
              <a:t> repo nuked about 8 times</a:t>
            </a:r>
          </a:p>
          <a:p>
            <a:r>
              <a:rPr lang="en-US">
                <a:cs typeface="Calibri"/>
              </a:rPr>
              <a:t>Do not put API keys in public repos :( </a:t>
            </a:r>
          </a:p>
          <a:p>
            <a:r>
              <a:rPr lang="en-US">
                <a:cs typeface="Calibri"/>
              </a:rPr>
              <a:t>Waiting until last minute</a:t>
            </a:r>
          </a:p>
        </p:txBody>
      </p:sp>
      <p:sp>
        <p:nvSpPr>
          <p:cNvPr id="34" name="Rectangle 8">
            <a:extLst>
              <a:ext uri="{FF2B5EF4-FFF2-40B4-BE49-F238E27FC236}">
                <a16:creationId xmlns:a16="http://schemas.microsoft.com/office/drawing/2014/main" id="{13581BFA-99C5-4E44-9DE8-D2609F862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5946" y="4356610"/>
            <a:ext cx="3122079" cy="1641104"/>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7384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8D7C0D3-896F-4BBB-A220-33D724ED0C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2AA3A18B-202B-4C39-BC9E-ED4D6E98D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3"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AC94672E-068C-4CF1-8438-22EA8E7C6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4"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8">
            <a:extLst>
              <a:ext uri="{FF2B5EF4-FFF2-40B4-BE49-F238E27FC236}">
                <a16:creationId xmlns:a16="http://schemas.microsoft.com/office/drawing/2014/main" id="{3B48638D-7038-4CAA-88F7-1E3494C4D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16688"/>
            <a:ext cx="6090256" cy="528925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729112F-7A98-4621-87BC-EE99D149E619}"/>
              </a:ext>
            </a:extLst>
          </p:cNvPr>
          <p:cNvSpPr>
            <a:spLocks noGrp="1"/>
          </p:cNvSpPr>
          <p:nvPr>
            <p:ph type="title"/>
          </p:nvPr>
        </p:nvSpPr>
        <p:spPr>
          <a:xfrm>
            <a:off x="867564" y="1207827"/>
            <a:ext cx="4703910" cy="4203510"/>
          </a:xfrm>
        </p:spPr>
        <p:txBody>
          <a:bodyPr>
            <a:normAutofit/>
          </a:bodyPr>
          <a:lstStyle/>
          <a:p>
            <a:pPr algn="r"/>
            <a:r>
              <a:rPr lang="en-US" sz="3600">
                <a:solidFill>
                  <a:srgbClr val="FFFFFF"/>
                </a:solidFill>
              </a:rPr>
              <a:t>What to improve on</a:t>
            </a:r>
          </a:p>
        </p:txBody>
      </p:sp>
      <p:sp>
        <p:nvSpPr>
          <p:cNvPr id="16" name="Rectangle 8">
            <a:extLst>
              <a:ext uri="{FF2B5EF4-FFF2-40B4-BE49-F238E27FC236}">
                <a16:creationId xmlns:a16="http://schemas.microsoft.com/office/drawing/2014/main" id="{7BA74AD2-45D9-4D21-A436-71C6744C1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66816" y="1352302"/>
            <a:ext cx="582213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618E55C3-B863-4967-8D89-59AC097AF577}"/>
              </a:ext>
            </a:extLst>
          </p:cNvPr>
          <p:cNvSpPr>
            <a:spLocks noGrp="1"/>
          </p:cNvSpPr>
          <p:nvPr>
            <p:ph idx="1"/>
          </p:nvPr>
        </p:nvSpPr>
        <p:spPr>
          <a:xfrm>
            <a:off x="6689354" y="1692323"/>
            <a:ext cx="4704256" cy="4361924"/>
          </a:xfrm>
        </p:spPr>
        <p:txBody>
          <a:bodyPr anchor="ctr">
            <a:normAutofit/>
          </a:bodyPr>
          <a:lstStyle/>
          <a:p>
            <a:r>
              <a:rPr lang="en-US" sz="2400">
                <a:solidFill>
                  <a:srgbClr val="FEFFFF"/>
                </a:solidFill>
                <a:cs typeface="Calibri"/>
              </a:rPr>
              <a:t>Initiative</a:t>
            </a:r>
          </a:p>
          <a:p>
            <a:r>
              <a:rPr lang="en-US" sz="2400">
                <a:solidFill>
                  <a:srgbClr val="FEFFFF"/>
                </a:solidFill>
                <a:cs typeface="Calibri"/>
              </a:rPr>
              <a:t>Functional programming</a:t>
            </a:r>
          </a:p>
          <a:p>
            <a:r>
              <a:rPr lang="en-US" sz="2400">
                <a:solidFill>
                  <a:srgbClr val="FEFFFF"/>
                </a:solidFill>
                <a:cs typeface="Calibri"/>
              </a:rPr>
              <a:t>Time management</a:t>
            </a:r>
          </a:p>
          <a:p>
            <a:endParaRPr lang="en-US" sz="2400">
              <a:solidFill>
                <a:srgbClr val="FEFFFF"/>
              </a:solidFill>
              <a:cs typeface="Calibri"/>
            </a:endParaRPr>
          </a:p>
        </p:txBody>
      </p:sp>
    </p:spTree>
    <p:extLst>
      <p:ext uri="{BB962C8B-B14F-4D97-AF65-F5344CB8AC3E}">
        <p14:creationId xmlns:p14="http://schemas.microsoft.com/office/powerpoint/2010/main" val="1391549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1DE3B-13EE-4A79-BE43-B7D7088DB57D}"/>
              </a:ext>
            </a:extLst>
          </p:cNvPr>
          <p:cNvSpPr>
            <a:spLocks noGrp="1"/>
          </p:cNvSpPr>
          <p:nvPr>
            <p:ph type="title"/>
          </p:nvPr>
        </p:nvSpPr>
        <p:spPr>
          <a:xfrm>
            <a:off x="804672" y="802955"/>
            <a:ext cx="4766330" cy="1454051"/>
          </a:xfrm>
        </p:spPr>
        <p:txBody>
          <a:bodyPr>
            <a:normAutofit/>
          </a:bodyPr>
          <a:lstStyle/>
          <a:p>
            <a:r>
              <a:rPr lang="en-US" sz="3600">
                <a:solidFill>
                  <a:schemeClr val="tx2"/>
                </a:solidFill>
              </a:rPr>
              <a:t>What was accomplished</a:t>
            </a:r>
          </a:p>
        </p:txBody>
      </p:sp>
      <p:sp>
        <p:nvSpPr>
          <p:cNvPr id="3" name="Content Placeholder 2">
            <a:extLst>
              <a:ext uri="{FF2B5EF4-FFF2-40B4-BE49-F238E27FC236}">
                <a16:creationId xmlns:a16="http://schemas.microsoft.com/office/drawing/2014/main" id="{1FFD4C51-7B77-4CCA-BF78-0E4379B47804}"/>
              </a:ext>
            </a:extLst>
          </p:cNvPr>
          <p:cNvSpPr>
            <a:spLocks noGrp="1"/>
          </p:cNvSpPr>
          <p:nvPr>
            <p:ph idx="1"/>
          </p:nvPr>
        </p:nvSpPr>
        <p:spPr>
          <a:xfrm>
            <a:off x="732591" y="2009791"/>
            <a:ext cx="5364663" cy="3825190"/>
          </a:xfrm>
        </p:spPr>
        <p:txBody>
          <a:bodyPr vert="horz" lIns="91440" tIns="45720" rIns="91440" bIns="45720" rtlCol="0" anchor="t">
            <a:noAutofit/>
          </a:bodyPr>
          <a:lstStyle/>
          <a:p>
            <a:r>
              <a:rPr lang="en-US" sz="1800">
                <a:solidFill>
                  <a:schemeClr val="tx2"/>
                </a:solidFill>
              </a:rPr>
              <a:t>Basic UI</a:t>
            </a:r>
            <a:endParaRPr lang="en-US" sz="1800">
              <a:solidFill>
                <a:schemeClr val="tx2"/>
              </a:solidFill>
              <a:cs typeface="Calibri"/>
            </a:endParaRPr>
          </a:p>
          <a:p>
            <a:r>
              <a:rPr lang="en-US" sz="1800">
                <a:solidFill>
                  <a:schemeClr val="tx2"/>
                </a:solidFill>
              </a:rPr>
              <a:t>Necessary Pages (Login/Register, Game, QR Scanner)</a:t>
            </a:r>
            <a:endParaRPr lang="en-US" sz="1800">
              <a:solidFill>
                <a:schemeClr val="tx2"/>
              </a:solidFill>
              <a:cs typeface="Calibri"/>
            </a:endParaRPr>
          </a:p>
          <a:p>
            <a:r>
              <a:rPr lang="en-US" sz="1800">
                <a:solidFill>
                  <a:schemeClr val="tx2"/>
                </a:solidFill>
              </a:rPr>
              <a:t>QR Code Reader</a:t>
            </a:r>
            <a:endParaRPr lang="en-US" sz="1800">
              <a:solidFill>
                <a:schemeClr val="tx2"/>
              </a:solidFill>
              <a:cs typeface="Calibri"/>
            </a:endParaRPr>
          </a:p>
          <a:p>
            <a:r>
              <a:rPr lang="en-US" sz="1800">
                <a:solidFill>
                  <a:schemeClr val="tx2"/>
                </a:solidFill>
              </a:rPr>
              <a:t>Registration for new users</a:t>
            </a:r>
            <a:endParaRPr lang="en-US" sz="1800">
              <a:solidFill>
                <a:schemeClr val="tx2"/>
              </a:solidFill>
              <a:cs typeface="Calibri"/>
            </a:endParaRPr>
          </a:p>
          <a:p>
            <a:pPr lvl="1"/>
            <a:r>
              <a:rPr lang="en-US" sz="1800">
                <a:solidFill>
                  <a:schemeClr val="tx2"/>
                </a:solidFill>
              </a:rPr>
              <a:t>Access code generated</a:t>
            </a:r>
            <a:endParaRPr lang="en-US" sz="1800">
              <a:solidFill>
                <a:schemeClr val="tx2"/>
              </a:solidFill>
              <a:cs typeface="Calibri"/>
            </a:endParaRPr>
          </a:p>
          <a:p>
            <a:pPr lvl="1"/>
            <a:r>
              <a:rPr lang="en-US" sz="1800">
                <a:solidFill>
                  <a:schemeClr val="tx2"/>
                </a:solidFill>
              </a:rPr>
              <a:t>SMS and Email sending (SMS: Vonage – Email: SendGrid)</a:t>
            </a:r>
            <a:endParaRPr lang="en-US" sz="1800">
              <a:solidFill>
                <a:schemeClr val="tx2"/>
              </a:solidFill>
              <a:cs typeface="Calibri"/>
            </a:endParaRPr>
          </a:p>
          <a:p>
            <a:pPr lvl="1"/>
            <a:r>
              <a:rPr lang="en-US" sz="1800">
                <a:solidFill>
                  <a:schemeClr val="tx2"/>
                </a:solidFill>
              </a:rPr>
              <a:t>Player is created in the database</a:t>
            </a:r>
            <a:endParaRPr lang="en-US" sz="1800">
              <a:solidFill>
                <a:schemeClr val="tx2"/>
              </a:solidFill>
              <a:cs typeface="Calibri"/>
            </a:endParaRPr>
          </a:p>
          <a:p>
            <a:pPr lvl="1"/>
            <a:r>
              <a:rPr lang="en-US" sz="1800" err="1">
                <a:solidFill>
                  <a:schemeClr val="tx2"/>
                </a:solidFill>
                <a:cs typeface="Calibri"/>
              </a:rPr>
              <a:t>PlayerTask</a:t>
            </a:r>
            <a:r>
              <a:rPr lang="en-US" sz="1800">
                <a:solidFill>
                  <a:schemeClr val="tx2"/>
                </a:solidFill>
                <a:cs typeface="Calibri"/>
              </a:rPr>
              <a:t> is populated</a:t>
            </a:r>
          </a:p>
          <a:p>
            <a:r>
              <a:rPr lang="en-US" sz="1800">
                <a:solidFill>
                  <a:schemeClr val="tx2"/>
                </a:solidFill>
              </a:rPr>
              <a:t>Database</a:t>
            </a:r>
            <a:endParaRPr lang="en-US" sz="1800">
              <a:solidFill>
                <a:schemeClr val="tx2"/>
              </a:solidFill>
              <a:cs typeface="Calibri"/>
            </a:endParaRPr>
          </a:p>
          <a:p>
            <a:pPr lvl="1"/>
            <a:r>
              <a:rPr lang="en-US" sz="1800">
                <a:solidFill>
                  <a:schemeClr val="tx2"/>
                </a:solidFill>
              </a:rPr>
              <a:t>MySQL created manually based off program models</a:t>
            </a:r>
            <a:endParaRPr lang="en-US" sz="1800">
              <a:solidFill>
                <a:schemeClr val="tx2"/>
              </a:solidFill>
              <a:cs typeface="Calibri"/>
            </a:endParaRPr>
          </a:p>
        </p:txBody>
      </p:sp>
      <p:grpSp>
        <p:nvGrpSpPr>
          <p:cNvPr id="22" name="Group 21">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3" name="Freeform: Shape 22">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Computer script on a screen">
            <a:extLst>
              <a:ext uri="{FF2B5EF4-FFF2-40B4-BE49-F238E27FC236}">
                <a16:creationId xmlns:a16="http://schemas.microsoft.com/office/drawing/2014/main" id="{CABCE25C-9D8D-4780-2DD3-5D26C8CA2B29}"/>
              </a:ext>
            </a:extLst>
          </p:cNvPr>
          <p:cNvPicPr>
            <a:picLocks noChangeAspect="1"/>
          </p:cNvPicPr>
          <p:nvPr/>
        </p:nvPicPr>
        <p:blipFill rotWithShape="1">
          <a:blip r:embed="rId2"/>
          <a:srcRect l="4" r="39776" b="-2"/>
          <a:stretch/>
        </p:blipFill>
        <p:spPr>
          <a:xfrm>
            <a:off x="7803800" y="1700784"/>
            <a:ext cx="3951415" cy="4379976"/>
          </a:xfrm>
          <a:prstGeom prst="rect">
            <a:avLst/>
          </a:prstGeom>
        </p:spPr>
      </p:pic>
    </p:spTree>
    <p:extLst>
      <p:ext uri="{BB962C8B-B14F-4D97-AF65-F5344CB8AC3E}">
        <p14:creationId xmlns:p14="http://schemas.microsoft.com/office/powerpoint/2010/main" val="3652804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31116422-D3A6-4F3F-A864-FEF64607F967}"/>
              </a:ext>
            </a:extLst>
          </p:cNvPr>
          <p:cNvPicPr>
            <a:picLocks noChangeAspect="1"/>
          </p:cNvPicPr>
          <p:nvPr/>
        </p:nvPicPr>
        <p:blipFill rotWithShape="1">
          <a:blip r:embed="rId2"/>
          <a:srcRect t="9091" r="13818"/>
          <a:stretch/>
        </p:blipFill>
        <p:spPr>
          <a:xfrm>
            <a:off x="3523488" y="10"/>
            <a:ext cx="8668512" cy="6857990"/>
          </a:xfrm>
          <a:prstGeom prst="rect">
            <a:avLst/>
          </a:prstGeom>
        </p:spPr>
      </p:pic>
      <p:sp>
        <p:nvSpPr>
          <p:cNvPr id="20" name="Rectangle 19">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35EAE3-2C2E-4204-8EF7-2F59FB58CA3E}"/>
              </a:ext>
            </a:extLst>
          </p:cNvPr>
          <p:cNvSpPr>
            <a:spLocks noGrp="1"/>
          </p:cNvSpPr>
          <p:nvPr>
            <p:ph type="title"/>
          </p:nvPr>
        </p:nvSpPr>
        <p:spPr>
          <a:xfrm>
            <a:off x="371094" y="1161288"/>
            <a:ext cx="3438144" cy="1124712"/>
          </a:xfrm>
        </p:spPr>
        <p:txBody>
          <a:bodyPr anchor="b">
            <a:normAutofit/>
          </a:bodyPr>
          <a:lstStyle/>
          <a:p>
            <a:r>
              <a:rPr lang="en-US" sz="2800"/>
              <a:t>What is still left to do</a:t>
            </a:r>
          </a:p>
        </p:txBody>
      </p:sp>
      <p:sp>
        <p:nvSpPr>
          <p:cNvPr id="22" name="Rectangle 2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A94A186-E106-46EF-87A6-80B4B1F99FC6}"/>
              </a:ext>
            </a:extLst>
          </p:cNvPr>
          <p:cNvSpPr>
            <a:spLocks noGrp="1"/>
          </p:cNvSpPr>
          <p:nvPr>
            <p:ph idx="1"/>
          </p:nvPr>
        </p:nvSpPr>
        <p:spPr>
          <a:xfrm>
            <a:off x="371094" y="2718054"/>
            <a:ext cx="4180311" cy="3207258"/>
          </a:xfrm>
        </p:spPr>
        <p:txBody>
          <a:bodyPr vert="horz" lIns="91440" tIns="45720" rIns="91440" bIns="45720" rtlCol="0" anchor="t">
            <a:noAutofit/>
          </a:bodyPr>
          <a:lstStyle/>
          <a:p>
            <a:r>
              <a:rPr lang="en-US" sz="1800"/>
              <a:t>User access code validation</a:t>
            </a:r>
            <a:endParaRPr lang="en-US" sz="1800">
              <a:cs typeface="Calibri"/>
            </a:endParaRPr>
          </a:p>
          <a:p>
            <a:r>
              <a:rPr lang="en-US" sz="1800"/>
              <a:t>Game page needs to accurately model the complete and incomplete tasks for users</a:t>
            </a:r>
            <a:endParaRPr lang="en-US" sz="1800">
              <a:cs typeface="Calibri"/>
            </a:endParaRPr>
          </a:p>
          <a:p>
            <a:r>
              <a:rPr lang="en-US" sz="1800"/>
              <a:t>Adjustments to CSS</a:t>
            </a:r>
            <a:endParaRPr lang="en-US" sz="1800">
              <a:cs typeface="Calibri"/>
            </a:endParaRPr>
          </a:p>
          <a:p>
            <a:pPr lvl="1"/>
            <a:r>
              <a:rPr lang="en-US" sz="1800"/>
              <a:t>Make registration UI bigger </a:t>
            </a:r>
            <a:endParaRPr lang="en-US" sz="1800">
              <a:cs typeface="Calibri"/>
            </a:endParaRPr>
          </a:p>
          <a:p>
            <a:pPr lvl="1"/>
            <a:r>
              <a:rPr lang="en-US" sz="1800"/>
              <a:t>Fill whitespace below registration with “Current games” and “Place holder games”</a:t>
            </a:r>
            <a:endParaRPr lang="en-US" sz="1800">
              <a:cs typeface="Calibri"/>
            </a:endParaRPr>
          </a:p>
          <a:p>
            <a:pPr lvl="1"/>
            <a:r>
              <a:rPr lang="en-US" sz="1800"/>
              <a:t>Add progress bar back</a:t>
            </a:r>
            <a:endParaRPr lang="en-US" sz="1800">
              <a:cs typeface="Calibri"/>
            </a:endParaRPr>
          </a:p>
        </p:txBody>
      </p:sp>
    </p:spTree>
    <p:extLst>
      <p:ext uri="{BB962C8B-B14F-4D97-AF65-F5344CB8AC3E}">
        <p14:creationId xmlns:p14="http://schemas.microsoft.com/office/powerpoint/2010/main" val="908035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58E966-456A-48F4-81B4-C4D0C00206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5523C670-74D7-4ED8-BA51-B6FB65570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54331"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BAEEE533-7CA5-4134-A14A-8575F66C6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46901"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E64B7817-E956-406B-A85B-5AEF36B1F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48912"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2FC9C1F-8CBA-4083-8724-3735C556D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1691" y="1124043"/>
            <a:ext cx="6477233"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EC0E76C-B987-4EC6-A854-BABA86E0D82E}"/>
              </a:ext>
            </a:extLst>
          </p:cNvPr>
          <p:cNvSpPr>
            <a:spLocks noGrp="1"/>
          </p:cNvSpPr>
          <p:nvPr>
            <p:ph type="title"/>
          </p:nvPr>
        </p:nvSpPr>
        <p:spPr>
          <a:xfrm>
            <a:off x="1371599" y="1445775"/>
            <a:ext cx="5385391" cy="3342435"/>
          </a:xfrm>
        </p:spPr>
        <p:txBody>
          <a:bodyPr vert="horz" lIns="91440" tIns="45720" rIns="91440" bIns="45720" rtlCol="0" anchor="ctr">
            <a:normAutofit/>
          </a:bodyPr>
          <a:lstStyle/>
          <a:p>
            <a:pPr algn="r"/>
            <a:r>
              <a:rPr lang="en-US" sz="6000" kern="1200">
                <a:solidFill>
                  <a:srgbClr val="FFFFFF"/>
                </a:solidFill>
                <a:latin typeface="+mj-lt"/>
                <a:ea typeface="+mj-ea"/>
                <a:cs typeface="+mj-cs"/>
              </a:rPr>
              <a:t>Our Final Product</a:t>
            </a:r>
          </a:p>
        </p:txBody>
      </p:sp>
      <p:sp>
        <p:nvSpPr>
          <p:cNvPr id="3" name="Content Placeholder 2">
            <a:extLst>
              <a:ext uri="{FF2B5EF4-FFF2-40B4-BE49-F238E27FC236}">
                <a16:creationId xmlns:a16="http://schemas.microsoft.com/office/drawing/2014/main" id="{AF400933-B6C6-422A-985F-946680017246}"/>
              </a:ext>
            </a:extLst>
          </p:cNvPr>
          <p:cNvSpPr>
            <a:spLocks noGrp="1"/>
          </p:cNvSpPr>
          <p:nvPr>
            <p:ph idx="1"/>
          </p:nvPr>
        </p:nvSpPr>
        <p:spPr>
          <a:xfrm>
            <a:off x="7927225" y="1483341"/>
            <a:ext cx="3682853" cy="3472651"/>
          </a:xfrm>
        </p:spPr>
        <p:txBody>
          <a:bodyPr vert="horz" lIns="91440" tIns="45720" rIns="91440" bIns="45720" rtlCol="0" anchor="ctr">
            <a:normAutofit/>
          </a:bodyPr>
          <a:lstStyle/>
          <a:p>
            <a:pPr marL="0" indent="0">
              <a:buNone/>
            </a:pPr>
            <a:r>
              <a:rPr lang="en-US" kern="1200">
                <a:solidFill>
                  <a:schemeClr val="tx1"/>
                </a:solidFill>
                <a:latin typeface="+mn-lt"/>
                <a:ea typeface="+mn-ea"/>
                <a:cs typeface="+mn-cs"/>
                <a:hlinkClick r:id="rId2"/>
              </a:rPr>
              <a:t>https://scavengrus.azurewebsites.net</a:t>
            </a:r>
            <a:endParaRPr lang="en-US" kern="1200">
              <a:solidFill>
                <a:schemeClr val="tx1"/>
              </a:solidFill>
              <a:latin typeface="+mn-lt"/>
              <a:ea typeface="+mn-ea"/>
              <a:cs typeface="+mn-cs"/>
            </a:endParaRPr>
          </a:p>
        </p:txBody>
      </p:sp>
    </p:spTree>
    <p:extLst>
      <p:ext uri="{BB962C8B-B14F-4D97-AF65-F5344CB8AC3E}">
        <p14:creationId xmlns:p14="http://schemas.microsoft.com/office/powerpoint/2010/main" val="4274526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B37846EA409B14C9B910D2FD931596B" ma:contentTypeVersion="4" ma:contentTypeDescription="Create a new document." ma:contentTypeScope="" ma:versionID="57ff03f31f23e25ac75bd84335261f21">
  <xsd:schema xmlns:xsd="http://www.w3.org/2001/XMLSchema" xmlns:xs="http://www.w3.org/2001/XMLSchema" xmlns:p="http://schemas.microsoft.com/office/2006/metadata/properties" xmlns:ns3="e830619d-51b4-47bd-8a04-f1c2b13681a0" targetNamespace="http://schemas.microsoft.com/office/2006/metadata/properties" ma:root="true" ma:fieldsID="721a32d3e69c5dde5b7a12f3b2d030fb" ns3:_="">
    <xsd:import namespace="e830619d-51b4-47bd-8a04-f1c2b13681a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30619d-51b4-47bd-8a04-f1c2b13681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41821A-A2E6-43E4-AB7F-8C8B6F9AD07E}">
  <ds:schemaRefs>
    <ds:schemaRef ds:uri="e830619d-51b4-47bd-8a04-f1c2b13681a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6FF12C3-D986-477F-A382-2F0A7C37A47B}">
  <ds:schemaRefs>
    <ds:schemaRef ds:uri="http://schemas.microsoft.com/sharepoint/v3/contenttype/forms"/>
  </ds:schemaRefs>
</ds:datastoreItem>
</file>

<file path=customXml/itemProps3.xml><?xml version="1.0" encoding="utf-8"?>
<ds:datastoreItem xmlns:ds="http://schemas.openxmlformats.org/officeDocument/2006/customXml" ds:itemID="{2AC63088-16F9-402E-9FF5-5BE31DF796C8}">
  <ds:schemaRefs>
    <ds:schemaRef ds:uri="e830619d-51b4-47bd-8a04-f1c2b13681a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Final Iteration</vt:lpstr>
      <vt:lpstr>Product  Report</vt:lpstr>
      <vt:lpstr>Process Report</vt:lpstr>
      <vt:lpstr>What worked</vt:lpstr>
      <vt:lpstr>What did not work</vt:lpstr>
      <vt:lpstr>What to improve on</vt:lpstr>
      <vt:lpstr>What was accomplished</vt:lpstr>
      <vt:lpstr>What is still left to do</vt:lpstr>
      <vt:lpstr>Our Final Product</vt:lpstr>
      <vt:lpstr>Code Documentation and 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Iteration</dc:title>
  <dc:creator>Simonds, Dyson</dc:creator>
  <cp:revision>20</cp:revision>
  <dcterms:created xsi:type="dcterms:W3CDTF">2022-04-26T21:39:04Z</dcterms:created>
  <dcterms:modified xsi:type="dcterms:W3CDTF">2022-04-27T12:48:09Z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0x0101000B37846EA409B14C9B910D2FD931596B</vt:lpwstr>
  </property>
</Properties>
</file>