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8" r:id="rId3"/>
    <p:sldId id="279" r:id="rId4"/>
    <p:sldId id="277" r:id="rId5"/>
    <p:sldId id="280" r:id="rId6"/>
    <p:sldId id="257" r:id="rId7"/>
    <p:sldId id="258" r:id="rId8"/>
    <p:sldId id="266" r:id="rId9"/>
    <p:sldId id="259" r:id="rId10"/>
    <p:sldId id="267" r:id="rId11"/>
    <p:sldId id="268" r:id="rId12"/>
    <p:sldId id="261" r:id="rId13"/>
    <p:sldId id="269" r:id="rId14"/>
    <p:sldId id="270" r:id="rId15"/>
    <p:sldId id="262" r:id="rId16"/>
    <p:sldId id="271" r:id="rId17"/>
    <p:sldId id="272" r:id="rId18"/>
    <p:sldId id="264" r:id="rId19"/>
    <p:sldId id="273" r:id="rId20"/>
    <p:sldId id="274" r:id="rId21"/>
    <p:sldId id="263" r:id="rId22"/>
    <p:sldId id="275" r:id="rId23"/>
    <p:sldId id="276"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96"/>
    <p:restoredTop sz="94659"/>
  </p:normalViewPr>
  <p:slideViewPr>
    <p:cSldViewPr snapToGrid="0" snapToObjects="1">
      <p:cViewPr varScale="1">
        <p:scale>
          <a:sx n="79" d="100"/>
          <a:sy n="79" d="100"/>
        </p:scale>
        <p:origin x="240"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Barron" userId="d4d1134c-0bd6-416e-972d-f1593cf42fcb" providerId="ADAL" clId="{25E0A9DB-72EE-6848-9F13-9518EEF28E36}"/>
    <pc:docChg chg="modSld">
      <pc:chgData name="Alexander Barron" userId="d4d1134c-0bd6-416e-972d-f1593cf42fcb" providerId="ADAL" clId="{25E0A9DB-72EE-6848-9F13-9518EEF28E36}" dt="2020-02-02T10:34:15.173" v="28" actId="20577"/>
      <pc:docMkLst>
        <pc:docMk/>
      </pc:docMkLst>
      <pc:sldChg chg="modSp">
        <pc:chgData name="Alexander Barron" userId="d4d1134c-0bd6-416e-972d-f1593cf42fcb" providerId="ADAL" clId="{25E0A9DB-72EE-6848-9F13-9518EEF28E36}" dt="2020-02-02T10:34:15.173" v="28" actId="20577"/>
        <pc:sldMkLst>
          <pc:docMk/>
          <pc:sldMk cId="1265038317" sldId="263"/>
        </pc:sldMkLst>
        <pc:spChg chg="mod">
          <ac:chgData name="Alexander Barron" userId="d4d1134c-0bd6-416e-972d-f1593cf42fcb" providerId="ADAL" clId="{25E0A9DB-72EE-6848-9F13-9518EEF28E36}" dt="2020-02-02T10:34:15.173" v="28" actId="20577"/>
          <ac:spMkLst>
            <pc:docMk/>
            <pc:sldMk cId="1265038317" sldId="263"/>
            <ac:spMk id="6" creationId="{8275A8BE-A887-AD45-BF75-357F28B6DB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17FB1-867B-F94F-81E9-52D04205D79B}" type="datetimeFigureOut">
              <a:rPr lang="en-US" smtClean="0"/>
              <a:t>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943E-318E-0E42-85DF-3BB776C8601F}" type="slidenum">
              <a:rPr lang="en-US" smtClean="0"/>
              <a:t>‹#›</a:t>
            </a:fld>
            <a:endParaRPr lang="en-US"/>
          </a:p>
        </p:txBody>
      </p:sp>
    </p:spTree>
    <p:extLst>
      <p:ext uri="{BB962C8B-B14F-4D97-AF65-F5344CB8AC3E}">
        <p14:creationId xmlns:p14="http://schemas.microsoft.com/office/powerpoint/2010/main" val="350358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943E-318E-0E42-85DF-3BB776C8601F}" type="slidenum">
              <a:rPr lang="en-US" smtClean="0"/>
              <a:t>3</a:t>
            </a:fld>
            <a:endParaRPr lang="en-US"/>
          </a:p>
        </p:txBody>
      </p:sp>
    </p:spTree>
    <p:extLst>
      <p:ext uri="{BB962C8B-B14F-4D97-AF65-F5344CB8AC3E}">
        <p14:creationId xmlns:p14="http://schemas.microsoft.com/office/powerpoint/2010/main" val="114185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22E7-4AD4-4E42-9335-AB6788E76D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9F71A76-CEBC-154C-8B2E-AE2ABF07D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D16135-CB47-E547-A368-9C6DF0221226}"/>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5" name="Footer Placeholder 4">
            <a:extLst>
              <a:ext uri="{FF2B5EF4-FFF2-40B4-BE49-F238E27FC236}">
                <a16:creationId xmlns:a16="http://schemas.microsoft.com/office/drawing/2014/main" id="{F6EDFBD5-D3F4-5E4F-9FB6-CCC2BE79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BB75-CFE8-3844-877E-A42AF0983BF7}"/>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85751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D5CD-9F3B-7746-8D98-50CDA150C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0E5CE4-85E8-2F4B-8F46-88E64E0B1E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49E48-2EA3-ED41-84F5-4D5C56A33968}"/>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5" name="Footer Placeholder 4">
            <a:extLst>
              <a:ext uri="{FF2B5EF4-FFF2-40B4-BE49-F238E27FC236}">
                <a16:creationId xmlns:a16="http://schemas.microsoft.com/office/drawing/2014/main" id="{85B23F29-D0B8-144D-96D8-A7898BB1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76E94-0ACD-3647-AF4A-81B9BC26D62F}"/>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7379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5778D-C072-FD4D-8BF2-7CDA7E2777D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04112-4D4A-A44D-953B-8B4D85391A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0412C-6301-6946-9ECC-0D39363A384F}"/>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5" name="Footer Placeholder 4">
            <a:extLst>
              <a:ext uri="{FF2B5EF4-FFF2-40B4-BE49-F238E27FC236}">
                <a16:creationId xmlns:a16="http://schemas.microsoft.com/office/drawing/2014/main" id="{7F1991EF-A5AA-8040-96C3-907C1A486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3F41-5675-5D44-AC7B-1B16767E3D9D}"/>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73406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10D1-23EA-4140-B6DD-4D85D49BFD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FA9D60-B324-DF44-B6E8-7B57F1E25B8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F46A0-53F6-4F43-93D9-6BBAD5830DF2}"/>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5" name="Footer Placeholder 4">
            <a:extLst>
              <a:ext uri="{FF2B5EF4-FFF2-40B4-BE49-F238E27FC236}">
                <a16:creationId xmlns:a16="http://schemas.microsoft.com/office/drawing/2014/main" id="{D20F7DA6-4695-3D4A-96F1-9202533A7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4FCFA-B63F-AA49-BAD8-0997F217897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01822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A3D8-447F-F44B-91E2-DE24CF004F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148DC78-3BFF-FA45-B0C2-95C50B7B9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86EBC1-5A32-1642-B172-DFDA1C7DE33C}"/>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5" name="Footer Placeholder 4">
            <a:extLst>
              <a:ext uri="{FF2B5EF4-FFF2-40B4-BE49-F238E27FC236}">
                <a16:creationId xmlns:a16="http://schemas.microsoft.com/office/drawing/2014/main" id="{CDE01D2C-4198-434E-A489-0464DEDD7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9BA77-7804-A548-B283-3FD0D6B4822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991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B907-31BC-9144-B934-0449DC87E0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D7EEB9-1D7E-2243-AB18-393510086D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EE5C43-7796-3843-9A8F-ACE2C8B555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0D19880-DD5F-0145-8C38-DB3EDF5BD024}"/>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6" name="Footer Placeholder 5">
            <a:extLst>
              <a:ext uri="{FF2B5EF4-FFF2-40B4-BE49-F238E27FC236}">
                <a16:creationId xmlns:a16="http://schemas.microsoft.com/office/drawing/2014/main" id="{37A712D5-9EA4-8741-ABB0-6289A1CD9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9DA62-D10F-F04B-B379-75D05E8E693A}"/>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20299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1D0-FE31-A340-8066-D68773D726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91B5DF-97CB-BB44-997B-EE29DE9A0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5810B3-81D1-7B4D-851F-A3EB12A8F2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C9CD78-2EF4-9149-8268-74FEB59C7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112C1C-2325-C849-A692-45D5A678E8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9F7ECCB-A403-5E4C-AFCC-2D95F873265E}"/>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8" name="Footer Placeholder 7">
            <a:extLst>
              <a:ext uri="{FF2B5EF4-FFF2-40B4-BE49-F238E27FC236}">
                <a16:creationId xmlns:a16="http://schemas.microsoft.com/office/drawing/2014/main" id="{59D1385D-86DC-A041-8A99-C7E1A3053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74AAD-00EB-D94F-B922-A766517F8FF8}"/>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67315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DB94-0E43-F541-B017-4310171764F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86A540-EE97-4843-A44F-BB55EFD93F2F}"/>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4" name="Footer Placeholder 3">
            <a:extLst>
              <a:ext uri="{FF2B5EF4-FFF2-40B4-BE49-F238E27FC236}">
                <a16:creationId xmlns:a16="http://schemas.microsoft.com/office/drawing/2014/main" id="{1952BA95-E588-4E48-8913-90565879D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811C2-7EC0-8040-B73D-9400782F3839}"/>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3148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50F3-4DE0-9C4C-A3C4-4BBF1FFD1516}"/>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3" name="Footer Placeholder 2">
            <a:extLst>
              <a:ext uri="{FF2B5EF4-FFF2-40B4-BE49-F238E27FC236}">
                <a16:creationId xmlns:a16="http://schemas.microsoft.com/office/drawing/2014/main" id="{3BE43232-4BF1-BF4A-AA40-E6AA56B23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08040-420B-2D44-A984-57377B7E7912}"/>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986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E633-ACFB-7F49-89DD-BF94E4902D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EC68BA1-2B32-CE45-85F7-F63DB8E1E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2D5433-96D7-BC45-B4FD-23A3A63FB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E35935-8C6D-6543-A382-A586AC95DA86}"/>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6" name="Footer Placeholder 5">
            <a:extLst>
              <a:ext uri="{FF2B5EF4-FFF2-40B4-BE49-F238E27FC236}">
                <a16:creationId xmlns:a16="http://schemas.microsoft.com/office/drawing/2014/main" id="{FED6D737-5261-EB44-B305-F34ABEED9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D1F2A-6E65-424D-A117-F04281F2A135}"/>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9062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590B-FE20-F44D-A9D1-D845601139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E46A43-3D79-3C45-9638-644A6ACA5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242CF8-2F9C-FD44-8B01-9C5233162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1EB3CA-F8CB-234B-BD9E-A351CF742941}"/>
              </a:ext>
            </a:extLst>
          </p:cNvPr>
          <p:cNvSpPr>
            <a:spLocks noGrp="1"/>
          </p:cNvSpPr>
          <p:nvPr>
            <p:ph type="dt" sz="half" idx="10"/>
          </p:nvPr>
        </p:nvSpPr>
        <p:spPr/>
        <p:txBody>
          <a:bodyPr/>
          <a:lstStyle/>
          <a:p>
            <a:fld id="{406896FD-7F84-DD41-B7F4-EF404D9B1DD8}" type="datetimeFigureOut">
              <a:rPr lang="en-US" smtClean="0"/>
              <a:t>2/14/20</a:t>
            </a:fld>
            <a:endParaRPr lang="en-US"/>
          </a:p>
        </p:txBody>
      </p:sp>
      <p:sp>
        <p:nvSpPr>
          <p:cNvPr id="6" name="Footer Placeholder 5">
            <a:extLst>
              <a:ext uri="{FF2B5EF4-FFF2-40B4-BE49-F238E27FC236}">
                <a16:creationId xmlns:a16="http://schemas.microsoft.com/office/drawing/2014/main" id="{5F8B3DE8-2307-C641-A6BA-EE5BD0AE8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5BEC8-697F-244E-8381-606C1BBB35A4}"/>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5353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B022C-DA09-544B-8811-62DA21D8E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C59F79-699F-5742-8EAB-32CFE8745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3DF848-4FA1-9547-BFC0-D8DEEEEB9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896FD-7F84-DD41-B7F4-EF404D9B1DD8}" type="datetimeFigureOut">
              <a:rPr lang="en-US" smtClean="0"/>
              <a:t>2/14/20</a:t>
            </a:fld>
            <a:endParaRPr lang="en-US"/>
          </a:p>
        </p:txBody>
      </p:sp>
      <p:sp>
        <p:nvSpPr>
          <p:cNvPr id="5" name="Footer Placeholder 4">
            <a:extLst>
              <a:ext uri="{FF2B5EF4-FFF2-40B4-BE49-F238E27FC236}">
                <a16:creationId xmlns:a16="http://schemas.microsoft.com/office/drawing/2014/main" id="{63C5B8E6-A321-9B43-8ECB-F612836B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621F0-37CC-4149-AB9B-EF8F1A6F7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1B6-EF05-024E-B246-1708565BBFE9}" type="slidenum">
              <a:rPr lang="en-US" smtClean="0"/>
              <a:t>‹#›</a:t>
            </a:fld>
            <a:endParaRPr lang="en-US"/>
          </a:p>
        </p:txBody>
      </p:sp>
    </p:spTree>
    <p:extLst>
      <p:ext uri="{BB962C8B-B14F-4D97-AF65-F5344CB8AC3E}">
        <p14:creationId xmlns:p14="http://schemas.microsoft.com/office/powerpoint/2010/main" val="55476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9E2A-749A-264C-999D-E76EB16F5C91}"/>
              </a:ext>
            </a:extLst>
          </p:cNvPr>
          <p:cNvSpPr>
            <a:spLocks noGrp="1"/>
          </p:cNvSpPr>
          <p:nvPr>
            <p:ph type="ctrTitle"/>
          </p:nvPr>
        </p:nvSpPr>
        <p:spPr/>
        <p:txBody>
          <a:bodyPr/>
          <a:lstStyle/>
          <a:p>
            <a:r>
              <a:rPr lang="en-US" dirty="0" err="1"/>
              <a:t>Prosight</a:t>
            </a:r>
            <a:r>
              <a:rPr lang="en-US" dirty="0"/>
              <a:t> Storyboard</a:t>
            </a:r>
          </a:p>
        </p:txBody>
      </p:sp>
      <p:sp>
        <p:nvSpPr>
          <p:cNvPr id="3" name="Subtitle 2">
            <a:extLst>
              <a:ext uri="{FF2B5EF4-FFF2-40B4-BE49-F238E27FC236}">
                <a16:creationId xmlns:a16="http://schemas.microsoft.com/office/drawing/2014/main" id="{DEC25716-D50A-9449-A709-DC1DA44F0E3E}"/>
              </a:ext>
            </a:extLst>
          </p:cNvPr>
          <p:cNvSpPr>
            <a:spLocks noGrp="1"/>
          </p:cNvSpPr>
          <p:nvPr>
            <p:ph type="subTitle" idx="1"/>
          </p:nvPr>
        </p:nvSpPr>
        <p:spPr/>
        <p:txBody>
          <a:bodyPr/>
          <a:lstStyle/>
          <a:p>
            <a:r>
              <a:rPr lang="en-US" dirty="0"/>
              <a:t>Assignment 3</a:t>
            </a:r>
          </a:p>
        </p:txBody>
      </p:sp>
    </p:spTree>
    <p:extLst>
      <p:ext uri="{BB962C8B-B14F-4D97-AF65-F5344CB8AC3E}">
        <p14:creationId xmlns:p14="http://schemas.microsoft.com/office/powerpoint/2010/main" val="137038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is the problem – Script - Brandon</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US" dirty="0"/>
              <a:t>Talk about the problems being faced today, </a:t>
            </a:r>
            <a:r>
              <a:rPr lang="en-US" dirty="0" err="1"/>
              <a:t>eg</a:t>
            </a:r>
            <a:r>
              <a:rPr lang="en-US" dirty="0"/>
              <a:t> </a:t>
            </a:r>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a:t>
            </a:r>
          </a:p>
          <a:p>
            <a:endParaRPr lang="en-AU" dirty="0"/>
          </a:p>
          <a:p>
            <a:r>
              <a:rPr lang="en-AU" dirty="0"/>
              <a:t>Online learning is harder, people don’t know how to learn best etc.  With classrooms, students learn in different ways etc. </a:t>
            </a:r>
          </a:p>
          <a:p>
            <a:endParaRPr lang="en-US" dirty="0"/>
          </a:p>
        </p:txBody>
      </p:sp>
    </p:spTree>
    <p:extLst>
      <p:ext uri="{BB962C8B-B14F-4D97-AF65-F5344CB8AC3E}">
        <p14:creationId xmlns:p14="http://schemas.microsoft.com/office/powerpoint/2010/main" val="182553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is the problem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Thanks Brandon, that’s a really good overview of some of the issues that students are seeing.  I can see that there is a real gap that we’re missing here in Australia.</a:t>
            </a:r>
          </a:p>
          <a:p>
            <a:endParaRPr lang="en-AU" dirty="0"/>
          </a:p>
          <a:p>
            <a:r>
              <a:rPr lang="en-AU" dirty="0"/>
              <a:t>This can’t be a new problem though, online learning has been around for a number of years now.  What have people been doing up to now?</a:t>
            </a:r>
          </a:p>
          <a:p>
            <a:endParaRPr lang="en-AU" dirty="0"/>
          </a:p>
          <a:p>
            <a:r>
              <a:rPr lang="en-AU" dirty="0"/>
              <a:t>We have one of the lead researchers XXXX from </a:t>
            </a:r>
            <a:r>
              <a:rPr lang="en-AU" dirty="0" err="1"/>
              <a:t>Prosight</a:t>
            </a:r>
            <a:r>
              <a:rPr lang="en-AU" dirty="0"/>
              <a:t> here with us today.  XXXX, what are we doing right now to address these issues?</a:t>
            </a:r>
          </a:p>
          <a:p>
            <a:endParaRPr lang="en-US" dirty="0"/>
          </a:p>
        </p:txBody>
      </p:sp>
    </p:spTree>
    <p:extLst>
      <p:ext uri="{BB962C8B-B14F-4D97-AF65-F5344CB8AC3E}">
        <p14:creationId xmlns:p14="http://schemas.microsoft.com/office/powerpoint/2010/main" val="159567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steps are we taking as Australians?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Illustrate the points that there are solutions out there, however none of them are really understanding the needs of the student and are bespoke</a:t>
            </a:r>
          </a:p>
        </p:txBody>
      </p:sp>
    </p:spTree>
    <p:extLst>
      <p:ext uri="{BB962C8B-B14F-4D97-AF65-F5344CB8AC3E}">
        <p14:creationId xmlns:p14="http://schemas.microsoft.com/office/powerpoint/2010/main" val="216825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steps are we taking as Australians? – Script - Natalie</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Talk about existing platforms, learning quizzes, all classroom education is the same, not really helping people.   Plenty of things out there, but you have to go and look for it.</a:t>
            </a:r>
          </a:p>
          <a:p>
            <a:endParaRPr lang="en-US" dirty="0"/>
          </a:p>
        </p:txBody>
      </p:sp>
    </p:spTree>
    <p:extLst>
      <p:ext uri="{BB962C8B-B14F-4D97-AF65-F5344CB8AC3E}">
        <p14:creationId xmlns:p14="http://schemas.microsoft.com/office/powerpoint/2010/main" val="354688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steps are we taking as Australians?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Thanks for that, very informative.  So there is plenty of things there, but it seems like it’s a bit of a free for all.  What are we doing about it?   XXXX from the </a:t>
            </a:r>
            <a:r>
              <a:rPr lang="en-AU" dirty="0" err="1"/>
              <a:t>Prosight</a:t>
            </a:r>
            <a:r>
              <a:rPr lang="en-AU" dirty="0"/>
              <a:t> team, can you give us a bit of a rundown about how we’re going to address this problem?</a:t>
            </a:r>
          </a:p>
          <a:p>
            <a:endParaRPr lang="en-US" dirty="0"/>
          </a:p>
        </p:txBody>
      </p:sp>
    </p:spTree>
    <p:extLst>
      <p:ext uri="{BB962C8B-B14F-4D97-AF65-F5344CB8AC3E}">
        <p14:creationId xmlns:p14="http://schemas.microsoft.com/office/powerpoint/2010/main" val="58163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So what is being done? - 90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Pitch </a:t>
            </a:r>
            <a:r>
              <a:rPr lang="en-AU" dirty="0" err="1"/>
              <a:t>Prosight’s</a:t>
            </a:r>
            <a:r>
              <a:rPr lang="en-AU" dirty="0"/>
              <a:t> study tool as the answer, why it fills the gap available and how amazing it is</a:t>
            </a:r>
          </a:p>
          <a:p>
            <a:endParaRPr lang="en-AU" dirty="0"/>
          </a:p>
          <a:p>
            <a:r>
              <a:rPr lang="en-AU" dirty="0"/>
              <a:t>How does it work, explain how students can use it.</a:t>
            </a:r>
            <a:endParaRPr lang="en-US" dirty="0"/>
          </a:p>
        </p:txBody>
      </p:sp>
    </p:spTree>
    <p:extLst>
      <p:ext uri="{BB962C8B-B14F-4D97-AF65-F5344CB8AC3E}">
        <p14:creationId xmlns:p14="http://schemas.microsoft.com/office/powerpoint/2010/main" val="360417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Shane</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Right now, there isn’t much, this is why we have created our platform etc.  </a:t>
            </a:r>
          </a:p>
          <a:p>
            <a:endParaRPr lang="en-AU" dirty="0"/>
          </a:p>
          <a:p>
            <a:r>
              <a:rPr lang="en-AU" dirty="0"/>
              <a:t>Describe how it works, what it does, why you’d use, how its very simple, free etc</a:t>
            </a:r>
          </a:p>
          <a:p>
            <a:endParaRPr lang="en-US" dirty="0"/>
          </a:p>
        </p:txBody>
      </p:sp>
    </p:spTree>
    <p:extLst>
      <p:ext uri="{BB962C8B-B14F-4D97-AF65-F5344CB8AC3E}">
        <p14:creationId xmlns:p14="http://schemas.microsoft.com/office/powerpoint/2010/main" val="115994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That sounds great!  Its sounds like you’ve really got a good grasp on what the issues are and you’ve got an answer that can really help students here achieve their potential!</a:t>
            </a:r>
          </a:p>
          <a:p>
            <a:endParaRPr lang="en-AU" dirty="0"/>
          </a:p>
          <a:p>
            <a:r>
              <a:rPr lang="en-AU" dirty="0"/>
              <a:t>You said this is a free service, that sounds great.  What motivated you as a team to go ahead and start to create this?  XXXX tell me a little about that?</a:t>
            </a:r>
          </a:p>
          <a:p>
            <a:endParaRPr lang="en-US" dirty="0"/>
          </a:p>
        </p:txBody>
      </p:sp>
    </p:spTree>
    <p:extLst>
      <p:ext uri="{BB962C8B-B14F-4D97-AF65-F5344CB8AC3E}">
        <p14:creationId xmlns:p14="http://schemas.microsoft.com/office/powerpoint/2010/main" val="102600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Why is the team doing this ?- 30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Explain our motivations</a:t>
            </a:r>
          </a:p>
          <a:p>
            <a:endParaRPr lang="en-AU" dirty="0"/>
          </a:p>
          <a:p>
            <a:r>
              <a:rPr lang="en-AU" dirty="0"/>
              <a:t>How it can change lives</a:t>
            </a:r>
          </a:p>
          <a:p>
            <a:endParaRPr lang="en-AU" dirty="0"/>
          </a:p>
          <a:p>
            <a:endParaRPr lang="en-US" dirty="0"/>
          </a:p>
        </p:txBody>
      </p:sp>
    </p:spTree>
    <p:extLst>
      <p:ext uri="{BB962C8B-B14F-4D97-AF65-F5344CB8AC3E}">
        <p14:creationId xmlns:p14="http://schemas.microsoft.com/office/powerpoint/2010/main" val="105785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Why is the team doing this? – Script - Emily</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Talk about the motivations for doing this, why we chose this as a project.</a:t>
            </a:r>
          </a:p>
          <a:p>
            <a:endParaRPr lang="en-AU" dirty="0"/>
          </a:p>
          <a:p>
            <a:endParaRPr lang="en-AU" dirty="0"/>
          </a:p>
          <a:p>
            <a:endParaRPr lang="en-US" dirty="0"/>
          </a:p>
        </p:txBody>
      </p:sp>
    </p:spTree>
    <p:extLst>
      <p:ext uri="{BB962C8B-B14F-4D97-AF65-F5344CB8AC3E}">
        <p14:creationId xmlns:p14="http://schemas.microsoft.com/office/powerpoint/2010/main" val="350476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7B3B83-3D9F-EC48-8971-27D0B72A438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Assignment 5</a:t>
            </a:r>
          </a:p>
        </p:txBody>
      </p:sp>
    </p:spTree>
    <p:extLst>
      <p:ext uri="{BB962C8B-B14F-4D97-AF65-F5344CB8AC3E}">
        <p14:creationId xmlns:p14="http://schemas.microsoft.com/office/powerpoint/2010/main" val="185414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Brilliant, you’re doing great work, how can we find out more?</a:t>
            </a:r>
          </a:p>
          <a:p>
            <a:endParaRPr lang="en-US" dirty="0"/>
          </a:p>
        </p:txBody>
      </p:sp>
    </p:spTree>
    <p:extLst>
      <p:ext uri="{BB962C8B-B14F-4D97-AF65-F5344CB8AC3E}">
        <p14:creationId xmlns:p14="http://schemas.microsoft.com/office/powerpoint/2010/main" val="166567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How can I find out more?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Cover off cost (free)</a:t>
            </a:r>
          </a:p>
          <a:p>
            <a:endParaRPr lang="en-AU" dirty="0"/>
          </a:p>
          <a:p>
            <a:r>
              <a:rPr lang="en-AU" dirty="0"/>
              <a:t>Cover off that it will be launching soon for Australia</a:t>
            </a:r>
            <a:r>
              <a:rPr lang="en-AU"/>
              <a:t>, later </a:t>
            </a:r>
            <a:r>
              <a:rPr lang="en-AU" dirty="0"/>
              <a:t>in the rest of the world</a:t>
            </a:r>
          </a:p>
          <a:p>
            <a:endParaRPr lang="en-AU" dirty="0"/>
          </a:p>
          <a:p>
            <a:endParaRPr lang="en-US" dirty="0"/>
          </a:p>
        </p:txBody>
      </p:sp>
    </p:spTree>
    <p:extLst>
      <p:ext uri="{BB962C8B-B14F-4D97-AF65-F5344CB8AC3E}">
        <p14:creationId xmlns:p14="http://schemas.microsoft.com/office/powerpoint/2010/main" val="1265038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How can I find out more? – Script - Emily</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We’ll be launching soon, keep an eye out for our website launch etc</a:t>
            </a:r>
          </a:p>
          <a:p>
            <a:endParaRPr lang="en-US" dirty="0"/>
          </a:p>
        </p:txBody>
      </p:sp>
    </p:spTree>
    <p:extLst>
      <p:ext uri="{BB962C8B-B14F-4D97-AF65-F5344CB8AC3E}">
        <p14:creationId xmlns:p14="http://schemas.microsoft.com/office/powerpoint/2010/main" val="3278186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How can I find out more?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Definitely keep us up to date, we’ll look forward to having you back on to talk about the success!</a:t>
            </a:r>
          </a:p>
          <a:p>
            <a:endParaRPr lang="en-AU" dirty="0"/>
          </a:p>
          <a:p>
            <a:r>
              <a:rPr lang="en-AU" dirty="0"/>
              <a:t>Thanks everyone for joining us today, its been a real insight into some of the innovation coming into the market.</a:t>
            </a:r>
          </a:p>
          <a:p>
            <a:endParaRPr lang="en-AU" dirty="0"/>
          </a:p>
          <a:p>
            <a:r>
              <a:rPr lang="en-AU" dirty="0"/>
              <a:t>You can join us next week for our education segment where we’ll be talking about why do magicians do so well in school?  Is it because they are good at trick questions?  Join us to find out.</a:t>
            </a:r>
          </a:p>
          <a:p>
            <a:endParaRPr lang="en-US" dirty="0"/>
          </a:p>
        </p:txBody>
      </p:sp>
    </p:spTree>
    <p:extLst>
      <p:ext uri="{BB962C8B-B14F-4D97-AF65-F5344CB8AC3E}">
        <p14:creationId xmlns:p14="http://schemas.microsoft.com/office/powerpoint/2010/main" val="1216723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Outro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199" y="1825625"/>
            <a:ext cx="10275277" cy="4351338"/>
          </a:xfrm>
        </p:spPr>
        <p:txBody>
          <a:bodyPr/>
          <a:lstStyle/>
          <a:p>
            <a:r>
              <a:rPr lang="en-US" dirty="0"/>
              <a:t>Thanks everyone</a:t>
            </a:r>
          </a:p>
          <a:p>
            <a:endParaRPr lang="en-US" dirty="0"/>
          </a:p>
          <a:p>
            <a:r>
              <a:rPr lang="en-US" dirty="0"/>
              <a:t>Don’t forget you can find out more at </a:t>
            </a:r>
            <a:r>
              <a:rPr lang="en-US" dirty="0" err="1"/>
              <a:t>www.pro-sight.com.au</a:t>
            </a:r>
            <a:endParaRPr lang="en-US" dirty="0"/>
          </a:p>
        </p:txBody>
      </p:sp>
    </p:spTree>
    <p:extLst>
      <p:ext uri="{BB962C8B-B14F-4D97-AF65-F5344CB8AC3E}">
        <p14:creationId xmlns:p14="http://schemas.microsoft.com/office/powerpoint/2010/main" val="403452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7F8472C9-DDC2-4A45-BBEA-ECF64DBE9272}"/>
              </a:ext>
            </a:extLst>
          </p:cNvPr>
          <p:cNvSpPr/>
          <p:nvPr/>
        </p:nvSpPr>
        <p:spPr>
          <a:xfrm>
            <a:off x="0" y="4897547"/>
            <a:ext cx="12192000" cy="19604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05B8B3-CAEE-0040-B3DC-6C2E641A606F}"/>
              </a:ext>
            </a:extLst>
          </p:cNvPr>
          <p:cNvSpPr/>
          <p:nvPr/>
        </p:nvSpPr>
        <p:spPr>
          <a:xfrm>
            <a:off x="0" y="0"/>
            <a:ext cx="12192000" cy="17119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A person standing on a beach posing for the camera&#10;&#10;Description automatically generated">
            <a:extLst>
              <a:ext uri="{FF2B5EF4-FFF2-40B4-BE49-F238E27FC236}">
                <a16:creationId xmlns:a16="http://schemas.microsoft.com/office/drawing/2014/main" id="{4BA220C6-FEBE-B44D-B1CD-1B51D3F4E922}"/>
              </a:ext>
            </a:extLst>
          </p:cNvPr>
          <p:cNvPicPr>
            <a:picLocks noChangeAspect="1"/>
          </p:cNvPicPr>
          <p:nvPr/>
        </p:nvPicPr>
        <p:blipFill>
          <a:blip r:embed="rId3"/>
          <a:stretch>
            <a:fillRect/>
          </a:stretch>
        </p:blipFill>
        <p:spPr>
          <a:xfrm>
            <a:off x="2631000" y="1725319"/>
            <a:ext cx="1980000" cy="2934094"/>
          </a:xfrm>
          <a:prstGeom prst="rect">
            <a:avLst/>
          </a:prstGeom>
        </p:spPr>
      </p:pic>
      <p:pic>
        <p:nvPicPr>
          <p:cNvPr id="6" name="Picture 5" descr="A person sitting on a table&#10;&#10;Description automatically generated">
            <a:extLst>
              <a:ext uri="{FF2B5EF4-FFF2-40B4-BE49-F238E27FC236}">
                <a16:creationId xmlns:a16="http://schemas.microsoft.com/office/drawing/2014/main" id="{79029595-BE84-EC4C-9170-F73442DA59B0}"/>
              </a:ext>
            </a:extLst>
          </p:cNvPr>
          <p:cNvPicPr>
            <a:picLocks noChangeAspect="1"/>
          </p:cNvPicPr>
          <p:nvPr/>
        </p:nvPicPr>
        <p:blipFill rotWithShape="1">
          <a:blip r:embed="rId4"/>
          <a:srcRect l="8417" b="-908"/>
          <a:stretch/>
        </p:blipFill>
        <p:spPr>
          <a:xfrm>
            <a:off x="4972370" y="1776513"/>
            <a:ext cx="1980000" cy="2960747"/>
          </a:xfrm>
          <a:prstGeom prst="rect">
            <a:avLst/>
          </a:prstGeom>
        </p:spPr>
      </p:pic>
      <p:pic>
        <p:nvPicPr>
          <p:cNvPr id="9" name="Picture 8" descr="A person wearing glasses and looking at the camera&#10;&#10;Description automatically generated">
            <a:extLst>
              <a:ext uri="{FF2B5EF4-FFF2-40B4-BE49-F238E27FC236}">
                <a16:creationId xmlns:a16="http://schemas.microsoft.com/office/drawing/2014/main" id="{2BBBF75C-8C1A-A24B-B64D-69C80FC80E98}"/>
              </a:ext>
            </a:extLst>
          </p:cNvPr>
          <p:cNvPicPr>
            <a:picLocks noChangeAspect="1"/>
          </p:cNvPicPr>
          <p:nvPr/>
        </p:nvPicPr>
        <p:blipFill rotWithShape="1">
          <a:blip r:embed="rId5"/>
          <a:srcRect l="12600" t="-3006" r="14961" b="3006"/>
          <a:stretch/>
        </p:blipFill>
        <p:spPr>
          <a:xfrm>
            <a:off x="289630" y="1725319"/>
            <a:ext cx="1980000" cy="2934094"/>
          </a:xfrm>
          <a:prstGeom prst="rect">
            <a:avLst/>
          </a:prstGeom>
        </p:spPr>
      </p:pic>
      <p:pic>
        <p:nvPicPr>
          <p:cNvPr id="12" name="Picture 11" descr="A person taking a selfie&#10;&#10;Description automatically generated">
            <a:extLst>
              <a:ext uri="{FF2B5EF4-FFF2-40B4-BE49-F238E27FC236}">
                <a16:creationId xmlns:a16="http://schemas.microsoft.com/office/drawing/2014/main" id="{B26A4FDA-42D5-3240-96DB-7EFEC6C25B5E}"/>
              </a:ext>
            </a:extLst>
          </p:cNvPr>
          <p:cNvPicPr>
            <a:picLocks noChangeAspect="1"/>
          </p:cNvPicPr>
          <p:nvPr/>
        </p:nvPicPr>
        <p:blipFill rotWithShape="1">
          <a:blip r:embed="rId6"/>
          <a:srcRect r="12500"/>
          <a:stretch/>
        </p:blipFill>
        <p:spPr>
          <a:xfrm>
            <a:off x="7330069" y="1823293"/>
            <a:ext cx="1980000" cy="3011941"/>
          </a:xfrm>
          <a:prstGeom prst="rect">
            <a:avLst/>
          </a:prstGeom>
        </p:spPr>
      </p:pic>
      <p:pic>
        <p:nvPicPr>
          <p:cNvPr id="14" name="Picture 13" descr="A person wearing glasses&#10;&#10;Description automatically generated">
            <a:extLst>
              <a:ext uri="{FF2B5EF4-FFF2-40B4-BE49-F238E27FC236}">
                <a16:creationId xmlns:a16="http://schemas.microsoft.com/office/drawing/2014/main" id="{BB70A25F-1EE9-1D4E-93E7-99DFA01BFD03}"/>
              </a:ext>
            </a:extLst>
          </p:cNvPr>
          <p:cNvPicPr>
            <a:picLocks noChangeAspect="1"/>
          </p:cNvPicPr>
          <p:nvPr/>
        </p:nvPicPr>
        <p:blipFill>
          <a:blip r:embed="rId7"/>
          <a:stretch>
            <a:fillRect/>
          </a:stretch>
        </p:blipFill>
        <p:spPr>
          <a:xfrm>
            <a:off x="9655110" y="1711992"/>
            <a:ext cx="1980000" cy="2960747"/>
          </a:xfrm>
          <a:prstGeom prst="rect">
            <a:avLst/>
          </a:prstGeom>
        </p:spPr>
      </p:pic>
      <p:sp>
        <p:nvSpPr>
          <p:cNvPr id="15" name="TextBox 14">
            <a:extLst>
              <a:ext uri="{FF2B5EF4-FFF2-40B4-BE49-F238E27FC236}">
                <a16:creationId xmlns:a16="http://schemas.microsoft.com/office/drawing/2014/main" id="{F3394174-74CF-3245-9FA6-BF7F005CFF4E}"/>
              </a:ext>
            </a:extLst>
          </p:cNvPr>
          <p:cNvSpPr txBox="1"/>
          <p:nvPr/>
        </p:nvSpPr>
        <p:spPr>
          <a:xfrm>
            <a:off x="581362" y="5235728"/>
            <a:ext cx="1396537" cy="1200329"/>
          </a:xfrm>
          <a:prstGeom prst="rect">
            <a:avLst/>
          </a:prstGeom>
          <a:noFill/>
        </p:spPr>
        <p:txBody>
          <a:bodyPr wrap="none" rtlCol="0">
            <a:spAutoFit/>
          </a:bodyPr>
          <a:lstStyle/>
          <a:p>
            <a:pPr algn="ctr"/>
            <a:r>
              <a:rPr lang="en-US" sz="2400" b="1" dirty="0">
                <a:solidFill>
                  <a:schemeClr val="bg1"/>
                </a:solidFill>
              </a:rPr>
              <a:t>Brandon</a:t>
            </a:r>
          </a:p>
          <a:p>
            <a:pPr algn="ctr"/>
            <a:r>
              <a:rPr lang="en-US" sz="2400" b="1" dirty="0">
                <a:solidFill>
                  <a:schemeClr val="bg1"/>
                </a:solidFill>
              </a:rPr>
              <a:t>Moroney</a:t>
            </a:r>
          </a:p>
          <a:p>
            <a:pPr algn="ctr"/>
            <a:r>
              <a:rPr lang="en-US" sz="2400" b="1" dirty="0">
                <a:solidFill>
                  <a:schemeClr val="bg1"/>
                </a:solidFill>
              </a:rPr>
              <a:t>s3832081</a:t>
            </a:r>
          </a:p>
        </p:txBody>
      </p:sp>
      <p:sp>
        <p:nvSpPr>
          <p:cNvPr id="28" name="TextBox 27">
            <a:extLst>
              <a:ext uri="{FF2B5EF4-FFF2-40B4-BE49-F238E27FC236}">
                <a16:creationId xmlns:a16="http://schemas.microsoft.com/office/drawing/2014/main" id="{FFA97202-B6F1-5146-8416-EEAC1CB8C299}"/>
              </a:ext>
            </a:extLst>
          </p:cNvPr>
          <p:cNvSpPr txBox="1"/>
          <p:nvPr/>
        </p:nvSpPr>
        <p:spPr>
          <a:xfrm>
            <a:off x="2922735" y="5235727"/>
            <a:ext cx="1396537" cy="1200329"/>
          </a:xfrm>
          <a:prstGeom prst="rect">
            <a:avLst/>
          </a:prstGeom>
          <a:noFill/>
        </p:spPr>
        <p:txBody>
          <a:bodyPr wrap="none" rtlCol="0">
            <a:spAutoFit/>
          </a:bodyPr>
          <a:lstStyle/>
          <a:p>
            <a:pPr algn="ctr"/>
            <a:r>
              <a:rPr lang="en-US" sz="2400" b="1" dirty="0">
                <a:solidFill>
                  <a:schemeClr val="bg1"/>
                </a:solidFill>
              </a:rPr>
              <a:t>Alex</a:t>
            </a:r>
          </a:p>
          <a:p>
            <a:pPr algn="ctr"/>
            <a:r>
              <a:rPr lang="en-US" sz="2400" b="1" dirty="0">
                <a:solidFill>
                  <a:schemeClr val="bg1"/>
                </a:solidFill>
              </a:rPr>
              <a:t>Barron</a:t>
            </a:r>
          </a:p>
          <a:p>
            <a:pPr algn="ctr"/>
            <a:r>
              <a:rPr lang="en-US" sz="2400" b="1" dirty="0">
                <a:solidFill>
                  <a:schemeClr val="bg1"/>
                </a:solidFill>
              </a:rPr>
              <a:t>s3831619</a:t>
            </a:r>
          </a:p>
        </p:txBody>
      </p:sp>
      <p:sp>
        <p:nvSpPr>
          <p:cNvPr id="30" name="TextBox 29">
            <a:extLst>
              <a:ext uri="{FF2B5EF4-FFF2-40B4-BE49-F238E27FC236}">
                <a16:creationId xmlns:a16="http://schemas.microsoft.com/office/drawing/2014/main" id="{4B72FA6B-D406-524E-ACC3-20F7FF93BE80}"/>
              </a:ext>
            </a:extLst>
          </p:cNvPr>
          <p:cNvSpPr txBox="1"/>
          <p:nvPr/>
        </p:nvSpPr>
        <p:spPr>
          <a:xfrm>
            <a:off x="5264104" y="5235726"/>
            <a:ext cx="1396537" cy="1200329"/>
          </a:xfrm>
          <a:prstGeom prst="rect">
            <a:avLst/>
          </a:prstGeom>
          <a:noFill/>
        </p:spPr>
        <p:txBody>
          <a:bodyPr wrap="none" rtlCol="0">
            <a:spAutoFit/>
          </a:bodyPr>
          <a:lstStyle/>
          <a:p>
            <a:pPr algn="ctr"/>
            <a:r>
              <a:rPr lang="en-US" sz="2400" b="1" dirty="0">
                <a:solidFill>
                  <a:schemeClr val="bg1"/>
                </a:solidFill>
              </a:rPr>
              <a:t>Natalie</a:t>
            </a:r>
          </a:p>
          <a:p>
            <a:pPr algn="ctr"/>
            <a:r>
              <a:rPr lang="en-US" sz="2400" b="1" dirty="0">
                <a:solidFill>
                  <a:schemeClr val="bg1"/>
                </a:solidFill>
              </a:rPr>
              <a:t>Ogilvie</a:t>
            </a:r>
          </a:p>
          <a:p>
            <a:pPr algn="ctr"/>
            <a:r>
              <a:rPr lang="en-US" sz="2400" b="1" dirty="0">
                <a:solidFill>
                  <a:schemeClr val="bg1"/>
                </a:solidFill>
              </a:rPr>
              <a:t>s3831618</a:t>
            </a:r>
          </a:p>
        </p:txBody>
      </p:sp>
      <p:sp>
        <p:nvSpPr>
          <p:cNvPr id="32" name="TextBox 31">
            <a:extLst>
              <a:ext uri="{FF2B5EF4-FFF2-40B4-BE49-F238E27FC236}">
                <a16:creationId xmlns:a16="http://schemas.microsoft.com/office/drawing/2014/main" id="{25ABD97A-6AAB-3140-BC31-AE7F6EE74B2C}"/>
              </a:ext>
            </a:extLst>
          </p:cNvPr>
          <p:cNvSpPr txBox="1"/>
          <p:nvPr/>
        </p:nvSpPr>
        <p:spPr>
          <a:xfrm>
            <a:off x="7605473" y="5235725"/>
            <a:ext cx="1396536" cy="1200329"/>
          </a:xfrm>
          <a:prstGeom prst="rect">
            <a:avLst/>
          </a:prstGeom>
          <a:noFill/>
        </p:spPr>
        <p:txBody>
          <a:bodyPr wrap="none" rtlCol="0">
            <a:spAutoFit/>
          </a:bodyPr>
          <a:lstStyle/>
          <a:p>
            <a:pPr algn="ctr"/>
            <a:r>
              <a:rPr lang="en-US" sz="2400" b="1" dirty="0">
                <a:solidFill>
                  <a:schemeClr val="bg1"/>
                </a:solidFill>
              </a:rPr>
              <a:t>Emily</a:t>
            </a:r>
          </a:p>
          <a:p>
            <a:pPr algn="ctr"/>
            <a:r>
              <a:rPr lang="en-US" sz="2400" b="1" dirty="0">
                <a:solidFill>
                  <a:schemeClr val="bg1"/>
                </a:solidFill>
              </a:rPr>
              <a:t>Petrie</a:t>
            </a:r>
          </a:p>
          <a:p>
            <a:pPr algn="ctr"/>
            <a:r>
              <a:rPr lang="en-US" sz="2400" b="1" dirty="0">
                <a:solidFill>
                  <a:schemeClr val="bg1"/>
                </a:solidFill>
              </a:rPr>
              <a:t>s3655611</a:t>
            </a:r>
          </a:p>
        </p:txBody>
      </p:sp>
      <p:sp>
        <p:nvSpPr>
          <p:cNvPr id="38" name="TextBox 37">
            <a:extLst>
              <a:ext uri="{FF2B5EF4-FFF2-40B4-BE49-F238E27FC236}">
                <a16:creationId xmlns:a16="http://schemas.microsoft.com/office/drawing/2014/main" id="{28C5014D-516B-0844-B695-9F7E48420CCB}"/>
              </a:ext>
            </a:extLst>
          </p:cNvPr>
          <p:cNvSpPr txBox="1"/>
          <p:nvPr/>
        </p:nvSpPr>
        <p:spPr>
          <a:xfrm>
            <a:off x="9946843" y="5148359"/>
            <a:ext cx="1396537" cy="1200329"/>
          </a:xfrm>
          <a:prstGeom prst="rect">
            <a:avLst/>
          </a:prstGeom>
          <a:noFill/>
        </p:spPr>
        <p:txBody>
          <a:bodyPr wrap="none" rtlCol="0">
            <a:spAutoFit/>
          </a:bodyPr>
          <a:lstStyle/>
          <a:p>
            <a:pPr algn="ctr"/>
            <a:r>
              <a:rPr lang="en-US" sz="2400" b="1" dirty="0">
                <a:solidFill>
                  <a:schemeClr val="bg1"/>
                </a:solidFill>
              </a:rPr>
              <a:t>Shane</a:t>
            </a:r>
          </a:p>
          <a:p>
            <a:pPr algn="ctr"/>
            <a:r>
              <a:rPr lang="en-US" sz="2400" b="1" dirty="0">
                <a:solidFill>
                  <a:schemeClr val="bg1"/>
                </a:solidFill>
              </a:rPr>
              <a:t>Miller</a:t>
            </a:r>
          </a:p>
          <a:p>
            <a:pPr algn="ctr"/>
            <a:r>
              <a:rPr lang="en-US" sz="2400" b="1" dirty="0">
                <a:solidFill>
                  <a:schemeClr val="bg1"/>
                </a:solidFill>
              </a:rPr>
              <a:t>s3427238</a:t>
            </a:r>
          </a:p>
        </p:txBody>
      </p:sp>
      <p:sp>
        <p:nvSpPr>
          <p:cNvPr id="39" name="TextBox 38">
            <a:extLst>
              <a:ext uri="{FF2B5EF4-FFF2-40B4-BE49-F238E27FC236}">
                <a16:creationId xmlns:a16="http://schemas.microsoft.com/office/drawing/2014/main" id="{8430EAAC-85C9-3B4A-8163-743AD4B18810}"/>
              </a:ext>
            </a:extLst>
          </p:cNvPr>
          <p:cNvSpPr txBox="1"/>
          <p:nvPr/>
        </p:nvSpPr>
        <p:spPr>
          <a:xfrm>
            <a:off x="1649391" y="318007"/>
            <a:ext cx="8625958" cy="707886"/>
          </a:xfrm>
          <a:prstGeom prst="rect">
            <a:avLst/>
          </a:prstGeom>
          <a:noFill/>
        </p:spPr>
        <p:txBody>
          <a:bodyPr wrap="square" rtlCol="0">
            <a:spAutoFit/>
          </a:bodyPr>
          <a:lstStyle/>
          <a:p>
            <a:pPr algn="ctr"/>
            <a:r>
              <a:rPr lang="en-US" sz="4000" b="1" dirty="0">
                <a:solidFill>
                  <a:schemeClr val="bg1"/>
                </a:solidFill>
              </a:rPr>
              <a:t>Group A12</a:t>
            </a:r>
          </a:p>
        </p:txBody>
      </p:sp>
      <p:sp>
        <p:nvSpPr>
          <p:cNvPr id="17" name="Frame 16">
            <a:extLst>
              <a:ext uri="{FF2B5EF4-FFF2-40B4-BE49-F238E27FC236}">
                <a16:creationId xmlns:a16="http://schemas.microsoft.com/office/drawing/2014/main" id="{47381E2D-7436-B04D-B314-46E3E7A4A2FA}"/>
              </a:ext>
            </a:extLst>
          </p:cNvPr>
          <p:cNvSpPr/>
          <p:nvPr/>
        </p:nvSpPr>
        <p:spPr>
          <a:xfrm>
            <a:off x="0" y="1602208"/>
            <a:ext cx="2481943" cy="3312692"/>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ame 40">
            <a:extLst>
              <a:ext uri="{FF2B5EF4-FFF2-40B4-BE49-F238E27FC236}">
                <a16:creationId xmlns:a16="http://schemas.microsoft.com/office/drawing/2014/main" id="{EED01159-798C-AC4A-A177-0DD061E499A2}"/>
              </a:ext>
            </a:extLst>
          </p:cNvPr>
          <p:cNvSpPr/>
          <p:nvPr/>
        </p:nvSpPr>
        <p:spPr>
          <a:xfrm>
            <a:off x="2380028" y="1602208"/>
            <a:ext cx="2481943" cy="3312692"/>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ame 41">
            <a:extLst>
              <a:ext uri="{FF2B5EF4-FFF2-40B4-BE49-F238E27FC236}">
                <a16:creationId xmlns:a16="http://schemas.microsoft.com/office/drawing/2014/main" id="{60758A44-6C90-BA49-BB26-F4F34BB4DE85}"/>
              </a:ext>
            </a:extLst>
          </p:cNvPr>
          <p:cNvSpPr/>
          <p:nvPr/>
        </p:nvSpPr>
        <p:spPr>
          <a:xfrm>
            <a:off x="4760056" y="1600540"/>
            <a:ext cx="2481943" cy="3312692"/>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ame 42">
            <a:extLst>
              <a:ext uri="{FF2B5EF4-FFF2-40B4-BE49-F238E27FC236}">
                <a16:creationId xmlns:a16="http://schemas.microsoft.com/office/drawing/2014/main" id="{8B5AA2EF-2B9A-A045-8716-0C51B424CF0C}"/>
              </a:ext>
            </a:extLst>
          </p:cNvPr>
          <p:cNvSpPr/>
          <p:nvPr/>
        </p:nvSpPr>
        <p:spPr>
          <a:xfrm>
            <a:off x="7140084" y="1600540"/>
            <a:ext cx="2481943" cy="3312692"/>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ame 43">
            <a:extLst>
              <a:ext uri="{FF2B5EF4-FFF2-40B4-BE49-F238E27FC236}">
                <a16:creationId xmlns:a16="http://schemas.microsoft.com/office/drawing/2014/main" id="{5C52CD96-A79E-AC43-AD8A-D4110DCAC49C}"/>
              </a:ext>
            </a:extLst>
          </p:cNvPr>
          <p:cNvSpPr/>
          <p:nvPr/>
        </p:nvSpPr>
        <p:spPr>
          <a:xfrm>
            <a:off x="9404138" y="1600540"/>
            <a:ext cx="2481943" cy="3312692"/>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80035A79-BEE8-AD42-BB2A-645598DF8201}"/>
              </a:ext>
            </a:extLst>
          </p:cNvPr>
          <p:cNvSpPr/>
          <p:nvPr/>
        </p:nvSpPr>
        <p:spPr>
          <a:xfrm>
            <a:off x="11767532" y="1450491"/>
            <a:ext cx="425235" cy="3697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60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logo&#10;&#10;Description automatically generated">
            <a:extLst>
              <a:ext uri="{FF2B5EF4-FFF2-40B4-BE49-F238E27FC236}">
                <a16:creationId xmlns:a16="http://schemas.microsoft.com/office/drawing/2014/main" id="{0B06EC09-B636-E64E-A526-FF4C6FE347EB}"/>
              </a:ext>
            </a:extLst>
          </p:cNvPr>
          <p:cNvPicPr>
            <a:picLocks noGrp="1" noChangeAspect="1"/>
          </p:cNvPicPr>
          <p:nvPr>
            <p:ph idx="1"/>
          </p:nvPr>
        </p:nvPicPr>
        <p:blipFill>
          <a:blip r:embed="rId2"/>
          <a:stretch>
            <a:fillRect/>
          </a:stretch>
        </p:blipFill>
        <p:spPr>
          <a:xfrm>
            <a:off x="1139870" y="717036"/>
            <a:ext cx="9912259" cy="5423928"/>
          </a:xfrm>
        </p:spPr>
      </p:pic>
    </p:spTree>
    <p:extLst>
      <p:ext uri="{BB962C8B-B14F-4D97-AF65-F5344CB8AC3E}">
        <p14:creationId xmlns:p14="http://schemas.microsoft.com/office/powerpoint/2010/main" val="131483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7035DF9-BE59-6345-B91C-B561D52AEE4E}"/>
              </a:ext>
            </a:extLst>
          </p:cNvPr>
          <p:cNvSpPr/>
          <p:nvPr/>
        </p:nvSpPr>
        <p:spPr>
          <a:xfrm>
            <a:off x="478972" y="636814"/>
            <a:ext cx="5617028" cy="5225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7220A73E-BCEE-9C47-9103-28781E7A9FDD}"/>
              </a:ext>
            </a:extLst>
          </p:cNvPr>
          <p:cNvSpPr/>
          <p:nvPr/>
        </p:nvSpPr>
        <p:spPr>
          <a:xfrm>
            <a:off x="478972" y="1464126"/>
            <a:ext cx="5617028" cy="5225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EC4564E0-B327-2B4E-9802-66009F423926}"/>
              </a:ext>
            </a:extLst>
          </p:cNvPr>
          <p:cNvSpPr/>
          <p:nvPr/>
        </p:nvSpPr>
        <p:spPr>
          <a:xfrm>
            <a:off x="478972" y="2296883"/>
            <a:ext cx="5617028" cy="5225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1A706023-13D3-FD47-BF30-F732702A2730}"/>
              </a:ext>
            </a:extLst>
          </p:cNvPr>
          <p:cNvSpPr/>
          <p:nvPr/>
        </p:nvSpPr>
        <p:spPr>
          <a:xfrm>
            <a:off x="478972" y="3129640"/>
            <a:ext cx="5617028" cy="5225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2EA30D6-23AE-B54D-AB93-F859541CB508}"/>
              </a:ext>
            </a:extLst>
          </p:cNvPr>
          <p:cNvSpPr txBox="1"/>
          <p:nvPr/>
        </p:nvSpPr>
        <p:spPr>
          <a:xfrm>
            <a:off x="478973" y="706602"/>
            <a:ext cx="5617028" cy="369332"/>
          </a:xfrm>
          <a:prstGeom prst="rect">
            <a:avLst/>
          </a:prstGeom>
          <a:noFill/>
        </p:spPr>
        <p:txBody>
          <a:bodyPr wrap="square" rtlCol="0">
            <a:spAutoFit/>
          </a:bodyPr>
          <a:lstStyle/>
          <a:p>
            <a:pPr algn="ctr"/>
            <a:r>
              <a:rPr lang="en-US" dirty="0">
                <a:solidFill>
                  <a:schemeClr val="bg1"/>
                </a:solidFill>
              </a:rPr>
              <a:t>Brandon Moroney – Lead Web Engineer – </a:t>
            </a:r>
            <a:r>
              <a:rPr lang="en-US" dirty="0" err="1">
                <a:solidFill>
                  <a:schemeClr val="bg1"/>
                </a:solidFill>
              </a:rPr>
              <a:t>Prosight</a:t>
            </a:r>
            <a:endParaRPr lang="en-US" dirty="0">
              <a:solidFill>
                <a:schemeClr val="bg1"/>
              </a:solidFill>
            </a:endParaRPr>
          </a:p>
        </p:txBody>
      </p:sp>
      <p:sp>
        <p:nvSpPr>
          <p:cNvPr id="11" name="TextBox 10">
            <a:extLst>
              <a:ext uri="{FF2B5EF4-FFF2-40B4-BE49-F238E27FC236}">
                <a16:creationId xmlns:a16="http://schemas.microsoft.com/office/drawing/2014/main" id="{AE4D10CB-7E8F-8248-851B-8FDFE5329D26}"/>
              </a:ext>
            </a:extLst>
          </p:cNvPr>
          <p:cNvSpPr txBox="1"/>
          <p:nvPr/>
        </p:nvSpPr>
        <p:spPr>
          <a:xfrm>
            <a:off x="478973" y="1527501"/>
            <a:ext cx="5617028" cy="369332"/>
          </a:xfrm>
          <a:prstGeom prst="rect">
            <a:avLst/>
          </a:prstGeom>
          <a:noFill/>
        </p:spPr>
        <p:txBody>
          <a:bodyPr wrap="square" rtlCol="0">
            <a:spAutoFit/>
          </a:bodyPr>
          <a:lstStyle/>
          <a:p>
            <a:pPr algn="ctr"/>
            <a:r>
              <a:rPr lang="en-US" dirty="0">
                <a:solidFill>
                  <a:schemeClr val="bg1"/>
                </a:solidFill>
              </a:rPr>
              <a:t>Natalie Ogilvie – Lead Designer – </a:t>
            </a:r>
            <a:r>
              <a:rPr lang="en-US" dirty="0" err="1">
                <a:solidFill>
                  <a:schemeClr val="bg1"/>
                </a:solidFill>
              </a:rPr>
              <a:t>Prosight</a:t>
            </a:r>
            <a:endParaRPr lang="en-US" dirty="0">
              <a:solidFill>
                <a:schemeClr val="bg1"/>
              </a:solidFill>
            </a:endParaRPr>
          </a:p>
        </p:txBody>
      </p:sp>
      <p:sp>
        <p:nvSpPr>
          <p:cNvPr id="12" name="TextBox 11">
            <a:extLst>
              <a:ext uri="{FF2B5EF4-FFF2-40B4-BE49-F238E27FC236}">
                <a16:creationId xmlns:a16="http://schemas.microsoft.com/office/drawing/2014/main" id="{F0D70B21-C90C-284E-AA7A-62313E7F18BD}"/>
              </a:ext>
            </a:extLst>
          </p:cNvPr>
          <p:cNvSpPr txBox="1"/>
          <p:nvPr/>
        </p:nvSpPr>
        <p:spPr>
          <a:xfrm>
            <a:off x="478972" y="2373474"/>
            <a:ext cx="5617027" cy="369332"/>
          </a:xfrm>
          <a:prstGeom prst="rect">
            <a:avLst/>
          </a:prstGeom>
          <a:noFill/>
        </p:spPr>
        <p:txBody>
          <a:bodyPr wrap="square" rtlCol="0">
            <a:spAutoFit/>
          </a:bodyPr>
          <a:lstStyle/>
          <a:p>
            <a:pPr algn="ctr"/>
            <a:r>
              <a:rPr lang="en-US" dirty="0">
                <a:solidFill>
                  <a:schemeClr val="bg1"/>
                </a:solidFill>
              </a:rPr>
              <a:t>Emily Petrie – Lead Test Engineer – </a:t>
            </a:r>
            <a:r>
              <a:rPr lang="en-US" dirty="0" err="1">
                <a:solidFill>
                  <a:schemeClr val="bg1"/>
                </a:solidFill>
              </a:rPr>
              <a:t>Prosight</a:t>
            </a:r>
            <a:endParaRPr lang="en-US" dirty="0">
              <a:solidFill>
                <a:schemeClr val="bg1"/>
              </a:solidFill>
            </a:endParaRPr>
          </a:p>
        </p:txBody>
      </p:sp>
      <p:sp>
        <p:nvSpPr>
          <p:cNvPr id="13" name="TextBox 12">
            <a:extLst>
              <a:ext uri="{FF2B5EF4-FFF2-40B4-BE49-F238E27FC236}">
                <a16:creationId xmlns:a16="http://schemas.microsoft.com/office/drawing/2014/main" id="{2BCB86F5-5AB1-7C4D-AFFF-57C66F750655}"/>
              </a:ext>
            </a:extLst>
          </p:cNvPr>
          <p:cNvSpPr txBox="1"/>
          <p:nvPr/>
        </p:nvSpPr>
        <p:spPr>
          <a:xfrm>
            <a:off x="478972" y="3208955"/>
            <a:ext cx="5617027" cy="369332"/>
          </a:xfrm>
          <a:prstGeom prst="rect">
            <a:avLst/>
          </a:prstGeom>
          <a:noFill/>
        </p:spPr>
        <p:txBody>
          <a:bodyPr wrap="square" rtlCol="0">
            <a:spAutoFit/>
          </a:bodyPr>
          <a:lstStyle/>
          <a:p>
            <a:pPr algn="ctr"/>
            <a:r>
              <a:rPr lang="en-US" dirty="0">
                <a:solidFill>
                  <a:schemeClr val="bg1"/>
                </a:solidFill>
              </a:rPr>
              <a:t>Shane Miller – Lead Data Engineer – </a:t>
            </a:r>
            <a:r>
              <a:rPr lang="en-US" dirty="0" err="1">
                <a:solidFill>
                  <a:schemeClr val="bg1"/>
                </a:solidFill>
              </a:rPr>
              <a:t>Prosight</a:t>
            </a:r>
            <a:endParaRPr lang="en-US" dirty="0">
              <a:solidFill>
                <a:schemeClr val="bg1"/>
              </a:solidFill>
            </a:endParaRPr>
          </a:p>
        </p:txBody>
      </p:sp>
    </p:spTree>
    <p:extLst>
      <p:ext uri="{BB962C8B-B14F-4D97-AF65-F5344CB8AC3E}">
        <p14:creationId xmlns:p14="http://schemas.microsoft.com/office/powerpoint/2010/main" val="427435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2FC-3501-2E4D-ACF5-E7CC637787FF}"/>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84048969-D2EF-9841-8E0B-112A49E0E98F}"/>
              </a:ext>
            </a:extLst>
          </p:cNvPr>
          <p:cNvSpPr>
            <a:spLocks noGrp="1"/>
          </p:cNvSpPr>
          <p:nvPr>
            <p:ph idx="1"/>
          </p:nvPr>
        </p:nvSpPr>
        <p:spPr/>
        <p:txBody>
          <a:bodyPr/>
          <a:lstStyle/>
          <a:p>
            <a:r>
              <a:rPr lang="en-US" dirty="0"/>
              <a:t>Include </a:t>
            </a:r>
            <a:r>
              <a:rPr lang="en-US" dirty="0" err="1"/>
              <a:t>colour</a:t>
            </a:r>
            <a:r>
              <a:rPr lang="en-US" dirty="0"/>
              <a:t> and graphics</a:t>
            </a:r>
          </a:p>
          <a:p>
            <a:endParaRPr lang="en-US" dirty="0"/>
          </a:p>
          <a:p>
            <a:r>
              <a:rPr lang="en-US" dirty="0"/>
              <a:t>Intro</a:t>
            </a:r>
          </a:p>
          <a:p>
            <a:r>
              <a:rPr lang="en-US" dirty="0"/>
              <a:t>Structure, logical progression</a:t>
            </a:r>
          </a:p>
          <a:p>
            <a:r>
              <a:rPr lang="en-US" dirty="0"/>
              <a:t>Be engaging</a:t>
            </a:r>
          </a:p>
          <a:p>
            <a:endParaRPr lang="en-US" dirty="0"/>
          </a:p>
          <a:p>
            <a:r>
              <a:rPr lang="en-US" dirty="0"/>
              <a:t>Style – as per info</a:t>
            </a:r>
          </a:p>
          <a:p>
            <a:endParaRPr lang="en-US" dirty="0"/>
          </a:p>
        </p:txBody>
      </p:sp>
    </p:spTree>
    <p:extLst>
      <p:ext uri="{BB962C8B-B14F-4D97-AF65-F5344CB8AC3E}">
        <p14:creationId xmlns:p14="http://schemas.microsoft.com/office/powerpoint/2010/main" val="211387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Introduction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200" y="1825625"/>
            <a:ext cx="10515600" cy="4351338"/>
          </a:xfrm>
        </p:spPr>
        <p:txBody>
          <a:bodyPr>
            <a:normAutofit lnSpcReduction="10000"/>
          </a:bodyPr>
          <a:lstStyle/>
          <a:p>
            <a:r>
              <a:rPr lang="en-US" dirty="0"/>
              <a:t>Intro and what we are going to talk about</a:t>
            </a:r>
          </a:p>
          <a:p>
            <a:endParaRPr lang="en-US" dirty="0"/>
          </a:p>
          <a:p>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 </a:t>
            </a:r>
          </a:p>
          <a:p>
            <a:endParaRPr lang="en-US" dirty="0"/>
          </a:p>
          <a:p>
            <a:r>
              <a:rPr lang="en-US" dirty="0"/>
              <a:t>we’re joined by X from </a:t>
            </a:r>
            <a:r>
              <a:rPr lang="en-US" dirty="0" err="1"/>
              <a:t>Prosight</a:t>
            </a:r>
            <a:r>
              <a:rPr lang="en-US" dirty="0"/>
              <a:t> to talk to us about some of the challenges facing students today</a:t>
            </a:r>
          </a:p>
        </p:txBody>
      </p:sp>
    </p:spTree>
    <p:extLst>
      <p:ext uri="{BB962C8B-B14F-4D97-AF65-F5344CB8AC3E}">
        <p14:creationId xmlns:p14="http://schemas.microsoft.com/office/powerpoint/2010/main" val="70442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Introduction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fontScale="92500" lnSpcReduction="10000"/>
          </a:bodyPr>
          <a:lstStyle/>
          <a:p>
            <a:r>
              <a:rPr lang="en-US" dirty="0"/>
              <a:t>Hi, I’m Alex Barron and thanks for joining us for our education segment today.  Recently, we’ve been looking at the standards of education in Australia and I’m pleased to be joined by the team from </a:t>
            </a:r>
            <a:r>
              <a:rPr lang="en-US" dirty="0" err="1"/>
              <a:t>Prosight</a:t>
            </a:r>
            <a:r>
              <a:rPr lang="en-US" dirty="0"/>
              <a:t> today.</a:t>
            </a:r>
          </a:p>
          <a:p>
            <a:endParaRPr lang="en-US" dirty="0"/>
          </a:p>
          <a:p>
            <a:r>
              <a:rPr lang="en-US" dirty="0"/>
              <a:t> </a:t>
            </a:r>
            <a:r>
              <a:rPr lang="en-US" dirty="0" err="1"/>
              <a:t>Prosight</a:t>
            </a:r>
            <a:r>
              <a:rPr lang="en-US" dirty="0"/>
              <a:t> is a new company that’s working with learners to change the way they learn.  We’re joined today by Brandon, Emily, Shane and Natalie to talk through some of the challenges that we’re seeing with Australian education.</a:t>
            </a:r>
          </a:p>
          <a:p>
            <a:endParaRPr lang="en-US" dirty="0"/>
          </a:p>
          <a:p>
            <a:r>
              <a:rPr lang="en-US" dirty="0"/>
              <a:t>Brandon, thanks for joining us, can you tell us a bit about the problems that you’re seeing today with online learners?</a:t>
            </a:r>
          </a:p>
        </p:txBody>
      </p:sp>
    </p:spTree>
    <p:extLst>
      <p:ext uri="{BB962C8B-B14F-4D97-AF65-F5344CB8AC3E}">
        <p14:creationId xmlns:p14="http://schemas.microsoft.com/office/powerpoint/2010/main" val="311726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is the problem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Script along the lines of “What is the problem being faced by online learners, here is X member from </a:t>
            </a:r>
            <a:r>
              <a:rPr lang="en-US" dirty="0" err="1"/>
              <a:t>prosight</a:t>
            </a:r>
            <a:r>
              <a:rPr lang="en-US" dirty="0"/>
              <a:t>”</a:t>
            </a:r>
          </a:p>
          <a:p>
            <a:endParaRPr lang="en-US" dirty="0"/>
          </a:p>
          <a:p>
            <a:r>
              <a:rPr lang="en-US" dirty="0" err="1"/>
              <a:t>Prosight</a:t>
            </a:r>
            <a:r>
              <a:rPr lang="en-US" dirty="0"/>
              <a:t> member X to illustrate the challenges of online learning</a:t>
            </a:r>
          </a:p>
        </p:txBody>
      </p:sp>
    </p:spTree>
    <p:extLst>
      <p:ext uri="{BB962C8B-B14F-4D97-AF65-F5344CB8AC3E}">
        <p14:creationId xmlns:p14="http://schemas.microsoft.com/office/powerpoint/2010/main" val="2716251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1079</Words>
  <Application>Microsoft Macintosh PowerPoint</Application>
  <PresentationFormat>Widescreen</PresentationFormat>
  <Paragraphs>111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Prosight Storyboard</vt:lpstr>
      <vt:lpstr>Assignment 5</vt:lpstr>
      <vt:lpstr>PowerPoint Presentation</vt:lpstr>
      <vt:lpstr>PowerPoint Presentation</vt:lpstr>
      <vt:lpstr>PowerPoint Presentation</vt:lpstr>
      <vt:lpstr>Key points</vt:lpstr>
      <vt:lpstr>Introduction – 15 seconds</vt:lpstr>
      <vt:lpstr>Introduction – Script - Alex</vt:lpstr>
      <vt:lpstr>What is the problem – 60 seconds</vt:lpstr>
      <vt:lpstr>What is the problem – Script - Brandon</vt:lpstr>
      <vt:lpstr>What is the problem – Script - Alex</vt:lpstr>
      <vt:lpstr>What steps are we taking as Australians? – 60 seconds</vt:lpstr>
      <vt:lpstr>What steps are we taking as Australians? – Script - Natalie</vt:lpstr>
      <vt:lpstr>What steps are we taking as Australians? – Script - Alex</vt:lpstr>
      <vt:lpstr>So what is being done? - 90 seconds</vt:lpstr>
      <vt:lpstr>So what is being done? – Script - Shane</vt:lpstr>
      <vt:lpstr>So what is being done? – Script - Alex</vt:lpstr>
      <vt:lpstr>Why is the team doing this ?- 30 seconds</vt:lpstr>
      <vt:lpstr>Why is the team doing this? – Script - Emily</vt:lpstr>
      <vt:lpstr>So what is being done? – Script - Alex</vt:lpstr>
      <vt:lpstr>How can I find out more? 30 seconds</vt:lpstr>
      <vt:lpstr>How can I find out more? – Script - Emily</vt:lpstr>
      <vt:lpstr>How can I find out more? – Script - Alex</vt:lpstr>
      <vt:lpstr>Outro – 15 seconds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Prosight Storyboard</dc:title>
  <dc:creator>Alexander Barron</dc:creator>
  <cp:lastModifiedBy>Alexander Barron</cp:lastModifiedBy>
  <cp:revision>4</cp:revision>
  <dcterms:created xsi:type="dcterms:W3CDTF">2020-02-14T11:02:05Z</dcterms:created>
  <dcterms:modified xsi:type="dcterms:W3CDTF">2020-02-14T11:52:28Z</dcterms:modified>
</cp:coreProperties>
</file>