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343" r:id="rId3"/>
    <p:sldId id="401" r:id="rId4"/>
    <p:sldId id="430" r:id="rId5"/>
    <p:sldId id="420" r:id="rId6"/>
    <p:sldId id="419" r:id="rId7"/>
    <p:sldId id="421" r:id="rId8"/>
    <p:sldId id="422" r:id="rId9"/>
    <p:sldId id="423" r:id="rId10"/>
    <p:sldId id="424" r:id="rId11"/>
    <p:sldId id="425" r:id="rId12"/>
    <p:sldId id="426" r:id="rId13"/>
    <p:sldId id="429" r:id="rId14"/>
    <p:sldId id="275" r:id="rId15"/>
  </p:sldIdLst>
  <p:sldSz cx="12192000" cy="6858000"/>
  <p:notesSz cx="12192000" cy="6858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DE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9"/>
    <p:restoredTop sz="94716"/>
  </p:normalViewPr>
  <p:slideViewPr>
    <p:cSldViewPr>
      <p:cViewPr varScale="1">
        <p:scale>
          <a:sx n="99" d="100"/>
          <a:sy n="99" d="100"/>
        </p:scale>
        <p:origin x="116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8" d="100"/>
          <a:sy n="128" d="100"/>
        </p:scale>
        <p:origin x="856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91F91-578E-9E4D-8EB3-CFFC1F328C54}" type="datetimeFigureOut">
              <a:rPr lang="es-PE" smtClean="0"/>
              <a:t>25/09/23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E0251-4A44-8545-A97E-79002A7750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203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5448" y="700278"/>
            <a:ext cx="10141102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E6F88AC-A465-2940-C903-44EF4FCF3967}"/>
              </a:ext>
            </a:extLst>
          </p:cNvPr>
          <p:cNvSpPr/>
          <p:nvPr userDrawn="1"/>
        </p:nvSpPr>
        <p:spPr>
          <a:xfrm>
            <a:off x="8915400" y="381000"/>
            <a:ext cx="28194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8E720CB-7CAA-AFCB-434D-7CD8739EE817}"/>
              </a:ext>
            </a:extLst>
          </p:cNvPr>
          <p:cNvSpPr/>
          <p:nvPr userDrawn="1"/>
        </p:nvSpPr>
        <p:spPr>
          <a:xfrm>
            <a:off x="8778240" y="381000"/>
            <a:ext cx="318516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6C1E319-CCDD-4927-8159-D50096DD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170F-702A-45FB-98FF-681829BE2387}" type="datetimeFigureOut">
              <a:rPr lang="es-PE" smtClean="0"/>
              <a:t>25/09/23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B54D14-CF67-4575-86A3-63128B7B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FC3500-9F9C-4C4D-B6DD-D43E9432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5080-3BB4-47D1-B288-7349805E311D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1E87A48-E163-AEFF-BCFD-2A837BBCFF12}"/>
              </a:ext>
            </a:extLst>
          </p:cNvPr>
          <p:cNvSpPr/>
          <p:nvPr userDrawn="1"/>
        </p:nvSpPr>
        <p:spPr>
          <a:xfrm>
            <a:off x="8778240" y="381000"/>
            <a:ext cx="303276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276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73EE5F-9837-45FE-BBFD-464B64A3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170F-702A-45FB-98FF-681829BE2387}" type="datetimeFigureOut">
              <a:rPr lang="es-PE" smtClean="0"/>
              <a:t>25/09/23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D4A91B-E68E-466C-99F6-D5340D9C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1B8E73-7335-4D24-8B50-FCED4811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5080-3BB4-47D1-B288-7349805E311D}" type="slidenum">
              <a:rPr lang="es-PE" smtClean="0"/>
              <a:t>‹Nº›</a:t>
            </a:fld>
            <a:endParaRPr lang="es-PE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ED168CC-1074-49CF-DE47-4FEC0E12F713}"/>
              </a:ext>
            </a:extLst>
          </p:cNvPr>
          <p:cNvSpPr/>
          <p:nvPr userDrawn="1"/>
        </p:nvSpPr>
        <p:spPr>
          <a:xfrm>
            <a:off x="8778240" y="381000"/>
            <a:ext cx="303276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809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11347" y="1560067"/>
            <a:ext cx="6369304" cy="1415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11347" y="1560067"/>
            <a:ext cx="6369304" cy="1415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73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" y="0"/>
            <a:ext cx="8121904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D3A1836A-8BB5-3736-E09E-23893433AC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85900" y="1371600"/>
            <a:ext cx="9220200" cy="751488"/>
          </a:xfrm>
        </p:spPr>
        <p:txBody>
          <a:bodyPr tIns="12700" rtlCol="0"/>
          <a:lstStyle/>
          <a:p>
            <a:pPr marR="635" algn="ctr" eaLnBrk="1" fontAlgn="auto" hangingPunct="1">
              <a:spcAft>
                <a:spcPts val="2400"/>
              </a:spcAft>
              <a:defRPr/>
            </a:pPr>
            <a:r>
              <a:rPr lang="es-ES_tradnl" b="1" dirty="0">
                <a:solidFill>
                  <a:srgbClr val="C00000"/>
                </a:solidFill>
                <a:latin typeface="Arial"/>
                <a:cs typeface="Arial"/>
              </a:rPr>
              <a:t>INVESTIGACIÓN</a:t>
            </a:r>
            <a:r>
              <a:rPr lang="es-ES_tradnl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s-ES_tradnl" b="1" spc="-70" dirty="0">
                <a:solidFill>
                  <a:srgbClr val="C00000"/>
                </a:solidFill>
                <a:latin typeface="Arial"/>
                <a:cs typeface="Arial"/>
              </a:rPr>
              <a:t>OPERATIVA</a:t>
            </a:r>
            <a:endParaRPr lang="es-ES_tradnl" b="0" spc="-7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B884E91-1704-559D-F5B1-5A49ECA6E229}"/>
              </a:ext>
            </a:extLst>
          </p:cNvPr>
          <p:cNvSpPr txBox="1"/>
          <p:nvPr/>
        </p:nvSpPr>
        <p:spPr>
          <a:xfrm>
            <a:off x="1752600" y="3048412"/>
            <a:ext cx="9982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ES_tradnl" sz="2800" b="0" spc="-70" dirty="0">
                <a:solidFill>
                  <a:srgbClr val="C00000"/>
                </a:solidFill>
              </a:rPr>
              <a:t>Tema: Análisis de sensibilidad utilizando el software LINDO/LINGO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ES_tradnl" sz="2400" b="0" spc="-70" dirty="0">
                <a:solidFill>
                  <a:srgbClr val="C00000"/>
                </a:solidFill>
                <a:latin typeface="Arial"/>
                <a:cs typeface="Arial"/>
              </a:rPr>
              <a:t>Semana </a:t>
            </a:r>
            <a:r>
              <a:rPr lang="es-ES_tradnl" sz="2400" spc="-70" dirty="0">
                <a:solidFill>
                  <a:srgbClr val="C00000"/>
                </a:solidFill>
                <a:latin typeface="Arial"/>
                <a:cs typeface="Arial"/>
              </a:rPr>
              <a:t>7</a:t>
            </a:r>
            <a:r>
              <a:rPr lang="es-ES_tradnl" sz="2400" b="0" spc="-70" dirty="0">
                <a:solidFill>
                  <a:srgbClr val="C00000"/>
                </a:solidFill>
                <a:latin typeface="Arial"/>
                <a:cs typeface="Arial"/>
              </a:rPr>
              <a:t> – Sesión 13</a:t>
            </a:r>
            <a:endParaRPr lang="es-ES_tradnl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C61339-5276-690C-1171-E67E20B683FE}"/>
              </a:ext>
            </a:extLst>
          </p:cNvPr>
          <p:cNvSpPr txBox="1">
            <a:spLocks/>
          </p:cNvSpPr>
          <p:nvPr/>
        </p:nvSpPr>
        <p:spPr>
          <a:xfrm>
            <a:off x="889000" y="667846"/>
            <a:ext cx="10591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PE" sz="32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Análisis de sensibilidad usando LINDO / LINGO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3246579-BB09-367D-3F8E-77D25AB46363}"/>
              </a:ext>
            </a:extLst>
          </p:cNvPr>
          <p:cNvSpPr txBox="1">
            <a:spLocks/>
          </p:cNvSpPr>
          <p:nvPr/>
        </p:nvSpPr>
        <p:spPr>
          <a:xfrm>
            <a:off x="889000" y="1336974"/>
            <a:ext cx="10591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PE" sz="24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2</a:t>
            </a:r>
            <a:r>
              <a:rPr lang="es-PE" sz="32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C996C4-DB85-FDB0-72F4-592381128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9984"/>
            <a:ext cx="5715000" cy="29485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09E77F4-F432-C60A-5EE4-3CB7E6DF0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51" y="3876058"/>
            <a:ext cx="3295697" cy="2279403"/>
          </a:xfrm>
          <a:prstGeom prst="rect">
            <a:avLst/>
          </a:prstGeom>
        </p:spPr>
      </p:pic>
      <p:sp>
        <p:nvSpPr>
          <p:cNvPr id="7" name="Llamada rectangular 6">
            <a:extLst>
              <a:ext uri="{FF2B5EF4-FFF2-40B4-BE49-F238E27FC236}">
                <a16:creationId xmlns:a16="http://schemas.microsoft.com/office/drawing/2014/main" id="{3069D0D8-B4F9-2F60-4D55-DE7CED7A4A90}"/>
              </a:ext>
            </a:extLst>
          </p:cNvPr>
          <p:cNvSpPr/>
          <p:nvPr/>
        </p:nvSpPr>
        <p:spPr>
          <a:xfrm>
            <a:off x="2426264" y="3962401"/>
            <a:ext cx="3974536" cy="1546160"/>
          </a:xfrm>
          <a:prstGeom prst="wedgeRectCallout">
            <a:avLst>
              <a:gd name="adj1" fmla="val 76183"/>
              <a:gd name="adj2" fmla="val -2165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188A38A-104E-F39F-C610-BDAFACCF1F99}"/>
              </a:ext>
            </a:extLst>
          </p:cNvPr>
          <p:cNvSpPr txBox="1"/>
          <p:nvPr/>
        </p:nvSpPr>
        <p:spPr>
          <a:xfrm>
            <a:off x="685800" y="2016446"/>
            <a:ext cx="853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PE" sz="1800" b="0" dirty="0">
                <a:latin typeface="+mn-lt"/>
                <a:ea typeface="+mn-ea"/>
                <a:cs typeface="+mn-cs"/>
              </a:rPr>
              <a:t>Paso 3: Interpretar los rangos de sensibilidad (optimalidad y confiabilidad)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2C66E39-6226-5C2D-9D08-034E9EA5CE5F}"/>
              </a:ext>
            </a:extLst>
          </p:cNvPr>
          <p:cNvSpPr txBox="1"/>
          <p:nvPr/>
        </p:nvSpPr>
        <p:spPr>
          <a:xfrm>
            <a:off x="7696200" y="3402424"/>
            <a:ext cx="251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b="0" u="sng" dirty="0">
                <a:latin typeface="+mn-lt"/>
                <a:ea typeface="+mn-ea"/>
                <a:cs typeface="+mn-cs"/>
              </a:rPr>
              <a:t>Rangos de confiabilidad</a:t>
            </a:r>
            <a:endParaRPr lang="es-ES_tradnl" u="sng" dirty="0"/>
          </a:p>
        </p:txBody>
      </p:sp>
    </p:spTree>
    <p:extLst>
      <p:ext uri="{BB962C8B-B14F-4D97-AF65-F5344CB8AC3E}">
        <p14:creationId xmlns:p14="http://schemas.microsoft.com/office/powerpoint/2010/main" val="324515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C61339-5276-690C-1171-E67E20B683FE}"/>
              </a:ext>
            </a:extLst>
          </p:cNvPr>
          <p:cNvSpPr txBox="1">
            <a:spLocks/>
          </p:cNvSpPr>
          <p:nvPr/>
        </p:nvSpPr>
        <p:spPr>
          <a:xfrm>
            <a:off x="889000" y="667846"/>
            <a:ext cx="10591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PE" sz="32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Análisis de sensibilidad usando LINDO / LINGO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3246579-BB09-367D-3F8E-77D25AB46363}"/>
              </a:ext>
            </a:extLst>
          </p:cNvPr>
          <p:cNvSpPr txBox="1">
            <a:spLocks/>
          </p:cNvSpPr>
          <p:nvPr/>
        </p:nvSpPr>
        <p:spPr>
          <a:xfrm>
            <a:off x="889000" y="1336974"/>
            <a:ext cx="10591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PE" sz="24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3</a:t>
            </a:r>
            <a:r>
              <a:rPr lang="es-PE" sz="32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D66D2C-0CD6-BE84-6FBF-A22899FD0BEB}"/>
              </a:ext>
            </a:extLst>
          </p:cNvPr>
          <p:cNvSpPr txBox="1"/>
          <p:nvPr/>
        </p:nvSpPr>
        <p:spPr>
          <a:xfrm>
            <a:off x="889000" y="2079593"/>
            <a:ext cx="10591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_tradnl" sz="2000" dirty="0"/>
              <a:t>La gerencia trata de determinar la cantidad de cada uno de dos productos a fabricar durante el próximo periodo de planeación 2024. La información siguiente se refiere a la disponibilidad de la mano de obra, el uso de la misma y la rentabilidad del producto:</a:t>
            </a:r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F9D10517-E65A-D4DE-3138-889F5F832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844553"/>
              </p:ext>
            </p:extLst>
          </p:nvPr>
        </p:nvGraphicFramePr>
        <p:xfrm>
          <a:off x="1719758" y="3429000"/>
          <a:ext cx="8128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98033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820143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81083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51873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Producto (horas/unidad)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7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/>
                        <a:t>Departamento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/>
                        <a:t>1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/>
                        <a:t>2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b="1" dirty="0"/>
                        <a:t>Horas MO disponibles</a:t>
                      </a: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29318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75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Ingresos por unidad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$ 30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27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19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C61339-5276-690C-1171-E67E20B683FE}"/>
              </a:ext>
            </a:extLst>
          </p:cNvPr>
          <p:cNvSpPr txBox="1">
            <a:spLocks/>
          </p:cNvSpPr>
          <p:nvPr/>
        </p:nvSpPr>
        <p:spPr>
          <a:xfrm>
            <a:off x="889000" y="667846"/>
            <a:ext cx="10591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PE" sz="32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Análisis de sensibilidad usando LINDO / LINGO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8F516DE-AE43-67D9-8851-93F0969D69DF}"/>
              </a:ext>
            </a:extLst>
          </p:cNvPr>
          <p:cNvSpPr txBox="1">
            <a:spLocks/>
          </p:cNvSpPr>
          <p:nvPr/>
        </p:nvSpPr>
        <p:spPr>
          <a:xfrm>
            <a:off x="885780" y="2209800"/>
            <a:ext cx="10591800" cy="3752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PE" sz="2400" b="0" dirty="0">
                <a:latin typeface="+mn-lt"/>
                <a:ea typeface="+mn-ea"/>
                <a:cs typeface="+mn-cs"/>
              </a:rPr>
              <a:t>Se pide lo siguiente:</a:t>
            </a:r>
          </a:p>
          <a:p>
            <a:pPr marL="12700">
              <a:spcBef>
                <a:spcPts val="100"/>
              </a:spcBef>
            </a:pPr>
            <a:endParaRPr lang="es-PE" sz="2400" b="0" dirty="0">
              <a:latin typeface="+mn-lt"/>
              <a:ea typeface="+mn-ea"/>
              <a:cs typeface="+mn-cs"/>
            </a:endParaRPr>
          </a:p>
          <a:p>
            <a:pPr marL="469900" indent="-457200" algn="just">
              <a:spcBef>
                <a:spcPts val="100"/>
              </a:spcBef>
              <a:spcAft>
                <a:spcPts val="600"/>
              </a:spcAft>
              <a:buAutoNum type="alphaLcParenR"/>
            </a:pPr>
            <a:r>
              <a:rPr lang="es-PE" sz="20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Elabore el modelo de PL y resuelva el modelo para determinar las cantidades de producción óptimas de los productos 1 y 2.</a:t>
            </a:r>
          </a:p>
          <a:p>
            <a:pPr marL="469900" indent="-457200" algn="just">
              <a:spcBef>
                <a:spcPts val="100"/>
              </a:spcBef>
              <a:spcAft>
                <a:spcPts val="600"/>
              </a:spcAft>
              <a:buAutoNum type="alphaLcParenR"/>
            </a:pPr>
            <a:endParaRPr lang="es-PE" sz="2000" b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69900" indent="-457200" algn="just">
              <a:spcBef>
                <a:spcPts val="100"/>
              </a:spcBef>
              <a:buAutoNum type="alphaLcParenR"/>
            </a:pPr>
            <a:r>
              <a:rPr lang="es-PE" sz="20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 calcular la contribución a las utilidades por unidad, la gerencia no dedujo los costos de mano de obra debido a que se consideran fijos para el periodo de planeación próximo. Sin embargo, suponga que se pueden añadir horas extra en algunos de los departamentos. </a:t>
            </a:r>
          </a:p>
          <a:p>
            <a:pPr marL="447675" indent="52388" algn="just">
              <a:spcBef>
                <a:spcPts val="100"/>
              </a:spcBef>
            </a:pPr>
            <a:r>
              <a:rPr lang="es-PE" sz="20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¿Cuáles departamentos recomendaría usted programar para horas extra? </a:t>
            </a:r>
          </a:p>
          <a:p>
            <a:pPr marL="447675" indent="52388" algn="just">
              <a:spcBef>
                <a:spcPts val="100"/>
              </a:spcBef>
            </a:pPr>
            <a:r>
              <a:rPr lang="es-PE" sz="20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¿Cuánto estaría dispuesto a pagar por hora extra en cada uno?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DDA2D03-A4DA-0745-992D-EDEDC458F9A0}"/>
              </a:ext>
            </a:extLst>
          </p:cNvPr>
          <p:cNvSpPr txBox="1">
            <a:spLocks/>
          </p:cNvSpPr>
          <p:nvPr/>
        </p:nvSpPr>
        <p:spPr>
          <a:xfrm>
            <a:off x="889000" y="1336974"/>
            <a:ext cx="10591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PE" sz="24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3</a:t>
            </a:r>
            <a:r>
              <a:rPr lang="es-PE" sz="32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1666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C61339-5276-690C-1171-E67E20B683FE}"/>
              </a:ext>
            </a:extLst>
          </p:cNvPr>
          <p:cNvSpPr txBox="1">
            <a:spLocks/>
          </p:cNvSpPr>
          <p:nvPr/>
        </p:nvSpPr>
        <p:spPr>
          <a:xfrm>
            <a:off x="889000" y="667846"/>
            <a:ext cx="10591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PE" sz="32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Análisis de sensibilidad usando LINDO / LINGO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8F516DE-AE43-67D9-8851-93F0969D69DF}"/>
              </a:ext>
            </a:extLst>
          </p:cNvPr>
          <p:cNvSpPr txBox="1">
            <a:spLocks/>
          </p:cNvSpPr>
          <p:nvPr/>
        </p:nvSpPr>
        <p:spPr>
          <a:xfrm>
            <a:off x="889000" y="2209800"/>
            <a:ext cx="10591800" cy="3598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PE" sz="2400" b="0" dirty="0">
                <a:latin typeface="+mn-lt"/>
                <a:ea typeface="+mn-ea"/>
                <a:cs typeface="+mn-cs"/>
              </a:rPr>
              <a:t>Se pide lo siguiente:</a:t>
            </a:r>
          </a:p>
          <a:p>
            <a:pPr marL="358775" algn="just">
              <a:spcBef>
                <a:spcPts val="100"/>
              </a:spcBef>
            </a:pPr>
            <a:endParaRPr lang="es-PE" sz="2400" b="0" dirty="0">
              <a:latin typeface="+mn-lt"/>
              <a:ea typeface="+mn-ea"/>
              <a:cs typeface="+mn-cs"/>
            </a:endParaRPr>
          </a:p>
          <a:p>
            <a:pPr marL="447675" indent="-358775" algn="just">
              <a:spcBef>
                <a:spcPts val="100"/>
              </a:spcBef>
              <a:buFont typeface="+mj-lt"/>
              <a:buAutoNum type="alphaLcParenR" startAt="3"/>
            </a:pPr>
            <a:r>
              <a:rPr lang="es-PE" sz="2000" b="0" dirty="0"/>
              <a:t>Suponga que pueden programarse 10, 6 y 8 horas de tiempo extra en los departamentos A, B y C, respectivamente. El costo por hora extra es $18 en el departamento A, $22.50 en el B y $12 en el C. Formule un modelo de programación lineal que se pueda utilizar para determinar las cantidades de producción óptimas si se dispone de horas extra:</a:t>
            </a:r>
          </a:p>
          <a:p>
            <a:pPr marL="358775" algn="just">
              <a:spcBef>
                <a:spcPts val="100"/>
              </a:spcBef>
            </a:pPr>
            <a:endParaRPr lang="es-PE" sz="2000" b="0" dirty="0"/>
          </a:p>
          <a:p>
            <a:pPr marL="627063" indent="-217488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PE" sz="2000" b="0" dirty="0"/>
              <a:t>¿Cuáles son las cantidades de producción óptimas y la contribución total a las utilidades modificada? </a:t>
            </a:r>
          </a:p>
          <a:p>
            <a:pPr marL="627063" indent="-217488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PE" sz="2000" b="0" dirty="0"/>
              <a:t>¿Cuántas horas extra recomienda utilizar en cada departamento? </a:t>
            </a:r>
          </a:p>
          <a:p>
            <a:pPr marL="627063" indent="-217488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PE" sz="2000" b="0" dirty="0"/>
              <a:t>¿Cuál es el incremento en la contribución total a las utilidades si se utilizan horas extra?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6786520-56CB-23BE-E17D-CE370D74C2E6}"/>
              </a:ext>
            </a:extLst>
          </p:cNvPr>
          <p:cNvSpPr txBox="1">
            <a:spLocks/>
          </p:cNvSpPr>
          <p:nvPr/>
        </p:nvSpPr>
        <p:spPr>
          <a:xfrm>
            <a:off x="889000" y="1336974"/>
            <a:ext cx="10591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PE" sz="24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3</a:t>
            </a:r>
            <a:r>
              <a:rPr lang="es-PE" sz="32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8662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969" y="145914"/>
            <a:ext cx="10650988" cy="6566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7;p17"/>
          <p:cNvGrpSpPr/>
          <p:nvPr/>
        </p:nvGrpSpPr>
        <p:grpSpPr>
          <a:xfrm>
            <a:off x="1174360" y="1954498"/>
            <a:ext cx="2102240" cy="2062868"/>
            <a:chOff x="5049725" y="1435050"/>
            <a:chExt cx="486550" cy="481850"/>
          </a:xfrm>
          <a:solidFill>
            <a:srgbClr val="C00000"/>
          </a:solidFill>
        </p:grpSpPr>
        <p:sp>
          <p:nvSpPr>
            <p:cNvPr id="14" name="Google Shape;138;p17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139;p17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140;p17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141;p17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9C0983D3-312E-C084-8591-1109BF98C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910" y="152400"/>
            <a:ext cx="2390660" cy="5334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86200" y="1815482"/>
            <a:ext cx="7451391" cy="294054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065" marR="5080" algn="just"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  <a:tabLst>
                <a:tab pos="241300" algn="l"/>
              </a:tabLst>
            </a:pPr>
            <a:r>
              <a:rPr lang="es-PE" sz="3200" b="1" dirty="0">
                <a:solidFill>
                  <a:srgbClr val="002060"/>
                </a:solidFill>
              </a:rPr>
              <a:t>Al finalizar la sesión, el alumno comprenderá y desarrollará ejercicios de sensibilidad a través del software LINDO y/o LINGO.</a:t>
            </a: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AAAC4D75-D235-AE55-94DB-6667DD94FE9D}"/>
              </a:ext>
            </a:extLst>
          </p:cNvPr>
          <p:cNvSpPr txBox="1">
            <a:spLocks/>
          </p:cNvSpPr>
          <p:nvPr/>
        </p:nvSpPr>
        <p:spPr>
          <a:xfrm>
            <a:off x="1066800" y="685800"/>
            <a:ext cx="8001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PE" sz="40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Logro</a:t>
            </a:r>
            <a:r>
              <a:rPr lang="es-PE" sz="4000" kern="0" spc="-2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 la sesión</a:t>
            </a:r>
            <a:r>
              <a:rPr lang="es-PE" sz="40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18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C61339-5276-690C-1171-E67E20B683FE}"/>
              </a:ext>
            </a:extLst>
          </p:cNvPr>
          <p:cNvSpPr txBox="1">
            <a:spLocks/>
          </p:cNvSpPr>
          <p:nvPr/>
        </p:nvSpPr>
        <p:spPr>
          <a:xfrm>
            <a:off x="889000" y="667846"/>
            <a:ext cx="10591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PE" sz="32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Análisis de sensibilidad usando LINDO / LINGO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906014-7432-439B-4D4D-CA1AD60C1610}"/>
              </a:ext>
            </a:extLst>
          </p:cNvPr>
          <p:cNvSpPr txBox="1"/>
          <p:nvPr/>
        </p:nvSpPr>
        <p:spPr>
          <a:xfrm>
            <a:off x="889000" y="2625576"/>
            <a:ext cx="10210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2" marR="5080" algn="just">
              <a:spcBef>
                <a:spcPts val="600"/>
              </a:spcBef>
              <a:spcAft>
                <a:spcPts val="600"/>
              </a:spcAft>
              <a:buSzPct val="100000"/>
              <a:tabLst>
                <a:tab pos="241300" algn="l"/>
              </a:tabLst>
            </a:pPr>
            <a:r>
              <a:rPr lang="es-PE" sz="2400" dirty="0"/>
              <a:t>Una fábrica produce 2 productos en dos máquinas. Una unidad del producto 1 requiere 2 horas en la maquina A y 1 hora en la maquina B. Una unidad del producto 2 requiere 1 hora en la maquina A y 3 horas en la maquina B. La ganancia por unidad de los productos 1 y 2 son de $30 y $20, respectivamente. El tiempo disponible diariamente para cada maquina es de 8 horas.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3246579-BB09-367D-3F8E-77D25AB46363}"/>
              </a:ext>
            </a:extLst>
          </p:cNvPr>
          <p:cNvSpPr txBox="1">
            <a:spLocks/>
          </p:cNvSpPr>
          <p:nvPr/>
        </p:nvSpPr>
        <p:spPr>
          <a:xfrm>
            <a:off x="889000" y="1336974"/>
            <a:ext cx="10591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PE" sz="24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1</a:t>
            </a:r>
            <a:r>
              <a:rPr lang="es-PE" sz="32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028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C61339-5276-690C-1171-E67E20B683FE}"/>
              </a:ext>
            </a:extLst>
          </p:cNvPr>
          <p:cNvSpPr txBox="1">
            <a:spLocks/>
          </p:cNvSpPr>
          <p:nvPr/>
        </p:nvSpPr>
        <p:spPr>
          <a:xfrm>
            <a:off x="889000" y="667846"/>
            <a:ext cx="10591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PE" sz="32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Análisis de sensibilidad usando LINDO / LINGO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3246579-BB09-367D-3F8E-77D25AB46363}"/>
              </a:ext>
            </a:extLst>
          </p:cNvPr>
          <p:cNvSpPr txBox="1">
            <a:spLocks/>
          </p:cNvSpPr>
          <p:nvPr/>
        </p:nvSpPr>
        <p:spPr>
          <a:xfrm>
            <a:off x="889000" y="1336974"/>
            <a:ext cx="10591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PE" sz="24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1</a:t>
            </a:r>
            <a:r>
              <a:rPr lang="es-PE" sz="32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83D9619-6B13-6B81-E126-BFB04EE8BA0D}"/>
              </a:ext>
            </a:extLst>
          </p:cNvPr>
          <p:cNvSpPr txBox="1">
            <a:spLocks/>
          </p:cNvSpPr>
          <p:nvPr/>
        </p:nvSpPr>
        <p:spPr>
          <a:xfrm>
            <a:off x="875048" y="2146470"/>
            <a:ext cx="10591800" cy="37959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PE" sz="2400" dirty="0">
                <a:latin typeface="+mn-lt"/>
                <a:ea typeface="+mn-ea"/>
                <a:cs typeface="+mn-cs"/>
              </a:rPr>
              <a:t>Utilizando el modelo de PL y reporte del Lindo/Lingo</a:t>
            </a:r>
            <a:r>
              <a:rPr lang="es-PE" sz="2400" b="0" dirty="0">
                <a:latin typeface="+mn-lt"/>
                <a:ea typeface="+mn-ea"/>
                <a:cs typeface="+mn-cs"/>
              </a:rPr>
              <a:t>. Se pide lo siguiente</a:t>
            </a:r>
          </a:p>
          <a:p>
            <a:pPr marL="12700">
              <a:spcBef>
                <a:spcPts val="100"/>
              </a:spcBef>
            </a:pPr>
            <a:endParaRPr lang="es-PE" sz="2400" b="0" dirty="0">
              <a:latin typeface="+mn-lt"/>
              <a:ea typeface="+mn-ea"/>
              <a:cs typeface="+mn-cs"/>
            </a:endParaRPr>
          </a:p>
          <a:p>
            <a:pPr marL="469900" indent="-457200">
              <a:spcBef>
                <a:spcPts val="100"/>
              </a:spcBef>
              <a:buAutoNum type="alphaLcParenR"/>
            </a:pPr>
            <a:r>
              <a:rPr lang="es-PE" sz="2400" b="0" dirty="0">
                <a:latin typeface="+mn-lt"/>
                <a:ea typeface="+mn-ea"/>
                <a:cs typeface="+mn-cs"/>
              </a:rPr>
              <a:t>Presente el modelo de PL y determine la cantidad a producir de cada producto.</a:t>
            </a:r>
          </a:p>
          <a:p>
            <a:pPr marL="469900" indent="-457200">
              <a:spcBef>
                <a:spcPts val="100"/>
              </a:spcBef>
              <a:buAutoNum type="alphaLcParenR"/>
            </a:pPr>
            <a:r>
              <a:rPr lang="es-PE" sz="2400" b="0" dirty="0">
                <a:latin typeface="+mn-lt"/>
                <a:ea typeface="+mn-ea"/>
                <a:cs typeface="+mn-cs"/>
              </a:rPr>
              <a:t>Determine el Precio dual de Maq1 y Maq2</a:t>
            </a:r>
          </a:p>
          <a:p>
            <a:pPr marL="469900" indent="-457200">
              <a:spcBef>
                <a:spcPts val="100"/>
              </a:spcBef>
              <a:buAutoNum type="alphaLcParenR"/>
            </a:pPr>
            <a:r>
              <a:rPr lang="es-PE" sz="2400" b="0" dirty="0">
                <a:latin typeface="+mn-lt"/>
                <a:ea typeface="+mn-ea"/>
                <a:cs typeface="+mn-cs"/>
              </a:rPr>
              <a:t>Determine los intervalos de factibilidad con relación a las capacidades</a:t>
            </a:r>
          </a:p>
          <a:p>
            <a:pPr marL="469900" indent="-457200">
              <a:spcBef>
                <a:spcPts val="100"/>
              </a:spcBef>
              <a:buAutoNum type="alphaLcParenR"/>
            </a:pPr>
            <a:r>
              <a:rPr lang="es-PE" sz="2400" b="0" dirty="0">
                <a:latin typeface="+mn-lt"/>
                <a:ea typeface="+mn-ea"/>
                <a:cs typeface="+mn-cs"/>
              </a:rPr>
              <a:t>Determine los intervalos de optimalidad con relación a los ingresos</a:t>
            </a:r>
          </a:p>
          <a:p>
            <a:pPr marL="469900" indent="-457200">
              <a:spcBef>
                <a:spcPts val="100"/>
              </a:spcBef>
              <a:buAutoNum type="alphaLcParenR"/>
            </a:pPr>
            <a:r>
              <a:rPr lang="es-PE" sz="2400" b="0" dirty="0">
                <a:latin typeface="+mn-lt"/>
                <a:ea typeface="+mn-ea"/>
                <a:cs typeface="+mn-cs"/>
              </a:rPr>
              <a:t>Si se puede incrementar las capacidades de ambas maquinas. ¿Cuál maquina tendra la prioridad?. </a:t>
            </a:r>
          </a:p>
          <a:p>
            <a:pPr marL="469900" indent="-457200">
              <a:spcBef>
                <a:spcPts val="100"/>
              </a:spcBef>
              <a:buAutoNum type="alphaLcParenR"/>
            </a:pPr>
            <a:r>
              <a:rPr lang="es-PE" sz="2400" b="0" dirty="0">
                <a:latin typeface="+mn-lt"/>
                <a:ea typeface="+mn-ea"/>
                <a:cs typeface="+mn-cs"/>
              </a:rPr>
              <a:t>Si la capacidad de la Maq 1 se incrementa de 8 a 13 horas. ¿Como impactará este incremento en el ingreso óptimo?. </a:t>
            </a:r>
          </a:p>
        </p:txBody>
      </p:sp>
    </p:spTree>
    <p:extLst>
      <p:ext uri="{BB962C8B-B14F-4D97-AF65-F5344CB8AC3E}">
        <p14:creationId xmlns:p14="http://schemas.microsoft.com/office/powerpoint/2010/main" val="322494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C61339-5276-690C-1171-E67E20B683FE}"/>
              </a:ext>
            </a:extLst>
          </p:cNvPr>
          <p:cNvSpPr txBox="1">
            <a:spLocks/>
          </p:cNvSpPr>
          <p:nvPr/>
        </p:nvSpPr>
        <p:spPr>
          <a:xfrm>
            <a:off x="889000" y="667846"/>
            <a:ext cx="10591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PE" sz="32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Análisis de sensibilidad usando LINDO / LINGO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3246579-BB09-367D-3F8E-77D25AB46363}"/>
              </a:ext>
            </a:extLst>
          </p:cNvPr>
          <p:cNvSpPr txBox="1">
            <a:spLocks/>
          </p:cNvSpPr>
          <p:nvPr/>
        </p:nvSpPr>
        <p:spPr>
          <a:xfrm>
            <a:off x="889000" y="1336974"/>
            <a:ext cx="10591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PE" sz="24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1</a:t>
            </a:r>
            <a:r>
              <a:rPr lang="es-PE" sz="32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5DCB583-3CF9-9F3C-0A74-58C53E9452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11"/>
          <a:stretch/>
        </p:blipFill>
        <p:spPr>
          <a:xfrm>
            <a:off x="609601" y="2006102"/>
            <a:ext cx="5181600" cy="240972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7D63F97-177B-80A0-96E9-150D538A5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142" y="1842241"/>
            <a:ext cx="5629569" cy="42853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935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C61339-5276-690C-1171-E67E20B683FE}"/>
              </a:ext>
            </a:extLst>
          </p:cNvPr>
          <p:cNvSpPr txBox="1">
            <a:spLocks/>
          </p:cNvSpPr>
          <p:nvPr/>
        </p:nvSpPr>
        <p:spPr>
          <a:xfrm>
            <a:off x="889000" y="667846"/>
            <a:ext cx="10591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PE" sz="32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Análisis de sensibilidad usando LINDO / LINGO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3246579-BB09-367D-3F8E-77D25AB46363}"/>
              </a:ext>
            </a:extLst>
          </p:cNvPr>
          <p:cNvSpPr txBox="1">
            <a:spLocks/>
          </p:cNvSpPr>
          <p:nvPr/>
        </p:nvSpPr>
        <p:spPr>
          <a:xfrm>
            <a:off x="889000" y="1336974"/>
            <a:ext cx="10591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PE" sz="24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1</a:t>
            </a:r>
            <a:r>
              <a:rPr lang="es-PE" sz="32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350DF9D-B4FE-2C69-3AAF-2C8287708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3" y="2163869"/>
            <a:ext cx="8978247" cy="3982931"/>
          </a:xfrm>
          <a:prstGeom prst="rect">
            <a:avLst/>
          </a:prstGeom>
        </p:spPr>
      </p:pic>
      <p:sp>
        <p:nvSpPr>
          <p:cNvPr id="7" name="Llamada rectangular 6">
            <a:extLst>
              <a:ext uri="{FF2B5EF4-FFF2-40B4-BE49-F238E27FC236}">
                <a16:creationId xmlns:a16="http://schemas.microsoft.com/office/drawing/2014/main" id="{D4A00CF2-5BF8-91E5-94EA-A09BAC1B8FC6}"/>
              </a:ext>
            </a:extLst>
          </p:cNvPr>
          <p:cNvSpPr/>
          <p:nvPr/>
        </p:nvSpPr>
        <p:spPr>
          <a:xfrm>
            <a:off x="6155626" y="3428999"/>
            <a:ext cx="3014427" cy="1015689"/>
          </a:xfrm>
          <a:prstGeom prst="wedgeRectCallout">
            <a:avLst>
              <a:gd name="adj1" fmla="val 54581"/>
              <a:gd name="adj2" fmla="val -3299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956AEE1-E8E5-296B-5B7A-E6D82115F1A4}"/>
              </a:ext>
            </a:extLst>
          </p:cNvPr>
          <p:cNvSpPr txBox="1"/>
          <p:nvPr/>
        </p:nvSpPr>
        <p:spPr>
          <a:xfrm>
            <a:off x="9359900" y="3429000"/>
            <a:ext cx="25146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_tradnl" sz="1200" dirty="0">
                <a:ln>
                  <a:solidFill>
                    <a:srgbClr val="002060"/>
                  </a:solidFill>
                </a:ln>
                <a:latin typeface="+mj-lt"/>
              </a:rPr>
              <a:t>Incrementos o decrementos permitidos de las variables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9F203FD-3A81-2FED-D39F-5F72863450D2}"/>
              </a:ext>
            </a:extLst>
          </p:cNvPr>
          <p:cNvSpPr txBox="1"/>
          <p:nvPr/>
        </p:nvSpPr>
        <p:spPr>
          <a:xfrm>
            <a:off x="9372600" y="3936858"/>
            <a:ext cx="2501900" cy="507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_tradnl" sz="1100" dirty="0">
                <a:ln>
                  <a:solidFill>
                    <a:srgbClr val="002060"/>
                  </a:solidFill>
                </a:ln>
              </a:rPr>
              <a:t>30 - 23.33 ;  30 + 10</a:t>
            </a:r>
          </a:p>
          <a:p>
            <a:pPr algn="just"/>
            <a:r>
              <a:rPr lang="es-ES_tradnl" sz="1100" dirty="0">
                <a:ln>
                  <a:solidFill>
                    <a:srgbClr val="002060"/>
                  </a:solidFill>
                </a:ln>
              </a:rPr>
              <a:t>20-5         ;  20 + 70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90C3A4F-6BBB-A8B3-1104-26D56908FAD0}"/>
              </a:ext>
            </a:extLst>
          </p:cNvPr>
          <p:cNvSpPr txBox="1"/>
          <p:nvPr/>
        </p:nvSpPr>
        <p:spPr>
          <a:xfrm>
            <a:off x="4479226" y="4727377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ln>
                  <a:solidFill>
                    <a:srgbClr val="002060"/>
                  </a:solidFill>
                </a:ln>
                <a:latin typeface="+mj-lt"/>
              </a:rPr>
              <a:t>Rangos del lado derecho de la restricción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0E4FA1-D29C-7E63-DC0B-B4D815F3C60D}"/>
              </a:ext>
            </a:extLst>
          </p:cNvPr>
          <p:cNvSpPr txBox="1"/>
          <p:nvPr/>
        </p:nvSpPr>
        <p:spPr>
          <a:xfrm>
            <a:off x="9385300" y="5321932"/>
            <a:ext cx="2489200" cy="507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_tradnl" sz="1100" dirty="0">
                <a:ln>
                  <a:solidFill>
                    <a:srgbClr val="002060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8 – 5.33 ;  8 + 8</a:t>
            </a:r>
          </a:p>
          <a:p>
            <a:pPr algn="just"/>
            <a:r>
              <a:rPr lang="es-ES_tradnl" sz="1100" dirty="0">
                <a:ln>
                  <a:solidFill>
                    <a:srgbClr val="002060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16 - 4     ;  8  + 16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49A9309-4611-43EE-8DBA-C21F34426345}"/>
              </a:ext>
            </a:extLst>
          </p:cNvPr>
          <p:cNvSpPr txBox="1"/>
          <p:nvPr/>
        </p:nvSpPr>
        <p:spPr>
          <a:xfrm>
            <a:off x="9385300" y="4832466"/>
            <a:ext cx="25019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_tradnl" sz="1200" dirty="0">
                <a:ln>
                  <a:solidFill>
                    <a:srgbClr val="002060"/>
                  </a:solidFill>
                </a:ln>
                <a:latin typeface="+mj-lt"/>
              </a:rPr>
              <a:t>Incrementos o decrementos permitidos en los recursos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1895D62-1500-9F1D-0E1A-6650CF757C49}"/>
              </a:ext>
            </a:extLst>
          </p:cNvPr>
          <p:cNvSpPr txBox="1"/>
          <p:nvPr/>
        </p:nvSpPr>
        <p:spPr>
          <a:xfrm>
            <a:off x="4648200" y="278259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ln>
                  <a:solidFill>
                    <a:srgbClr val="002060"/>
                  </a:solidFill>
                </a:ln>
                <a:latin typeface="+mj-lt"/>
              </a:rPr>
              <a:t>Rangos de los coeficientes de la FO</a:t>
            </a:r>
          </a:p>
        </p:txBody>
      </p:sp>
      <p:sp>
        <p:nvSpPr>
          <p:cNvPr id="14" name="Llamada rectangular 13">
            <a:extLst>
              <a:ext uri="{FF2B5EF4-FFF2-40B4-BE49-F238E27FC236}">
                <a16:creationId xmlns:a16="http://schemas.microsoft.com/office/drawing/2014/main" id="{B5E1B3A5-B2D5-ECB7-EAF6-0C989D8F0EF3}"/>
              </a:ext>
            </a:extLst>
          </p:cNvPr>
          <p:cNvSpPr/>
          <p:nvPr/>
        </p:nvSpPr>
        <p:spPr>
          <a:xfrm>
            <a:off x="6155626" y="5035154"/>
            <a:ext cx="3014427" cy="1015689"/>
          </a:xfrm>
          <a:prstGeom prst="wedgeRectCallout">
            <a:avLst>
              <a:gd name="adj1" fmla="val 54581"/>
              <a:gd name="adj2" fmla="val -3299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505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C61339-5276-690C-1171-E67E20B683FE}"/>
              </a:ext>
            </a:extLst>
          </p:cNvPr>
          <p:cNvSpPr txBox="1">
            <a:spLocks/>
          </p:cNvSpPr>
          <p:nvPr/>
        </p:nvSpPr>
        <p:spPr>
          <a:xfrm>
            <a:off x="889000" y="667846"/>
            <a:ext cx="10591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PE" sz="32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Análisis de sensibilidad usando LINDO / LINGO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3246579-BB09-367D-3F8E-77D25AB46363}"/>
              </a:ext>
            </a:extLst>
          </p:cNvPr>
          <p:cNvSpPr txBox="1">
            <a:spLocks/>
          </p:cNvSpPr>
          <p:nvPr/>
        </p:nvSpPr>
        <p:spPr>
          <a:xfrm>
            <a:off x="889000" y="1336974"/>
            <a:ext cx="10591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PE" sz="24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2</a:t>
            </a:r>
            <a:r>
              <a:rPr lang="es-PE" sz="32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81DE7B-5C49-9E2C-97DD-60575588D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92"/>
          <a:stretch/>
        </p:blipFill>
        <p:spPr>
          <a:xfrm>
            <a:off x="935870" y="2209800"/>
            <a:ext cx="10608314" cy="1371600"/>
          </a:xfrm>
          <a:prstGeom prst="rect">
            <a:avLst/>
          </a:prstGeom>
        </p:spPr>
      </p:pic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D171D00D-9278-038F-B34D-F261CEFAB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866223"/>
              </p:ext>
            </p:extLst>
          </p:nvPr>
        </p:nvGraphicFramePr>
        <p:xfrm>
          <a:off x="1905000" y="3966693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98033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820143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81083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51873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/>
                        <a:t>Operación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/>
                        <a:t>Operación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2400" dirty="0"/>
                        <a:t>Operación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7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2400" b="0" dirty="0"/>
                        <a:t>Tren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b="0" dirty="0"/>
                        <a:t>1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b="0" dirty="0"/>
                        <a:t>3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2400" b="0" dirty="0"/>
                        <a:t>1</a:t>
                      </a: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29318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/>
                        <a:t>Camión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15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C61339-5276-690C-1171-E67E20B683FE}"/>
              </a:ext>
            </a:extLst>
          </p:cNvPr>
          <p:cNvSpPr txBox="1">
            <a:spLocks/>
          </p:cNvSpPr>
          <p:nvPr/>
        </p:nvSpPr>
        <p:spPr>
          <a:xfrm>
            <a:off x="889000" y="667846"/>
            <a:ext cx="10591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PE" sz="32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Análisis de sensibilidad usando LINDO / LINGO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3246579-BB09-367D-3F8E-77D25AB46363}"/>
              </a:ext>
            </a:extLst>
          </p:cNvPr>
          <p:cNvSpPr txBox="1">
            <a:spLocks/>
          </p:cNvSpPr>
          <p:nvPr/>
        </p:nvSpPr>
        <p:spPr>
          <a:xfrm>
            <a:off x="889000" y="1515023"/>
            <a:ext cx="10591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PE" sz="24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2</a:t>
            </a:r>
            <a:r>
              <a:rPr lang="es-PE" sz="32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7D019296-38DF-E906-A7C7-7DF1F6B49372}"/>
              </a:ext>
            </a:extLst>
          </p:cNvPr>
          <p:cNvSpPr txBox="1">
            <a:spLocks/>
          </p:cNvSpPr>
          <p:nvPr/>
        </p:nvSpPr>
        <p:spPr>
          <a:xfrm>
            <a:off x="891146" y="2362200"/>
            <a:ext cx="10591800" cy="30444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PE" sz="2400" dirty="0">
                <a:latin typeface="+mn-lt"/>
                <a:ea typeface="+mn-ea"/>
                <a:cs typeface="+mn-cs"/>
              </a:rPr>
              <a:t>Utilizando el modelo de PL y reporte del Lindo/Lingo</a:t>
            </a:r>
            <a:r>
              <a:rPr lang="es-PE" sz="2400" b="0" dirty="0">
                <a:latin typeface="+mn-lt"/>
                <a:ea typeface="+mn-ea"/>
                <a:cs typeface="+mn-cs"/>
              </a:rPr>
              <a:t>. Se pide lo siguiente</a:t>
            </a:r>
          </a:p>
          <a:p>
            <a:pPr marL="12700">
              <a:spcBef>
                <a:spcPts val="100"/>
              </a:spcBef>
            </a:pPr>
            <a:endParaRPr lang="es-PE" sz="2400" b="0" dirty="0">
              <a:latin typeface="+mn-lt"/>
              <a:ea typeface="+mn-ea"/>
              <a:cs typeface="+mn-cs"/>
            </a:endParaRPr>
          </a:p>
          <a:p>
            <a:pPr marL="469900" indent="-457200">
              <a:spcBef>
                <a:spcPts val="100"/>
              </a:spcBef>
              <a:buAutoNum type="alphaLcParenR"/>
            </a:pPr>
            <a:r>
              <a:rPr lang="es-PE" sz="2400" b="0" dirty="0">
                <a:latin typeface="+mn-lt"/>
                <a:ea typeface="+mn-ea"/>
                <a:cs typeface="+mn-cs"/>
              </a:rPr>
              <a:t>Presente el modelo de PL y determine la cantidad a producir de cada juguete</a:t>
            </a:r>
          </a:p>
          <a:p>
            <a:pPr marL="469900" indent="-457200">
              <a:spcBef>
                <a:spcPts val="100"/>
              </a:spcBef>
              <a:buAutoNum type="alphaLcParenR"/>
            </a:pPr>
            <a:r>
              <a:rPr lang="es-PE" sz="2400" b="0" dirty="0">
                <a:latin typeface="+mn-lt"/>
                <a:ea typeface="+mn-ea"/>
                <a:cs typeface="+mn-cs"/>
              </a:rPr>
              <a:t>Determine el Precio dual de los recursos o capacidades.</a:t>
            </a:r>
          </a:p>
          <a:p>
            <a:pPr marL="469900" indent="-457200">
              <a:spcBef>
                <a:spcPts val="100"/>
              </a:spcBef>
              <a:buAutoNum type="alphaLcParenR"/>
            </a:pPr>
            <a:r>
              <a:rPr lang="es-PE" sz="2400" b="0" dirty="0">
                <a:latin typeface="+mn-lt"/>
                <a:ea typeface="+mn-ea"/>
                <a:cs typeface="+mn-cs"/>
              </a:rPr>
              <a:t>Determine los intervalos de factibilidad con relación a las capacidades</a:t>
            </a:r>
          </a:p>
          <a:p>
            <a:pPr marL="469900" indent="-457200">
              <a:spcBef>
                <a:spcPts val="100"/>
              </a:spcBef>
              <a:buAutoNum type="alphaLcParenR"/>
            </a:pPr>
            <a:r>
              <a:rPr lang="es-PE" sz="2400" b="0" dirty="0">
                <a:latin typeface="+mn-lt"/>
                <a:ea typeface="+mn-ea"/>
                <a:cs typeface="+mn-cs"/>
              </a:rPr>
              <a:t>Determine los intervalos de optimalidad con relación a los ingresos</a:t>
            </a:r>
          </a:p>
          <a:p>
            <a:pPr marL="469900" indent="-457200">
              <a:spcBef>
                <a:spcPts val="100"/>
              </a:spcBef>
              <a:buAutoNum type="alphaLcParenR"/>
            </a:pPr>
            <a:r>
              <a:rPr lang="es-PE" sz="2400" b="0" dirty="0">
                <a:latin typeface="+mn-lt"/>
                <a:ea typeface="+mn-ea"/>
                <a:cs typeface="+mn-cs"/>
              </a:rPr>
              <a:t>Si aumenta la capacidad de tiempo disponible para las operaciones . Cúal tendría la prioridad?.</a:t>
            </a:r>
          </a:p>
        </p:txBody>
      </p:sp>
    </p:spTree>
    <p:extLst>
      <p:ext uri="{BB962C8B-B14F-4D97-AF65-F5344CB8AC3E}">
        <p14:creationId xmlns:p14="http://schemas.microsoft.com/office/powerpoint/2010/main" val="55817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C61339-5276-690C-1171-E67E20B683FE}"/>
              </a:ext>
            </a:extLst>
          </p:cNvPr>
          <p:cNvSpPr txBox="1">
            <a:spLocks/>
          </p:cNvSpPr>
          <p:nvPr/>
        </p:nvSpPr>
        <p:spPr>
          <a:xfrm>
            <a:off x="889000" y="667846"/>
            <a:ext cx="10591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PE" sz="32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Análisis de sensibilidad usando LINDO / LINGO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3246579-BB09-367D-3F8E-77D25AB46363}"/>
              </a:ext>
            </a:extLst>
          </p:cNvPr>
          <p:cNvSpPr txBox="1">
            <a:spLocks/>
          </p:cNvSpPr>
          <p:nvPr/>
        </p:nvSpPr>
        <p:spPr>
          <a:xfrm>
            <a:off x="889000" y="1336974"/>
            <a:ext cx="10591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PE" sz="24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2</a:t>
            </a:r>
            <a:r>
              <a:rPr lang="es-PE" sz="32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6E669E-ADDD-E155-FE34-38987CD68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19400"/>
            <a:ext cx="4276114" cy="17451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BB7609B-0A45-B112-4597-E7BF01E491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04"/>
          <a:stretch/>
        </p:blipFill>
        <p:spPr>
          <a:xfrm>
            <a:off x="5714999" y="2819400"/>
            <a:ext cx="5680463" cy="11659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E38F49E-B0E4-F861-79BE-7EEB7374BD47}"/>
              </a:ext>
            </a:extLst>
          </p:cNvPr>
          <p:cNvSpPr txBox="1"/>
          <p:nvPr/>
        </p:nvSpPr>
        <p:spPr>
          <a:xfrm>
            <a:off x="871828" y="2164399"/>
            <a:ext cx="4013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PE" sz="1800" b="0" dirty="0">
                <a:latin typeface="+mn-lt"/>
                <a:ea typeface="+mn-ea"/>
                <a:cs typeface="+mn-cs"/>
              </a:rPr>
              <a:t>Paso 1: Formular el modelo de PL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649B3D-FB74-EE3A-043E-F99DC292BB84}"/>
              </a:ext>
            </a:extLst>
          </p:cNvPr>
          <p:cNvSpPr txBox="1"/>
          <p:nvPr/>
        </p:nvSpPr>
        <p:spPr>
          <a:xfrm>
            <a:off x="5986172" y="2164399"/>
            <a:ext cx="533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PE" sz="1800" b="0" dirty="0">
                <a:latin typeface="+mn-lt"/>
                <a:ea typeface="+mn-ea"/>
                <a:cs typeface="+mn-cs"/>
              </a:rPr>
              <a:t>Paso 2: Interpretar la solución y punto óptimo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8EF9E85-1F40-A44D-5D12-EA62A5248B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11"/>
          <a:stretch/>
        </p:blipFill>
        <p:spPr>
          <a:xfrm>
            <a:off x="5715000" y="4343400"/>
            <a:ext cx="5680463" cy="17486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0956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462C1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12674</TotalTime>
  <Words>809</Words>
  <Application>Microsoft Macintosh PowerPoint</Application>
  <PresentationFormat>Panorámica</PresentationFormat>
  <Paragraphs>105</Paragraphs>
  <Slides>14</Slides>
  <Notes>0</Notes>
  <HiddenSlides>4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INVESTIGACIÓN OPERATIVA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creator>Orians, A.J.</dc:creator>
  <cp:lastModifiedBy>Martin Sanchez</cp:lastModifiedBy>
  <cp:revision>30</cp:revision>
  <dcterms:created xsi:type="dcterms:W3CDTF">2020-08-21T14:06:25Z</dcterms:created>
  <dcterms:modified xsi:type="dcterms:W3CDTF">2023-09-26T22:23:49Z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2020-08-21T00:00:00Z</vt:filetime>
  </property>
</Properties>
</file>