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43" r:id="rId3"/>
    <p:sldId id="401" r:id="rId4"/>
    <p:sldId id="433" r:id="rId5"/>
    <p:sldId id="434" r:id="rId6"/>
    <p:sldId id="436" r:id="rId7"/>
    <p:sldId id="439" r:id="rId8"/>
    <p:sldId id="440" r:id="rId9"/>
    <p:sldId id="441" r:id="rId10"/>
    <p:sldId id="429" r:id="rId11"/>
    <p:sldId id="442" r:id="rId12"/>
    <p:sldId id="443" r:id="rId13"/>
    <p:sldId id="275" r:id="rId14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94679"/>
  </p:normalViewPr>
  <p:slideViewPr>
    <p:cSldViewPr>
      <p:cViewPr varScale="1">
        <p:scale>
          <a:sx n="100" d="100"/>
          <a:sy n="100" d="100"/>
        </p:scale>
        <p:origin x="1112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85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91F91-578E-9E4D-8EB3-CFFC1F328C54}" type="datetimeFigureOut">
              <a:rPr lang="es-PE" smtClean="0"/>
              <a:t>4/05/24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0251-4A44-8545-A97E-79002A7750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203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5448" y="700278"/>
            <a:ext cx="10141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E6F88AC-A465-2940-C903-44EF4FCF3967}"/>
              </a:ext>
            </a:extLst>
          </p:cNvPr>
          <p:cNvSpPr/>
          <p:nvPr userDrawn="1"/>
        </p:nvSpPr>
        <p:spPr>
          <a:xfrm>
            <a:off x="8915400" y="381000"/>
            <a:ext cx="2819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E720CB-7CAA-AFCB-434D-7CD8739EE817}"/>
              </a:ext>
            </a:extLst>
          </p:cNvPr>
          <p:cNvSpPr/>
          <p:nvPr userDrawn="1"/>
        </p:nvSpPr>
        <p:spPr>
          <a:xfrm>
            <a:off x="8778240" y="381000"/>
            <a:ext cx="3185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C1E319-CCDD-4927-8159-D50096DD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170F-702A-45FB-98FF-681829BE2387}" type="datetimeFigureOut">
              <a:rPr lang="es-PE" smtClean="0"/>
              <a:t>4/05/24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B54D14-CF67-4575-86A3-63128B7B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FC3500-9F9C-4C4D-B6DD-D43E9432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5080-3BB4-47D1-B288-7349805E311D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E87A48-E163-AEFF-BCFD-2A837BBCFF12}"/>
              </a:ext>
            </a:extLst>
          </p:cNvPr>
          <p:cNvSpPr/>
          <p:nvPr userDrawn="1"/>
        </p:nvSpPr>
        <p:spPr>
          <a:xfrm>
            <a:off x="8778240" y="381000"/>
            <a:ext cx="303276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276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73EE5F-9837-45FE-BBFD-464B64A3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170F-702A-45FB-98FF-681829BE2387}" type="datetimeFigureOut">
              <a:rPr lang="es-PE" smtClean="0"/>
              <a:t>4/05/24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D4A91B-E68E-466C-99F6-D5340D9C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B8E73-7335-4D24-8B50-FCED4811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5080-3BB4-47D1-B288-7349805E311D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ED168CC-1074-49CF-DE47-4FEC0E12F713}"/>
              </a:ext>
            </a:extLst>
          </p:cNvPr>
          <p:cNvSpPr/>
          <p:nvPr userDrawn="1"/>
        </p:nvSpPr>
        <p:spPr>
          <a:xfrm>
            <a:off x="8778240" y="381000"/>
            <a:ext cx="303276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809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1347" y="1560067"/>
            <a:ext cx="6369304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1347" y="1560067"/>
            <a:ext cx="6369304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73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" y="0"/>
            <a:ext cx="8121904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3A1836A-8BB5-3736-E09E-23893433AC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5900" y="1371600"/>
            <a:ext cx="9220200" cy="751488"/>
          </a:xfrm>
        </p:spPr>
        <p:txBody>
          <a:bodyPr tIns="12700" rtlCol="0"/>
          <a:lstStyle/>
          <a:p>
            <a:pPr marR="635" algn="ctr" eaLnBrk="1" fontAlgn="auto" hangingPunct="1">
              <a:spcAft>
                <a:spcPts val="2400"/>
              </a:spcAft>
              <a:defRPr/>
            </a:pPr>
            <a:r>
              <a:rPr lang="es-ES_tradnl" b="1" dirty="0">
                <a:solidFill>
                  <a:srgbClr val="C00000"/>
                </a:solidFill>
                <a:latin typeface="Arial"/>
                <a:cs typeface="Arial"/>
              </a:rPr>
              <a:t>INVESTIGACIÓN</a:t>
            </a:r>
            <a:r>
              <a:rPr lang="es-ES_tradnl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s-ES_tradnl" b="1" spc="-70" dirty="0">
                <a:solidFill>
                  <a:srgbClr val="C00000"/>
                </a:solidFill>
                <a:latin typeface="Arial"/>
                <a:cs typeface="Arial"/>
              </a:rPr>
              <a:t>OPERATIVA</a:t>
            </a:r>
            <a:endParaRPr lang="es-ES_tradnl" b="0" spc="-7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884E91-1704-559D-F5B1-5A49ECA6E229}"/>
              </a:ext>
            </a:extLst>
          </p:cNvPr>
          <p:cNvSpPr txBox="1"/>
          <p:nvPr/>
        </p:nvSpPr>
        <p:spPr>
          <a:xfrm>
            <a:off x="1752600" y="3048412"/>
            <a:ext cx="998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_tradnl" sz="2800" b="0" spc="-70" dirty="0">
                <a:solidFill>
                  <a:srgbClr val="C00000"/>
                </a:solidFill>
              </a:rPr>
              <a:t>Tema: Regla del 100%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_tradnl" sz="2400" b="0" spc="-70" dirty="0">
                <a:solidFill>
                  <a:srgbClr val="C00000"/>
                </a:solidFill>
                <a:latin typeface="Arial"/>
                <a:cs typeface="Arial"/>
              </a:rPr>
              <a:t>Semana </a:t>
            </a:r>
            <a:r>
              <a:rPr lang="es-ES_tradnl" sz="2400" spc="-70" dirty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r>
              <a:rPr lang="es-ES_tradnl" sz="2400" b="0" spc="-70" dirty="0">
                <a:solidFill>
                  <a:srgbClr val="C00000"/>
                </a:solidFill>
                <a:latin typeface="Arial"/>
                <a:cs typeface="Arial"/>
              </a:rPr>
              <a:t> – </a:t>
            </a:r>
            <a:r>
              <a:rPr lang="es-ES_tradnl" sz="2400" b="0" spc="-70">
                <a:solidFill>
                  <a:srgbClr val="C00000"/>
                </a:solidFill>
                <a:latin typeface="Arial"/>
                <a:cs typeface="Arial"/>
              </a:rPr>
              <a:t>Sesión 2</a:t>
            </a:r>
            <a:endParaRPr lang="es-ES_tradnl" sz="2400" b="0" spc="-7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C86A5680-5D1C-8844-4E1B-EE3758300235}"/>
              </a:ext>
            </a:extLst>
          </p:cNvPr>
          <p:cNvSpPr txBox="1"/>
          <p:nvPr/>
        </p:nvSpPr>
        <p:spPr>
          <a:xfrm>
            <a:off x="457200" y="1149219"/>
            <a:ext cx="11049000" cy="456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Ahora se decide </a:t>
            </a:r>
            <a:r>
              <a:rPr lang="es-P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comprar </a:t>
            </a:r>
            <a:r>
              <a:rPr lang="es-PE" sz="18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0.5 toneladas adicionales </a:t>
            </a:r>
            <a:r>
              <a:rPr lang="es-P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material 1 </a:t>
            </a:r>
            <a:r>
              <a:rPr lang="es-PE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sz="18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4.5 toneladas adicionales </a:t>
            </a:r>
            <a:r>
              <a:rPr lang="es-P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material 3</a:t>
            </a:r>
            <a:r>
              <a:rPr lang="es-PE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E79F35-41F3-542D-15D1-14F417406182}"/>
              </a:ext>
            </a:extLst>
          </p:cNvPr>
          <p:cNvSpPr txBox="1"/>
          <p:nvPr/>
        </p:nvSpPr>
        <p:spPr>
          <a:xfrm>
            <a:off x="615080" y="4551823"/>
            <a:ext cx="10891120" cy="3841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s-PE" sz="1600" dirty="0">
                <a:effectLst/>
                <a:latin typeface="+mj-lt"/>
              </a:rPr>
              <a:t>El Material 1 tiene un aumento de 1.5 ton. POR LO TANTO, SU INCREMENTO DEL LADO DERECHO ES DE 0.5/1.5 = 0.333 = 33.3%</a:t>
            </a:r>
            <a:endParaRPr lang="es-PE" sz="1400" dirty="0">
              <a:latin typeface="+mj-lt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FD991CE-12E8-D502-4109-33E79D848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54" y="2450052"/>
            <a:ext cx="2882900" cy="138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D6927F6-38FF-AFC8-9386-A8EB8384C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89" y="2079292"/>
            <a:ext cx="5140804" cy="23773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2FF6F43-C5E0-F1A6-7877-EF677282C24B}"/>
              </a:ext>
            </a:extLst>
          </p:cNvPr>
          <p:cNvSpPr txBox="1"/>
          <p:nvPr/>
        </p:nvSpPr>
        <p:spPr>
          <a:xfrm>
            <a:off x="615080" y="5062538"/>
            <a:ext cx="10891120" cy="3841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s-PE" sz="1600" dirty="0">
                <a:effectLst/>
                <a:latin typeface="+mj-lt"/>
              </a:rPr>
              <a:t>El Material 2 tiene un aumento de 9 ton. POR LO TANTO, SU INCREMENTO DEL LADO DERECHO ES DE 4.5/9 = 0.50 = 50.0%</a:t>
            </a:r>
            <a:endParaRPr lang="es-PE" sz="1400" dirty="0">
              <a:latin typeface="+mj-lt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D4564C8-2216-FE98-A19C-DBD37AB4DB6D}"/>
              </a:ext>
            </a:extLst>
          </p:cNvPr>
          <p:cNvSpPr txBox="1"/>
          <p:nvPr/>
        </p:nvSpPr>
        <p:spPr>
          <a:xfrm>
            <a:off x="615080" y="5562132"/>
            <a:ext cx="10891120" cy="3841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s-PE" sz="1600" dirty="0">
                <a:effectLst/>
                <a:latin typeface="+mj-lt"/>
              </a:rPr>
              <a:t>LA SUMA DE LOS PORCENTAJES PARA LOS LADOS DERECHOS ES DE 33.3% + 50% = 83.3%</a:t>
            </a:r>
            <a:endParaRPr lang="es-PE" sz="1400" dirty="0">
              <a:latin typeface="+mj-lt"/>
            </a:endParaRP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E9F0A226-A915-F9FE-DED2-A969BD5CA696}"/>
              </a:ext>
            </a:extLst>
          </p:cNvPr>
          <p:cNvSpPr/>
          <p:nvPr/>
        </p:nvSpPr>
        <p:spPr>
          <a:xfrm>
            <a:off x="5867401" y="3910552"/>
            <a:ext cx="990600" cy="153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F4A673F9-E9ED-345B-E2FF-651C3F2C119D}"/>
              </a:ext>
            </a:extLst>
          </p:cNvPr>
          <p:cNvSpPr/>
          <p:nvPr/>
        </p:nvSpPr>
        <p:spPr>
          <a:xfrm>
            <a:off x="5867401" y="4213571"/>
            <a:ext cx="990600" cy="2042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664C6BB-9000-9669-66D2-0266AFE8303B}"/>
              </a:ext>
            </a:extLst>
          </p:cNvPr>
          <p:cNvSpPr/>
          <p:nvPr/>
        </p:nvSpPr>
        <p:spPr>
          <a:xfrm>
            <a:off x="8610600" y="3886200"/>
            <a:ext cx="990600" cy="153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6BE132B2-836A-C799-62EB-170831C30C17}"/>
              </a:ext>
            </a:extLst>
          </p:cNvPr>
          <p:cNvSpPr/>
          <p:nvPr/>
        </p:nvSpPr>
        <p:spPr>
          <a:xfrm>
            <a:off x="8610600" y="4256812"/>
            <a:ext cx="990600" cy="1535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B99F1B0-46A9-9280-7523-B57437D338C2}"/>
              </a:ext>
            </a:extLst>
          </p:cNvPr>
          <p:cNvSpPr txBox="1"/>
          <p:nvPr/>
        </p:nvSpPr>
        <p:spPr>
          <a:xfrm>
            <a:off x="460332" y="228600"/>
            <a:ext cx="10203493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Para cambios </a:t>
            </a:r>
            <a:r>
              <a:rPr lang="es-ES_tradnl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simultáneos</a:t>
            </a:r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 en</a:t>
            </a:r>
            <a:r>
              <a:rPr lang="es-ES_tradnl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los datos del </a:t>
            </a:r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LADO DERECHO </a:t>
            </a:r>
            <a:r>
              <a:rPr lang="es-ES_tradnl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del problema:</a:t>
            </a:r>
            <a:endParaRPr lang="es-ES_tradnl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6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F72BB38-A413-5F85-6045-D427E99B6756}"/>
              </a:ext>
            </a:extLst>
          </p:cNvPr>
          <p:cNvSpPr txBox="1"/>
          <p:nvPr/>
        </p:nvSpPr>
        <p:spPr>
          <a:xfrm>
            <a:off x="869515" y="1398005"/>
            <a:ext cx="10627290" cy="9585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2000" b="1" dirty="0">
                <a:latin typeface="Arial" panose="020B0604020202020204" pitchFamily="34" charset="0"/>
                <a:cs typeface="Arial" panose="020B0604020202020204" pitchFamily="34" charset="0"/>
              </a:rPr>
              <a:t>POR LO TANTO:</a:t>
            </a:r>
          </a:p>
          <a:p>
            <a:pPr algn="just">
              <a:lnSpc>
                <a:spcPct val="150000"/>
              </a:lnSpc>
            </a:pPr>
            <a:r>
              <a:rPr lang="es-ES_tradnl" sz="2000" b="1" dirty="0">
                <a:latin typeface="Arial" panose="020B0604020202020204" pitchFamily="34" charset="0"/>
                <a:cs typeface="Arial" panose="020B0604020202020204" pitchFamily="34" charset="0"/>
              </a:rPr>
              <a:t>La suma del incremento porcentual para el material 1 y el material 3 es de 83.3%.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D125DB-7DC8-49DE-83E7-9D1E536696B2}"/>
              </a:ext>
            </a:extLst>
          </p:cNvPr>
          <p:cNvSpPr txBox="1"/>
          <p:nvPr/>
        </p:nvSpPr>
        <p:spPr>
          <a:xfrm>
            <a:off x="869515" y="3604475"/>
            <a:ext cx="10636685" cy="1881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REGLA DEL 100 POR CIENTO PARA LOS LADOS DERECHOS</a:t>
            </a:r>
          </a:p>
          <a:p>
            <a:pPr>
              <a:lnSpc>
                <a:spcPct val="150000"/>
              </a:lnSpc>
            </a:pPr>
            <a:r>
              <a:rPr lang="es-PE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todos los lados derechos que cambian, sume los porcentajes de los aumentos y las disminuciones permisibles; </a:t>
            </a:r>
            <a:r>
              <a:rPr lang="es-PE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la suma es menor o igual que 100%, </a:t>
            </a:r>
            <a:r>
              <a:rPr lang="es-PE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precios duales no cambian.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1CF8F394-6529-EC1F-FAD3-F741CEB9D016}"/>
              </a:ext>
            </a:extLst>
          </p:cNvPr>
          <p:cNvSpPr/>
          <p:nvPr/>
        </p:nvSpPr>
        <p:spPr>
          <a:xfrm rot="5400000">
            <a:off x="5968662" y="-2136930"/>
            <a:ext cx="340271" cy="10415392"/>
          </a:xfrm>
          <a:prstGeom prst="rightBrace">
            <a:avLst>
              <a:gd name="adj1" fmla="val 12981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9B04C5-6B65-88E5-B63A-303BCB2D276D}"/>
              </a:ext>
            </a:extLst>
          </p:cNvPr>
          <p:cNvSpPr txBox="1"/>
          <p:nvPr/>
        </p:nvSpPr>
        <p:spPr>
          <a:xfrm>
            <a:off x="460332" y="228600"/>
            <a:ext cx="10203493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Para cambios </a:t>
            </a:r>
            <a:r>
              <a:rPr lang="es-ES_tradnl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simultáneos</a:t>
            </a:r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 en</a:t>
            </a:r>
            <a:r>
              <a:rPr lang="es-ES_tradnl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los datos del </a:t>
            </a:r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LADO DERECHO </a:t>
            </a:r>
            <a:r>
              <a:rPr lang="es-ES_tradnl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del problema:</a:t>
            </a:r>
            <a:endParaRPr lang="es-ES_tradnl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ED125DB-7DC8-49DE-83E7-9D1E536696B2}"/>
              </a:ext>
            </a:extLst>
          </p:cNvPr>
          <p:cNvSpPr txBox="1"/>
          <p:nvPr/>
        </p:nvSpPr>
        <p:spPr>
          <a:xfrm>
            <a:off x="777657" y="4114800"/>
            <a:ext cx="10636685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 aplicar la regla del 100 por ciento al problema, vemos que la suma de los porcentajes de los aumentos y las disminuciones permisibles es 83.3%. Por tanto, la regla del 100 por ciento indica que el precio dual para la restricción del material 1 aún es $33.33 por tonelada, y el precio dual para la restricción del material 3 sigue siendo $44.44 por tonelada. De ahí que las 0.5 toneladas adicionales de material 1 y las 4.5 toneladas adicionales de material 3 mejoran el valor de la función objetivo en 0.5(33.33) + 4.5(44.44) = $216.65. Sin embargo, observe que el programa lineal modificado proporciona una nueva solución óptima.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B5B9F3-86D0-7348-9922-B192A77C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3" y="2143011"/>
            <a:ext cx="4417700" cy="1839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1271E4-DDDF-C5A9-8704-74C326226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711875"/>
            <a:ext cx="3076982" cy="12724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434FE0D-D8B3-9822-23C5-AD53EE3CA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11874"/>
            <a:ext cx="2687911" cy="1290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6F9CB3E-C38B-3F5C-E37B-D805CB3BD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76" y="2143011"/>
            <a:ext cx="4435141" cy="1839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0569ABF3-8127-1F62-7361-7077E571D43F}"/>
              </a:ext>
            </a:extLst>
          </p:cNvPr>
          <p:cNvSpPr/>
          <p:nvPr/>
        </p:nvSpPr>
        <p:spPr>
          <a:xfrm>
            <a:off x="5867400" y="1574658"/>
            <a:ext cx="457200" cy="911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C7D2B2-13DB-FB46-2064-15B8D04E64D0}"/>
              </a:ext>
            </a:extLst>
          </p:cNvPr>
          <p:cNvSpPr txBox="1"/>
          <p:nvPr/>
        </p:nvSpPr>
        <p:spPr>
          <a:xfrm>
            <a:off x="460332" y="228600"/>
            <a:ext cx="10203493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Para cambios </a:t>
            </a:r>
            <a:r>
              <a:rPr lang="es-ES_tradnl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simultáneos</a:t>
            </a:r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 en</a:t>
            </a:r>
            <a:r>
              <a:rPr lang="es-ES_tradnl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los datos del </a:t>
            </a:r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LADO DERECHO </a:t>
            </a:r>
            <a:r>
              <a:rPr lang="es-ES_tradnl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del problema:</a:t>
            </a:r>
            <a:endParaRPr lang="es-ES_tradnl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969" y="145914"/>
            <a:ext cx="10650988" cy="656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7;p17"/>
          <p:cNvGrpSpPr/>
          <p:nvPr/>
        </p:nvGrpSpPr>
        <p:grpSpPr>
          <a:xfrm>
            <a:off x="1174360" y="1954498"/>
            <a:ext cx="2102240" cy="2062868"/>
            <a:chOff x="5049725" y="1435050"/>
            <a:chExt cx="486550" cy="481850"/>
          </a:xfrm>
          <a:solidFill>
            <a:srgbClr val="C00000"/>
          </a:solidFill>
        </p:grpSpPr>
        <p:sp>
          <p:nvSpPr>
            <p:cNvPr id="14" name="Google Shape;138;p17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139;p17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140;p17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Google Shape;141;p17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9C0983D3-312E-C084-8591-1109BF98C2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10" y="152400"/>
            <a:ext cx="2390660" cy="533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49826" y="1954498"/>
            <a:ext cx="8001000" cy="19343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065" marR="5080" algn="just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tabLst>
                <a:tab pos="241300" algn="l"/>
              </a:tabLst>
            </a:pPr>
            <a:r>
              <a:rPr lang="es-PE" sz="2800" b="1" dirty="0">
                <a:solidFill>
                  <a:srgbClr val="002060"/>
                </a:solidFill>
              </a:rPr>
              <a:t>Al finalizar la sesión, el alumno comprenderá el impacto de los cambios simultaneos en la Función Objetivo, o en el Lado derecho de las restricciones.</a:t>
            </a: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AAAC4D75-D235-AE55-94DB-6667DD94FE9D}"/>
              </a:ext>
            </a:extLst>
          </p:cNvPr>
          <p:cNvSpPr txBox="1">
            <a:spLocks/>
          </p:cNvSpPr>
          <p:nvPr/>
        </p:nvSpPr>
        <p:spPr>
          <a:xfrm>
            <a:off x="1066800" y="685800"/>
            <a:ext cx="8001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PE" sz="40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Logro</a:t>
            </a:r>
            <a:r>
              <a:rPr lang="es-PE" sz="4000" kern="0" spc="-2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la sesión</a:t>
            </a:r>
            <a:r>
              <a:rPr lang="es-PE" sz="40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18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533400" y="372332"/>
            <a:ext cx="1059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100"/>
              </a:spcBef>
            </a:pPr>
            <a:r>
              <a:rPr lang="es-ES_tradnl" alt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rPr>
              <a:t>Ejemplo</a:t>
            </a:r>
            <a:endParaRPr lang="es-PE" sz="2400" kern="0" spc="-1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17BC6B6-387A-18C2-E674-86DC43B5F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279"/>
              </p:ext>
            </p:extLst>
          </p:nvPr>
        </p:nvGraphicFramePr>
        <p:xfrm>
          <a:off x="1371600" y="4503733"/>
          <a:ext cx="4013201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298033127"/>
                    </a:ext>
                  </a:extLst>
                </a:gridCol>
                <a:gridCol w="1651696">
                  <a:extLst>
                    <a:ext uri="{9D8B030D-6E8A-4147-A177-3AD203B41FA5}">
                      <a16:colId xmlns:a16="http://schemas.microsoft.com/office/drawing/2014/main" val="1282014341"/>
                    </a:ext>
                  </a:extLst>
                </a:gridCol>
                <a:gridCol w="1294705">
                  <a:extLst>
                    <a:ext uri="{9D8B030D-6E8A-4147-A177-3AD203B41FA5}">
                      <a16:colId xmlns:a16="http://schemas.microsoft.com/office/drawing/2014/main" val="256810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Aditivo para combustible 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Base para solvente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0" dirty="0"/>
                        <a:t>Material 1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0" dirty="0"/>
                        <a:t>0.4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0" dirty="0"/>
                        <a:t>0.5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29318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Material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Material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7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7385813F-96BD-6E16-5473-22C18957517D}"/>
              </a:ext>
            </a:extLst>
          </p:cNvPr>
          <p:cNvSpPr txBox="1"/>
          <p:nvPr/>
        </p:nvSpPr>
        <p:spPr>
          <a:xfrm>
            <a:off x="527137" y="890173"/>
            <a:ext cx="11201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sz="2000" dirty="0"/>
              <a:t>Una empresa pequeña fabrica una variedad de productos químicos. En un proceso de producción particular </a:t>
            </a:r>
            <a:r>
              <a:rPr lang="es-ES_tradnl" sz="2000" b="1" dirty="0"/>
              <a:t>se utilizan tres materias primas para elaborar dos productos</a:t>
            </a:r>
            <a:r>
              <a:rPr lang="es-ES_tradnl" sz="2000" dirty="0"/>
              <a:t>: un </a:t>
            </a:r>
            <a:r>
              <a:rPr lang="es-ES_tradnl" sz="2000" b="1" u="sng" dirty="0"/>
              <a:t>aditivo para combustible </a:t>
            </a:r>
            <a:r>
              <a:rPr lang="es-ES_tradnl" sz="2000" dirty="0"/>
              <a:t>y una </a:t>
            </a:r>
            <a:r>
              <a:rPr lang="es-ES_tradnl" sz="2000" b="1" u="sng" dirty="0"/>
              <a:t>base para solvente</a:t>
            </a:r>
            <a:r>
              <a:rPr lang="es-ES_tradnl" sz="2000" dirty="0"/>
              <a:t>. El aditivo se vende a las compañías petroleras y se utiliza en la producción de gasolina y otros combustibles</a:t>
            </a:r>
          </a:p>
          <a:p>
            <a:pPr algn="just"/>
            <a:r>
              <a:rPr lang="es-ES_tradnl" sz="2000" b="1" dirty="0"/>
              <a:t>Las tres materias primas se mezclan para formar el aditivo para combustible y la base para solvente.</a:t>
            </a:r>
          </a:p>
          <a:p>
            <a:pPr algn="just"/>
            <a:r>
              <a:rPr lang="es-ES_tradnl" sz="2000" dirty="0"/>
              <a:t>El departamento de contabilidad analizó las cifras de producción, asignó todos los costos relevantes y llegó a precios para ambos productos que generarían una contribución a las </a:t>
            </a:r>
            <a:r>
              <a:rPr lang="es-ES_tradnl" sz="2000" b="1" dirty="0"/>
              <a:t>utilidades de $40 por cada tonelada de aditivo para combustible producido y $30 por cada tonelada producida de base para solvente.</a:t>
            </a:r>
          </a:p>
          <a:p>
            <a:pPr algn="just"/>
            <a:r>
              <a:rPr lang="es-ES_tradnl" sz="2000" dirty="0">
                <a:highlight>
                  <a:srgbClr val="FFFF00"/>
                </a:highlight>
              </a:rPr>
              <a:t>Determinar la cantidad de toneladas de aditivo para combustible y de base solvente a producir con el fin de maximizar la contribución total a las utilidades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EEFB81E-C24E-C730-B448-A1DEB2D271B9}"/>
              </a:ext>
            </a:extLst>
          </p:cNvPr>
          <p:cNvSpPr txBox="1"/>
          <p:nvPr/>
        </p:nvSpPr>
        <p:spPr>
          <a:xfrm>
            <a:off x="875430" y="6195373"/>
            <a:ext cx="10427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dirty="0"/>
              <a:t>(*) Una tonelada de aditivo para combustible es una mezcla de 0.4 ton de material 1 y 0.6 ton de material 3</a:t>
            </a:r>
          </a:p>
          <a:p>
            <a:r>
              <a:rPr lang="es-ES_tradnl" sz="1400" dirty="0"/>
              <a:t>(*) Se utilizan 0.6 ton de material 3 en cada tonelada de aditivo para combustible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24238F9-E21A-3744-796B-1D6706C37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23415"/>
              </p:ext>
            </p:extLst>
          </p:nvPr>
        </p:nvGraphicFramePr>
        <p:xfrm>
          <a:off x="6222478" y="4503733"/>
          <a:ext cx="4013200" cy="169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298033127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1282014341"/>
                    </a:ext>
                  </a:extLst>
                </a:gridCol>
              </a:tblGrid>
              <a:tr h="588041">
                <a:tc>
                  <a:txBody>
                    <a:bodyPr/>
                    <a:lstStyle/>
                    <a:p>
                      <a:r>
                        <a:rPr lang="es-ES_tradnl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Cantidad disponible para producción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5947"/>
                  </a:ext>
                </a:extLst>
              </a:tr>
              <a:tr h="367866"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0" dirty="0"/>
                        <a:t>Material 1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b="0" dirty="0"/>
                        <a:t>20 ton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293184170"/>
                  </a:ext>
                </a:extLst>
              </a:tr>
              <a:tr h="367866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Material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5 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490"/>
                  </a:ext>
                </a:extLst>
              </a:tr>
              <a:tr h="367866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Material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21 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8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B30C8B3-179D-3EAD-3E75-EA3090FF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91016"/>
            <a:ext cx="2959100" cy="1435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15C5F5-96A3-5931-4346-19B5FC1B3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73" y="1219200"/>
            <a:ext cx="5475353" cy="520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57FA631-1E45-A16F-1671-CD381EBC7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74" y="1981200"/>
            <a:ext cx="5475353" cy="2070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6DC78FC-3542-5A28-6A64-751F6F4A1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74" y="4216400"/>
            <a:ext cx="5505624" cy="25344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8D02FB83-F550-68D0-46CD-BA8EB5501AC4}"/>
              </a:ext>
            </a:extLst>
          </p:cNvPr>
          <p:cNvSpPr txBox="1">
            <a:spLocks/>
          </p:cNvSpPr>
          <p:nvPr/>
        </p:nvSpPr>
        <p:spPr>
          <a:xfrm>
            <a:off x="533400" y="372332"/>
            <a:ext cx="1059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100"/>
              </a:spcBef>
            </a:pPr>
            <a:r>
              <a:rPr lang="es-ES_tradnl" alt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rPr>
              <a:t>Ejemplo</a:t>
            </a:r>
            <a:endParaRPr lang="es-PE" sz="2400" kern="0" spc="-1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CD7CFA-7348-8E55-D61D-1821A6D67A6D}"/>
              </a:ext>
            </a:extLst>
          </p:cNvPr>
          <p:cNvSpPr txBox="1"/>
          <p:nvPr/>
        </p:nvSpPr>
        <p:spPr>
          <a:xfrm>
            <a:off x="543838" y="1981200"/>
            <a:ext cx="10972800" cy="2805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Hasta ahora se realizó el análisis de sensibilidad solo a cambios de un coeficiente de la función objetivo, o de una restricción en el lado derecho, manteniendo los demás sin cambios.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Ahora veremos qué ocurre si dos o más coeficientes de la función objetivo cambian simultáneamente, </a:t>
            </a:r>
            <a:r>
              <a:rPr lang="es-ES_tradnl" sz="2000" dirty="0" err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 si dos o más restricciones del lado derecho cambian simultáneamente. Esto se hará con ayuda de la </a:t>
            </a:r>
            <a:r>
              <a:rPr lang="es-ES_tradn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Regla del 100%</a:t>
            </a:r>
          </a:p>
        </p:txBody>
      </p:sp>
    </p:spTree>
    <p:extLst>
      <p:ext uri="{BB962C8B-B14F-4D97-AF65-F5344CB8AC3E}">
        <p14:creationId xmlns:p14="http://schemas.microsoft.com/office/powerpoint/2010/main" val="261828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8F8A645-BA7B-E638-4AB7-F6269566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8353"/>
            <a:ext cx="4294868" cy="175699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D4EE2AC-3ECF-0BEA-2DCD-B0002CEF9D68}"/>
              </a:ext>
            </a:extLst>
          </p:cNvPr>
          <p:cNvSpPr txBox="1"/>
          <p:nvPr/>
        </p:nvSpPr>
        <p:spPr>
          <a:xfrm>
            <a:off x="609600" y="1499119"/>
            <a:ext cx="10972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sz="2000" dirty="0"/>
              <a:t>Para el ejemplo, si tenemos que la contribución a las utilidades del aditivo para combustible se </a:t>
            </a:r>
            <a:r>
              <a:rPr lang="es-ES_tradnl" sz="2000" dirty="0">
                <a:highlight>
                  <a:srgbClr val="00FF00"/>
                </a:highlight>
              </a:rPr>
              <a:t>incrementa a $48 por tonelada</a:t>
            </a:r>
            <a:r>
              <a:rPr lang="es-ES_tradnl" sz="2000" dirty="0"/>
              <a:t> y la contribución a las utilidades de la </a:t>
            </a:r>
            <a:r>
              <a:rPr lang="es-ES_tradnl" sz="2000" dirty="0">
                <a:highlight>
                  <a:srgbClr val="00FF00"/>
                </a:highlight>
              </a:rPr>
              <a:t>base para solvente disminuye a $27 por tonelada.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C836DC6-18C2-B700-0FC2-29899A02D280}"/>
              </a:ext>
            </a:extLst>
          </p:cNvPr>
          <p:cNvSpPr txBox="1"/>
          <p:nvPr/>
        </p:nvSpPr>
        <p:spPr>
          <a:xfrm>
            <a:off x="6324600" y="4822081"/>
            <a:ext cx="45866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1600" dirty="0"/>
              <a:t>El aumento permisible para los coeficientes del aditivo para combustible es de $20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6D25881-1E5C-1ADF-7A65-C376FC07B5B8}"/>
              </a:ext>
            </a:extLst>
          </p:cNvPr>
          <p:cNvSpPr/>
          <p:nvPr/>
        </p:nvSpPr>
        <p:spPr>
          <a:xfrm>
            <a:off x="533400" y="3217962"/>
            <a:ext cx="1981200" cy="481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425EA4-FF38-5F5C-8C7B-BDCEFA64F789}"/>
              </a:ext>
            </a:extLst>
          </p:cNvPr>
          <p:cNvSpPr txBox="1"/>
          <p:nvPr/>
        </p:nvSpPr>
        <p:spPr>
          <a:xfrm>
            <a:off x="685800" y="4800578"/>
            <a:ext cx="434340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1600" dirty="0"/>
              <a:t>Por tanto, el aditivo para combustible tiene un incremento de $48 - $40 = $8 por tonelada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2EF8455-EBC1-D42A-6FE4-637F3BFD7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08621"/>
            <a:ext cx="4586614" cy="211136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B03A3B1-7DEC-E0C1-84D0-5F378200710B}"/>
              </a:ext>
            </a:extLst>
          </p:cNvPr>
          <p:cNvSpPr txBox="1"/>
          <p:nvPr/>
        </p:nvSpPr>
        <p:spPr>
          <a:xfrm>
            <a:off x="685800" y="5500695"/>
            <a:ext cx="1043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dirty="0">
                <a:highlight>
                  <a:srgbClr val="FFFF00"/>
                </a:highlight>
              </a:rPr>
              <a:t>Por tanto, el incremento de $8 en el coeficiente de la función objetivo del aditivo para combustible es 8/20  0.40, o 40%, de su aumento permisible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4F29241-789B-20E4-D654-1AE2994942CB}"/>
              </a:ext>
            </a:extLst>
          </p:cNvPr>
          <p:cNvSpPr/>
          <p:nvPr/>
        </p:nvSpPr>
        <p:spPr>
          <a:xfrm>
            <a:off x="8839200" y="3207843"/>
            <a:ext cx="914400" cy="144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A11D979-CB20-5FFE-77C2-FEA5B66260F1}"/>
              </a:ext>
            </a:extLst>
          </p:cNvPr>
          <p:cNvSpPr txBox="1"/>
          <p:nvPr/>
        </p:nvSpPr>
        <p:spPr>
          <a:xfrm>
            <a:off x="614297" y="794216"/>
            <a:ext cx="10203493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Para cambios </a:t>
            </a:r>
            <a:r>
              <a:rPr lang="es-ES_tradnl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simultáneos</a:t>
            </a:r>
            <a:r>
              <a:rPr lang="es-ES_tradnl" b="1" u="sng" dirty="0">
                <a:latin typeface="Arial" panose="020B0604020202020204" pitchFamily="34" charset="0"/>
                <a:cs typeface="Arial" panose="020B0604020202020204" pitchFamily="34" charset="0"/>
              </a:rPr>
              <a:t> en</a:t>
            </a:r>
            <a:r>
              <a:rPr lang="es-ES_tradnl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los datos de los coeficientes de la función objetivo:</a:t>
            </a:r>
            <a:endParaRPr lang="es-ES_tradnl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5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533400" y="372332"/>
            <a:ext cx="1059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100"/>
              </a:spcBef>
            </a:pPr>
            <a:r>
              <a:rPr lang="es-ES_tradnl" alt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rPr>
              <a:t>Ejemplo</a:t>
            </a:r>
            <a:endParaRPr lang="es-PE" sz="2400" kern="0" spc="-1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F8A645-BA7B-E638-4AB7-F6269566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4" y="1684717"/>
            <a:ext cx="4294868" cy="175699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D4EE2AC-3ECF-0BEA-2DCD-B0002CEF9D68}"/>
              </a:ext>
            </a:extLst>
          </p:cNvPr>
          <p:cNvSpPr txBox="1"/>
          <p:nvPr/>
        </p:nvSpPr>
        <p:spPr>
          <a:xfrm>
            <a:off x="685800" y="972583"/>
            <a:ext cx="109728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2000" dirty="0"/>
              <a:t>DEL MISMO MODO, PARA LA BASE DE SOLVENTE.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C836DC6-18C2-B700-0FC2-29899A02D280}"/>
              </a:ext>
            </a:extLst>
          </p:cNvPr>
          <p:cNvSpPr txBox="1"/>
          <p:nvPr/>
        </p:nvSpPr>
        <p:spPr>
          <a:xfrm>
            <a:off x="6478044" y="3334996"/>
            <a:ext cx="4586614" cy="584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s-PE" sz="1600" dirty="0">
                <a:effectLst/>
                <a:latin typeface="+mj-lt"/>
              </a:rPr>
              <a:t>Con una disminución permisible $10 </a:t>
            </a:r>
            <a:endParaRPr lang="es-PE" sz="1400" dirty="0">
              <a:latin typeface="+mj-lt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6D25881-1E5C-1ADF-7A65-C376FC07B5B8}"/>
              </a:ext>
            </a:extLst>
          </p:cNvPr>
          <p:cNvSpPr/>
          <p:nvPr/>
        </p:nvSpPr>
        <p:spPr>
          <a:xfrm>
            <a:off x="686844" y="1644326"/>
            <a:ext cx="1981200" cy="481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425EA4-FF38-5F5C-8C7B-BDCEFA64F789}"/>
              </a:ext>
            </a:extLst>
          </p:cNvPr>
          <p:cNvSpPr txBox="1"/>
          <p:nvPr/>
        </p:nvSpPr>
        <p:spPr>
          <a:xfrm>
            <a:off x="839244" y="3334996"/>
            <a:ext cx="4343400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PE" sz="1600" dirty="0">
                <a:effectLst/>
                <a:latin typeface="+mj-lt"/>
              </a:rPr>
              <a:t>Del mismo modo, la base solvente tiene un decremento de $30 </a:t>
            </a:r>
            <a:r>
              <a:rPr lang="es-PE" sz="1600" dirty="0">
                <a:latin typeface="+mj-lt"/>
              </a:rPr>
              <a:t>- </a:t>
            </a:r>
            <a:r>
              <a:rPr lang="es-PE" sz="1600" dirty="0">
                <a:effectLst/>
                <a:latin typeface="+mj-lt"/>
              </a:rPr>
              <a:t>$27  = $3 por tonelada </a:t>
            </a:r>
            <a:endParaRPr lang="es-PE" sz="1400" dirty="0">
              <a:latin typeface="+mj-lt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2EF8455-EBC1-D42A-6FE4-637F3BFD7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44" y="1034985"/>
            <a:ext cx="4586614" cy="211136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B03A3B1-7DEC-E0C1-84D0-5F378200710B}"/>
              </a:ext>
            </a:extLst>
          </p:cNvPr>
          <p:cNvSpPr txBox="1"/>
          <p:nvPr/>
        </p:nvSpPr>
        <p:spPr>
          <a:xfrm>
            <a:off x="839244" y="4473462"/>
            <a:ext cx="10285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dirty="0">
                <a:highlight>
                  <a:srgbClr val="FFFF00"/>
                </a:highlight>
              </a:rPr>
              <a:t>Por tanto, </a:t>
            </a:r>
            <a:r>
              <a:rPr lang="es-PE" dirty="0">
                <a:highlight>
                  <a:srgbClr val="FFFF00"/>
                </a:highlight>
              </a:rPr>
              <a:t>la disminución de $3 en el coeficiente de la función objetivo de la base para solvente es 3 / 10  0.30, o 30%, de su disminución permisible.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939FD2C-7858-008A-2CBF-557868C34B89}"/>
              </a:ext>
            </a:extLst>
          </p:cNvPr>
          <p:cNvSpPr/>
          <p:nvPr/>
        </p:nvSpPr>
        <p:spPr>
          <a:xfrm>
            <a:off x="10134600" y="1752600"/>
            <a:ext cx="914400" cy="144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644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533400" y="372332"/>
            <a:ext cx="1059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100"/>
              </a:spcBef>
            </a:pPr>
            <a:r>
              <a:rPr lang="es-ES_tradnl" alt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rPr>
              <a:t>Ejemplo</a:t>
            </a:r>
            <a:endParaRPr lang="es-PE" sz="2400" kern="0" spc="-1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9A5FD6-451E-C8B9-4210-56BF7AFD5B1C}"/>
              </a:ext>
            </a:extLst>
          </p:cNvPr>
          <p:cNvSpPr txBox="1"/>
          <p:nvPr/>
        </p:nvSpPr>
        <p:spPr>
          <a:xfrm>
            <a:off x="869515" y="1148030"/>
            <a:ext cx="10627290" cy="14202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2000" b="1" dirty="0">
                <a:latin typeface="Arial" panose="020B0604020202020204" pitchFamily="34" charset="0"/>
                <a:cs typeface="Arial" panose="020B0604020202020204" pitchFamily="34" charset="0"/>
              </a:rPr>
              <a:t>POR LO TANTO:</a:t>
            </a:r>
          </a:p>
          <a:p>
            <a:pPr algn="just">
              <a:lnSpc>
                <a:spcPct val="150000"/>
              </a:lnSpc>
            </a:pPr>
            <a:r>
              <a:rPr lang="es-ES_tradnl" sz="2000" b="1" dirty="0">
                <a:latin typeface="Arial" panose="020B0604020202020204" pitchFamily="34" charset="0"/>
                <a:cs typeface="Arial" panose="020B0604020202020204" pitchFamily="34" charset="0"/>
              </a:rPr>
              <a:t>La suma del incremento porcentual para el aditivo para combustible y la disminución porcentual para la base para solvente es 40% + 30% = 70%.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5920A4-1C92-8F0B-057E-6B5FDFDEDA47}"/>
              </a:ext>
            </a:extLst>
          </p:cNvPr>
          <p:cNvSpPr txBox="1"/>
          <p:nvPr/>
        </p:nvSpPr>
        <p:spPr>
          <a:xfrm>
            <a:off x="869515" y="3604475"/>
            <a:ext cx="10636685" cy="1881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REGLA DEL 100 POR CIENTO PARA LOS COEFICIENTES DE LA FUNCIÓN OBJETIVO </a:t>
            </a:r>
          </a:p>
          <a:p>
            <a:pPr>
              <a:lnSpc>
                <a:spcPct val="150000"/>
              </a:lnSpc>
            </a:pPr>
            <a:r>
              <a:rPr lang="es-PE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todos los coeficientes de la función objetivo que cambian, sume los porcentajes de los aumentos y las disminuciones permisibles; </a:t>
            </a:r>
            <a:r>
              <a:rPr lang="es-PE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la suma es menor o igual que 100%, </a:t>
            </a:r>
            <a:r>
              <a:rPr lang="es-PE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solución óptima no cambiará. 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20488239-B5CB-6FB3-5A59-31B76E1766B8}"/>
              </a:ext>
            </a:extLst>
          </p:cNvPr>
          <p:cNvSpPr/>
          <p:nvPr/>
        </p:nvSpPr>
        <p:spPr>
          <a:xfrm rot="5400000">
            <a:off x="5968662" y="-2136930"/>
            <a:ext cx="340271" cy="10415392"/>
          </a:xfrm>
          <a:prstGeom prst="rightBrace">
            <a:avLst>
              <a:gd name="adj1" fmla="val 12981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708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61339-5276-690C-1171-E67E20B683FE}"/>
              </a:ext>
            </a:extLst>
          </p:cNvPr>
          <p:cNvSpPr txBox="1">
            <a:spLocks/>
          </p:cNvSpPr>
          <p:nvPr/>
        </p:nvSpPr>
        <p:spPr>
          <a:xfrm>
            <a:off x="533400" y="372332"/>
            <a:ext cx="1059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100"/>
              </a:spcBef>
            </a:pPr>
            <a:r>
              <a:rPr lang="es-ES_tradnl" altLang="es-PE" sz="2400" kern="0" spc="-1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Monotype Sorts" pitchFamily="2" charset="2"/>
              </a:rPr>
              <a:t>Ejemplo</a:t>
            </a:r>
            <a:endParaRPr lang="es-PE" sz="2400" kern="0" spc="-1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9A5FD6-451E-C8B9-4210-56BF7AFD5B1C}"/>
              </a:ext>
            </a:extLst>
          </p:cNvPr>
          <p:cNvSpPr txBox="1"/>
          <p:nvPr/>
        </p:nvSpPr>
        <p:spPr>
          <a:xfrm>
            <a:off x="533400" y="1295400"/>
            <a:ext cx="10627290" cy="28052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CONCLUSIÓN:</a:t>
            </a:r>
          </a:p>
          <a:p>
            <a:pPr algn="just">
              <a:lnSpc>
                <a:spcPct val="15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PE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regla del 100% indica que si la contribución a las utilidades del aditivo para combustible aumenta a $48 por tonelada y la contribución a las utilidades de la base para solvente disminuye a $27 por tonelada, </a:t>
            </a:r>
            <a:r>
              <a:rPr lang="es-PE" sz="2000" b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solución F = 25 toneladas y S = 20 toneladas siguen siendo óptima.</a:t>
            </a:r>
            <a:r>
              <a:rPr lang="es-PE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Por tanto, con los coeficientes de la función objetivo modificados y la misma solución óptima, la contribución total a las utilidades se vuelve 48(25) + 27(20) = $1740. 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86CB1C-D7D4-9ED4-9D27-9649EAFAB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343400"/>
            <a:ext cx="339634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462C1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13435</TotalTime>
  <Words>1026</Words>
  <Application>Microsoft Macintosh PowerPoint</Application>
  <PresentationFormat>Panorámica</PresentationFormat>
  <Paragraphs>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INVESTIGACIÓN OPERATIVA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Martin Sanchez</cp:lastModifiedBy>
  <cp:revision>38</cp:revision>
  <dcterms:created xsi:type="dcterms:W3CDTF">2020-08-21T14:06:25Z</dcterms:created>
  <dcterms:modified xsi:type="dcterms:W3CDTF">2024-05-04T17:11:17Z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2020-08-21T00:00:00Z</vt:filetime>
  </property>
</Properties>
</file>