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9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23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35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89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897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071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13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855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01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95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22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60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76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98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84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31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49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2BB7D-8AEE-47BF-A663-688708530794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6156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8FF58D5-7A4E-4683-B623-16CA14919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90" y="1534871"/>
            <a:ext cx="9145379" cy="29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4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>
            <a:extLst>
              <a:ext uri="{FF2B5EF4-FFF2-40B4-BE49-F238E27FC236}">
                <a16:creationId xmlns:a16="http://schemas.microsoft.com/office/drawing/2014/main" xmlns="" id="{D63205FC-D854-490C-A6D5-E5CE3C5634B4}"/>
              </a:ext>
            </a:extLst>
          </p:cNvPr>
          <p:cNvSpPr txBox="1">
            <a:spLocks/>
          </p:cNvSpPr>
          <p:nvPr/>
        </p:nvSpPr>
        <p:spPr>
          <a:xfrm>
            <a:off x="2536974" y="1443770"/>
            <a:ext cx="1350847" cy="464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400" dirty="0">
                <a:latin typeface="Open Sans"/>
              </a:rPr>
              <a:t>MISION 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xmlns="" id="{624AC0CB-ED46-4BBC-ABF9-C1EB7542688F}"/>
              </a:ext>
            </a:extLst>
          </p:cNvPr>
          <p:cNvSpPr txBox="1">
            <a:spLocks/>
          </p:cNvSpPr>
          <p:nvPr/>
        </p:nvSpPr>
        <p:spPr>
          <a:xfrm>
            <a:off x="760273" y="1963197"/>
            <a:ext cx="5120053" cy="17064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sz="1800" dirty="0"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Proporcionar a nuestros clientes un servicio de logística y transporte terrestre, eficaz y eficiente, contando con altos estándares de calidad y seguridad, teniendo el respaldo de personal calificado, certificado y comprometido con la satisfacción de nuestros clientes.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xmlns="" id="{53214A8E-B302-4E06-804B-F4C6B3F28BDE}"/>
              </a:ext>
            </a:extLst>
          </p:cNvPr>
          <p:cNvSpPr txBox="1">
            <a:spLocks/>
          </p:cNvSpPr>
          <p:nvPr/>
        </p:nvSpPr>
        <p:spPr>
          <a:xfrm>
            <a:off x="7892013" y="1451598"/>
            <a:ext cx="1350847" cy="4524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400" dirty="0">
                <a:latin typeface="Open Sans"/>
              </a:rPr>
              <a:t>VISION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xmlns="" id="{D7721201-5950-4570-A493-28CBACAEC881}"/>
              </a:ext>
            </a:extLst>
          </p:cNvPr>
          <p:cNvSpPr txBox="1">
            <a:spLocks/>
          </p:cNvSpPr>
          <p:nvPr/>
        </p:nvSpPr>
        <p:spPr>
          <a:xfrm>
            <a:off x="6248539" y="1962240"/>
            <a:ext cx="5120053" cy="17064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sz="1800" dirty="0"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Ser la empresa líder en logística y transporte terrestre a nivel nacional, implementando la mejora continua en cada uno de nuestros procesos, buscando en todo momento la excelencia en el servicio.</a:t>
            </a:r>
          </a:p>
          <a:p>
            <a:pPr algn="just"/>
            <a:endParaRPr lang="es-MX" sz="1800" dirty="0">
              <a:latin typeface="Open Sans"/>
            </a:endParaRPr>
          </a:p>
        </p:txBody>
      </p:sp>
      <p:pic>
        <p:nvPicPr>
          <p:cNvPr id="8" name="Gráfico 7" descr="Medalla">
            <a:extLst>
              <a:ext uri="{FF2B5EF4-FFF2-40B4-BE49-F238E27FC236}">
                <a16:creationId xmlns:a16="http://schemas.microsoft.com/office/drawing/2014/main" xmlns="" id="{E8C6640F-7577-421A-9535-2B74A31223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75230" y="1368726"/>
            <a:ext cx="544661" cy="535309"/>
          </a:xfrm>
          <a:prstGeom prst="rect">
            <a:avLst/>
          </a:prstGeom>
        </p:spPr>
      </p:pic>
      <p:pic>
        <p:nvPicPr>
          <p:cNvPr id="9" name="Gráfico 8" descr="Cinta">
            <a:extLst>
              <a:ext uri="{FF2B5EF4-FFF2-40B4-BE49-F238E27FC236}">
                <a16:creationId xmlns:a16="http://schemas.microsoft.com/office/drawing/2014/main" xmlns="" id="{610D68D2-EDC9-4775-A9BE-A0F365BAC8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193282" y="1410161"/>
            <a:ext cx="461744" cy="45243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45CD8427-5261-44F1-9212-50DEF140861F}"/>
              </a:ext>
            </a:extLst>
          </p:cNvPr>
          <p:cNvSpPr txBox="1"/>
          <p:nvPr/>
        </p:nvSpPr>
        <p:spPr>
          <a:xfrm>
            <a:off x="4589406" y="4247580"/>
            <a:ext cx="2112841" cy="38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dirty="0"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 Responsabilidad </a:t>
            </a:r>
            <a:endParaRPr lang="es-MX" dirty="0">
              <a:latin typeface="Open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4B88B833-FBF5-4F50-9689-6B8A73153B8D}"/>
              </a:ext>
            </a:extLst>
          </p:cNvPr>
          <p:cNvSpPr txBox="1"/>
          <p:nvPr/>
        </p:nvSpPr>
        <p:spPr>
          <a:xfrm>
            <a:off x="6546488" y="5061350"/>
            <a:ext cx="2299648" cy="38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dirty="0"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Trabajo en equipo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84EAB825-E097-434B-B6BD-744BE7696668}"/>
              </a:ext>
            </a:extLst>
          </p:cNvPr>
          <p:cNvSpPr txBox="1"/>
          <p:nvPr/>
        </p:nvSpPr>
        <p:spPr>
          <a:xfrm>
            <a:off x="4674150" y="5079346"/>
            <a:ext cx="177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Compromiso 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E65C4F45-77BD-49B8-9B6B-1A26CD308EB0}"/>
              </a:ext>
            </a:extLst>
          </p:cNvPr>
          <p:cNvSpPr txBox="1"/>
          <p:nvPr/>
        </p:nvSpPr>
        <p:spPr>
          <a:xfrm>
            <a:off x="5994422" y="4660395"/>
            <a:ext cx="1701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Innovación 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EE37C154-55A6-425A-91D8-0CC5F2324B87}"/>
              </a:ext>
            </a:extLst>
          </p:cNvPr>
          <p:cNvSpPr txBox="1"/>
          <p:nvPr/>
        </p:nvSpPr>
        <p:spPr>
          <a:xfrm>
            <a:off x="4674150" y="4663463"/>
            <a:ext cx="1774075" cy="38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dirty="0"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Respeto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40C14E87-2DB4-4170-AE11-25CFDF9054FF}"/>
              </a:ext>
            </a:extLst>
          </p:cNvPr>
          <p:cNvSpPr txBox="1"/>
          <p:nvPr/>
        </p:nvSpPr>
        <p:spPr>
          <a:xfrm>
            <a:off x="2816143" y="4655159"/>
            <a:ext cx="1701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Open Sans"/>
              </a:rPr>
              <a:t>VALORES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xmlns="" id="{EE062F05-A741-4B1D-9FD4-B16A5476F56E}"/>
              </a:ext>
            </a:extLst>
          </p:cNvPr>
          <p:cNvSpPr/>
          <p:nvPr/>
        </p:nvSpPr>
        <p:spPr>
          <a:xfrm>
            <a:off x="4151161" y="4243720"/>
            <a:ext cx="592372" cy="123075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7F953F73-0EB3-4384-8268-66D5B0C669F9}"/>
              </a:ext>
            </a:extLst>
          </p:cNvPr>
          <p:cNvSpPr txBox="1"/>
          <p:nvPr/>
        </p:nvSpPr>
        <p:spPr>
          <a:xfrm>
            <a:off x="6702247" y="4247580"/>
            <a:ext cx="1701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Open Sans"/>
              </a:rPr>
              <a:t>Puntualidad</a:t>
            </a:r>
            <a:endParaRPr lang="es-MX" dirty="0">
              <a:latin typeface="Open Sans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60C8FCEB-3747-4860-85D2-5B67423E8C02}"/>
              </a:ext>
            </a:extLst>
          </p:cNvPr>
          <p:cNvSpPr txBox="1"/>
          <p:nvPr/>
        </p:nvSpPr>
        <p:spPr>
          <a:xfrm>
            <a:off x="8293662" y="4247580"/>
            <a:ext cx="1361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Open Sans"/>
              </a:rPr>
              <a:t>Excelencia</a:t>
            </a:r>
            <a:endParaRPr lang="es-MX" dirty="0">
              <a:latin typeface="Open Sans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88C68176-64F0-42B4-AA68-A5D9E8448007}"/>
              </a:ext>
            </a:extLst>
          </p:cNvPr>
          <p:cNvSpPr txBox="1"/>
          <p:nvPr/>
        </p:nvSpPr>
        <p:spPr>
          <a:xfrm>
            <a:off x="7616345" y="4672456"/>
            <a:ext cx="1115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i="0" dirty="0">
                <a:effectLst/>
                <a:latin typeface="Open Sans"/>
              </a:rPr>
              <a:t>Lealtad</a:t>
            </a:r>
            <a:endParaRPr lang="es-MX" dirty="0">
              <a:latin typeface="Open Sans"/>
            </a:endParaRPr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xmlns="" id="{DD5348C3-6A9B-4D3D-B58F-D545A6FD4921}"/>
              </a:ext>
            </a:extLst>
          </p:cNvPr>
          <p:cNvSpPr/>
          <p:nvPr/>
        </p:nvSpPr>
        <p:spPr>
          <a:xfrm>
            <a:off x="2395239" y="4655159"/>
            <a:ext cx="390807" cy="40011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xmlns="" id="{C7372019-475A-4B6F-8609-D99A1075EA84}"/>
              </a:ext>
            </a:extLst>
          </p:cNvPr>
          <p:cNvSpPr/>
          <p:nvPr/>
        </p:nvSpPr>
        <p:spPr>
          <a:xfrm>
            <a:off x="6546488" y="4398434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xmlns="" id="{16BC5207-39B6-4BED-B722-0AF952C8DBA7}"/>
              </a:ext>
            </a:extLst>
          </p:cNvPr>
          <p:cNvSpPr/>
          <p:nvPr/>
        </p:nvSpPr>
        <p:spPr>
          <a:xfrm>
            <a:off x="8134454" y="4398434"/>
            <a:ext cx="4916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xmlns="" id="{88603198-D48F-433A-BE2F-445FE6B94457}"/>
              </a:ext>
            </a:extLst>
          </p:cNvPr>
          <p:cNvSpPr/>
          <p:nvPr/>
        </p:nvSpPr>
        <p:spPr>
          <a:xfrm>
            <a:off x="5828467" y="4809495"/>
            <a:ext cx="4916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xmlns="" id="{0C05C93E-41EC-42B8-B08A-6899C2989DDA}"/>
              </a:ext>
            </a:extLst>
          </p:cNvPr>
          <p:cNvSpPr/>
          <p:nvPr/>
        </p:nvSpPr>
        <p:spPr>
          <a:xfrm>
            <a:off x="7444457" y="4822201"/>
            <a:ext cx="4916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xmlns="" id="{0273D943-C3F3-46FE-BF7B-69E824EA4ECF}"/>
              </a:ext>
            </a:extLst>
          </p:cNvPr>
          <p:cNvSpPr/>
          <p:nvPr/>
        </p:nvSpPr>
        <p:spPr>
          <a:xfrm>
            <a:off x="6399057" y="5230241"/>
            <a:ext cx="4916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207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5AE52A12-BEFB-4803-9EDE-7D69BB2A8D03}"/>
              </a:ext>
            </a:extLst>
          </p:cNvPr>
          <p:cNvSpPr txBox="1"/>
          <p:nvPr/>
        </p:nvSpPr>
        <p:spPr>
          <a:xfrm>
            <a:off x="483703" y="2448950"/>
            <a:ext cx="23721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LOGISTICA</a:t>
            </a:r>
            <a:r>
              <a:rPr lang="es-MX" dirty="0"/>
              <a:t/>
            </a:r>
            <a:br>
              <a:rPr lang="es-MX" dirty="0"/>
            </a:b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Trabajamos de la mano contigo para coordinar el servicio que se ajuste a lo que necesitas. 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Tenemos servicio de </a:t>
            </a:r>
            <a:r>
              <a:rPr lang="es-MX" dirty="0">
                <a:solidFill>
                  <a:srgbClr val="FFFFFF"/>
                </a:solidFill>
                <a:latin typeface="Open Sans"/>
              </a:rPr>
              <a:t>r</a:t>
            </a: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eparto y recolección.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4C404845-FF52-4486-A543-2D90825598F1}"/>
              </a:ext>
            </a:extLst>
          </p:cNvPr>
          <p:cNvSpPr txBox="1"/>
          <p:nvPr/>
        </p:nvSpPr>
        <p:spPr>
          <a:xfrm>
            <a:off x="3332922" y="1543880"/>
            <a:ext cx="25576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COBERTURA</a:t>
            </a:r>
            <a:r>
              <a:rPr lang="es-MX" dirty="0"/>
              <a:t/>
            </a:r>
            <a:br>
              <a:rPr lang="es-MX" dirty="0"/>
            </a:b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Realizamos servicios de carga en general en toda la República Mexicana.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C715A02-DC09-4928-AB1C-9B33ACBD01F1}"/>
              </a:ext>
            </a:extLst>
          </p:cNvPr>
          <p:cNvSpPr txBox="1"/>
          <p:nvPr/>
        </p:nvSpPr>
        <p:spPr>
          <a:xfrm>
            <a:off x="7580244" y="1543880"/>
            <a:ext cx="29419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SEGURIDAD</a:t>
            </a:r>
            <a:r>
              <a:rPr lang="es-MX" dirty="0"/>
              <a:t/>
            </a:r>
            <a:br>
              <a:rPr lang="es-MX" dirty="0"/>
            </a:b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Todas nuestras unidades están monitoreadas 24 </a:t>
            </a:r>
            <a:r>
              <a:rPr lang="es-MX" b="0" i="0" dirty="0" err="1">
                <a:solidFill>
                  <a:srgbClr val="FFFFFF"/>
                </a:solidFill>
                <a:effectLst/>
                <a:latin typeface="Open Sans"/>
              </a:rPr>
              <a:t>hrs</a:t>
            </a: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. Vía GPS.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992A33EE-FD84-4A62-8C44-9CED2C90E012}"/>
              </a:ext>
            </a:extLst>
          </p:cNvPr>
          <p:cNvSpPr txBox="1"/>
          <p:nvPr/>
        </p:nvSpPr>
        <p:spPr>
          <a:xfrm>
            <a:off x="7580244" y="3603112"/>
            <a:ext cx="26769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EMBALAJES</a:t>
            </a:r>
            <a:r>
              <a:rPr lang="es-MX" dirty="0"/>
              <a:t/>
            </a:r>
            <a:br>
              <a:rPr lang="es-MX" dirty="0"/>
            </a:b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Contamos con el servicio de empaques para que tu mercancía este siempre protegida.</a:t>
            </a:r>
            <a:endParaRPr lang="es-MX" dirty="0"/>
          </a:p>
        </p:txBody>
      </p:sp>
      <p:pic>
        <p:nvPicPr>
          <p:cNvPr id="8" name="Picture 4" descr="Fije Los Iconos De Logística Aislados En Negro Ilustraciones Vectoriales,  Clip Art Vectorizado Libre De Derechos. Image 30744020.">
            <a:extLst>
              <a:ext uri="{FF2B5EF4-FFF2-40B4-BE49-F238E27FC236}">
                <a16:creationId xmlns:a16="http://schemas.microsoft.com/office/drawing/2014/main" xmlns="" id="{0A1D2775-100B-4011-B4FF-26701C514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" t="9232" r="71488" b="71367"/>
          <a:stretch/>
        </p:blipFill>
        <p:spPr bwMode="auto">
          <a:xfrm>
            <a:off x="10559403" y="1590209"/>
            <a:ext cx="1200344" cy="11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Icono Entrega, internacional, ems, logística, transporte, en todo el mundo  Gratis de Postal Service Line - To your front door">
            <a:extLst>
              <a:ext uri="{FF2B5EF4-FFF2-40B4-BE49-F238E27FC236}">
                <a16:creationId xmlns:a16="http://schemas.microsoft.com/office/drawing/2014/main" xmlns="" id="{9037E7FE-D3B1-4CAC-B0D0-CF8054022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889" r="95556">
                        <a14:foregroundMark x1="91111" y1="41778" x2="91111" y2="41778"/>
                        <a14:foregroundMark x1="92000" y1="23556" x2="92000" y2="23556"/>
                        <a14:foregroundMark x1="32000" y1="19111" x2="32000" y2="19111"/>
                        <a14:foregroundMark x1="9333" y1="33333" x2="9333" y2="33333"/>
                        <a14:foregroundMark x1="4889" y1="60000" x2="4889" y2="60000"/>
                        <a14:foregroundMark x1="10222" y1="66222" x2="10222" y2="66222"/>
                        <a14:foregroundMark x1="95556" y1="30222" x2="95556" y2="30222"/>
                        <a14:foregroundMark x1="28889" y1="55556" x2="28889" y2="55556"/>
                        <a14:foregroundMark x1="28444" y1="55556" x2="28889" y2="55111"/>
                        <a14:foregroundMark x1="29333" y1="55556" x2="29333" y2="55556"/>
                        <a14:backgroundMark x1="28000" y1="53778" x2="28000" y2="53778"/>
                        <a14:backgroundMark x1="28000" y1="55111" x2="28000" y2="55111"/>
                      </a14:backgroundRemoval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90" y="1137360"/>
            <a:ext cx="1264001" cy="126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9C87E3BF-6424-4BBE-96BA-EAD41567032B}"/>
              </a:ext>
            </a:extLst>
          </p:cNvPr>
          <p:cNvSpPr txBox="1"/>
          <p:nvPr/>
        </p:nvSpPr>
        <p:spPr>
          <a:xfrm>
            <a:off x="3335366" y="3603112"/>
            <a:ext cx="2760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Open Sans"/>
              </a:rPr>
              <a:t>JUNTAS DE SEGUIMIENTO</a:t>
            </a:r>
          </a:p>
          <a:p>
            <a:r>
              <a:rPr lang="es-MX" dirty="0">
                <a:latin typeface="Open Sans"/>
              </a:rPr>
              <a:t>Incentivando la mejora continua con nuestros socios comerciales.</a:t>
            </a:r>
          </a:p>
        </p:txBody>
      </p:sp>
      <p:pic>
        <p:nvPicPr>
          <p:cNvPr id="11" name="Picture 2" descr="Icono Abierto, embalaje, caja, en, un, plaza de Gratis de humanitarian  Icons 1">
            <a:extLst>
              <a:ext uri="{FF2B5EF4-FFF2-40B4-BE49-F238E27FC236}">
                <a16:creationId xmlns:a16="http://schemas.microsoft.com/office/drawing/2014/main" xmlns="" id="{D3CE6C54-0396-467C-8677-DE67E4739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2" t="11063" r="7042" b="15440"/>
          <a:stretch/>
        </p:blipFill>
        <p:spPr bwMode="auto">
          <a:xfrm>
            <a:off x="10609610" y="3718557"/>
            <a:ext cx="1099930" cy="99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apa mexicano república forma negro | Icono Gratis">
            <a:extLst>
              <a:ext uri="{FF2B5EF4-FFF2-40B4-BE49-F238E27FC236}">
                <a16:creationId xmlns:a16="http://schemas.microsoft.com/office/drawing/2014/main" xmlns="" id="{C8805D08-1716-4245-BCF4-6EE28F42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0209"/>
            <a:ext cx="1107670" cy="11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lustración de Icono De Sala De Juntas y más Vectores Libres de Derechos de  Adulto - iStock">
            <a:extLst>
              <a:ext uri="{FF2B5EF4-FFF2-40B4-BE49-F238E27FC236}">
                <a16:creationId xmlns:a16="http://schemas.microsoft.com/office/drawing/2014/main" xmlns="" id="{F30D63D4-8662-4838-A2B6-66BB2CBD2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163" b="91110" l="74289" r="92237">
                        <a14:foregroundMark x1="83894" y1="80048" x2="83894" y2="80048"/>
                        <a14:foregroundMark x1="83654" y1="76442" x2="83654" y2="76442"/>
                        <a14:foregroundMark x1="89663" y1="82692" x2="89663" y2="82692"/>
                        <a14:foregroundMark x1="89183" y1="84856" x2="89183" y2="84856"/>
                        <a14:foregroundMark x1="81490" y1="84135" x2="81490" y2="84135"/>
                        <a14:foregroundMark x1="77163" y1="83894" x2="77163" y2="83894"/>
                        <a14:foregroundMark x1="78606" y1="82212" x2="78606" y2="82212"/>
                        <a14:foregroundMark x1="86779" y1="83894" x2="86779" y2="83894"/>
                        <a14:foregroundMark x1="88702" y1="88221" x2="88702" y2="88221"/>
                        <a14:foregroundMark x1="80529" y1="88221" x2="80529" y2="88221"/>
                        <a14:foregroundMark x1="90144" y1="83894" x2="90144" y2="83894"/>
                        <a14:foregroundMark x1="89904" y1="83413" x2="89904" y2="83413"/>
                        <a14:backgroundMark x1="88462" y1="79567" x2="88462" y2="79567"/>
                        <a14:backgroundMark x1="89663" y1="82933" x2="89663" y2="829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045" t="72045" r="5519" b="6772"/>
          <a:stretch/>
        </p:blipFill>
        <p:spPr bwMode="auto">
          <a:xfrm>
            <a:off x="6096000" y="3718557"/>
            <a:ext cx="1107670" cy="104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37B15287-8925-4063-97EB-0D505905B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39" y="1628506"/>
            <a:ext cx="630526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i="0" u="none" strike="noStrike" cap="none" normalizeH="0" baseline="0" dirty="0">
              <a:ln>
                <a:noFill/>
              </a:ln>
              <a:effectLst/>
              <a:latin typeface="Open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Servicio Express</a:t>
            </a:r>
            <a: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/>
            </a:r>
            <a:b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Open Sans"/>
              </a:rPr>
            </a:br>
            <a: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Servicio de transporte con entrega al día siguiente.</a:t>
            </a:r>
            <a:b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Open Sans"/>
              </a:rPr>
            </a:br>
            <a:endParaRPr kumimoji="0" lang="es-MX" altLang="es-MX" i="0" u="none" strike="noStrike" cap="none" normalizeH="0" baseline="0" dirty="0">
              <a:ln>
                <a:noFill/>
              </a:ln>
              <a:effectLst/>
              <a:latin typeface="Open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Servicio Dedicado</a:t>
            </a:r>
            <a: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/>
            </a:r>
            <a:b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Open Sans"/>
              </a:rPr>
            </a:br>
            <a: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Servicio armado justo a la medida de sus necesidades de transportación.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MX" altLang="es-MX" dirty="0">
              <a:latin typeface="Open San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2F436BD-B2CC-4781-9C88-8D27DA7E0EBE}"/>
              </a:ext>
            </a:extLst>
          </p:cNvPr>
          <p:cNvSpPr txBox="1"/>
          <p:nvPr/>
        </p:nvSpPr>
        <p:spPr>
          <a:xfrm>
            <a:off x="799839" y="1267479"/>
            <a:ext cx="2634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Open Sans"/>
              </a:rPr>
              <a:t>SERVICIOS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B694C81-0787-4B65-B229-DD196989D94E}"/>
              </a:ext>
            </a:extLst>
          </p:cNvPr>
          <p:cNvSpPr txBox="1"/>
          <p:nvPr/>
        </p:nvSpPr>
        <p:spPr>
          <a:xfrm>
            <a:off x="7515658" y="2590916"/>
            <a:ext cx="3242733" cy="383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effectLst/>
                <a:latin typeface="Open Sans"/>
                <a:ea typeface="Century Gothic" panose="020B0502020202020204" pitchFamily="34" charset="0"/>
                <a:cs typeface="Times New Roman" panose="02020603050405020304" pitchFamily="18" charset="0"/>
              </a:rPr>
              <a:t>Servicio de mensajería.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06A008A-1D6F-40C2-BDD2-D8D95E3C754D}"/>
              </a:ext>
            </a:extLst>
          </p:cNvPr>
          <p:cNvSpPr txBox="1"/>
          <p:nvPr/>
        </p:nvSpPr>
        <p:spPr>
          <a:xfrm>
            <a:off x="7515658" y="3483872"/>
            <a:ext cx="3876503" cy="383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effectLst/>
                <a:latin typeface="Open Sans"/>
                <a:ea typeface="Century Gothic" panose="020B0502020202020204" pitchFamily="34" charset="0"/>
                <a:cs typeface="Times New Roman" panose="02020603050405020304" pitchFamily="18" charset="0"/>
              </a:rPr>
              <a:t>Mudanzas y cambios de oficina.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9D153CC1-DF12-4572-B1C1-67EEA987A755}"/>
              </a:ext>
            </a:extLst>
          </p:cNvPr>
          <p:cNvSpPr txBox="1"/>
          <p:nvPr/>
        </p:nvSpPr>
        <p:spPr>
          <a:xfrm>
            <a:off x="799839" y="3867375"/>
            <a:ext cx="6117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s-MX" sz="1800" b="1" dirty="0">
                <a:effectLst/>
                <a:latin typeface="Open Sans"/>
                <a:ea typeface="Century Gothic" panose="020B0502020202020204" pitchFamily="34" charset="0"/>
                <a:cs typeface="Times New Roman" panose="02020603050405020304" pitchFamily="18" charset="0"/>
              </a:rPr>
              <a:t>Proyectos especiales que requieran movilidad y atención personalizada.</a:t>
            </a:r>
            <a:endParaRPr lang="es-MX" altLang="es-MX" b="1" dirty="0">
              <a:latin typeface="Open San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5FE1BB6-7AFD-400C-AE15-65C00E85AE70}"/>
              </a:ext>
            </a:extLst>
          </p:cNvPr>
          <p:cNvSpPr txBox="1"/>
          <p:nvPr/>
        </p:nvSpPr>
        <p:spPr>
          <a:xfrm>
            <a:off x="8245014" y="5688904"/>
            <a:ext cx="3575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Open Sans"/>
              </a:rPr>
              <a:t>Unidades dedicadas las 24 horas.</a:t>
            </a:r>
          </a:p>
          <a:p>
            <a:r>
              <a:rPr lang="es-MX" dirty="0">
                <a:latin typeface="Open Sans"/>
              </a:rPr>
              <a:t>Los 365 días del año.</a:t>
            </a:r>
          </a:p>
        </p:txBody>
      </p:sp>
      <p:pic>
        <p:nvPicPr>
          <p:cNvPr id="10" name="Gráfico 9" descr="Camión">
            <a:extLst>
              <a:ext uri="{FF2B5EF4-FFF2-40B4-BE49-F238E27FC236}">
                <a16:creationId xmlns:a16="http://schemas.microsoft.com/office/drawing/2014/main" xmlns="" id="{2BE82062-755F-43C3-A1E4-74679627FD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30614" y="55548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510C0CC-D7D6-4106-AB12-C9837142E1D6}"/>
              </a:ext>
            </a:extLst>
          </p:cNvPr>
          <p:cNvSpPr txBox="1"/>
          <p:nvPr/>
        </p:nvSpPr>
        <p:spPr>
          <a:xfrm>
            <a:off x="841803" y="1397524"/>
            <a:ext cx="628467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800" dirty="0">
                <a:latin typeface="Open Sans"/>
              </a:rPr>
              <a:t>Nos encargamos de priorizar los detalles para brindarte una solución integral, completa y de calidad.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FC8E9AB-F9FD-4861-BE62-41E4D3E6DF08}"/>
              </a:ext>
            </a:extLst>
          </p:cNvPr>
          <p:cNvSpPr txBox="1"/>
          <p:nvPr/>
        </p:nvSpPr>
        <p:spPr>
          <a:xfrm>
            <a:off x="664933" y="3111643"/>
            <a:ext cx="495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Open Sans"/>
              </a:rPr>
              <a:t>•   Evidencias electrónicas en tiempo real.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4C8875F-9427-4559-8261-8F117F9BCB3D}"/>
              </a:ext>
            </a:extLst>
          </p:cNvPr>
          <p:cNvSpPr txBox="1"/>
          <p:nvPr/>
        </p:nvSpPr>
        <p:spPr>
          <a:xfrm>
            <a:off x="664933" y="3527692"/>
            <a:ext cx="3558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Open Sans"/>
              </a:rPr>
              <a:t>•   Cuenta espejo de trayecto.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084B6CB-AEBE-4605-A0A6-A20A6856DACC}"/>
              </a:ext>
            </a:extLst>
          </p:cNvPr>
          <p:cNvSpPr txBox="1"/>
          <p:nvPr/>
        </p:nvSpPr>
        <p:spPr>
          <a:xfrm>
            <a:off x="664933" y="3955154"/>
            <a:ext cx="612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Open Sans"/>
              </a:rPr>
              <a:t>•   Unidades con botón de pánico y paro de emergencia.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8588DDCA-898A-4A26-A1DF-416583CD884E}"/>
              </a:ext>
            </a:extLst>
          </p:cNvPr>
          <p:cNvSpPr txBox="1"/>
          <p:nvPr/>
        </p:nvSpPr>
        <p:spPr>
          <a:xfrm>
            <a:off x="640189" y="2672411"/>
            <a:ext cx="6687898" cy="38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  <a:ea typeface="Century Gothic" panose="020B0502020202020204" pitchFamily="34" charset="0"/>
                <a:cs typeface="Times New Roman" panose="02020603050405020304" pitchFamily="18" charset="0"/>
              </a:rPr>
              <a:t>E</a:t>
            </a:r>
            <a:r>
              <a:rPr lang="es-MX" sz="1800" dirty="0">
                <a:effectLst/>
                <a:latin typeface="Open Sans"/>
                <a:ea typeface="Century Gothic" panose="020B0502020202020204" pitchFamily="34" charset="0"/>
                <a:cs typeface="Times New Roman" panose="02020603050405020304" pitchFamily="18" charset="0"/>
              </a:rPr>
              <a:t>ntregas a detalle directo en tienda, así como en CEDIS.</a:t>
            </a:r>
          </a:p>
        </p:txBody>
      </p:sp>
      <p:pic>
        <p:nvPicPr>
          <p:cNvPr id="9" name="Picture 6" descr="Conjunto de iconos de envío y logística servicio de entrega. | Vector  Premium">
            <a:extLst>
              <a:ext uri="{FF2B5EF4-FFF2-40B4-BE49-F238E27FC236}">
                <a16:creationId xmlns:a16="http://schemas.microsoft.com/office/drawing/2014/main" xmlns="" id="{643CCE74-4439-4433-8A91-A8D5341BD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44" b="89776" l="6550" r="91693">
                        <a14:foregroundMark x1="26358" y1="21406" x2="26358" y2="21406"/>
                        <a14:foregroundMark x1="35144" y1="18211" x2="35144" y2="18211"/>
                        <a14:foregroundMark x1="32588" y1="15974" x2="32588" y2="15974"/>
                        <a14:foregroundMark x1="35144" y1="20447" x2="35144" y2="20447"/>
                        <a14:foregroundMark x1="13419" y1="40096" x2="22524" y2="23323"/>
                        <a14:foregroundMark x1="22524" y1="23323" x2="30351" y2="17252"/>
                        <a14:foregroundMark x1="30351" y1="17252" x2="45208" y2="11981"/>
                        <a14:foregroundMark x1="45208" y1="11981" x2="61502" y2="13898"/>
                        <a14:foregroundMark x1="61502" y1="13898" x2="76837" y2="34824"/>
                        <a14:foregroundMark x1="76837" y1="34824" x2="83546" y2="56390"/>
                        <a14:foregroundMark x1="83546" y1="56390" x2="72684" y2="76677"/>
                        <a14:foregroundMark x1="72684" y1="76677" x2="64856" y2="81150"/>
                        <a14:foregroundMark x1="64856" y1="81150" x2="39617" y2="78435"/>
                        <a14:foregroundMark x1="39617" y1="78435" x2="31150" y2="74601"/>
                        <a14:foregroundMark x1="31150" y1="74601" x2="14696" y2="47604"/>
                        <a14:foregroundMark x1="14696" y1="47604" x2="13419" y2="38818"/>
                        <a14:foregroundMark x1="13419" y1="38818" x2="15176" y2="31470"/>
                        <a14:foregroundMark x1="27636" y1="84824" x2="48083" y2="87540"/>
                        <a14:foregroundMark x1="48083" y1="87540" x2="74121" y2="83546"/>
                        <a14:foregroundMark x1="74121" y1="83546" x2="81150" y2="79073"/>
                        <a14:foregroundMark x1="81150" y1="79073" x2="81150" y2="79073"/>
                        <a14:foregroundMark x1="57029" y1="89617" x2="71725" y2="86422"/>
                        <a14:foregroundMark x1="15655" y1="75719" x2="22364" y2="70128"/>
                        <a14:foregroundMark x1="11022" y1="43610" x2="11022" y2="53195"/>
                        <a14:foregroundMark x1="11022" y1="53195" x2="10065" y2="54460"/>
                        <a14:foregroundMark x1="43131" y1="37859" x2="64377" y2="36262"/>
                        <a14:foregroundMark x1="64377" y1="36262" x2="64377" y2="36262"/>
                        <a14:foregroundMark x1="66773" y1="16613" x2="73642" y2="20447"/>
                        <a14:foregroundMark x1="73642" y1="20447" x2="79233" y2="26518"/>
                        <a14:foregroundMark x1="79233" y1="26518" x2="79233" y2="26677"/>
                        <a14:foregroundMark x1="76837" y1="20288" x2="79073" y2="19329"/>
                        <a14:foregroundMark x1="71565" y1="17732" x2="78754" y2="22843"/>
                        <a14:foregroundMark x1="78754" y1="22843" x2="80511" y2="26038"/>
                        <a14:foregroundMark x1="71725" y1="17252" x2="79073" y2="22045"/>
                        <a14:foregroundMark x1="79073" y1="22045" x2="88498" y2="37220"/>
                        <a14:foregroundMark x1="88498" y1="37220" x2="90534" y2="43213"/>
                        <a14:foregroundMark x1="91585" y1="54545" x2="91693" y2="59105"/>
                        <a14:foregroundMark x1="35304" y1="38498" x2="35304" y2="38498"/>
                        <a14:foregroundMark x1="26677" y1="38339" x2="26677" y2="38339"/>
                        <a14:foregroundMark x1="34185" y1="22524" x2="34185" y2="22524"/>
                        <a14:foregroundMark x1="32428" y1="23163" x2="32428" y2="23163"/>
                        <a14:foregroundMark x1="32428" y1="23163" x2="32428" y2="23163"/>
                        <a14:foregroundMark x1="15176" y1="59425" x2="16773" y2="68850"/>
                        <a14:foregroundMark x1="16773" y1="68850" x2="20767" y2="74441"/>
                        <a14:foregroundMark x1="43610" y1="80671" x2="43610" y2="80671"/>
                        <a14:foregroundMark x1="77476" y1="62141" x2="83546" y2="67572"/>
                        <a14:foregroundMark x1="83546" y1="67572" x2="79712" y2="78115"/>
                        <a14:foregroundMark x1="84984" y1="59425" x2="91214" y2="58626"/>
                        <a14:foregroundMark x1="26198" y1="38978" x2="45687" y2="36741"/>
                        <a14:foregroundMark x1="91534" y1="58307" x2="84345" y2="76837"/>
                        <a14:foregroundMark x1="84345" y1="76837" x2="80351" y2="80511"/>
                        <a14:foregroundMark x1="88978" y1="50160" x2="88978" y2="50160"/>
                        <a14:backgroundMark x1="91054" y1="43131" x2="92173" y2="50160"/>
                        <a14:backgroundMark x1="91374" y1="50799" x2="91374" y2="50799"/>
                        <a14:backgroundMark x1="91812" y1="50160" x2="92971" y2="54153"/>
                        <a14:backgroundMark x1="91534" y1="49201" x2="91812" y2="50160"/>
                        <a14:backgroundMark x1="7668" y1="55272" x2="9904" y2="59904"/>
                        <a14:backgroundMark x1="6390" y1="55431" x2="10703" y2="57827"/>
                        <a14:backgroundMark x1="7668" y1="56869" x2="6230" y2="658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97" y="710463"/>
            <a:ext cx="5175203" cy="517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A19F8EDB-D53B-4482-A695-B43D201BFB02}"/>
              </a:ext>
            </a:extLst>
          </p:cNvPr>
          <p:cNvSpPr txBox="1"/>
          <p:nvPr/>
        </p:nvSpPr>
        <p:spPr>
          <a:xfrm>
            <a:off x="664933" y="4376963"/>
            <a:ext cx="318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Geocercas personalizadas.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4AF80862-1AD4-4A81-A866-E7344CDC0CF6}"/>
              </a:ext>
            </a:extLst>
          </p:cNvPr>
          <p:cNvSpPr txBox="1"/>
          <p:nvPr/>
        </p:nvSpPr>
        <p:spPr>
          <a:xfrm>
            <a:off x="640189" y="4786461"/>
            <a:ext cx="4396409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Open Sans"/>
                <a:ea typeface="Century Gothic" panose="020B0502020202020204" pitchFamily="34" charset="0"/>
                <a:cs typeface="Times New Roman" panose="02020603050405020304" pitchFamily="18" charset="0"/>
              </a:rPr>
              <a:t>Recolección y entrega puerta a puerta.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BCD61BC9-345C-44ED-A90C-0ABF9DF36047}"/>
              </a:ext>
            </a:extLst>
          </p:cNvPr>
          <p:cNvSpPr txBox="1"/>
          <p:nvPr/>
        </p:nvSpPr>
        <p:spPr>
          <a:xfrm>
            <a:off x="664933" y="2263448"/>
            <a:ext cx="475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Rastreo en tiempo real de su servicio.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xmlns="" id="{8C89A37F-5962-40B7-81E8-DBF744A61FDB}"/>
              </a:ext>
            </a:extLst>
          </p:cNvPr>
          <p:cNvCxnSpPr>
            <a:cxnSpLocks/>
          </p:cNvCxnSpPr>
          <p:nvPr/>
        </p:nvCxnSpPr>
        <p:spPr>
          <a:xfrm>
            <a:off x="704132" y="5410003"/>
            <a:ext cx="6277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1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3C1ED53-AB63-4F76-AC7E-AE8CB690EFAB}"/>
              </a:ext>
            </a:extLst>
          </p:cNvPr>
          <p:cNvSpPr txBox="1"/>
          <p:nvPr/>
        </p:nvSpPr>
        <p:spPr>
          <a:xfrm>
            <a:off x="1520559" y="5338991"/>
            <a:ext cx="9150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Open Sans"/>
              </a:rPr>
              <a:t>Las cajas secas de cada unidad están perfectamente selladas evitando daños ambientales a la mercancía, además de que poseen dimensiones superiores a las estándar.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650FD580-654E-4723-9CC4-BBDEA6841BF3}"/>
              </a:ext>
            </a:extLst>
          </p:cNvPr>
          <p:cNvSpPr txBox="1"/>
          <p:nvPr/>
        </p:nvSpPr>
        <p:spPr>
          <a:xfrm>
            <a:off x="355337" y="4262849"/>
            <a:ext cx="4885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Open Sans"/>
              </a:rPr>
              <a:t>Cumplimos en su totalidad los requerimientos de seguridad y vialidad que nos exige SCT.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ED01AD3-4A78-49CF-B5E9-F05C4838E4FC}"/>
              </a:ext>
            </a:extLst>
          </p:cNvPr>
          <p:cNvSpPr txBox="1"/>
          <p:nvPr/>
        </p:nvSpPr>
        <p:spPr>
          <a:xfrm>
            <a:off x="5240740" y="4419385"/>
            <a:ext cx="3059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Open Sans"/>
              </a:rPr>
              <a:t>Permisos de carga ante SCT.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1770FCD0-45F1-49E3-ADC0-B17CD40B22F6}"/>
              </a:ext>
            </a:extLst>
          </p:cNvPr>
          <p:cNvSpPr txBox="1"/>
          <p:nvPr/>
        </p:nvSpPr>
        <p:spPr>
          <a:xfrm>
            <a:off x="3445568" y="1449451"/>
            <a:ext cx="23053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1 Tonelada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1.5 Toneladas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3.5 Toneladas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4 Toneladas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Rabón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Torton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Tráiler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Open Sans"/>
              </a:rPr>
              <a:t>Plataformas</a:t>
            </a:r>
          </a:p>
        </p:txBody>
      </p:sp>
      <p:pic>
        <p:nvPicPr>
          <p:cNvPr id="8" name="Picture 10" descr="Gráfico vectorial Camion pasajero ▷ Imagen vectorial Camion pasajero |  Depositphotos®">
            <a:extLst>
              <a:ext uri="{FF2B5EF4-FFF2-40B4-BE49-F238E27FC236}">
                <a16:creationId xmlns:a16="http://schemas.microsoft.com/office/drawing/2014/main" xmlns="" id="{09E529C3-1CA8-40A8-9EBC-5138A5D93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555" b="26367" l="63574" r="79883">
                        <a14:foregroundMark x1="63574" y1="24121" x2="63574" y2="241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165" t="17592" r="18053" b="72654"/>
          <a:stretch/>
        </p:blipFill>
        <p:spPr bwMode="auto">
          <a:xfrm>
            <a:off x="6696158" y="1619898"/>
            <a:ext cx="1356694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Gráfico vectorial Camion pasajero ▷ Imagen vectorial Camion pasajero |  Depositphotos®">
            <a:extLst>
              <a:ext uri="{FF2B5EF4-FFF2-40B4-BE49-F238E27FC236}">
                <a16:creationId xmlns:a16="http://schemas.microsoft.com/office/drawing/2014/main" xmlns="" id="{B220B1D1-917F-4749-BE38-36701E850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055" b="41504" l="32129" r="74023">
                        <a14:foregroundMark x1="73926" y1="36230" x2="73926" y2="36230"/>
                        <a14:foregroundMark x1="74121" y1="39355" x2="74121" y2="39355"/>
                        <a14:foregroundMark x1="71777" y1="39160" x2="71777" y2="39160"/>
                        <a14:foregroundMark x1="73926" y1="39746" x2="73926" y2="39746"/>
                        <a14:foregroundMark x1="39551" y1="38281" x2="39551" y2="38281"/>
                        <a14:foregroundMark x1="50098" y1="40234" x2="50098" y2="40234"/>
                        <a14:foregroundMark x1="34961" y1="35449" x2="34961" y2="35449"/>
                        <a14:foregroundMark x1="32129" y1="38477" x2="32129" y2="384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2" t="29825" r="22749" b="57110"/>
          <a:stretch/>
        </p:blipFill>
        <p:spPr bwMode="auto">
          <a:xfrm>
            <a:off x="6785289" y="2661446"/>
            <a:ext cx="3272589" cy="89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Gráfico vectorial Camion pasajero ▷ Imagen vectorial Camion pasajero |  Depositphotos®">
            <a:extLst>
              <a:ext uri="{FF2B5EF4-FFF2-40B4-BE49-F238E27FC236}">
                <a16:creationId xmlns:a16="http://schemas.microsoft.com/office/drawing/2014/main" xmlns="" id="{AFD9875D-27CC-4C38-AE92-CA6E4E4FC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781" b="84766" l="1953" r="16699">
                        <a14:foregroundMark x1="16699" y1="81543" x2="16699" y2="81543"/>
                        <a14:foregroundMark x1="13574" y1="82031" x2="13574" y2="82031"/>
                        <a14:foregroundMark x1="15137" y1="82031" x2="15137" y2="82031"/>
                        <a14:foregroundMark x1="4297" y1="81836" x2="4297" y2="81836"/>
                        <a14:foregroundMark x1="11426" y1="81641" x2="11426" y2="8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" t="74740" r="81774" b="14074"/>
          <a:stretch/>
        </p:blipFill>
        <p:spPr bwMode="auto">
          <a:xfrm>
            <a:off x="8679675" y="1529373"/>
            <a:ext cx="1233866" cy="76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FBE68F49-3C28-4C8C-A51F-B475EB007C6D}"/>
              </a:ext>
            </a:extLst>
          </p:cNvPr>
          <p:cNvSpPr txBox="1"/>
          <p:nvPr/>
        </p:nvSpPr>
        <p:spPr>
          <a:xfrm>
            <a:off x="3445568" y="833819"/>
            <a:ext cx="464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Open Sans"/>
              </a:rPr>
              <a:t>Nuestra flotilla cuenta con capacidades de 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xmlns="" id="{7EA550FE-8054-4E7F-BA23-79B94C260C62}"/>
              </a:ext>
            </a:extLst>
          </p:cNvPr>
          <p:cNvCxnSpPr>
            <a:cxnSpLocks/>
          </p:cNvCxnSpPr>
          <p:nvPr/>
        </p:nvCxnSpPr>
        <p:spPr>
          <a:xfrm>
            <a:off x="6223558" y="1449451"/>
            <a:ext cx="0" cy="2308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xmlns="" id="{85E8C5E7-6188-45C9-A781-C9593F74455E}"/>
              </a:ext>
            </a:extLst>
          </p:cNvPr>
          <p:cNvCxnSpPr/>
          <p:nvPr/>
        </p:nvCxnSpPr>
        <p:spPr>
          <a:xfrm>
            <a:off x="1177610" y="5120688"/>
            <a:ext cx="9733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20251577-4ADF-439B-9740-101C517A9917}"/>
              </a:ext>
            </a:extLst>
          </p:cNvPr>
          <p:cNvSpPr txBox="1"/>
          <p:nvPr/>
        </p:nvSpPr>
        <p:spPr>
          <a:xfrm>
            <a:off x="8658858" y="4308371"/>
            <a:ext cx="293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Open Sans"/>
              </a:rPr>
              <a:t>Parque vehicular no mayor a 6 años de antigüedad</a:t>
            </a:r>
          </a:p>
        </p:txBody>
      </p:sp>
    </p:spTree>
    <p:extLst>
      <p:ext uri="{BB962C8B-B14F-4D97-AF65-F5344CB8AC3E}">
        <p14:creationId xmlns:p14="http://schemas.microsoft.com/office/powerpoint/2010/main" val="53807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4A04319-AC0B-4B70-B201-A310AD0E0BC0}"/>
              </a:ext>
            </a:extLst>
          </p:cNvPr>
          <p:cNvSpPr txBox="1"/>
          <p:nvPr/>
        </p:nvSpPr>
        <p:spPr>
          <a:xfrm>
            <a:off x="754879" y="714635"/>
            <a:ext cx="243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Open Sans"/>
              </a:rPr>
              <a:t>CONTACTANOS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833984" y="1688948"/>
            <a:ext cx="226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/>
              <a:t>Sitio Web: </a:t>
            </a:r>
            <a:endParaRPr lang="es-MX" sz="20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821396" y="2353337"/>
            <a:ext cx="6292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latin typeface="Social Icon by BRIANQC" panose="02000500000000000000" pitchFamily="2" charset="0"/>
              </a:rPr>
              <a:t>I</a:t>
            </a:r>
            <a:r>
              <a:rPr lang="es-MX" sz="4000" dirty="0" smtClean="0">
                <a:latin typeface="Social Icon by BRIANQC" panose="02000500000000000000" pitchFamily="2" charset="0"/>
              </a:rPr>
              <a:t> </a:t>
            </a:r>
            <a:r>
              <a:rPr lang="es-MX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www.logisticaga.com.mx</a:t>
            </a:r>
            <a:endParaRPr lang="es-MX" sz="2400" dirty="0">
              <a:latin typeface="Social Icon by BRIANQC" panose="02000500000000000000" pitchFamily="2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944975" y="3299300"/>
            <a:ext cx="226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/>
              <a:t>Redes Sociales:</a:t>
            </a:r>
            <a:endParaRPr lang="es-MX" sz="2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30175" y="3841231"/>
            <a:ext cx="1053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Type Icons" panose="02000500000000000000" pitchFamily="2" charset="0"/>
              </a:rPr>
              <a:t>f</a:t>
            </a:r>
            <a:r>
              <a:rPr lang="es-MX" sz="3600" dirty="0" smtClean="0">
                <a:latin typeface="Social Icon by BRIANQC" panose="02000500000000000000" pitchFamily="2" charset="0"/>
              </a:rPr>
              <a:t> </a:t>
            </a:r>
            <a:r>
              <a:rPr lang="es-MX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s-MX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LogistiqueGA</a:t>
            </a:r>
            <a:r>
              <a:rPr lang="es-MX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s-MX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s-MX" sz="2800" dirty="0" smtClean="0">
                <a:latin typeface="Type Icons" panose="02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s-MX" sz="2800" dirty="0" smtClean="0">
                <a:latin typeface="Social Icon by BRIANQC" panose="02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2000" dirty="0" smtClean="0">
                <a:latin typeface="Social Icon by BRIANQC" panose="02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s-MX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Logistica</a:t>
            </a:r>
            <a:r>
              <a:rPr lang="es-MX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GA		</a:t>
            </a:r>
            <a:r>
              <a:rPr lang="es-MX" sz="2800" dirty="0" smtClean="0">
                <a:latin typeface="Type Icons" panose="02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 </a:t>
            </a:r>
            <a:r>
              <a:rPr lang="es-MX" sz="2000" dirty="0" smtClean="0">
                <a:latin typeface="Type Icons" panose="02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s-MX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LogistiqueGA</a:t>
            </a:r>
            <a:r>
              <a:rPr lang="es-MX" sz="2000" dirty="0" smtClean="0">
                <a:latin typeface="Type Icons" panose="02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		</a:t>
            </a:r>
            <a:r>
              <a:rPr lang="es-MX" sz="3200" dirty="0" smtClean="0">
                <a:latin typeface="Type Icons" panose="02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  </a:t>
            </a:r>
            <a:r>
              <a:rPr lang="es-MX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Logistica</a:t>
            </a:r>
            <a:r>
              <a:rPr lang="es-MX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GA</a:t>
            </a:r>
            <a:endParaRPr lang="es-MX" sz="1600" dirty="0">
              <a:latin typeface="Social Icon by BRIANQC" panose="02000500000000000000" pitchFamily="2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493882" y="5246297"/>
            <a:ext cx="3632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Daniel Galicia</a:t>
            </a:r>
          </a:p>
          <a:p>
            <a:pPr algn="ctr"/>
            <a:r>
              <a:rPr lang="es-MX" sz="1600" dirty="0" smtClean="0"/>
              <a:t>Director General</a:t>
            </a:r>
          </a:p>
          <a:p>
            <a:pPr algn="ctr"/>
            <a:r>
              <a:rPr lang="es-MX" sz="1600" dirty="0" smtClean="0">
                <a:solidFill>
                  <a:srgbClr val="00B050"/>
                </a:solidFill>
                <a:latin typeface="Type Icons" panose="02000500000000000000" pitchFamily="2" charset="0"/>
              </a:rPr>
              <a:t>n</a:t>
            </a:r>
            <a:r>
              <a:rPr lang="es-MX" sz="1600" dirty="0" smtClean="0"/>
              <a:t>5551803713</a:t>
            </a:r>
          </a:p>
          <a:p>
            <a:pPr algn="ctr"/>
            <a:r>
              <a:rPr lang="es-MX" sz="1600" dirty="0" smtClean="0"/>
              <a:t>danielgalicia@logisticaga.com.mx</a:t>
            </a:r>
            <a:endParaRPr lang="es-MX" sz="16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186984" y="5258329"/>
            <a:ext cx="3814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Nancy Estrada</a:t>
            </a:r>
          </a:p>
          <a:p>
            <a:pPr algn="ctr"/>
            <a:r>
              <a:rPr lang="es-MX" sz="1600" dirty="0" smtClean="0"/>
              <a:t>Administrador</a:t>
            </a:r>
          </a:p>
          <a:p>
            <a:pPr algn="ctr"/>
            <a:r>
              <a:rPr lang="es-MX" sz="1600" dirty="0" smtClean="0">
                <a:solidFill>
                  <a:srgbClr val="00B050"/>
                </a:solidFill>
                <a:latin typeface="Type Icons" panose="02000500000000000000" pitchFamily="2" charset="0"/>
              </a:rPr>
              <a:t>n</a:t>
            </a:r>
            <a:r>
              <a:rPr lang="es-MX" sz="1600" dirty="0" smtClean="0"/>
              <a:t>5551803713</a:t>
            </a:r>
          </a:p>
          <a:p>
            <a:pPr algn="ctr"/>
            <a:r>
              <a:rPr lang="es-MX" sz="1600" dirty="0" smtClean="0"/>
              <a:t>nancyestrada@logisticaga.com.mx</a:t>
            </a:r>
            <a:endParaRPr lang="es-MX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061157" y="5258340"/>
            <a:ext cx="3657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Josafat Galicia</a:t>
            </a:r>
          </a:p>
          <a:p>
            <a:pPr algn="ctr"/>
            <a:r>
              <a:rPr lang="es-MX" sz="1600" dirty="0" smtClean="0"/>
              <a:t>Coordinador Operativo</a:t>
            </a:r>
          </a:p>
          <a:p>
            <a:pPr algn="ctr"/>
            <a:r>
              <a:rPr lang="es-MX" sz="1600" dirty="0" smtClean="0">
                <a:solidFill>
                  <a:srgbClr val="00B050"/>
                </a:solidFill>
                <a:latin typeface="Type Icons" panose="02000500000000000000" pitchFamily="2" charset="0"/>
              </a:rPr>
              <a:t>n</a:t>
            </a:r>
            <a:r>
              <a:rPr lang="es-MX" sz="1600" dirty="0" smtClean="0"/>
              <a:t>5551803713</a:t>
            </a:r>
          </a:p>
          <a:p>
            <a:pPr algn="ctr"/>
            <a:r>
              <a:rPr lang="es-MX" sz="1600" dirty="0" smtClean="0"/>
              <a:t>josafatgalicia@logisticaga.com.mx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7041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1261</TotalTime>
  <Words>314</Words>
  <Application>Microsoft Office PowerPoint</Application>
  <PresentationFormat>Panorámica</PresentationFormat>
  <Paragraphs>67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Open Sans</vt:lpstr>
      <vt:lpstr>Social Icon by BRIANQC</vt:lpstr>
      <vt:lpstr>Times New Roman</vt:lpstr>
      <vt:lpstr>Type Icons</vt:lpstr>
      <vt:lpstr>Estela de condensación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dgalicia@transportes-gf.com.mx</dc:creator>
  <cp:lastModifiedBy>Brandon Nezta</cp:lastModifiedBy>
  <cp:revision>19</cp:revision>
  <dcterms:created xsi:type="dcterms:W3CDTF">2021-03-30T02:38:16Z</dcterms:created>
  <dcterms:modified xsi:type="dcterms:W3CDTF">2021-06-29T21:27:56Z</dcterms:modified>
</cp:coreProperties>
</file>