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22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043"/>
            <a:ext cx="12192000" cy="4413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274738"/>
            <a:ext cx="9753600" cy="4326153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8609662"/>
            <a:ext cx="9753600" cy="1625600"/>
          </a:xfrm>
        </p:spPr>
        <p:txBody>
          <a:bodyPr>
            <a:normAutofit/>
          </a:bodyPr>
          <a:lstStyle>
            <a:lvl1pPr marL="0" indent="0" algn="l">
              <a:buNone/>
              <a:defRPr sz="2667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10249116"/>
            <a:ext cx="3063239" cy="865481"/>
          </a:xfrm>
        </p:spPr>
        <p:txBody>
          <a:bodyPr/>
          <a:lstStyle/>
          <a:p>
            <a:fld id="{8FB2BB7D-8AEE-47BF-A663-688708530794}" type="datetimeFigureOut">
              <a:rPr lang="es-MX" smtClean="0"/>
              <a:t>31/03/2021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10249118"/>
            <a:ext cx="6507480" cy="86548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3391686"/>
            <a:ext cx="2895600" cy="865481"/>
          </a:xfrm>
        </p:spPr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52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73" y="11134486"/>
            <a:ext cx="10608643" cy="1942175"/>
          </a:xfrm>
        </p:spPr>
        <p:txBody>
          <a:bodyPr anchor="b"/>
          <a:lstStyle>
            <a:lvl1pPr algn="l"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2473" y="2315935"/>
            <a:ext cx="10600347" cy="80757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13076660"/>
            <a:ext cx="10607040" cy="1770487"/>
          </a:xfrm>
        </p:spPr>
        <p:txBody>
          <a:bodyPr/>
          <a:lstStyle>
            <a:lvl1pPr marL="0" indent="0" algn="l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31/03/2021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903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043"/>
            <a:ext cx="12192000" cy="4413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1786153"/>
            <a:ext cx="10607040" cy="6642885"/>
          </a:xfrm>
        </p:spPr>
        <p:txBody>
          <a:bodyPr anchor="ctr"/>
          <a:lstStyle>
            <a:lvl1pPr algn="l"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8649799"/>
            <a:ext cx="10363200" cy="3154612"/>
          </a:xfrm>
        </p:spPr>
        <p:txBody>
          <a:bodyPr anchor="ctr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903115"/>
            <a:ext cx="2910840" cy="865481"/>
          </a:xfrm>
        </p:spPr>
        <p:txBody>
          <a:bodyPr/>
          <a:lstStyle>
            <a:lvl1pPr algn="r">
              <a:defRPr/>
            </a:lvl1pPr>
          </a:lstStyle>
          <a:p>
            <a:fld id="{8FB2BB7D-8AEE-47BF-A663-688708530794}" type="datetimeFigureOut">
              <a:rPr lang="es-MX" smtClean="0"/>
              <a:t>31/03/2021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903115"/>
            <a:ext cx="6440875" cy="86548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903115"/>
            <a:ext cx="889565" cy="865481"/>
          </a:xfrm>
        </p:spPr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2428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043"/>
            <a:ext cx="12192000" cy="4413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786155"/>
            <a:ext cx="10151533" cy="6533295"/>
          </a:xfrm>
        </p:spPr>
        <p:txBody>
          <a:bodyPr anchor="ctr"/>
          <a:lstStyle>
            <a:lvl1pPr algn="l"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8319451"/>
            <a:ext cx="9592736" cy="1053495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9895342"/>
            <a:ext cx="10371669" cy="1946702"/>
          </a:xfrm>
        </p:spPr>
        <p:txBody>
          <a:bodyPr anchor="ctr"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903115"/>
            <a:ext cx="2910840" cy="865481"/>
          </a:xfrm>
        </p:spPr>
        <p:txBody>
          <a:bodyPr/>
          <a:lstStyle>
            <a:lvl1pPr algn="r">
              <a:defRPr/>
            </a:lvl1pPr>
          </a:lstStyle>
          <a:p>
            <a:fld id="{8FB2BB7D-8AEE-47BF-A663-688708530794}" type="datetimeFigureOut">
              <a:rPr lang="es-MX" smtClean="0"/>
              <a:t>31/03/2021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899410"/>
            <a:ext cx="6440875" cy="86548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903115"/>
            <a:ext cx="889565" cy="865481"/>
          </a:xfrm>
        </p:spPr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308611" y="1914595"/>
            <a:ext cx="609600" cy="13861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62311" y="7161671"/>
            <a:ext cx="609600" cy="13861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312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043"/>
            <a:ext cx="12192000" cy="4413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5962"/>
            <a:ext cx="10366376" cy="5953979"/>
          </a:xfrm>
        </p:spPr>
        <p:txBody>
          <a:bodyPr anchor="b"/>
          <a:lstStyle>
            <a:lvl1pPr algn="l"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89" y="8647861"/>
            <a:ext cx="10364811" cy="2370098"/>
          </a:xfrm>
        </p:spPr>
        <p:txBody>
          <a:bodyPr anchor="t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898097"/>
            <a:ext cx="2910840" cy="865481"/>
          </a:xfrm>
        </p:spPr>
        <p:txBody>
          <a:bodyPr/>
          <a:lstStyle>
            <a:lvl1pPr algn="r">
              <a:defRPr/>
            </a:lvl1pPr>
          </a:lstStyle>
          <a:p>
            <a:fld id="{8FB2BB7D-8AEE-47BF-A663-688708530794}" type="datetimeFigureOut">
              <a:rPr lang="es-MX" smtClean="0"/>
              <a:t>31/03/2021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898097"/>
            <a:ext cx="6440875" cy="86548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903115"/>
            <a:ext cx="889565" cy="865481"/>
          </a:xfrm>
        </p:spPr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512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2" y="1806223"/>
            <a:ext cx="8503919" cy="30906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92481" y="5219745"/>
            <a:ext cx="3413760" cy="1463277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92480" y="6884894"/>
            <a:ext cx="3413760" cy="7962261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2983" y="5217974"/>
            <a:ext cx="3413760" cy="1485118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01041" y="6883717"/>
            <a:ext cx="3413760" cy="7963430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5759" y="5197904"/>
            <a:ext cx="3413760" cy="1485118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85760" y="6884894"/>
            <a:ext cx="3413760" cy="7962261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31/03/2021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4459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3" y="1806222"/>
            <a:ext cx="8509312" cy="307057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92480" y="9750140"/>
            <a:ext cx="3413760" cy="1618406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92480" y="5527040"/>
            <a:ext cx="3413760" cy="357285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92480" y="11368542"/>
            <a:ext cx="3413760" cy="3478606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164" y="9750140"/>
            <a:ext cx="3413760" cy="1618406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89163" y="5527040"/>
            <a:ext cx="3413760" cy="357893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87811" y="11368539"/>
            <a:ext cx="3413760" cy="3478606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91153" y="9750140"/>
            <a:ext cx="3413760" cy="1618406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91152" y="5527044"/>
            <a:ext cx="3413760" cy="357669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91029" y="11368535"/>
            <a:ext cx="3413760" cy="3478606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31/03/2021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8135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480" y="5201920"/>
            <a:ext cx="10607040" cy="964522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31/03/2021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5396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043"/>
            <a:ext cx="12192000" cy="441395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1771102"/>
            <a:ext cx="2057400" cy="100709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481" y="1768595"/>
            <a:ext cx="8370713" cy="100734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235" y="903115"/>
            <a:ext cx="2910840" cy="865481"/>
          </a:xfrm>
        </p:spPr>
        <p:txBody>
          <a:bodyPr/>
          <a:lstStyle>
            <a:lvl1pPr algn="r">
              <a:defRPr/>
            </a:lvl1pPr>
          </a:lstStyle>
          <a:p>
            <a:fld id="{8FB2BB7D-8AEE-47BF-A663-688708530794}" type="datetimeFigureOut">
              <a:rPr lang="es-MX" smtClean="0"/>
              <a:t>31/03/2021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" y="903115"/>
            <a:ext cx="6440875" cy="86548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09955" y="903115"/>
            <a:ext cx="889565" cy="865481"/>
          </a:xfrm>
        </p:spPr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995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31/03/2021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27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043"/>
            <a:ext cx="12192000" cy="4413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1786156"/>
            <a:ext cx="10607040" cy="6641624"/>
          </a:xfrm>
        </p:spPr>
        <p:txBody>
          <a:bodyPr anchor="b">
            <a:normAutofit/>
          </a:bodyPr>
          <a:lstStyle>
            <a:lvl1pPr algn="r">
              <a:defRPr sz="533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1" y="8632239"/>
            <a:ext cx="10607041" cy="3209799"/>
          </a:xfrm>
        </p:spPr>
        <p:txBody>
          <a:bodyPr>
            <a:normAutofit/>
          </a:bodyPr>
          <a:lstStyle>
            <a:lvl1pPr marL="0" indent="0" algn="r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235" y="903115"/>
            <a:ext cx="2910840" cy="865481"/>
          </a:xfrm>
        </p:spPr>
        <p:txBody>
          <a:bodyPr/>
          <a:lstStyle>
            <a:lvl1pPr algn="r">
              <a:defRPr/>
            </a:lvl1pPr>
          </a:lstStyle>
          <a:p>
            <a:fld id="{8FB2BB7D-8AEE-47BF-A663-688708530794}" type="datetimeFigureOut">
              <a:rPr lang="es-MX" smtClean="0"/>
              <a:t>31/03/2021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" y="903115"/>
            <a:ext cx="6440875" cy="86548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09955" y="903115"/>
            <a:ext cx="889564" cy="865481"/>
          </a:xfrm>
        </p:spPr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50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481" y="5201920"/>
            <a:ext cx="5214105" cy="964522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466" y="5201920"/>
            <a:ext cx="5210053" cy="964522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31/03/2021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62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806222"/>
            <a:ext cx="8503920" cy="307057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039" y="5176419"/>
            <a:ext cx="4911545" cy="1952977"/>
          </a:xfrm>
        </p:spPr>
        <p:txBody>
          <a:bodyPr anchor="b">
            <a:normAutofit/>
          </a:bodyPr>
          <a:lstStyle>
            <a:lvl1pPr marL="0" indent="0">
              <a:buNone/>
              <a:defRPr sz="3733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480" y="7425582"/>
            <a:ext cx="5214105" cy="74215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2025" y="5176419"/>
            <a:ext cx="4907495" cy="1952977"/>
          </a:xfrm>
        </p:spPr>
        <p:txBody>
          <a:bodyPr anchor="b">
            <a:normAutofit/>
          </a:bodyPr>
          <a:lstStyle>
            <a:lvl1pPr marL="0" indent="0">
              <a:buNone/>
              <a:defRPr sz="3733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465" y="7425582"/>
            <a:ext cx="5210055" cy="74215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31/03/2021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495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31/03/2021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375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31/03/2021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836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3612444"/>
            <a:ext cx="4114800" cy="3793067"/>
          </a:xfrm>
        </p:spPr>
        <p:txBody>
          <a:bodyPr anchor="b"/>
          <a:lstStyle>
            <a:lvl1pPr algn="l"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770098"/>
            <a:ext cx="6217920" cy="13077049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7405511"/>
            <a:ext cx="4114800" cy="74416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31/03/2021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85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3612444"/>
            <a:ext cx="5434307" cy="3793067"/>
          </a:xfrm>
        </p:spPr>
        <p:txBody>
          <a:bodyPr anchor="b"/>
          <a:lstStyle>
            <a:lvl1pPr algn="l"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3365" y="1780722"/>
            <a:ext cx="4898979" cy="130664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7405511"/>
            <a:ext cx="5434307" cy="74416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BB7D-8AEE-47BF-A663-688708530794}" type="datetimeFigureOut">
              <a:rPr lang="es-MX" smtClean="0"/>
              <a:t>31/03/2021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564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625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1811847"/>
            <a:ext cx="8503920" cy="3064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0" y="5201920"/>
            <a:ext cx="10607040" cy="9645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9640" y="15066908"/>
            <a:ext cx="284988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2BB7D-8AEE-47BF-A663-688708530794}" type="datetimeFigureOut">
              <a:rPr lang="es-MX" smtClean="0"/>
              <a:t>31/03/2021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2480" y="15065710"/>
            <a:ext cx="757428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903115"/>
            <a:ext cx="263652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10D2C-E92B-47BE-85D2-1546364F1F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745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r" defTabSz="1219170" rtl="0" eaLnBrk="1" latinLnBrk="0" hangingPunct="1">
        <a:lnSpc>
          <a:spcPct val="90000"/>
        </a:lnSpc>
        <a:spcBef>
          <a:spcPct val="0"/>
        </a:spcBef>
        <a:buNone/>
        <a:defRPr sz="5333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8FF58D5-7A4E-4683-B623-16CA14919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423337"/>
            <a:ext cx="11887200" cy="385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4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D63205FC-D854-490C-A6D5-E5CE3C5634B4}"/>
              </a:ext>
            </a:extLst>
          </p:cNvPr>
          <p:cNvSpPr txBox="1">
            <a:spLocks/>
          </p:cNvSpPr>
          <p:nvPr/>
        </p:nvSpPr>
        <p:spPr>
          <a:xfrm>
            <a:off x="1679295" y="2758134"/>
            <a:ext cx="1876435" cy="467981"/>
          </a:xfrm>
          <a:prstGeom prst="rect">
            <a:avLst/>
          </a:prstGeom>
        </p:spPr>
        <p:txBody>
          <a:bodyPr vert="horz" lIns="38576" tIns="19289" rIns="38576" bIns="19289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b="1" dirty="0">
                <a:latin typeface="Open Sans"/>
              </a:rPr>
              <a:t>MISION 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24AC0CB-ED46-4BBC-ABF9-C1EB7542688F}"/>
              </a:ext>
            </a:extLst>
          </p:cNvPr>
          <p:cNvSpPr txBox="1">
            <a:spLocks/>
          </p:cNvSpPr>
          <p:nvPr/>
        </p:nvSpPr>
        <p:spPr>
          <a:xfrm>
            <a:off x="3085331" y="3226120"/>
            <a:ext cx="7925912" cy="32177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Proporcionar a nuestros clientes un servicio de logística y transporte terrestre, eficaz y eficiente, contando con altos estándares de calidad y seguridad, teniendo el respaldo de personal calificado, certificado y comprometido con la satisfacción de nuestros clientes.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53214A8E-B302-4E06-804B-F4C6B3F28BDE}"/>
              </a:ext>
            </a:extLst>
          </p:cNvPr>
          <p:cNvSpPr txBox="1">
            <a:spLocks/>
          </p:cNvSpPr>
          <p:nvPr/>
        </p:nvSpPr>
        <p:spPr>
          <a:xfrm>
            <a:off x="1635453" y="6822670"/>
            <a:ext cx="1876436" cy="6463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b="1" dirty="0">
                <a:latin typeface="Open Sans"/>
              </a:rPr>
              <a:t>VISION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D7721201-5950-4570-A493-28CBACAEC881}"/>
              </a:ext>
            </a:extLst>
          </p:cNvPr>
          <p:cNvSpPr txBox="1">
            <a:spLocks/>
          </p:cNvSpPr>
          <p:nvPr/>
        </p:nvSpPr>
        <p:spPr>
          <a:xfrm>
            <a:off x="3085331" y="7250880"/>
            <a:ext cx="8540364" cy="25636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Ser la empresa líder en logística y transporte terrestre a nivel nacional, implementando la mejora continua en cada uno de nuestros procesos, buscando en todo momento la excelencia en el servicio.</a:t>
            </a:r>
          </a:p>
          <a:p>
            <a:endParaRPr lang="es-MX" dirty="0">
              <a:latin typeface="Open Sans"/>
            </a:endParaRPr>
          </a:p>
        </p:txBody>
      </p:sp>
      <p:pic>
        <p:nvPicPr>
          <p:cNvPr id="8" name="Gráfico 7" descr="Medalla">
            <a:extLst>
              <a:ext uri="{FF2B5EF4-FFF2-40B4-BE49-F238E27FC236}">
                <a16:creationId xmlns:a16="http://schemas.microsoft.com/office/drawing/2014/main" id="{E8C6640F-7577-421A-9535-2B74A3122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5178" y="2668958"/>
            <a:ext cx="657625" cy="646331"/>
          </a:xfrm>
          <a:prstGeom prst="rect">
            <a:avLst/>
          </a:prstGeom>
        </p:spPr>
      </p:pic>
      <p:pic>
        <p:nvPicPr>
          <p:cNvPr id="9" name="Gráfico 8" descr="Cinta">
            <a:extLst>
              <a:ext uri="{FF2B5EF4-FFF2-40B4-BE49-F238E27FC236}">
                <a16:creationId xmlns:a16="http://schemas.microsoft.com/office/drawing/2014/main" id="{610D68D2-EDC9-4775-A9BE-A0F365BAC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5392" y="6683202"/>
            <a:ext cx="659625" cy="64633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5CD8427-5261-44F1-9212-50DEF140861F}"/>
              </a:ext>
            </a:extLst>
          </p:cNvPr>
          <p:cNvSpPr txBox="1"/>
          <p:nvPr/>
        </p:nvSpPr>
        <p:spPr>
          <a:xfrm>
            <a:off x="6377769" y="12645767"/>
            <a:ext cx="3467915" cy="545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422"/>
              </a:spcAft>
            </a:pPr>
            <a:r>
              <a:rPr lang="es-MX" sz="2800" dirty="0"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 Responsabilidad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88B833-FBF5-4F50-9689-6B8A73153B8D}"/>
              </a:ext>
            </a:extLst>
          </p:cNvPr>
          <p:cNvSpPr txBox="1"/>
          <p:nvPr/>
        </p:nvSpPr>
        <p:spPr>
          <a:xfrm>
            <a:off x="3085332" y="12579839"/>
            <a:ext cx="3589198" cy="545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422"/>
              </a:spcAft>
            </a:pPr>
            <a:r>
              <a:rPr lang="es-MX" sz="2800" dirty="0"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Trabajo en equipo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EAB825-E097-434B-B6BD-744BE7696668}"/>
              </a:ext>
            </a:extLst>
          </p:cNvPr>
          <p:cNvSpPr txBox="1"/>
          <p:nvPr/>
        </p:nvSpPr>
        <p:spPr>
          <a:xfrm>
            <a:off x="3085331" y="11307469"/>
            <a:ext cx="26462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Compromiso </a:t>
            </a:r>
            <a:endParaRPr lang="es-MX" sz="2800" dirty="0">
              <a:latin typeface="Open San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5C4F45-77BD-49B8-9B6B-1A26CD308EB0}"/>
              </a:ext>
            </a:extLst>
          </p:cNvPr>
          <p:cNvSpPr txBox="1"/>
          <p:nvPr/>
        </p:nvSpPr>
        <p:spPr>
          <a:xfrm>
            <a:off x="3085331" y="11938421"/>
            <a:ext cx="32924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Innovación </a:t>
            </a:r>
            <a:endParaRPr lang="es-MX" sz="2800" dirty="0">
              <a:latin typeface="Open San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E37C154-55A6-425A-91D8-0CC5F2324B87}"/>
              </a:ext>
            </a:extLst>
          </p:cNvPr>
          <p:cNvSpPr txBox="1"/>
          <p:nvPr/>
        </p:nvSpPr>
        <p:spPr>
          <a:xfrm>
            <a:off x="5172008" y="11987395"/>
            <a:ext cx="2411523" cy="545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422"/>
              </a:spcAft>
            </a:pPr>
            <a:r>
              <a:rPr lang="es-MX" sz="2800" dirty="0"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Respeto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0C14E87-2DB4-4170-AE11-25CFDF9054FF}"/>
              </a:ext>
            </a:extLst>
          </p:cNvPr>
          <p:cNvSpPr txBox="1"/>
          <p:nvPr/>
        </p:nvSpPr>
        <p:spPr>
          <a:xfrm>
            <a:off x="1305392" y="10757502"/>
            <a:ext cx="2646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Open Sans"/>
              </a:rPr>
              <a:t>VALORES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F953F73-0EB3-4384-8268-66D5B0C669F9}"/>
              </a:ext>
            </a:extLst>
          </p:cNvPr>
          <p:cNvSpPr txBox="1"/>
          <p:nvPr/>
        </p:nvSpPr>
        <p:spPr>
          <a:xfrm>
            <a:off x="6856546" y="11992390"/>
            <a:ext cx="3467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latin typeface="Open Sans"/>
              </a:rPr>
              <a:t>Puntualidad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0C8FCEB-3747-4860-85D2-5B67423E8C02}"/>
              </a:ext>
            </a:extLst>
          </p:cNvPr>
          <p:cNvSpPr txBox="1"/>
          <p:nvPr/>
        </p:nvSpPr>
        <p:spPr>
          <a:xfrm>
            <a:off x="7048287" y="11394691"/>
            <a:ext cx="26462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latin typeface="Open Sans"/>
              </a:rPr>
              <a:t>Excelencia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8C68176-64F0-42B4-AA68-A5D9E8448007}"/>
              </a:ext>
            </a:extLst>
          </p:cNvPr>
          <p:cNvSpPr txBox="1"/>
          <p:nvPr/>
        </p:nvSpPr>
        <p:spPr>
          <a:xfrm>
            <a:off x="5375488" y="11351080"/>
            <a:ext cx="2746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latin typeface="Open Sans"/>
              </a:rPr>
              <a:t>Lealtad</a:t>
            </a:r>
          </a:p>
        </p:txBody>
      </p:sp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DD5348C3-6A9B-4D3D-B58F-D545A6FD4921}"/>
              </a:ext>
            </a:extLst>
          </p:cNvPr>
          <p:cNvSpPr/>
          <p:nvPr/>
        </p:nvSpPr>
        <p:spPr>
          <a:xfrm>
            <a:off x="1079757" y="10534065"/>
            <a:ext cx="657625" cy="646331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60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9207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AE52A12-BEFB-4803-9EDE-7D69BB2A8D03}"/>
              </a:ext>
            </a:extLst>
          </p:cNvPr>
          <p:cNvSpPr txBox="1"/>
          <p:nvPr/>
        </p:nvSpPr>
        <p:spPr>
          <a:xfrm>
            <a:off x="1018439" y="2708601"/>
            <a:ext cx="86480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FFFFFF"/>
                </a:solidFill>
                <a:latin typeface="Open Sans"/>
              </a:rPr>
              <a:t>LOGISTICA</a:t>
            </a:r>
            <a:br>
              <a:rPr lang="es-MX" sz="2800" dirty="0">
                <a:latin typeface="Open Sans"/>
              </a:rPr>
            </a:br>
            <a:r>
              <a:rPr lang="es-MX" sz="2800" dirty="0">
                <a:solidFill>
                  <a:srgbClr val="FFFFFF"/>
                </a:solidFill>
                <a:latin typeface="Open Sans"/>
              </a:rPr>
              <a:t>Trabajamos de la mano contigo para coordinar el servicio que se ajuste a lo que necesitas. </a:t>
            </a:r>
          </a:p>
          <a:p>
            <a:r>
              <a:rPr lang="es-MX" sz="2800" dirty="0">
                <a:solidFill>
                  <a:srgbClr val="FFFFFF"/>
                </a:solidFill>
                <a:latin typeface="Open Sans"/>
              </a:rPr>
              <a:t>Tenemos servicio de reparto y recolección.</a:t>
            </a:r>
            <a:endParaRPr lang="es-MX" sz="2800" dirty="0">
              <a:latin typeface="Open San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404845-FF52-4486-A543-2D90825598F1}"/>
              </a:ext>
            </a:extLst>
          </p:cNvPr>
          <p:cNvSpPr txBox="1"/>
          <p:nvPr/>
        </p:nvSpPr>
        <p:spPr>
          <a:xfrm>
            <a:off x="3135087" y="5465370"/>
            <a:ext cx="81582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FFFFFF"/>
                </a:solidFill>
                <a:latin typeface="Open Sans"/>
              </a:rPr>
              <a:t>COBERTURA</a:t>
            </a:r>
            <a:br>
              <a:rPr lang="es-MX" sz="2800" dirty="0">
                <a:latin typeface="Open Sans"/>
              </a:rPr>
            </a:br>
            <a:r>
              <a:rPr lang="es-MX" sz="2800" dirty="0">
                <a:solidFill>
                  <a:srgbClr val="FFFFFF"/>
                </a:solidFill>
                <a:latin typeface="Open Sans"/>
              </a:rPr>
              <a:t>Realizamos servicios de carga en general en toda la República Mexicana.</a:t>
            </a:r>
            <a:endParaRPr lang="es-MX" sz="2800" dirty="0">
              <a:latin typeface="Open San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715A02-DC09-4928-AB1C-9B33ACBD01F1}"/>
              </a:ext>
            </a:extLst>
          </p:cNvPr>
          <p:cNvSpPr txBox="1"/>
          <p:nvPr/>
        </p:nvSpPr>
        <p:spPr>
          <a:xfrm>
            <a:off x="1018439" y="7656040"/>
            <a:ext cx="83053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FFFFFF"/>
                </a:solidFill>
                <a:latin typeface="Open Sans"/>
              </a:rPr>
              <a:t>SEGURIDAD</a:t>
            </a:r>
            <a:br>
              <a:rPr lang="es-MX" sz="2800" dirty="0">
                <a:latin typeface="Open Sans"/>
              </a:rPr>
            </a:br>
            <a:r>
              <a:rPr lang="es-MX" sz="2800" dirty="0">
                <a:solidFill>
                  <a:srgbClr val="FFFFFF"/>
                </a:solidFill>
                <a:latin typeface="Open Sans"/>
              </a:rPr>
              <a:t>Todas nuestras unidades están monitoreadas 24 </a:t>
            </a:r>
            <a:r>
              <a:rPr lang="es-MX" sz="2800" dirty="0" err="1">
                <a:solidFill>
                  <a:srgbClr val="FFFFFF"/>
                </a:solidFill>
                <a:latin typeface="Open Sans"/>
              </a:rPr>
              <a:t>hrs</a:t>
            </a:r>
            <a:r>
              <a:rPr lang="es-MX" sz="2800" dirty="0">
                <a:solidFill>
                  <a:srgbClr val="FFFFFF"/>
                </a:solidFill>
                <a:latin typeface="Open Sans"/>
              </a:rPr>
              <a:t>. Vía GPS. Contamos con seguro de carga.</a:t>
            </a:r>
            <a:endParaRPr lang="es-MX" sz="2800" dirty="0">
              <a:latin typeface="Open San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2A33EE-FD84-4A62-8C44-9CED2C90E012}"/>
              </a:ext>
            </a:extLst>
          </p:cNvPr>
          <p:cNvSpPr txBox="1"/>
          <p:nvPr/>
        </p:nvSpPr>
        <p:spPr>
          <a:xfrm>
            <a:off x="3135086" y="10050121"/>
            <a:ext cx="81582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FFFFFF"/>
                </a:solidFill>
                <a:latin typeface="Open Sans"/>
              </a:rPr>
              <a:t>EMBALAJES</a:t>
            </a:r>
            <a:br>
              <a:rPr lang="es-MX" sz="2800" dirty="0">
                <a:latin typeface="Open Sans"/>
              </a:rPr>
            </a:br>
            <a:r>
              <a:rPr lang="es-MX" sz="2800" dirty="0">
                <a:solidFill>
                  <a:srgbClr val="FFFFFF"/>
                </a:solidFill>
                <a:latin typeface="Open Sans"/>
              </a:rPr>
              <a:t>Contamos con el servicio de empaques para que tu mercancía este siempre protegida.</a:t>
            </a:r>
            <a:endParaRPr lang="es-MX" sz="2800" dirty="0">
              <a:latin typeface="Open Sans"/>
            </a:endParaRPr>
          </a:p>
        </p:txBody>
      </p:sp>
      <p:pic>
        <p:nvPicPr>
          <p:cNvPr id="8" name="Picture 4" descr="Fije Los Iconos De Logística Aislados En Negro Ilustraciones Vectoriales,  Clip Art Vectorizado Libre De Derechos. Image 30744020.">
            <a:extLst>
              <a:ext uri="{FF2B5EF4-FFF2-40B4-BE49-F238E27FC236}">
                <a16:creationId xmlns:a16="http://schemas.microsoft.com/office/drawing/2014/main" id="{0A1D2775-100B-4011-B4FF-26701C514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" t="9232" r="71488" b="71367"/>
          <a:stretch/>
        </p:blipFill>
        <p:spPr bwMode="auto">
          <a:xfrm>
            <a:off x="9131294" y="7334092"/>
            <a:ext cx="2162010" cy="19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Icono Entrega, internacional, ems, logística, transporte, en todo el mundo  Gratis de Postal Service Line - To your front door">
            <a:extLst>
              <a:ext uri="{FF2B5EF4-FFF2-40B4-BE49-F238E27FC236}">
                <a16:creationId xmlns:a16="http://schemas.microsoft.com/office/drawing/2014/main" id="{9037E7FE-D3B1-4CAC-B0D0-CF8054022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4889" r="95556">
                        <a14:foregroundMark x1="91111" y1="41778" x2="91111" y2="41778"/>
                        <a14:foregroundMark x1="92000" y1="23556" x2="92000" y2="23556"/>
                        <a14:foregroundMark x1="32000" y1="19111" x2="32000" y2="19111"/>
                        <a14:foregroundMark x1="9333" y1="33333" x2="9333" y2="33333"/>
                        <a14:foregroundMark x1="4889" y1="60000" x2="4889" y2="60000"/>
                        <a14:foregroundMark x1="10222" y1="66222" x2="10222" y2="66222"/>
                        <a14:foregroundMark x1="95556" y1="30222" x2="95556" y2="30222"/>
                        <a14:foregroundMark x1="28889" y1="55556" x2="28889" y2="55556"/>
                        <a14:foregroundMark x1="28444" y1="55556" x2="28889" y2="55111"/>
                        <a14:foregroundMark x1="29333" y1="55556" x2="29333" y2="55556"/>
                        <a14:backgroundMark x1="28000" y1="53778" x2="28000" y2="53778"/>
                        <a14:backgroundMark x1="28000" y1="55111" x2="28000" y2="55111"/>
                      </a14:backgroundRemoval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294" y="2708601"/>
            <a:ext cx="2031468" cy="20314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C87E3BF-6424-4BBE-96BA-EAD41567032B}"/>
              </a:ext>
            </a:extLst>
          </p:cNvPr>
          <p:cNvSpPr txBox="1"/>
          <p:nvPr/>
        </p:nvSpPr>
        <p:spPr>
          <a:xfrm>
            <a:off x="1018439" y="12536280"/>
            <a:ext cx="7129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latin typeface="Open Sans"/>
              </a:rPr>
              <a:t>JUNTAS DE SEGUIMIENTO</a:t>
            </a:r>
          </a:p>
          <a:p>
            <a:r>
              <a:rPr lang="es-MX" sz="2800" dirty="0">
                <a:latin typeface="Open Sans"/>
              </a:rPr>
              <a:t>Incentivando la mejora continua con nuestros socios comerciales.</a:t>
            </a:r>
          </a:p>
        </p:txBody>
      </p:sp>
      <p:pic>
        <p:nvPicPr>
          <p:cNvPr id="11" name="Picture 2" descr="Icono Abierto, embalaje, caja, en, un, plaza de Gratis de humanitarian  Icons 1">
            <a:extLst>
              <a:ext uri="{FF2B5EF4-FFF2-40B4-BE49-F238E27FC236}">
                <a16:creationId xmlns:a16="http://schemas.microsoft.com/office/drawing/2014/main" id="{D3CE6C54-0396-467C-8677-DE67E47399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2" t="11063" r="7042" b="15440"/>
          <a:stretch/>
        </p:blipFill>
        <p:spPr bwMode="auto">
          <a:xfrm>
            <a:off x="1138181" y="9858596"/>
            <a:ext cx="1849727" cy="166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apa mexicano república forma negro | Icono Gratis">
            <a:extLst>
              <a:ext uri="{FF2B5EF4-FFF2-40B4-BE49-F238E27FC236}">
                <a16:creationId xmlns:a16="http://schemas.microsoft.com/office/drawing/2014/main" id="{C8805D08-1716-4245-BCF4-6EE28F42A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96" y="4963763"/>
            <a:ext cx="1969470" cy="196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lustración de Icono De Sala De Juntas y más Vectores Libres de Derechos de  Adulto - iStock">
            <a:extLst>
              <a:ext uri="{FF2B5EF4-FFF2-40B4-BE49-F238E27FC236}">
                <a16:creationId xmlns:a16="http://schemas.microsoft.com/office/drawing/2014/main" id="{F30D63D4-8662-4838-A2B6-66BB2CBD2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163" b="91110" l="74289" r="92237">
                        <a14:foregroundMark x1="83894" y1="80048" x2="83894" y2="80048"/>
                        <a14:foregroundMark x1="83654" y1="76442" x2="83654" y2="76442"/>
                        <a14:foregroundMark x1="89663" y1="82692" x2="89663" y2="82692"/>
                        <a14:foregroundMark x1="89183" y1="84856" x2="89183" y2="84856"/>
                        <a14:foregroundMark x1="81490" y1="84135" x2="81490" y2="84135"/>
                        <a14:foregroundMark x1="77163" y1="83894" x2="77163" y2="83894"/>
                        <a14:foregroundMark x1="78606" y1="82212" x2="78606" y2="82212"/>
                        <a14:foregroundMark x1="86779" y1="83894" x2="86779" y2="83894"/>
                        <a14:foregroundMark x1="88702" y1="88221" x2="88702" y2="88221"/>
                        <a14:foregroundMark x1="80529" y1="88221" x2="80529" y2="88221"/>
                        <a14:foregroundMark x1="90144" y1="83894" x2="90144" y2="83894"/>
                        <a14:foregroundMark x1="89904" y1="83413" x2="89904" y2="83413"/>
                        <a14:backgroundMark x1="88462" y1="79567" x2="88462" y2="79567"/>
                        <a14:backgroundMark x1="89663" y1="82933" x2="89663" y2="829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223" t="74586" r="7936" b="10073"/>
          <a:stretch/>
        </p:blipFill>
        <p:spPr bwMode="auto">
          <a:xfrm>
            <a:off x="9389764" y="12403179"/>
            <a:ext cx="1772998" cy="161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8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7B15287-8925-4063-97EB-0D505905B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13" y="3965272"/>
            <a:ext cx="9541973" cy="477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8576" tIns="19289" rIns="38576" bIns="1928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0551" indent="-120551" defTabSz="385763">
              <a:buFont typeface="Arial" panose="020B0604020202020204" pitchFamily="34" charset="0"/>
              <a:buChar char="•"/>
            </a:pPr>
            <a:r>
              <a:rPr lang="es-MX" altLang="es-MX" sz="2800" b="1" dirty="0">
                <a:latin typeface="Open Sans"/>
              </a:rPr>
              <a:t>Servicio Consolidado</a:t>
            </a:r>
            <a:br>
              <a:rPr lang="es-MX" altLang="es-MX" sz="2800" dirty="0">
                <a:latin typeface="Open Sans"/>
              </a:rPr>
            </a:br>
            <a:r>
              <a:rPr lang="es-MX" altLang="es-MX" sz="2800" dirty="0">
                <a:latin typeface="Open Sans"/>
              </a:rPr>
              <a:t>Servicio tradicional de transporte de mercancía desde 1 paquete.</a:t>
            </a:r>
          </a:p>
          <a:p>
            <a:pPr marL="120551" indent="-120551" defTabSz="385763">
              <a:buFont typeface="Arial" panose="020B0604020202020204" pitchFamily="34" charset="0"/>
              <a:buChar char="•"/>
            </a:pPr>
            <a:endParaRPr lang="es-MX" altLang="es-MX" sz="2800" dirty="0">
              <a:latin typeface="Open Sans"/>
            </a:endParaRPr>
          </a:p>
          <a:p>
            <a:pPr marL="120551" indent="-120551" defTabSz="385763">
              <a:buFont typeface="Arial" panose="020B0604020202020204" pitchFamily="34" charset="0"/>
              <a:buChar char="•"/>
            </a:pPr>
            <a:r>
              <a:rPr lang="es-MX" altLang="es-MX" sz="2800" b="1" dirty="0">
                <a:latin typeface="Open Sans"/>
              </a:rPr>
              <a:t>Servicio Express</a:t>
            </a:r>
            <a:br>
              <a:rPr lang="es-MX" altLang="es-MX" sz="2800" dirty="0">
                <a:latin typeface="Open Sans"/>
              </a:rPr>
            </a:br>
            <a:r>
              <a:rPr lang="es-MX" altLang="es-MX" sz="2800" dirty="0">
                <a:latin typeface="Open Sans"/>
              </a:rPr>
              <a:t>Servicio de transporte con entrega al día siguiente.</a:t>
            </a:r>
            <a:br>
              <a:rPr lang="es-MX" altLang="es-MX" sz="2800" dirty="0">
                <a:latin typeface="Open Sans"/>
              </a:rPr>
            </a:br>
            <a:endParaRPr lang="es-MX" altLang="es-MX" sz="2800" dirty="0">
              <a:latin typeface="Open Sans"/>
            </a:endParaRPr>
          </a:p>
          <a:p>
            <a:pPr marL="120551" indent="-120551" defTabSz="385763">
              <a:buFont typeface="Arial" panose="020B0604020202020204" pitchFamily="34" charset="0"/>
              <a:buChar char="•"/>
            </a:pPr>
            <a:r>
              <a:rPr lang="es-MX" altLang="es-MX" sz="2800" b="1" dirty="0">
                <a:latin typeface="Open Sans"/>
              </a:rPr>
              <a:t>Servicio Dedicado</a:t>
            </a:r>
            <a:br>
              <a:rPr lang="es-MX" altLang="es-MX" sz="2800" dirty="0">
                <a:latin typeface="Open Sans"/>
              </a:rPr>
            </a:br>
            <a:r>
              <a:rPr lang="es-MX" altLang="es-MX" sz="2800" dirty="0">
                <a:latin typeface="Open Sans"/>
              </a:rPr>
              <a:t>Servicio armado justo a la medida de sus necesidades de transportación.</a:t>
            </a:r>
          </a:p>
          <a:p>
            <a:pPr marL="120551" indent="-120551" defTabSz="385763">
              <a:buFont typeface="Arial" panose="020B0604020202020204" pitchFamily="34" charset="0"/>
              <a:buChar char="•"/>
            </a:pPr>
            <a:endParaRPr lang="es-MX" altLang="es-MX" sz="2800" dirty="0">
              <a:latin typeface="Open San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F436BD-B2CC-4781-9C88-8D27DA7E0EBE}"/>
              </a:ext>
            </a:extLst>
          </p:cNvPr>
          <p:cNvSpPr txBox="1"/>
          <p:nvPr/>
        </p:nvSpPr>
        <p:spPr>
          <a:xfrm>
            <a:off x="1721800" y="2896786"/>
            <a:ext cx="3389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latin typeface="Open Sans"/>
              </a:rPr>
              <a:t>SERVICIOS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B694C81-0787-4B65-B229-DD196989D94E}"/>
              </a:ext>
            </a:extLst>
          </p:cNvPr>
          <p:cNvSpPr txBox="1"/>
          <p:nvPr/>
        </p:nvSpPr>
        <p:spPr>
          <a:xfrm>
            <a:off x="1325013" y="9892999"/>
            <a:ext cx="6378345" cy="545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551" indent="-12055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2800" b="1" dirty="0">
                <a:latin typeface="Open Sans"/>
                <a:ea typeface="Century Gothic" panose="020B0502020202020204" pitchFamily="34" charset="0"/>
                <a:cs typeface="Times New Roman" panose="02020603050405020304" pitchFamily="18" charset="0"/>
              </a:rPr>
              <a:t>Servicio de mensajería.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6A008A-1D6F-40C2-BDD2-D8D95E3C754D}"/>
              </a:ext>
            </a:extLst>
          </p:cNvPr>
          <p:cNvSpPr txBox="1"/>
          <p:nvPr/>
        </p:nvSpPr>
        <p:spPr>
          <a:xfrm>
            <a:off x="1325013" y="9000619"/>
            <a:ext cx="7706375" cy="545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551" indent="-12055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2800" b="1" dirty="0">
                <a:latin typeface="Open Sans"/>
                <a:ea typeface="Century Gothic" panose="020B0502020202020204" pitchFamily="34" charset="0"/>
                <a:cs typeface="Times New Roman" panose="02020603050405020304" pitchFamily="18" charset="0"/>
              </a:rPr>
              <a:t>Mudanzas y cambios de oficina.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D153CC1-DF12-4572-B1C1-67EEA987A755}"/>
              </a:ext>
            </a:extLst>
          </p:cNvPr>
          <p:cNvSpPr txBox="1"/>
          <p:nvPr/>
        </p:nvSpPr>
        <p:spPr>
          <a:xfrm>
            <a:off x="1325013" y="10723253"/>
            <a:ext cx="92252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551" indent="-120551" defTabSz="385763">
              <a:buFont typeface="Arial" panose="020B0604020202020204" pitchFamily="34" charset="0"/>
              <a:buChar char="•"/>
            </a:pPr>
            <a:r>
              <a:rPr lang="es-MX" sz="2800" b="1" dirty="0">
                <a:latin typeface="Open Sans"/>
                <a:ea typeface="Century Gothic" panose="020B0502020202020204" pitchFamily="34" charset="0"/>
                <a:cs typeface="Times New Roman" panose="02020603050405020304" pitchFamily="18" charset="0"/>
              </a:rPr>
              <a:t>Proyectos especiales que requieran movilidad y atención personalizada.</a:t>
            </a:r>
            <a:endParaRPr lang="es-MX" altLang="es-MX" sz="2800" b="1" dirty="0">
              <a:latin typeface="Open San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FE1BB6-7AFD-400C-AE15-65C00E85AE70}"/>
              </a:ext>
            </a:extLst>
          </p:cNvPr>
          <p:cNvSpPr txBox="1"/>
          <p:nvPr/>
        </p:nvSpPr>
        <p:spPr>
          <a:xfrm>
            <a:off x="6095999" y="14479554"/>
            <a:ext cx="64186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latin typeface="Open Sans"/>
              </a:rPr>
              <a:t>Unidades dedicadas las 24 horas.</a:t>
            </a:r>
          </a:p>
          <a:p>
            <a:r>
              <a:rPr lang="es-MX" sz="2800" dirty="0">
                <a:latin typeface="Open Sans"/>
              </a:rPr>
              <a:t>Los 365 días del año.</a:t>
            </a:r>
          </a:p>
        </p:txBody>
      </p:sp>
      <p:pic>
        <p:nvPicPr>
          <p:cNvPr id="10" name="Gráfico 9" descr="Camión">
            <a:extLst>
              <a:ext uri="{FF2B5EF4-FFF2-40B4-BE49-F238E27FC236}">
                <a16:creationId xmlns:a16="http://schemas.microsoft.com/office/drawing/2014/main" id="{2BE82062-755F-43C3-A1E4-74679627F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8058" y="14286817"/>
            <a:ext cx="1339579" cy="133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njunto de iconos de envío y logística servicio de entrega. | Vector  Premium">
            <a:extLst>
              <a:ext uri="{FF2B5EF4-FFF2-40B4-BE49-F238E27FC236}">
                <a16:creationId xmlns:a16="http://schemas.microsoft.com/office/drawing/2014/main" id="{643CCE74-4439-4433-8A91-A8D5341BD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44" b="89776" l="6550" r="91693">
                        <a14:foregroundMark x1="26358" y1="21406" x2="26358" y2="21406"/>
                        <a14:foregroundMark x1="35144" y1="18211" x2="35144" y2="18211"/>
                        <a14:foregroundMark x1="32588" y1="15974" x2="32588" y2="15974"/>
                        <a14:foregroundMark x1="35144" y1="20447" x2="35144" y2="20447"/>
                        <a14:foregroundMark x1="13419" y1="40096" x2="22524" y2="23323"/>
                        <a14:foregroundMark x1="22524" y1="23323" x2="30351" y2="17252"/>
                        <a14:foregroundMark x1="30351" y1="17252" x2="45208" y2="11981"/>
                        <a14:foregroundMark x1="45208" y1="11981" x2="61502" y2="13898"/>
                        <a14:foregroundMark x1="61502" y1="13898" x2="76837" y2="34824"/>
                        <a14:foregroundMark x1="76837" y1="34824" x2="83546" y2="56390"/>
                        <a14:foregroundMark x1="83546" y1="56390" x2="72684" y2="76677"/>
                        <a14:foregroundMark x1="72684" y1="76677" x2="64856" y2="81150"/>
                        <a14:foregroundMark x1="64856" y1="81150" x2="39617" y2="78435"/>
                        <a14:foregroundMark x1="39617" y1="78435" x2="31150" y2="74601"/>
                        <a14:foregroundMark x1="31150" y1="74601" x2="14696" y2="47604"/>
                        <a14:foregroundMark x1="14696" y1="47604" x2="13419" y2="38818"/>
                        <a14:foregroundMark x1="13419" y1="38818" x2="15176" y2="31470"/>
                        <a14:foregroundMark x1="27636" y1="84824" x2="48083" y2="87540"/>
                        <a14:foregroundMark x1="48083" y1="87540" x2="74121" y2="83546"/>
                        <a14:foregroundMark x1="74121" y1="83546" x2="81150" y2="79073"/>
                        <a14:foregroundMark x1="81150" y1="79073" x2="81150" y2="79073"/>
                        <a14:foregroundMark x1="57029" y1="89617" x2="71725" y2="86422"/>
                        <a14:foregroundMark x1="15655" y1="75719" x2="22364" y2="70128"/>
                        <a14:foregroundMark x1="11022" y1="43610" x2="11022" y2="53195"/>
                        <a14:foregroundMark x1="11022" y1="53195" x2="10065" y2="54460"/>
                        <a14:foregroundMark x1="43131" y1="37859" x2="64377" y2="36262"/>
                        <a14:foregroundMark x1="64377" y1="36262" x2="64377" y2="36262"/>
                        <a14:foregroundMark x1="66773" y1="16613" x2="73642" y2="20447"/>
                        <a14:foregroundMark x1="73642" y1="20447" x2="79233" y2="26518"/>
                        <a14:foregroundMark x1="79233" y1="26518" x2="79233" y2="26677"/>
                        <a14:foregroundMark x1="76837" y1="20288" x2="79073" y2="19329"/>
                        <a14:foregroundMark x1="71565" y1="17732" x2="78754" y2="22843"/>
                        <a14:foregroundMark x1="78754" y1="22843" x2="80511" y2="26038"/>
                        <a14:foregroundMark x1="71725" y1="17252" x2="79073" y2="22045"/>
                        <a14:foregroundMark x1="79073" y1="22045" x2="88498" y2="37220"/>
                        <a14:foregroundMark x1="88498" y1="37220" x2="90534" y2="43213"/>
                        <a14:foregroundMark x1="91585" y1="54545" x2="91693" y2="59105"/>
                        <a14:foregroundMark x1="35304" y1="38498" x2="35304" y2="38498"/>
                        <a14:foregroundMark x1="26677" y1="38339" x2="26677" y2="38339"/>
                        <a14:foregroundMark x1="34185" y1="22524" x2="34185" y2="22524"/>
                        <a14:foregroundMark x1="32428" y1="23163" x2="32428" y2="23163"/>
                        <a14:foregroundMark x1="32428" y1="23163" x2="32428" y2="23163"/>
                        <a14:foregroundMark x1="15176" y1="59425" x2="16773" y2="68850"/>
                        <a14:foregroundMark x1="16773" y1="68850" x2="20767" y2="74441"/>
                        <a14:foregroundMark x1="43610" y1="80671" x2="43610" y2="80671"/>
                        <a14:foregroundMark x1="77476" y1="62141" x2="83546" y2="67572"/>
                        <a14:foregroundMark x1="83546" y1="67572" x2="79712" y2="78115"/>
                        <a14:foregroundMark x1="84984" y1="59425" x2="91214" y2="58626"/>
                        <a14:foregroundMark x1="26198" y1="38978" x2="45687" y2="36741"/>
                        <a14:foregroundMark x1="91534" y1="58307" x2="84345" y2="76837"/>
                        <a14:foregroundMark x1="84345" y1="76837" x2="80351" y2="80511"/>
                        <a14:foregroundMark x1="88978" y1="50160" x2="88978" y2="50160"/>
                        <a14:backgroundMark x1="91054" y1="43131" x2="92173" y2="50160"/>
                        <a14:backgroundMark x1="91374" y1="50799" x2="91374" y2="50799"/>
                        <a14:backgroundMark x1="91812" y1="50160" x2="92971" y2="54153"/>
                        <a14:backgroundMark x1="91534" y1="49201" x2="91812" y2="50160"/>
                        <a14:backgroundMark x1="7668" y1="55272" x2="9904" y2="59904"/>
                        <a14:backgroundMark x1="6390" y1="55431" x2="10703" y2="57827"/>
                        <a14:backgroundMark x1="7668" y1="56869" x2="6230" y2="658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3" t="5085" r="3779" b="5510"/>
          <a:stretch/>
        </p:blipFill>
        <p:spPr bwMode="auto">
          <a:xfrm>
            <a:off x="2800095" y="9482625"/>
            <a:ext cx="6591809" cy="652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510C0CC-D7D6-4106-AB12-C9837142E1D6}"/>
              </a:ext>
            </a:extLst>
          </p:cNvPr>
          <p:cNvSpPr txBox="1"/>
          <p:nvPr/>
        </p:nvSpPr>
        <p:spPr>
          <a:xfrm>
            <a:off x="756550" y="2366409"/>
            <a:ext cx="1067888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Open Sans"/>
              </a:rPr>
              <a:t>Nos encargamos de priorizar los detalles para brindarte una solución integral, completa y de calidad.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C8E9AB-F9FD-4861-BE62-41E4D3E6DF08}"/>
              </a:ext>
            </a:extLst>
          </p:cNvPr>
          <p:cNvSpPr txBox="1"/>
          <p:nvPr/>
        </p:nvSpPr>
        <p:spPr>
          <a:xfrm>
            <a:off x="2233395" y="8036913"/>
            <a:ext cx="7725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Open Sans"/>
              </a:rPr>
              <a:t>•  Evidencias electrónicas en tiempo real.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4C8875F-9427-4559-8261-8F117F9BCB3D}"/>
              </a:ext>
            </a:extLst>
          </p:cNvPr>
          <p:cNvSpPr txBox="1"/>
          <p:nvPr/>
        </p:nvSpPr>
        <p:spPr>
          <a:xfrm>
            <a:off x="3279447" y="8759769"/>
            <a:ext cx="5633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latin typeface="Open Sans"/>
              </a:rPr>
              <a:t>•  Cuenta espejo de trayecto.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84B6CB-AEBE-4605-A0A6-A20A6856DACC}"/>
              </a:ext>
            </a:extLst>
          </p:cNvPr>
          <p:cNvSpPr txBox="1"/>
          <p:nvPr/>
        </p:nvSpPr>
        <p:spPr>
          <a:xfrm>
            <a:off x="1210992" y="7314057"/>
            <a:ext cx="10373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latin typeface="Open Sans"/>
              </a:rPr>
              <a:t>•  Unidades con botón de pánico y paro de emergencia.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588DDCA-898A-4A26-A1DF-416583CD884E}"/>
              </a:ext>
            </a:extLst>
          </p:cNvPr>
          <p:cNvSpPr txBox="1"/>
          <p:nvPr/>
        </p:nvSpPr>
        <p:spPr>
          <a:xfrm>
            <a:off x="1058112" y="6509320"/>
            <a:ext cx="10678887" cy="545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551" indent="-12055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2800" dirty="0">
                <a:latin typeface="Open Sans"/>
                <a:ea typeface="Century Gothic" panose="020B0502020202020204" pitchFamily="34" charset="0"/>
                <a:cs typeface="Times New Roman" panose="02020603050405020304" pitchFamily="18" charset="0"/>
              </a:rPr>
              <a:t>  Entregas a detalle directo en tienda, así como en CEDIS.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19F8EDB-D53B-4482-A695-B43D201BFB02}"/>
              </a:ext>
            </a:extLst>
          </p:cNvPr>
          <p:cNvSpPr txBox="1"/>
          <p:nvPr/>
        </p:nvSpPr>
        <p:spPr>
          <a:xfrm>
            <a:off x="3292872" y="4767063"/>
            <a:ext cx="561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551" indent="-120551">
              <a:buFont typeface="Arial" panose="020B0604020202020204" pitchFamily="34" charset="0"/>
              <a:buChar char="•"/>
            </a:pPr>
            <a:r>
              <a:rPr lang="es-MX" sz="2800" dirty="0">
                <a:latin typeface="Open Sans"/>
              </a:rPr>
              <a:t>  Geocercas personalizadas.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AF80862-1AD4-4A81-A866-E7344CDC0CF6}"/>
              </a:ext>
            </a:extLst>
          </p:cNvPr>
          <p:cNvSpPr txBox="1"/>
          <p:nvPr/>
        </p:nvSpPr>
        <p:spPr>
          <a:xfrm>
            <a:off x="2320738" y="5616061"/>
            <a:ext cx="7550523" cy="545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551" indent="-12055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2800" dirty="0">
                <a:latin typeface="Open Sans"/>
                <a:ea typeface="Century Gothic" panose="020B0502020202020204" pitchFamily="34" charset="0"/>
                <a:cs typeface="Times New Roman" panose="02020603050405020304" pitchFamily="18" charset="0"/>
              </a:rPr>
              <a:t>  Recolección y entrega puerta a puerta.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CD61BC9-345C-44ED-A90C-0ABF9DF36047}"/>
              </a:ext>
            </a:extLst>
          </p:cNvPr>
          <p:cNvSpPr txBox="1"/>
          <p:nvPr/>
        </p:nvSpPr>
        <p:spPr>
          <a:xfrm>
            <a:off x="2584210" y="3918065"/>
            <a:ext cx="72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551" indent="-120551">
              <a:buFont typeface="Arial" panose="020B0604020202020204" pitchFamily="34" charset="0"/>
              <a:buChar char="•"/>
            </a:pPr>
            <a:r>
              <a:rPr lang="es-MX" sz="2800" dirty="0">
                <a:latin typeface="Open Sans"/>
              </a:rPr>
              <a:t>  Rastreo en tiempo real de su servicio.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539FEFD-725B-40EE-8385-6984ED9F8D64}"/>
              </a:ext>
            </a:extLst>
          </p:cNvPr>
          <p:cNvCxnSpPr/>
          <p:nvPr/>
        </p:nvCxnSpPr>
        <p:spPr>
          <a:xfrm>
            <a:off x="1193558" y="3592286"/>
            <a:ext cx="98048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51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3C1ED53-AB63-4F76-AC7E-AE8CB690EFAB}"/>
              </a:ext>
            </a:extLst>
          </p:cNvPr>
          <p:cNvSpPr txBox="1"/>
          <p:nvPr/>
        </p:nvSpPr>
        <p:spPr>
          <a:xfrm>
            <a:off x="1015766" y="12185243"/>
            <a:ext cx="99461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latin typeface="Open Sans"/>
              </a:rPr>
              <a:t>Las cajas secas de cada unidad están perfectamente selladas evitando daños ambientales a la mercancía, además de que poseen dimensiones superiores a las estándar.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0FD580-654E-4723-9CC4-BBDEA6841BF3}"/>
              </a:ext>
            </a:extLst>
          </p:cNvPr>
          <p:cNvSpPr txBox="1"/>
          <p:nvPr/>
        </p:nvSpPr>
        <p:spPr>
          <a:xfrm>
            <a:off x="1015766" y="10795010"/>
            <a:ext cx="104652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latin typeface="Open Sans"/>
              </a:rPr>
              <a:t>Cumplimos en su totalidad los requerimientos de seguridad y vialidad que nos exige SCT.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D01AD3-4A78-49CF-B5E9-F05C4838E4FC}"/>
              </a:ext>
            </a:extLst>
          </p:cNvPr>
          <p:cNvSpPr txBox="1"/>
          <p:nvPr/>
        </p:nvSpPr>
        <p:spPr>
          <a:xfrm>
            <a:off x="1015766" y="9835664"/>
            <a:ext cx="5377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latin typeface="Open Sans"/>
              </a:rPr>
              <a:t>Permisos de carga ante SCT.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0FCD0-45F1-49E3-ADC0-B17CD40B22F6}"/>
              </a:ext>
            </a:extLst>
          </p:cNvPr>
          <p:cNvSpPr txBox="1"/>
          <p:nvPr/>
        </p:nvSpPr>
        <p:spPr>
          <a:xfrm>
            <a:off x="2374810" y="3474088"/>
            <a:ext cx="30955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latin typeface="Open Sans"/>
              </a:rPr>
              <a:t>1 Tonelada</a:t>
            </a:r>
          </a:p>
          <a:p>
            <a:r>
              <a:rPr lang="es-MX" sz="2800" dirty="0">
                <a:latin typeface="Open Sans"/>
              </a:rPr>
              <a:t>1.5 Toneladas</a:t>
            </a:r>
          </a:p>
          <a:p>
            <a:r>
              <a:rPr lang="es-MX" sz="2800" dirty="0">
                <a:latin typeface="Open Sans"/>
              </a:rPr>
              <a:t>3.5 Toneladas</a:t>
            </a:r>
          </a:p>
          <a:p>
            <a:r>
              <a:rPr lang="es-MX" sz="2800" dirty="0">
                <a:latin typeface="Open Sans"/>
              </a:rPr>
              <a:t>4 Toneladas</a:t>
            </a:r>
          </a:p>
          <a:p>
            <a:r>
              <a:rPr lang="es-MX" sz="2800" dirty="0">
                <a:latin typeface="Open Sans"/>
              </a:rPr>
              <a:t>Rabón </a:t>
            </a:r>
          </a:p>
          <a:p>
            <a:r>
              <a:rPr lang="es-MX" sz="2800" dirty="0">
                <a:latin typeface="Open Sans"/>
              </a:rPr>
              <a:t>Torton</a:t>
            </a:r>
          </a:p>
          <a:p>
            <a:r>
              <a:rPr lang="es-MX" sz="2800" dirty="0">
                <a:latin typeface="Open Sans"/>
              </a:rPr>
              <a:t>Tráiler</a:t>
            </a:r>
          </a:p>
          <a:p>
            <a:r>
              <a:rPr lang="es-MX" sz="2800" dirty="0">
                <a:latin typeface="Open Sans"/>
              </a:rPr>
              <a:t>Plataformas</a:t>
            </a:r>
          </a:p>
        </p:txBody>
      </p:sp>
      <p:pic>
        <p:nvPicPr>
          <p:cNvPr id="8" name="Picture 10" descr="Gráfico vectorial Camion pasajero ▷ Imagen vectorial Camion pasajero |  Depositphotos®">
            <a:extLst>
              <a:ext uri="{FF2B5EF4-FFF2-40B4-BE49-F238E27FC236}">
                <a16:creationId xmlns:a16="http://schemas.microsoft.com/office/drawing/2014/main" id="{09E529C3-1CA8-40A8-9EBC-5138A5D93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555" b="26367" l="63574" r="79883">
                        <a14:foregroundMark x1="63574" y1="24121" x2="63574" y2="241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165" t="17592" r="18053" b="72654"/>
          <a:stretch/>
        </p:blipFill>
        <p:spPr bwMode="auto">
          <a:xfrm>
            <a:off x="5637176" y="3565456"/>
            <a:ext cx="2494454" cy="123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Gráfico vectorial Camion pasajero ▷ Imagen vectorial Camion pasajero |  Depositphotos®">
            <a:extLst>
              <a:ext uri="{FF2B5EF4-FFF2-40B4-BE49-F238E27FC236}">
                <a16:creationId xmlns:a16="http://schemas.microsoft.com/office/drawing/2014/main" id="{B220B1D1-917F-4749-BE38-36701E850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055" b="41504" l="32129" r="74023">
                        <a14:foregroundMark x1="73926" y1="36230" x2="73926" y2="36230"/>
                        <a14:foregroundMark x1="74121" y1="39355" x2="74121" y2="39355"/>
                        <a14:foregroundMark x1="71777" y1="39160" x2="71777" y2="39160"/>
                        <a14:foregroundMark x1="73926" y1="39746" x2="73926" y2="39746"/>
                        <a14:foregroundMark x1="39551" y1="38281" x2="39551" y2="38281"/>
                        <a14:foregroundMark x1="50098" y1="40234" x2="50098" y2="40234"/>
                        <a14:foregroundMark x1="34961" y1="35449" x2="34961" y2="35449"/>
                        <a14:foregroundMark x1="32129" y1="38477" x2="32129" y2="384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2" t="29825" r="22749" b="57110"/>
          <a:stretch/>
        </p:blipFill>
        <p:spPr bwMode="auto">
          <a:xfrm>
            <a:off x="5188777" y="5148192"/>
            <a:ext cx="6140277" cy="16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Gráfico vectorial Camion pasajero ▷ Imagen vectorial Camion pasajero |  Depositphotos®">
            <a:extLst>
              <a:ext uri="{FF2B5EF4-FFF2-40B4-BE49-F238E27FC236}">
                <a16:creationId xmlns:a16="http://schemas.microsoft.com/office/drawing/2014/main" id="{AFD9875D-27CC-4C38-AE92-CA6E4E4FC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781" b="84766" l="1953" r="16699">
                        <a14:foregroundMark x1="16699" y1="81543" x2="16699" y2="81543"/>
                        <a14:foregroundMark x1="13574" y1="82031" x2="13574" y2="82031"/>
                        <a14:foregroundMark x1="15137" y1="82031" x2="15137" y2="82031"/>
                        <a14:foregroundMark x1="4297" y1="81836" x2="4297" y2="81836"/>
                        <a14:foregroundMark x1="11426" y1="81641" x2="11426" y2="81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" t="74740" r="81774" b="14074"/>
          <a:stretch/>
        </p:blipFill>
        <p:spPr bwMode="auto">
          <a:xfrm>
            <a:off x="8465170" y="3396105"/>
            <a:ext cx="2627376" cy="163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BE68F49-3C28-4C8C-A51F-B475EB007C6D}"/>
              </a:ext>
            </a:extLst>
          </p:cNvPr>
          <p:cNvSpPr txBox="1"/>
          <p:nvPr/>
        </p:nvSpPr>
        <p:spPr>
          <a:xfrm>
            <a:off x="2201913" y="2275485"/>
            <a:ext cx="7788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Open Sans"/>
              </a:rPr>
              <a:t>Nuestra flotilla cuenta con capacidades de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0251577-4ADF-439B-9740-101C517A9917}"/>
              </a:ext>
            </a:extLst>
          </p:cNvPr>
          <p:cNvSpPr txBox="1"/>
          <p:nvPr/>
        </p:nvSpPr>
        <p:spPr>
          <a:xfrm>
            <a:off x="1015766" y="8932559"/>
            <a:ext cx="9396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Open Sans"/>
              </a:rPr>
              <a:t>Parque vehicular no mayor a 6 años de antigüedad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2656BBE-D5A1-445C-80DF-1469273704F4}"/>
              </a:ext>
            </a:extLst>
          </p:cNvPr>
          <p:cNvCxnSpPr>
            <a:cxnSpLocks/>
          </p:cNvCxnSpPr>
          <p:nvPr/>
        </p:nvCxnSpPr>
        <p:spPr>
          <a:xfrm>
            <a:off x="1230086" y="8091714"/>
            <a:ext cx="9731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7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4A04319-AC0B-4B70-B201-A310AD0E0BC0}"/>
              </a:ext>
            </a:extLst>
          </p:cNvPr>
          <p:cNvSpPr txBox="1"/>
          <p:nvPr/>
        </p:nvSpPr>
        <p:spPr>
          <a:xfrm>
            <a:off x="4194135" y="1375149"/>
            <a:ext cx="372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latin typeface="Open Sans"/>
              </a:rPr>
              <a:t>CONTACTANOS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902940A-8CEA-4A17-ABCD-513E0B24273C}"/>
              </a:ext>
            </a:extLst>
          </p:cNvPr>
          <p:cNvSpPr txBox="1"/>
          <p:nvPr/>
        </p:nvSpPr>
        <p:spPr>
          <a:xfrm>
            <a:off x="2543064" y="3157440"/>
            <a:ext cx="8019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MX" sz="2800" dirty="0">
                <a:latin typeface="Open Sans"/>
              </a:rPr>
              <a:t>José Ma. Mata #18, Constituyentes de 1857 54190 Tlalnepantla de Baz, Méx.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B4360E-04E7-40E9-803A-785482FDF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78" t="24915" r="16630" b="22305"/>
          <a:stretch/>
        </p:blipFill>
        <p:spPr>
          <a:xfrm>
            <a:off x="1418252" y="4251009"/>
            <a:ext cx="9355495" cy="556437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97C59A0-4849-4E8B-A65D-6B035E8657F3}"/>
              </a:ext>
            </a:extLst>
          </p:cNvPr>
          <p:cNvSpPr txBox="1"/>
          <p:nvPr/>
        </p:nvSpPr>
        <p:spPr>
          <a:xfrm>
            <a:off x="1305446" y="2652421"/>
            <a:ext cx="3558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Open Sans"/>
              </a:rPr>
              <a:t>Nos ubicamos en </a:t>
            </a:r>
          </a:p>
        </p:txBody>
      </p:sp>
      <p:pic>
        <p:nvPicPr>
          <p:cNvPr id="11" name="Gráfico 10" descr="Marcador">
            <a:extLst>
              <a:ext uri="{FF2B5EF4-FFF2-40B4-BE49-F238E27FC236}">
                <a16:creationId xmlns:a16="http://schemas.microsoft.com/office/drawing/2014/main" id="{028AD20A-C6B6-496F-8810-C034EEB49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197" y="2656369"/>
            <a:ext cx="954107" cy="95410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844CFAA-51BA-426D-80BD-CCBFE4A3C237}"/>
              </a:ext>
            </a:extLst>
          </p:cNvPr>
          <p:cNvSpPr txBox="1"/>
          <p:nvPr/>
        </p:nvSpPr>
        <p:spPr>
          <a:xfrm>
            <a:off x="1232136" y="10121128"/>
            <a:ext cx="4701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Open Sans"/>
              </a:rPr>
              <a:t>Daniel A. Galicia Huerta</a:t>
            </a:r>
            <a:br>
              <a:rPr lang="es-MX" sz="2800" dirty="0">
                <a:latin typeface="Open Sans"/>
              </a:rPr>
            </a:br>
            <a:r>
              <a:rPr lang="es-MX" sz="2800" dirty="0">
                <a:latin typeface="Open Sans"/>
              </a:rPr>
              <a:t>Director General</a:t>
            </a:r>
          </a:p>
          <a:p>
            <a:r>
              <a:rPr lang="es-MX" sz="2800" dirty="0">
                <a:latin typeface="Open Sans"/>
              </a:rPr>
              <a:t>Logística GA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DF79368-48A6-4875-9AEA-685D1983B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67" b="96615" l="4167" r="96615">
                        <a14:foregroundMark x1="20833" y1="20833" x2="20833" y2="20833"/>
                        <a14:foregroundMark x1="86719" y1="80208" x2="86719" y2="80208"/>
                        <a14:foregroundMark x1="90885" y1="86719" x2="61198" y2="85677"/>
                        <a14:foregroundMark x1="61198" y1="85677" x2="53906" y2="81771"/>
                        <a14:foregroundMark x1="74479" y1="77604" x2="95833" y2="82552"/>
                        <a14:foregroundMark x1="25000" y1="32292" x2="12760" y2="39844"/>
                        <a14:foregroundMark x1="5990" y1="29948" x2="18490" y2="7813"/>
                        <a14:foregroundMark x1="4427" y1="6771" x2="23438" y2="4427"/>
                        <a14:foregroundMark x1="69531" y1="92448" x2="94271" y2="87500"/>
                        <a14:foregroundMark x1="79427" y1="96615" x2="96615" y2="90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762" y="14367555"/>
            <a:ext cx="548330" cy="54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BDEA8A0-0C2C-43DB-B017-70DF74EC92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32" b="89802" l="1559" r="98246">
                        <a14:foregroundMark x1="2144" y1="17280" x2="2144" y2="17280"/>
                        <a14:foregroundMark x1="95517" y1="23796" x2="95517" y2="23796"/>
                        <a14:foregroundMark x1="96881" y1="85836" x2="96881" y2="85836"/>
                        <a14:foregroundMark x1="98246" y1="18130" x2="98246" y2="181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16"/>
          <a:stretch/>
        </p:blipFill>
        <p:spPr bwMode="auto">
          <a:xfrm>
            <a:off x="4993594" y="14269071"/>
            <a:ext cx="742133" cy="5494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">
            <a:extLst>
              <a:ext uri="{FF2B5EF4-FFF2-40B4-BE49-F238E27FC236}">
                <a16:creationId xmlns:a16="http://schemas.microsoft.com/office/drawing/2014/main" id="{3C34B446-9D8C-4B7F-9A77-C45B2B35C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67" b="96615" l="4167" r="96615">
                        <a14:foregroundMark x1="20833" y1="20833" x2="20833" y2="20833"/>
                        <a14:foregroundMark x1="86719" y1="80208" x2="86719" y2="80208"/>
                        <a14:foregroundMark x1="90885" y1="86719" x2="61198" y2="85677"/>
                        <a14:foregroundMark x1="61198" y1="85677" x2="53906" y2="81771"/>
                        <a14:foregroundMark x1="74479" y1="77604" x2="95833" y2="82552"/>
                        <a14:foregroundMark x1="25000" y1="32292" x2="12760" y2="39844"/>
                        <a14:foregroundMark x1="5990" y1="29948" x2="18490" y2="7813"/>
                        <a14:foregroundMark x1="4427" y1="6771" x2="23438" y2="4427"/>
                        <a14:foregroundMark x1="69531" y1="92448" x2="94271" y2="87500"/>
                        <a14:foregroundMark x1="79427" y1="96615" x2="96615" y2="90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762" y="11692846"/>
            <a:ext cx="548330" cy="54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B4D3FF68-517B-45F0-908C-E83AA7C30B67}"/>
              </a:ext>
            </a:extLst>
          </p:cNvPr>
          <p:cNvSpPr txBox="1"/>
          <p:nvPr/>
        </p:nvSpPr>
        <p:spPr>
          <a:xfrm>
            <a:off x="1833161" y="14420478"/>
            <a:ext cx="2840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latin typeface="Open Sans"/>
              </a:rPr>
              <a:t>55 4054 9259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5954301-F4A8-4254-85E5-0C6A84619898}"/>
              </a:ext>
            </a:extLst>
          </p:cNvPr>
          <p:cNvSpPr txBox="1"/>
          <p:nvPr/>
        </p:nvSpPr>
        <p:spPr>
          <a:xfrm>
            <a:off x="5933785" y="11769341"/>
            <a:ext cx="4571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Open Sans"/>
              </a:rPr>
              <a:t>daniel.grupog@gmail.com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78B41D1-F2D3-4071-9783-506572FF6A8B}"/>
              </a:ext>
            </a:extLst>
          </p:cNvPr>
          <p:cNvSpPr txBox="1"/>
          <p:nvPr/>
        </p:nvSpPr>
        <p:spPr>
          <a:xfrm>
            <a:off x="1833161" y="11769341"/>
            <a:ext cx="2612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Open Sans"/>
              </a:rPr>
              <a:t>55 1755 0329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A8EC24D-B7AC-4B0D-993B-14B52C8D0114}"/>
              </a:ext>
            </a:extLst>
          </p:cNvPr>
          <p:cNvSpPr txBox="1"/>
          <p:nvPr/>
        </p:nvSpPr>
        <p:spPr>
          <a:xfrm>
            <a:off x="5933785" y="14289367"/>
            <a:ext cx="4034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latin typeface="Open Sans"/>
              </a:rPr>
              <a:t>vgrupog@gmail.com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1134400-DF49-4D3E-96C5-60422A4C45C2}"/>
              </a:ext>
            </a:extLst>
          </p:cNvPr>
          <p:cNvSpPr txBox="1"/>
          <p:nvPr/>
        </p:nvSpPr>
        <p:spPr>
          <a:xfrm>
            <a:off x="1190943" y="12763942"/>
            <a:ext cx="5398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Open Sans"/>
              </a:rPr>
              <a:t>Daniela M. Hernández Bucio</a:t>
            </a:r>
          </a:p>
          <a:p>
            <a:r>
              <a:rPr lang="es-MX" sz="2800" dirty="0">
                <a:latin typeface="Open Sans"/>
              </a:rPr>
              <a:t>Ejecutivo de ventas</a:t>
            </a:r>
          </a:p>
          <a:p>
            <a:r>
              <a:rPr lang="es-MX" sz="2800" dirty="0">
                <a:latin typeface="Open Sans"/>
              </a:rPr>
              <a:t>Logística GA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24A1D9C1-58B7-4374-A422-87DE5124F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32" b="89802" l="1559" r="98246">
                        <a14:foregroundMark x1="2144" y1="17280" x2="2144" y2="17280"/>
                        <a14:foregroundMark x1="95517" y1="23796" x2="95517" y2="23796"/>
                        <a14:foregroundMark x1="96881" y1="85836" x2="96881" y2="85836"/>
                        <a14:foregroundMark x1="98246" y1="18130" x2="98246" y2="181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16"/>
          <a:stretch/>
        </p:blipFill>
        <p:spPr bwMode="auto">
          <a:xfrm>
            <a:off x="4993595" y="11769341"/>
            <a:ext cx="742132" cy="5494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157969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1183</TotalTime>
  <Words>458</Words>
  <Application>Microsoft Office PowerPoint</Application>
  <PresentationFormat>Personalizado</PresentationFormat>
  <Paragraphs>63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Open Sans</vt:lpstr>
      <vt:lpstr>Estela de condensación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dgalicia@transportes-gf.com.mx</dc:creator>
  <cp:lastModifiedBy>dgalicia@transportes-gf.com.mx</cp:lastModifiedBy>
  <cp:revision>27</cp:revision>
  <dcterms:created xsi:type="dcterms:W3CDTF">2021-03-30T02:38:16Z</dcterms:created>
  <dcterms:modified xsi:type="dcterms:W3CDTF">2021-04-01T20:08:33Z</dcterms:modified>
</cp:coreProperties>
</file>