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tpro.co.uk/security/information-security-infosec/370210/lastpass-breach-last-chanc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a:p>
            <a:pPr indent="0" lvl="0" marL="0" rtl="0" algn="l">
              <a:spcBef>
                <a:spcPts val="0"/>
              </a:spcBef>
              <a:spcAft>
                <a:spcPts val="0"/>
              </a:spcAft>
              <a:buNone/>
            </a:pPr>
            <a:r>
              <a:rPr lang="en"/>
              <a:t>Welcome, we’re group one.  My name is Brandon, presenting Bitwarden password manager with Ivan, Lexis, and Oscar.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e81c5a6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e81c5a6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Brandon:</a:t>
            </a:r>
            <a:endParaRPr/>
          </a:p>
          <a:p>
            <a:pPr indent="-298450" lvl="0" marL="457200" rtl="0" algn="l">
              <a:spcBef>
                <a:spcPts val="0"/>
              </a:spcBef>
              <a:spcAft>
                <a:spcPts val="0"/>
              </a:spcAft>
              <a:buSzPts val="1100"/>
              <a:buChar char="-"/>
            </a:pPr>
            <a:r>
              <a:rPr lang="en"/>
              <a:t>Last Pass breach- August ‘22 to March ‘23 drip fed details about the breach series often contradicting what they said prior ranging from bad to worse.  Closed source code was ultimately compromised due to poor remote working security practices, privilege escalation, and persistence.</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https://www.itpro.co.uk/security/information-security-infosec/370210/lastpass-breach-last-chance</a:t>
            </a:r>
            <a:endParaRPr/>
          </a:p>
          <a:p>
            <a:pPr indent="-298450" lvl="0" marL="457200" rtl="0" algn="l">
              <a:spcBef>
                <a:spcPts val="0"/>
              </a:spcBef>
              <a:spcAft>
                <a:spcPts val="0"/>
              </a:spcAft>
              <a:buSzPts val="1100"/>
              <a:buChar char="-"/>
            </a:pPr>
            <a:r>
              <a:rPr lang="en"/>
              <a:t>We picked Bitwarden due to its open-source code that is highly scrutinized by the public (can be viewed on GITHUB) and maintained by well-respected members of the cybersecurity community, maintain the most up-to-date advanced encryption standards, dedicated servers, and zero-knowledge encryption policy.</a:t>
            </a:r>
            <a:endParaRPr/>
          </a:p>
          <a:p>
            <a:pPr indent="-298450" lvl="0" marL="457200" rtl="0" algn="l">
              <a:spcBef>
                <a:spcPts val="0"/>
              </a:spcBef>
              <a:spcAft>
                <a:spcPts val="0"/>
              </a:spcAft>
              <a:buSzPts val="1100"/>
              <a:buChar char="-"/>
            </a:pPr>
            <a:r>
              <a:rPr lang="en">
                <a:solidFill>
                  <a:srgbClr val="28293D"/>
                </a:solidFill>
                <a:highlight>
                  <a:srgbClr val="FFFFFF"/>
                </a:highlight>
                <a:latin typeface="Roboto"/>
                <a:ea typeface="Roboto"/>
                <a:cs typeface="Roboto"/>
                <a:sym typeface="Roboto"/>
              </a:rPr>
              <a:t>Bitwarden as a company cannot see your passwords, they remain encrypted end-to-end with your individual email and Master Password- never store and cannot access your Master Password.</a:t>
            </a:r>
            <a:endParaRPr/>
          </a:p>
          <a:p>
            <a:pPr indent="-298450" lvl="0" marL="457200" rtl="0" algn="l">
              <a:spcBef>
                <a:spcPts val="0"/>
              </a:spcBef>
              <a:spcAft>
                <a:spcPts val="0"/>
              </a:spcAft>
              <a:buSzPts val="1100"/>
              <a:buChar char="-"/>
            </a:pPr>
            <a:r>
              <a:rPr lang="en"/>
              <a:t>Emergency Access for trusted emergency contacts and NOK.</a:t>
            </a:r>
            <a:endParaRPr/>
          </a:p>
          <a:p>
            <a:pPr indent="-298450" lvl="0" marL="457200" rtl="0" algn="l">
              <a:spcBef>
                <a:spcPts val="0"/>
              </a:spcBef>
              <a:spcAft>
                <a:spcPts val="0"/>
              </a:spcAft>
              <a:buSzPts val="1100"/>
              <a:buChar char="-"/>
            </a:pPr>
            <a:r>
              <a:rPr lang="en"/>
              <a:t>Available across virtually all OS and Browser extensions.</a:t>
            </a:r>
            <a:endParaRPr/>
          </a:p>
          <a:p>
            <a:pPr indent="-298450" lvl="0" marL="457200" rtl="0" algn="l">
              <a:spcBef>
                <a:spcPts val="0"/>
              </a:spcBef>
              <a:spcAft>
                <a:spcPts val="0"/>
              </a:spcAft>
              <a:buSzPts val="1100"/>
              <a:buChar char="-"/>
            </a:pPr>
            <a:r>
              <a:rPr lang="en"/>
              <a:t>Free, Premium, and Enterprise options so use can be scaled to any individual or group.</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e81c5a6a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e81c5a6a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Lexis</a:t>
            </a:r>
            <a:endParaRPr/>
          </a:p>
          <a:p>
            <a:pPr indent="0" lvl="0" marL="0" rtl="0" algn="l">
              <a:spcBef>
                <a:spcPts val="0"/>
              </a:spcBef>
              <a:spcAft>
                <a:spcPts val="0"/>
              </a:spcAft>
              <a:buNone/>
            </a:pPr>
            <a:r>
              <a:t/>
            </a:r>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Bitwarden is a feature-rich password manager that enables users to securely store, manage, and share their passwords and other sensitive data. Its key features include a password generator, autofill, secure sharing,, secure notes, multi-platform support, cloud sync,  and encrypted storage. </a:t>
            </a:r>
            <a:endParaRPr sz="1050">
              <a:solidFill>
                <a:schemeClr val="dk1"/>
              </a:solidFill>
              <a:latin typeface="Roboto"/>
              <a:ea typeface="Roboto"/>
              <a:cs typeface="Roboto"/>
              <a:sym typeface="Roboto"/>
            </a:endParaRPr>
          </a:p>
          <a:p>
            <a:pPr indent="-292100" lvl="0" marL="457200" rtl="0" algn="l">
              <a:lnSpc>
                <a:spcPct val="115000"/>
              </a:lnSpc>
              <a:spcBef>
                <a:spcPts val="1200"/>
              </a:spcBef>
              <a:spcAft>
                <a:spcPts val="0"/>
              </a:spcAft>
              <a:buClr>
                <a:schemeClr val="dk1"/>
              </a:buClr>
              <a:buSzPts val="1000"/>
              <a:buAutoNum type="arabicPeriod"/>
            </a:pPr>
            <a:r>
              <a:rPr b="1" lang="en" sz="1000">
                <a:solidFill>
                  <a:schemeClr val="dk1"/>
                </a:solidFill>
              </a:rPr>
              <a:t>Password Generator:</a:t>
            </a:r>
            <a:r>
              <a:rPr lang="en" sz="1000">
                <a:solidFill>
                  <a:schemeClr val="dk1"/>
                </a:solidFill>
              </a:rPr>
              <a:t> Bitwarden allows users to generate strong, unique passwords for their accounts, reducing the risk of data breaches.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b="1" lang="en" sz="1000">
                <a:solidFill>
                  <a:schemeClr val="dk1"/>
                </a:solidFill>
              </a:rPr>
              <a:t>Autofill: </a:t>
            </a:r>
            <a:r>
              <a:rPr lang="en" sz="1000">
                <a:solidFill>
                  <a:schemeClr val="dk1"/>
                </a:solidFill>
              </a:rPr>
              <a:t>The Bitwarden browser extension and mobile app can automatically fill in login credentials </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saving users time and reducing the risk of typing errors.</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b="1" lang="en" sz="1000">
                <a:solidFill>
                  <a:schemeClr val="dk1"/>
                </a:solidFill>
              </a:rPr>
              <a:t>Secure Sharing:</a:t>
            </a:r>
            <a:r>
              <a:rPr lang="en" sz="1000">
                <a:solidFill>
                  <a:schemeClr val="dk1"/>
                </a:solidFill>
              </a:rPr>
              <a:t> securely share passwords and other sensitive information with trusted individuals or teams.</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b="1" lang="en" sz="1000">
                <a:solidFill>
                  <a:schemeClr val="dk1"/>
                </a:solidFill>
              </a:rPr>
              <a:t>Secure Notes: </a:t>
            </a:r>
            <a:r>
              <a:rPr lang="en" sz="1000">
                <a:solidFill>
                  <a:schemeClr val="dk1"/>
                </a:solidFill>
              </a:rPr>
              <a:t>Allows users to store and manage various types of sensitive information, such as credit card numbers, secure notes, and identity documents.</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b="1" lang="en" sz="1000">
                <a:solidFill>
                  <a:schemeClr val="dk1"/>
                </a:solidFill>
              </a:rPr>
              <a:t>Multi-Platform Support:</a:t>
            </a:r>
            <a:r>
              <a:rPr lang="en" sz="1000">
                <a:solidFill>
                  <a:schemeClr val="dk1"/>
                </a:solidFill>
              </a:rPr>
              <a:t> It is available as a browser extension, desktop app, and mobile app for iOS and Android, making it easy to access and use across multiple devices.</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b="1" lang="en" sz="1000">
                <a:solidFill>
                  <a:schemeClr val="dk1"/>
                </a:solidFill>
              </a:rPr>
              <a:t>Cloud Sync: </a:t>
            </a:r>
            <a:r>
              <a:rPr lang="en" sz="1000">
                <a:solidFill>
                  <a:schemeClr val="dk1"/>
                </a:solidFill>
              </a:rPr>
              <a:t>This feature allows users to access their passwords and other data from any device.</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b="1" lang="en" sz="1000">
                <a:solidFill>
                  <a:schemeClr val="dk1"/>
                </a:solidFill>
              </a:rPr>
              <a:t>Encrypted Storage:</a:t>
            </a:r>
            <a:r>
              <a:rPr lang="en" sz="1000">
                <a:solidFill>
                  <a:schemeClr val="dk1"/>
                </a:solidFill>
              </a:rPr>
              <a:t> Bitwarden encrypts user data with AES-256 encryption, ensuring that user data is secure and protected from unauthorized access.</a:t>
            </a:r>
            <a:endParaRPr sz="1000">
              <a:solidFill>
                <a:schemeClr val="dk1"/>
              </a:solidFill>
            </a:endParaRPr>
          </a:p>
          <a:p>
            <a:pPr indent="0" lvl="0" marL="0" rtl="0" algn="l">
              <a:lnSpc>
                <a:spcPct val="175000"/>
              </a:lnSpc>
              <a:spcBef>
                <a:spcPts val="1200"/>
              </a:spcBef>
              <a:spcAft>
                <a:spcPts val="0"/>
              </a:spcAft>
              <a:buNone/>
            </a:pPr>
            <a:r>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Bitwarden also offers security reports that identify exposed, reused, and weak passwords, making it easier for users to update them.</a:t>
            </a:r>
            <a:endParaRPr sz="1000">
              <a:solidFill>
                <a:schemeClr val="dk1"/>
              </a:solidFill>
            </a:endParaRPr>
          </a:p>
          <a:p>
            <a:pPr indent="0" lvl="0" marL="0" rtl="0" algn="l">
              <a:lnSpc>
                <a:spcPct val="175000"/>
              </a:lnSpc>
              <a:spcBef>
                <a:spcPts val="0"/>
              </a:spcBef>
              <a:spcAft>
                <a:spcPts val="0"/>
              </a:spcAft>
              <a:buNone/>
            </a:pPr>
            <a:r>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They also provide affordable pricing plans, including a free plan and premium plans for individuals, families, and businesses.</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Its premium features include advanced two factor authentication, emergency access, Bitwarden Authenticator, and security reports. The premium feature is billed annually at $10 and the family plan is billed annually at $40. </a:t>
            </a:r>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PRICING BREAKDOWN: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Free feature: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Unlimited passwords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Unlimited devices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All the core functions </a:t>
            </a:r>
            <a:endParaRPr sz="1000">
              <a:solidFill>
                <a:schemeClr val="dk1"/>
              </a:solidFill>
            </a:endParaRPr>
          </a:p>
          <a:p>
            <a:pPr indent="0" lvl="0" marL="45720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Premium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$10 billed annually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Premium features </a:t>
            </a:r>
            <a:r>
              <a:rPr lang="en" sz="1000">
                <a:solidFill>
                  <a:schemeClr val="dk1"/>
                </a:solidFill>
              </a:rPr>
              <a:t>include: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Advanced 2FA</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Emergency access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Bitwarden Authenticator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Security Reports </a:t>
            </a:r>
            <a:endParaRPr sz="1000">
              <a:solidFill>
                <a:schemeClr val="dk1"/>
              </a:solidFill>
            </a:endParaRPr>
          </a:p>
          <a:p>
            <a:pPr indent="0" lvl="0" marL="0" rtl="0" algn="l">
              <a:lnSpc>
                <a:spcPct val="115000"/>
              </a:lnSpc>
              <a:spcBef>
                <a:spcPts val="1200"/>
              </a:spcBef>
              <a:spcAft>
                <a:spcPts val="0"/>
              </a:spcAft>
              <a:buNone/>
            </a:pPr>
            <a:br>
              <a:rPr lang="en" sz="1000">
                <a:solidFill>
                  <a:schemeClr val="dk1"/>
                </a:solidFill>
              </a:rPr>
            </a:br>
            <a:r>
              <a:rPr lang="en" sz="1000">
                <a:solidFill>
                  <a:schemeClr val="dk1"/>
                </a:solidFill>
              </a:rPr>
              <a:t>Families / up to 6 users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$40 billed annually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6 premium accounts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Unlimited family sharing</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Unlmited collections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Organization storage </a:t>
            </a:r>
            <a:endParaRPr sz="1000">
              <a:solidFill>
                <a:schemeClr val="dk1"/>
              </a:solidFill>
            </a:endParaRPr>
          </a:p>
          <a:p>
            <a:pPr indent="0" lvl="0" marL="91440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a:t>
            </a:r>
            <a:endParaRPr sz="1000">
              <a:solidFill>
                <a:schemeClr val="dk1"/>
              </a:solidFill>
            </a:endParaRPr>
          </a:p>
          <a:p>
            <a:pPr indent="0" lvl="0" marL="914400" rtl="0" algn="l">
              <a:lnSpc>
                <a:spcPct val="115000"/>
              </a:lnSpc>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e81c5a6a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e81c5a6a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Oscar CLI demonstration</a:t>
            </a:r>
            <a:endParaRPr/>
          </a:p>
          <a:p>
            <a:pPr indent="0" lvl="0" marL="0" rtl="0" algn="l">
              <a:spcBef>
                <a:spcPts val="0"/>
              </a:spcBef>
              <a:spcAft>
                <a:spcPts val="0"/>
              </a:spcAft>
              <a:buNone/>
            </a:pPr>
            <a:r>
              <a:rPr lang="en"/>
              <a:t>(NOTE that Bitwarden GUI is more common to use and intuitive)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e81c5a6a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e81c5a6a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Ivan- penetration test and reference links shared in Slack live channel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1d56160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1d56160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itwarden"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Bitwarden Password Manager</a:t>
            </a:r>
            <a:endParaRPr/>
          </a:p>
        </p:txBody>
      </p:sp>
      <p:sp>
        <p:nvSpPr>
          <p:cNvPr id="65" name="Google Shape;65;p13"/>
          <p:cNvSpPr txBox="1"/>
          <p:nvPr>
            <p:ph idx="1" type="subTitle"/>
          </p:nvPr>
        </p:nvSpPr>
        <p:spPr>
          <a:xfrm>
            <a:off x="311700" y="1878550"/>
            <a:ext cx="53364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Brandon Nowak, Ivan Geter, Lexis Lewis, Oscar Sheffera</a:t>
            </a:r>
            <a:endParaRPr/>
          </a:p>
        </p:txBody>
      </p:sp>
      <p:pic>
        <p:nvPicPr>
          <p:cNvPr id="66" name="Google Shape;66;p13"/>
          <p:cNvPicPr preferRelativeResize="0"/>
          <p:nvPr/>
        </p:nvPicPr>
        <p:blipFill>
          <a:blip r:embed="rId3">
            <a:alphaModFix/>
          </a:blip>
          <a:stretch>
            <a:fillRect/>
          </a:stretch>
        </p:blipFill>
        <p:spPr>
          <a:xfrm>
            <a:off x="2203225" y="3051475"/>
            <a:ext cx="6819900" cy="19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Bitwarden (Technical Background)</a:t>
            </a:r>
            <a:endParaRPr/>
          </a:p>
        </p:txBody>
      </p:sp>
      <p:sp>
        <p:nvSpPr>
          <p:cNvPr id="72" name="Google Shape;72;p14"/>
          <p:cNvSpPr txBox="1"/>
          <p:nvPr>
            <p:ph idx="1" type="body"/>
          </p:nvPr>
        </p:nvSpPr>
        <p:spPr>
          <a:xfrm>
            <a:off x="4406425" y="75"/>
            <a:ext cx="4737600" cy="514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Catastrophic LastPass breach indicates need for reliable open-source online password manager.</a:t>
            </a:r>
            <a:endParaRPr sz="1400"/>
          </a:p>
          <a:p>
            <a:pPr indent="-317500" lvl="0" marL="457200" rtl="0" algn="l">
              <a:spcBef>
                <a:spcPts val="0"/>
              </a:spcBef>
              <a:spcAft>
                <a:spcPts val="0"/>
              </a:spcAft>
              <a:buSzPts val="1400"/>
              <a:buChar char="●"/>
            </a:pPr>
            <a:r>
              <a:rPr lang="en" sz="1400"/>
              <a:t>Open-source code that can be accessed at </a:t>
            </a:r>
            <a:r>
              <a:rPr lang="en" sz="1400" u="sng">
                <a:solidFill>
                  <a:schemeClr val="hlink"/>
                </a:solidFill>
                <a:hlinkClick r:id="rId3"/>
              </a:rPr>
              <a:t>https://github.com/bitwarden</a:t>
            </a:r>
            <a:r>
              <a:rPr lang="en" sz="1400"/>
              <a:t> </a:t>
            </a:r>
            <a:endParaRPr sz="1400"/>
          </a:p>
          <a:p>
            <a:pPr indent="-317500" lvl="0" marL="457200" rtl="0" algn="l">
              <a:spcBef>
                <a:spcPts val="0"/>
              </a:spcBef>
              <a:spcAft>
                <a:spcPts val="0"/>
              </a:spcAft>
              <a:buSzPts val="1400"/>
              <a:buChar char="●"/>
            </a:pPr>
            <a:r>
              <a:rPr lang="en" sz="1400"/>
              <a:t>Zero-knowledge encryption.</a:t>
            </a:r>
            <a:endParaRPr sz="1400"/>
          </a:p>
          <a:p>
            <a:pPr indent="-317500" lvl="0" marL="457200" rtl="0" algn="l">
              <a:spcBef>
                <a:spcPts val="0"/>
              </a:spcBef>
              <a:spcAft>
                <a:spcPts val="0"/>
              </a:spcAft>
              <a:buSzPts val="1400"/>
              <a:buChar char="●"/>
            </a:pPr>
            <a:r>
              <a:rPr lang="en" sz="1400"/>
              <a:t>AES-CBC 256-bit encryption for vault data, PBKDF2 SHA-256 (Argon2) to derive encryption key.</a:t>
            </a:r>
            <a:endParaRPr sz="1400"/>
          </a:p>
          <a:p>
            <a:pPr indent="-317500" lvl="0" marL="457200" rtl="0" algn="l">
              <a:spcBef>
                <a:spcPts val="0"/>
              </a:spcBef>
              <a:spcAft>
                <a:spcPts val="0"/>
              </a:spcAft>
              <a:buSzPts val="1400"/>
              <a:buChar char="●"/>
            </a:pPr>
            <a:r>
              <a:rPr lang="en" sz="1400"/>
              <a:t>Bitwarden servers are ONLY used for storing encrypted data (NOT multi-use).</a:t>
            </a:r>
            <a:endParaRPr sz="1400"/>
          </a:p>
          <a:p>
            <a:pPr indent="-317500" lvl="0" marL="457200" rtl="0" algn="l">
              <a:spcBef>
                <a:spcPts val="0"/>
              </a:spcBef>
              <a:spcAft>
                <a:spcPts val="0"/>
              </a:spcAft>
              <a:buSzPts val="1400"/>
              <a:buChar char="●"/>
            </a:pPr>
            <a:r>
              <a:rPr lang="en" sz="1400"/>
              <a:t>Vault data can ONLY be decrypted using the key derived from your master password.</a:t>
            </a:r>
            <a:endParaRPr sz="1400"/>
          </a:p>
          <a:p>
            <a:pPr indent="-317500" lvl="0" marL="457200" rtl="0" algn="l">
              <a:spcBef>
                <a:spcPts val="0"/>
              </a:spcBef>
              <a:spcAft>
                <a:spcPts val="0"/>
              </a:spcAft>
              <a:buSzPts val="1400"/>
              <a:buChar char="●"/>
            </a:pPr>
            <a:r>
              <a:rPr lang="en" sz="1400"/>
              <a:t>2FA: (authenticator, email, Yubikey)</a:t>
            </a:r>
            <a:endParaRPr sz="1400"/>
          </a:p>
          <a:p>
            <a:pPr indent="-317500" lvl="0" marL="457200" rtl="0" algn="l">
              <a:spcBef>
                <a:spcPts val="0"/>
              </a:spcBef>
              <a:spcAft>
                <a:spcPts val="0"/>
              </a:spcAft>
              <a:buSzPts val="1400"/>
              <a:buChar char="●"/>
            </a:pPr>
            <a:r>
              <a:rPr lang="en" sz="1400"/>
              <a:t>Emergency Access (premium)- pre-determined, trusted emergency contacts can request and obtain access to your vault.</a:t>
            </a:r>
            <a:endParaRPr sz="1400"/>
          </a:p>
          <a:p>
            <a:pPr indent="-317500" lvl="0" marL="457200" rtl="0" algn="l">
              <a:spcBef>
                <a:spcPts val="0"/>
              </a:spcBef>
              <a:spcAft>
                <a:spcPts val="0"/>
              </a:spcAft>
              <a:buSzPts val="1400"/>
              <a:buChar char="●"/>
            </a:pPr>
            <a:r>
              <a:rPr lang="en" sz="1400"/>
              <a:t>Available for Windows, Mac, Linux, Android, iPhone.</a:t>
            </a:r>
            <a:endParaRPr sz="1400"/>
          </a:p>
          <a:p>
            <a:pPr indent="-317500" lvl="0" marL="457200" rtl="0" algn="l">
              <a:spcBef>
                <a:spcPts val="0"/>
              </a:spcBef>
              <a:spcAft>
                <a:spcPts val="0"/>
              </a:spcAft>
              <a:buSzPts val="1400"/>
              <a:buChar char="●"/>
            </a:pPr>
            <a:r>
              <a:rPr lang="en" sz="1400"/>
              <a:t>Browser extensions for Chrome, Safari, Firefox, Vivaldi, Opera, Brave, Edge, Tor, DuckDuckGo.</a:t>
            </a:r>
            <a:endParaRPr sz="1400"/>
          </a:p>
          <a:p>
            <a:pPr indent="-317500" lvl="0" marL="457200" rtl="0" algn="l">
              <a:spcBef>
                <a:spcPts val="0"/>
              </a:spcBef>
              <a:spcAft>
                <a:spcPts val="0"/>
              </a:spcAft>
              <a:buSzPts val="1400"/>
              <a:buChar char="●"/>
            </a:pPr>
            <a:r>
              <a:rPr lang="en" sz="1400"/>
              <a:t>Can be accessed via CLI or GUI.</a:t>
            </a:r>
            <a:endParaRPr sz="1400"/>
          </a:p>
          <a:p>
            <a:pPr indent="-317500" lvl="0" marL="457200" rtl="0" algn="l">
              <a:spcBef>
                <a:spcPts val="0"/>
              </a:spcBef>
              <a:spcAft>
                <a:spcPts val="0"/>
              </a:spcAft>
              <a:buSzPts val="1400"/>
              <a:buChar char="●"/>
            </a:pPr>
            <a:r>
              <a:rPr lang="en" sz="1400"/>
              <a:t>Individual, Family, and Enterprise options.</a:t>
            </a:r>
            <a:endParaRPr sz="1400"/>
          </a:p>
        </p:txBody>
      </p:sp>
      <p:pic>
        <p:nvPicPr>
          <p:cNvPr id="73" name="Google Shape;73;p14"/>
          <p:cNvPicPr preferRelativeResize="0"/>
          <p:nvPr/>
        </p:nvPicPr>
        <p:blipFill>
          <a:blip r:embed="rId4">
            <a:alphaModFix/>
          </a:blip>
          <a:stretch>
            <a:fillRect/>
          </a:stretch>
        </p:blipFill>
        <p:spPr>
          <a:xfrm>
            <a:off x="127225" y="3832150"/>
            <a:ext cx="4072250" cy="117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4904925" y="312800"/>
            <a:ext cx="4239073" cy="2235443"/>
          </a:xfrm>
          <a:prstGeom prst="rect">
            <a:avLst/>
          </a:prstGeom>
          <a:noFill/>
          <a:ln>
            <a:noFill/>
          </a:ln>
        </p:spPr>
      </p:pic>
      <p:pic>
        <p:nvPicPr>
          <p:cNvPr id="79" name="Google Shape;79;p15"/>
          <p:cNvPicPr preferRelativeResize="0"/>
          <p:nvPr/>
        </p:nvPicPr>
        <p:blipFill>
          <a:blip r:embed="rId4">
            <a:alphaModFix/>
          </a:blip>
          <a:stretch>
            <a:fillRect/>
          </a:stretch>
        </p:blipFill>
        <p:spPr>
          <a:xfrm>
            <a:off x="160075" y="959900"/>
            <a:ext cx="3345826" cy="2872249"/>
          </a:xfrm>
          <a:prstGeom prst="rect">
            <a:avLst/>
          </a:prstGeom>
          <a:noFill/>
          <a:ln>
            <a:noFill/>
          </a:ln>
        </p:spPr>
      </p:pic>
      <p:pic>
        <p:nvPicPr>
          <p:cNvPr id="80" name="Google Shape;80;p15"/>
          <p:cNvPicPr preferRelativeResize="0"/>
          <p:nvPr/>
        </p:nvPicPr>
        <p:blipFill>
          <a:blip r:embed="rId5">
            <a:alphaModFix/>
          </a:blip>
          <a:stretch>
            <a:fillRect/>
          </a:stretch>
        </p:blipFill>
        <p:spPr>
          <a:xfrm>
            <a:off x="3589900" y="1186975"/>
            <a:ext cx="1315025" cy="2538076"/>
          </a:xfrm>
          <a:prstGeom prst="rect">
            <a:avLst/>
          </a:prstGeom>
          <a:noFill/>
          <a:ln>
            <a:noFill/>
          </a:ln>
        </p:spPr>
      </p:pic>
      <p:pic>
        <p:nvPicPr>
          <p:cNvPr id="81" name="Google Shape;81;p15"/>
          <p:cNvPicPr preferRelativeResize="0"/>
          <p:nvPr/>
        </p:nvPicPr>
        <p:blipFill>
          <a:blip r:embed="rId6">
            <a:alphaModFix/>
          </a:blip>
          <a:stretch>
            <a:fillRect/>
          </a:stretch>
        </p:blipFill>
        <p:spPr>
          <a:xfrm>
            <a:off x="4988933" y="2614550"/>
            <a:ext cx="4076764" cy="2235449"/>
          </a:xfrm>
          <a:prstGeom prst="rect">
            <a:avLst/>
          </a:prstGeom>
          <a:noFill/>
          <a:ln>
            <a:noFill/>
          </a:ln>
        </p:spPr>
      </p:pic>
      <p:sp>
        <p:nvSpPr>
          <p:cNvPr id="82" name="Google Shape;82;p15"/>
          <p:cNvSpPr txBox="1"/>
          <p:nvPr>
            <p:ph type="title"/>
          </p:nvPr>
        </p:nvSpPr>
        <p:spPr>
          <a:xfrm>
            <a:off x="292900" y="312800"/>
            <a:ext cx="3706500" cy="7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at a glance</a:t>
            </a:r>
            <a:endParaRPr/>
          </a:p>
        </p:txBody>
      </p:sp>
      <p:pic>
        <p:nvPicPr>
          <p:cNvPr id="83" name="Google Shape;83;p15"/>
          <p:cNvPicPr preferRelativeResize="0"/>
          <p:nvPr/>
        </p:nvPicPr>
        <p:blipFill>
          <a:blip r:embed="rId7">
            <a:alphaModFix/>
          </a:blip>
          <a:stretch>
            <a:fillRect/>
          </a:stretch>
        </p:blipFill>
        <p:spPr>
          <a:xfrm>
            <a:off x="127225" y="3832150"/>
            <a:ext cx="4072250" cy="117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Demonstration Preview</a:t>
            </a:r>
            <a:endParaRPr/>
          </a:p>
        </p:txBody>
      </p:sp>
      <p:sp>
        <p:nvSpPr>
          <p:cNvPr id="89" name="Google Shape;89;p16"/>
          <p:cNvSpPr txBox="1"/>
          <p:nvPr>
            <p:ph idx="1" type="body"/>
          </p:nvPr>
        </p:nvSpPr>
        <p:spPr>
          <a:xfrm>
            <a:off x="4572000" y="218700"/>
            <a:ext cx="4166400" cy="54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CLI demonstration</a:t>
            </a:r>
            <a:endParaRPr/>
          </a:p>
        </p:txBody>
      </p:sp>
      <p:pic>
        <p:nvPicPr>
          <p:cNvPr id="90" name="Google Shape;90;p16"/>
          <p:cNvPicPr preferRelativeResize="0"/>
          <p:nvPr/>
        </p:nvPicPr>
        <p:blipFill>
          <a:blip r:embed="rId3">
            <a:alphaModFix/>
          </a:blip>
          <a:stretch>
            <a:fillRect/>
          </a:stretch>
        </p:blipFill>
        <p:spPr>
          <a:xfrm>
            <a:off x="127225" y="3832150"/>
            <a:ext cx="4072250" cy="1177350"/>
          </a:xfrm>
          <a:prstGeom prst="rect">
            <a:avLst/>
          </a:prstGeom>
          <a:noFill/>
          <a:ln>
            <a:noFill/>
          </a:ln>
        </p:spPr>
      </p:pic>
      <p:pic>
        <p:nvPicPr>
          <p:cNvPr id="91" name="Google Shape;91;p16"/>
          <p:cNvPicPr preferRelativeResize="0"/>
          <p:nvPr/>
        </p:nvPicPr>
        <p:blipFill>
          <a:blip r:embed="rId4">
            <a:alphaModFix/>
          </a:blip>
          <a:stretch>
            <a:fillRect/>
          </a:stretch>
        </p:blipFill>
        <p:spPr>
          <a:xfrm>
            <a:off x="4335338" y="1043338"/>
            <a:ext cx="4639725" cy="30568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97" name="Google Shape;97;p17"/>
          <p:cNvSpPr txBox="1"/>
          <p:nvPr>
            <p:ph idx="1" type="body"/>
          </p:nvPr>
        </p:nvSpPr>
        <p:spPr>
          <a:xfrm>
            <a:off x="4478125" y="500925"/>
            <a:ext cx="4500300" cy="4135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Use across all devices.</a:t>
            </a:r>
            <a:endParaRPr sz="1600"/>
          </a:p>
          <a:p>
            <a:pPr indent="-330200" lvl="0" marL="457200" rtl="0" algn="l">
              <a:spcBef>
                <a:spcPts val="0"/>
              </a:spcBef>
              <a:spcAft>
                <a:spcPts val="0"/>
              </a:spcAft>
              <a:buSzPts val="1600"/>
              <a:buChar char="●"/>
            </a:pPr>
            <a:r>
              <a:rPr lang="en" sz="1600"/>
              <a:t>Encryption keys are confined to your devices.</a:t>
            </a:r>
            <a:endParaRPr sz="1600"/>
          </a:p>
          <a:p>
            <a:pPr indent="-330200" lvl="0" marL="457200" rtl="0" algn="l">
              <a:spcBef>
                <a:spcPts val="0"/>
              </a:spcBef>
              <a:spcAft>
                <a:spcPts val="0"/>
              </a:spcAft>
              <a:buSzPts val="1600"/>
              <a:buChar char="●"/>
            </a:pPr>
            <a:r>
              <a:rPr lang="en" sz="1600"/>
              <a:t>Source code is published on Github for public scrutiny.</a:t>
            </a:r>
            <a:endParaRPr sz="1600"/>
          </a:p>
          <a:p>
            <a:pPr indent="-330200" lvl="0" marL="457200" rtl="0" algn="l">
              <a:spcBef>
                <a:spcPts val="0"/>
              </a:spcBef>
              <a:spcAft>
                <a:spcPts val="0"/>
              </a:spcAft>
              <a:buSzPts val="1600"/>
              <a:buChar char="●"/>
            </a:pPr>
            <a:r>
              <a:rPr lang="en" sz="1600"/>
              <a:t>Regular Pentests conducted by third party.</a:t>
            </a:r>
            <a:endParaRPr sz="1600"/>
          </a:p>
          <a:p>
            <a:pPr indent="-330200" lvl="0" marL="457200" rtl="0" algn="l">
              <a:spcBef>
                <a:spcPts val="0"/>
              </a:spcBef>
              <a:spcAft>
                <a:spcPts val="0"/>
              </a:spcAft>
              <a:buSzPts val="1600"/>
              <a:buChar char="●"/>
            </a:pPr>
            <a:r>
              <a:rPr lang="en" sz="1600"/>
              <a:t>Bug bounty program to reward security researchers and patch vulnerabilities.</a:t>
            </a:r>
            <a:endParaRPr sz="1600"/>
          </a:p>
          <a:p>
            <a:pPr indent="-330200" lvl="0" marL="457200" rtl="0" algn="l">
              <a:spcBef>
                <a:spcPts val="0"/>
              </a:spcBef>
              <a:spcAft>
                <a:spcPts val="0"/>
              </a:spcAft>
              <a:buSzPts val="1600"/>
              <a:buChar char="●"/>
            </a:pPr>
            <a:r>
              <a:rPr lang="en" sz="1600"/>
              <a:t>No reported data breaches or successful cyber attacks since its inception in 2016.</a:t>
            </a:r>
            <a:endParaRPr sz="1600"/>
          </a:p>
          <a:p>
            <a:pPr indent="-330200" lvl="0" marL="457200" rtl="0" algn="l">
              <a:spcBef>
                <a:spcPts val="0"/>
              </a:spcBef>
              <a:spcAft>
                <a:spcPts val="0"/>
              </a:spcAft>
              <a:buSzPts val="1600"/>
              <a:buChar char="●"/>
            </a:pPr>
            <a:r>
              <a:rPr lang="en" sz="1600"/>
              <a:t>End-to-end encryption would ensure the confidentiality of your stored passwords in the event of a successful cyber attack.</a:t>
            </a:r>
            <a:endParaRPr sz="1600"/>
          </a:p>
        </p:txBody>
      </p:sp>
      <p:pic>
        <p:nvPicPr>
          <p:cNvPr id="98" name="Google Shape;98;p17"/>
          <p:cNvPicPr preferRelativeResize="0"/>
          <p:nvPr/>
        </p:nvPicPr>
        <p:blipFill>
          <a:blip r:embed="rId3">
            <a:alphaModFix/>
          </a:blip>
          <a:stretch>
            <a:fillRect/>
          </a:stretch>
        </p:blipFill>
        <p:spPr>
          <a:xfrm>
            <a:off x="127225" y="3832150"/>
            <a:ext cx="4072250" cy="1177350"/>
          </a:xfrm>
          <a:prstGeom prst="rect">
            <a:avLst/>
          </a:prstGeom>
          <a:noFill/>
          <a:ln>
            <a:noFill/>
          </a:ln>
        </p:spPr>
      </p:pic>
      <p:pic>
        <p:nvPicPr>
          <p:cNvPr id="99" name="Google Shape;99;p17"/>
          <p:cNvPicPr preferRelativeResize="0"/>
          <p:nvPr/>
        </p:nvPicPr>
        <p:blipFill>
          <a:blip r:embed="rId4">
            <a:alphaModFix/>
          </a:blip>
          <a:stretch>
            <a:fillRect/>
          </a:stretch>
        </p:blipFill>
        <p:spPr>
          <a:xfrm>
            <a:off x="311725" y="1634932"/>
            <a:ext cx="4166400" cy="187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105" name="Google Shape;105;p18"/>
          <p:cNvPicPr preferRelativeResize="0"/>
          <p:nvPr/>
        </p:nvPicPr>
        <p:blipFill>
          <a:blip r:embed="rId3">
            <a:alphaModFix/>
          </a:blip>
          <a:stretch>
            <a:fillRect/>
          </a:stretch>
        </p:blipFill>
        <p:spPr>
          <a:xfrm>
            <a:off x="4323025" y="161263"/>
            <a:ext cx="4820976" cy="4820976"/>
          </a:xfrm>
          <a:prstGeom prst="rect">
            <a:avLst/>
          </a:prstGeom>
          <a:noFill/>
          <a:ln>
            <a:noFill/>
          </a:ln>
        </p:spPr>
      </p:pic>
      <p:pic>
        <p:nvPicPr>
          <p:cNvPr id="106" name="Google Shape;106;p18"/>
          <p:cNvPicPr preferRelativeResize="0"/>
          <p:nvPr/>
        </p:nvPicPr>
        <p:blipFill>
          <a:blip r:embed="rId4">
            <a:alphaModFix/>
          </a:blip>
          <a:stretch>
            <a:fillRect/>
          </a:stretch>
        </p:blipFill>
        <p:spPr>
          <a:xfrm>
            <a:off x="127225" y="3832150"/>
            <a:ext cx="4072250" cy="117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