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91" r:id="rId2"/>
    <p:sldId id="293" r:id="rId3"/>
    <p:sldId id="295" r:id="rId4"/>
    <p:sldId id="647" r:id="rId5"/>
    <p:sldId id="646" r:id="rId6"/>
    <p:sldId id="648" r:id="rId7"/>
    <p:sldId id="650" r:id="rId8"/>
    <p:sldId id="649" r:id="rId9"/>
    <p:sldId id="652" r:id="rId10"/>
    <p:sldId id="651" r:id="rId11"/>
    <p:sldId id="653" r:id="rId12"/>
    <p:sldId id="654" r:id="rId13"/>
    <p:sldId id="655" r:id="rId14"/>
    <p:sldId id="656" r:id="rId15"/>
    <p:sldId id="657" r:id="rId16"/>
    <p:sldId id="312" r:id="rId17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71196" autoAdjust="0"/>
  </p:normalViewPr>
  <p:slideViewPr>
    <p:cSldViewPr>
      <p:cViewPr>
        <p:scale>
          <a:sx n="75" d="100"/>
          <a:sy n="75" d="100"/>
        </p:scale>
        <p:origin x="-2082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F717-5574-41ED-8BD8-AFD74A5E5516}" type="datetimeFigureOut">
              <a:rPr lang="en-US" smtClean="0"/>
              <a:t>12/12/2013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8F447-C630-491A-A40D-4DE49EF67D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474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87EF9-BFC9-4D9C-9BAB-F71F0E37CC31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9CB7B-5A27-4ADC-9DA1-DED05D3906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6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9CB7B-5A27-4ADC-9DA1-DED05D39064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EB2B02-029B-4E95-93AC-484D52EAECC5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EB2B02-029B-4E95-93AC-484D52EAECC5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9B2985-F29B-4749-9229-7A048A1E71F9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23228-A7F7-4DD1-9B4C-EA7E0B240AA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DC04EB-02EA-4758-B868-138C7356F2B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8A2951-6E01-4BEA-931B-DCE8694981B2}" type="slidenum">
              <a:rPr lang="en-US" smtClean="0"/>
              <a:pPr/>
              <a:t>‹#›</a:t>
            </a:fld>
            <a:r>
              <a:rPr lang="en-US" dirty="0" smtClean="0"/>
              <a:t> of 250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ffrey.mccoy\Pictures\AETC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31751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1143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939" y="155098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9788" y="6248400"/>
            <a:ext cx="19050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>
            <a:lvl1pPr algn="r">
              <a:defRPr sz="1500">
                <a:latin typeface="Times New Roman" pitchFamily="18" charset="0"/>
              </a:defRPr>
            </a:lvl1pPr>
          </a:lstStyle>
          <a:p>
            <a:fld id="{C3A3C355-CC98-450C-82EF-0A80071DD79A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 flipV="1">
            <a:off x="0" y="989013"/>
            <a:ext cx="9144000" cy="74612"/>
          </a:xfrm>
          <a:prstGeom prst="rect">
            <a:avLst/>
          </a:prstGeom>
          <a:gradFill rotWithShape="0">
            <a:gsLst>
              <a:gs pos="81000">
                <a:srgbClr val="002060"/>
              </a:gs>
              <a:gs pos="98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27" name="Picture 3" descr="C:\Users\jeffrey.mccoy\Pictures\AF Symbo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92711"/>
            <a:ext cx="79851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6" r:id="rId3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43"/>
          <p:cNvSpPr txBox="1">
            <a:spLocks noChangeArrowheads="1"/>
          </p:cNvSpPr>
          <p:nvPr/>
        </p:nvSpPr>
        <p:spPr bwMode="auto">
          <a:xfrm>
            <a:off x="762000" y="344263"/>
            <a:ext cx="7749894" cy="60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16" tIns="45708" rIns="91416" bIns="45708">
            <a:spAutoFit/>
          </a:bodyPr>
          <a:lstStyle/>
          <a:p>
            <a:pPr defTabSz="914408">
              <a:defRPr/>
            </a:pP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Air Education and Training Command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028"/>
          <p:cNvSpPr>
            <a:spLocks noChangeArrowheads="1"/>
          </p:cNvSpPr>
          <p:nvPr/>
        </p:nvSpPr>
        <p:spPr bwMode="auto">
          <a:xfrm>
            <a:off x="729716" y="1095807"/>
            <a:ext cx="7681659" cy="732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6" tIns="45708" rIns="91416" bIns="45708" anchor="ctr"/>
          <a:lstStyle/>
          <a:p>
            <a:pPr algn="ctr" defTabSz="914408">
              <a:lnSpc>
                <a:spcPct val="120000"/>
              </a:lnSpc>
              <a:defRPr/>
            </a:pPr>
            <a:r>
              <a:rPr lang="en-US" sz="2900" b="1" dirty="0"/>
              <a:t>373d Training Squadron Detachment </a:t>
            </a:r>
            <a:r>
              <a:rPr lang="en-US" sz="2900" b="1" dirty="0" smtClean="0"/>
              <a:t>306</a:t>
            </a:r>
            <a:endParaRPr lang="en-US" sz="2900" b="1" dirty="0"/>
          </a:p>
        </p:txBody>
      </p:sp>
      <p:sp>
        <p:nvSpPr>
          <p:cNvPr id="8" name="Rectangle 1028"/>
          <p:cNvSpPr>
            <a:spLocks noChangeArrowheads="1"/>
          </p:cNvSpPr>
          <p:nvPr/>
        </p:nvSpPr>
        <p:spPr bwMode="auto">
          <a:xfrm>
            <a:off x="4038600" y="2438400"/>
            <a:ext cx="5105400" cy="294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6" tIns="45708" rIns="91416" bIns="45708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b="1" dirty="0" smtClean="0">
                <a:latin typeface="Arial" pitchFamily="18"/>
                <a:ea typeface="DejaVu Sans" pitchFamily="2"/>
                <a:cs typeface="DejaVu Sans" pitchFamily="2"/>
              </a:rPr>
              <a:t>FTSS Software Analysis</a:t>
            </a:r>
            <a:endParaRPr lang="en-US" sz="2900" b="1" dirty="0">
              <a:latin typeface="Arial" pitchFamily="18"/>
              <a:ea typeface="DejaVu Sans" pitchFamily="2"/>
              <a:cs typeface="DejaVu Sans" pitchFamily="2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Arial" pitchFamily="18"/>
                <a:ea typeface="DejaVu Sans" pitchFamily="2"/>
                <a:cs typeface="DejaVu Sans" pitchFamily="2"/>
              </a:rPr>
              <a:t>TSgt Jeff McCoy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900" b="1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CustomShape 6"/>
          <p:cNvSpPr/>
          <p:nvPr/>
        </p:nvSpPr>
        <p:spPr>
          <a:xfrm>
            <a:off x="4525700" y="3741607"/>
            <a:ext cx="3697336" cy="104645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541" tIns="45606" rIns="91541" bIns="45606" anchor="t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endParaRPr lang="en-US" b="1" i="1" dirty="0">
              <a:solidFill>
                <a:srgbClr val="000066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10" name="Picture 6" descr="8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91927"/>
            <a:ext cx="4031633" cy="4027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0281" y="317009"/>
            <a:ext cx="7637964" cy="96967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3338" tIns="41669" rIns="83338" bIns="41669"/>
          <a:lstStyle/>
          <a:p>
            <a:pPr algn="ctr" defTabSz="914408">
              <a:defRPr/>
            </a:pPr>
            <a:r>
              <a:rPr lang="en-US" sz="36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Security &amp; Stability Risks</a:t>
            </a:r>
            <a:endParaRPr lang="en-US" sz="3600" b="1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48108" y="1427464"/>
            <a:ext cx="8567291" cy="48971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3338" tIns="41669" rIns="83338" bIns="41669"/>
          <a:lstStyle/>
          <a:p>
            <a:pPr marL="342900" indent="-342900" defTabSz="914408">
              <a:buFont typeface="Arial" panose="020B0604020202020204" pitchFamily="34" charset="0"/>
              <a:buChar char="•"/>
              <a:defRPr/>
            </a:pPr>
            <a:r>
              <a:rPr lang="en-US" sz="2000" b="1" dirty="0" smtClean="0"/>
              <a:t>Concern:  </a:t>
            </a:r>
            <a:r>
              <a:rPr lang="en-US" sz="2000" dirty="0" smtClean="0"/>
              <a:t>FTSS v2 &amp; DTMS utilize </a:t>
            </a:r>
            <a:r>
              <a:rPr lang="en-US" sz="2000" dirty="0" smtClean="0"/>
              <a:t>a password </a:t>
            </a:r>
            <a:r>
              <a:rPr lang="en-US" sz="2000" dirty="0" smtClean="0"/>
              <a:t>authentication mechanism that are stored in plain-text and can be modified by anyone</a:t>
            </a:r>
            <a:r>
              <a:rPr lang="en-US" sz="2000" dirty="0" smtClean="0"/>
              <a:t>.  </a:t>
            </a:r>
            <a:r>
              <a:rPr lang="en-US" sz="2000" i="1" dirty="0" smtClean="0"/>
              <a:t>This means the password mechanism adds no security and exposes a PII vulnerability (exposed passwords).</a:t>
            </a:r>
            <a:endParaRPr lang="en-US" sz="2000" i="1" dirty="0" smtClean="0"/>
          </a:p>
          <a:p>
            <a:pPr marL="342900" indent="-342900" defTabSz="914408">
              <a:buFont typeface="Arial" panose="020B0604020202020204" pitchFamily="34" charset="0"/>
              <a:buChar char="•"/>
              <a:defRPr/>
            </a:pPr>
            <a:endParaRPr lang="en-US" sz="2000" dirty="0" smtClean="0"/>
          </a:p>
          <a:p>
            <a:pPr marL="342900" indent="-342900" defTabSz="914408">
              <a:buFont typeface="Arial" panose="020B0604020202020204" pitchFamily="34" charset="0"/>
              <a:buChar char="•"/>
              <a:defRPr/>
            </a:pPr>
            <a:r>
              <a:rPr lang="en-US" sz="2000" b="1" dirty="0" smtClean="0"/>
              <a:t>Resolution:  </a:t>
            </a:r>
            <a:r>
              <a:rPr lang="en-US" sz="2000" dirty="0" smtClean="0"/>
              <a:t>Encrypt the database or eliminate login &amp; authentication.  </a:t>
            </a:r>
            <a:endParaRPr lang="en-US" sz="2000" b="1" dirty="0" smtClean="0"/>
          </a:p>
          <a:p>
            <a:pPr marL="342900" indent="-342900" defTabSz="914408">
              <a:buFont typeface="Arial" panose="020B0604020202020204" pitchFamily="34" charset="0"/>
              <a:buChar char="•"/>
              <a:defRPr/>
            </a:pPr>
            <a:endParaRPr lang="en-US" sz="2000" b="1" dirty="0" smtClean="0"/>
          </a:p>
          <a:p>
            <a:pPr marL="342900" indent="-342900" defTabSz="914408">
              <a:buFont typeface="Arial" panose="020B0604020202020204" pitchFamily="34" charset="0"/>
              <a:buChar char="•"/>
              <a:defRPr/>
            </a:pPr>
            <a:r>
              <a:rPr lang="en-US" sz="2000" b="1" dirty="0" smtClean="0"/>
              <a:t>Concern</a:t>
            </a:r>
            <a:r>
              <a:rPr lang="en-US" sz="2000" b="1" dirty="0"/>
              <a:t>:  </a:t>
            </a:r>
            <a:r>
              <a:rPr lang="en-US" sz="2000" dirty="0" smtClean="0"/>
              <a:t>FTSS v2 &amp; DTMS are distributed as an ACCDB file which provides full source code </a:t>
            </a:r>
            <a:r>
              <a:rPr lang="en-US" sz="2000" dirty="0" smtClean="0"/>
              <a:t>and </a:t>
            </a:r>
            <a:r>
              <a:rPr lang="en-US" sz="2000" dirty="0" smtClean="0"/>
              <a:t>the ability for anyone to </a:t>
            </a:r>
            <a:r>
              <a:rPr lang="en-US" sz="2000" dirty="0" smtClean="0"/>
              <a:t>modify </a:t>
            </a:r>
            <a:r>
              <a:rPr lang="en-US" sz="2000" dirty="0" smtClean="0"/>
              <a:t>the front-end producing unexpected or even dangerous results.</a:t>
            </a:r>
            <a:endParaRPr lang="en-US" sz="2000" dirty="0"/>
          </a:p>
          <a:p>
            <a:pPr marL="342900" indent="-342900" defTabSz="914408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marL="342900" indent="-342900" defTabSz="914408"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Resolution:  </a:t>
            </a:r>
            <a:r>
              <a:rPr lang="en-US" sz="2000" dirty="0" smtClean="0"/>
              <a:t>The insider threat is significantly reduced by publishing a read-only version on a controlled SharePoint site.  The</a:t>
            </a:r>
            <a:r>
              <a:rPr lang="en-US" sz="2000" i="1" dirty="0" smtClean="0"/>
              <a:t> better </a:t>
            </a:r>
            <a:r>
              <a:rPr lang="en-US" sz="2000" dirty="0" smtClean="0"/>
              <a:t>option is to compile and distribute only ACCDR or ACCDE files that contain no source code or ability to manipulate forms regardless of permissions.</a:t>
            </a:r>
            <a:endParaRPr lang="en-US" sz="2000" i="1" dirty="0"/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2000" kern="0" dirty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2000" kern="0" dirty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 smtClean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 smtClean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 smtClean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 smtClean="0">
              <a:latin typeface="Arial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457200" y="3416300"/>
            <a:ext cx="826249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837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0281" y="317009"/>
            <a:ext cx="7637964" cy="96967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3338" tIns="41669" rIns="83338" bIns="41669"/>
          <a:lstStyle/>
          <a:p>
            <a:pPr algn="ctr" defTabSz="914408">
              <a:defRPr/>
            </a:pPr>
            <a:r>
              <a:rPr lang="en-US" sz="36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Design Observations</a:t>
            </a:r>
            <a:endParaRPr lang="en-US" sz="3600" b="1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48108" y="1427464"/>
            <a:ext cx="8567291" cy="48971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3338" tIns="41669" rIns="83338" bIns="41669"/>
          <a:lstStyle/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 smtClean="0">
              <a:latin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125" y="1427464"/>
            <a:ext cx="6315075" cy="4813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895153" y="5080000"/>
            <a:ext cx="3657600" cy="629936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83338" tIns="41669" rIns="83338" bIns="41669"/>
          <a:lstStyle/>
          <a:p>
            <a:pPr defTabSz="914408"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DTMS Change log</a:t>
            </a:r>
            <a:endParaRPr lang="en-US" sz="2000" kern="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669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0281" y="317009"/>
            <a:ext cx="7637964" cy="96967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3338" tIns="41669" rIns="83338" bIns="41669"/>
          <a:lstStyle/>
          <a:p>
            <a:pPr algn="ctr" defTabSz="914408">
              <a:defRPr/>
            </a:pPr>
            <a:r>
              <a:rPr lang="en-US" sz="36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Observations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48108" y="1427464"/>
            <a:ext cx="8567291" cy="48971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3338" tIns="41669" rIns="83338" bIns="41669"/>
          <a:lstStyle/>
          <a:p>
            <a:pPr defTabSz="914408">
              <a:defRPr/>
            </a:pPr>
            <a:r>
              <a:rPr lang="en-US" sz="2000" b="1" dirty="0" smtClean="0"/>
              <a:t>Concern:  </a:t>
            </a:r>
            <a:r>
              <a:rPr lang="en-US" sz="2000" dirty="0" smtClean="0"/>
              <a:t>FTSS v2 &amp; DTMS have gone through enormous design changes over time demonstrating a lack of product scope (feature creep) or software architecture.</a:t>
            </a:r>
          </a:p>
          <a:p>
            <a:pPr defTabSz="914408">
              <a:defRPr/>
            </a:pPr>
            <a:endParaRPr lang="en-US" sz="2000" dirty="0" smtClean="0"/>
          </a:p>
          <a:p>
            <a:pPr defTabSz="914408">
              <a:defRPr/>
            </a:pPr>
            <a:r>
              <a:rPr lang="en-US" sz="2000" b="1" dirty="0" smtClean="0"/>
              <a:t>Resolution:  </a:t>
            </a:r>
            <a:r>
              <a:rPr lang="en-US" sz="2000" dirty="0" smtClean="0"/>
              <a:t>Establish a requirement and keep it through the design </a:t>
            </a:r>
            <a:r>
              <a:rPr lang="en-US" sz="2000" dirty="0" smtClean="0"/>
              <a:t>phase.  Set realistic milestones and track them to completion.</a:t>
            </a:r>
            <a:endParaRPr lang="en-US" sz="2000" dirty="0" smtClean="0"/>
          </a:p>
          <a:p>
            <a:pPr marL="342900" indent="-342900" defTabSz="914408">
              <a:buFont typeface="Arial" panose="020B0604020202020204" pitchFamily="34" charset="0"/>
              <a:buChar char="•"/>
              <a:defRPr/>
            </a:pPr>
            <a:endParaRPr lang="en-US" sz="2000" b="1" dirty="0" smtClean="0"/>
          </a:p>
          <a:p>
            <a:pPr marL="342900" indent="-342900" defTabSz="914408">
              <a:buFont typeface="Arial" panose="020B0604020202020204" pitchFamily="34" charset="0"/>
              <a:buChar char="•"/>
              <a:defRPr/>
            </a:pPr>
            <a:endParaRPr lang="en-US" sz="2000" b="1" dirty="0" smtClean="0"/>
          </a:p>
          <a:p>
            <a:pPr defTabSz="914408">
              <a:defRPr/>
            </a:pPr>
            <a:r>
              <a:rPr lang="en-US" sz="2000" b="1" dirty="0" smtClean="0"/>
              <a:t>Concern</a:t>
            </a:r>
            <a:r>
              <a:rPr lang="en-US" sz="2000" b="1" dirty="0"/>
              <a:t>:  </a:t>
            </a:r>
            <a:r>
              <a:rPr lang="en-US" sz="2000" dirty="0" smtClean="0"/>
              <a:t>Both systems utilize linked tables with no accounting for JET (the data engine MS Access uses) </a:t>
            </a:r>
            <a:r>
              <a:rPr lang="en-US" sz="2000" dirty="0" smtClean="0"/>
              <a:t>record locking and releasing.  </a:t>
            </a:r>
            <a:r>
              <a:rPr lang="en-US" sz="2000" dirty="0" smtClean="0"/>
              <a:t>Eventually, this will create a </a:t>
            </a:r>
            <a:r>
              <a:rPr lang="en-US" sz="2000" dirty="0" smtClean="0"/>
              <a:t>noticeable latency issue for </a:t>
            </a:r>
            <a:r>
              <a:rPr lang="en-US" sz="2000" dirty="0" smtClean="0"/>
              <a:t>users.</a:t>
            </a:r>
            <a:endParaRPr lang="en-US" sz="2000" dirty="0"/>
          </a:p>
          <a:p>
            <a:pPr defTabSz="914408">
              <a:defRPr/>
            </a:pPr>
            <a:endParaRPr lang="en-US" sz="2000" dirty="0"/>
          </a:p>
          <a:p>
            <a:pPr defTabSz="914408">
              <a:defRPr/>
            </a:pPr>
            <a:r>
              <a:rPr lang="en-US" sz="2000" b="1" dirty="0"/>
              <a:t>Resolution:  </a:t>
            </a:r>
            <a:r>
              <a:rPr lang="en-US" sz="2000" dirty="0" smtClean="0"/>
              <a:t>Utilize a well-documented data-binding procedure to keep </a:t>
            </a:r>
            <a:r>
              <a:rPr lang="en-US" sz="2000" dirty="0" smtClean="0"/>
              <a:t>connections </a:t>
            </a:r>
            <a:r>
              <a:rPr lang="en-US" sz="2000" dirty="0" smtClean="0"/>
              <a:t>open while the user has the database open.  This code is also already a part of the encryption code previously mentioned.</a:t>
            </a:r>
            <a:endParaRPr lang="en-US" sz="2000" i="1" dirty="0"/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2000" kern="0" dirty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2000" kern="0" dirty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 smtClean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 smtClean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 smtClean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 smtClean="0">
              <a:latin typeface="Arial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457200" y="3581400"/>
            <a:ext cx="826249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80483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0281" y="317009"/>
            <a:ext cx="7637964" cy="96967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3338" tIns="41669" rIns="83338" bIns="41669"/>
          <a:lstStyle/>
          <a:p>
            <a:pPr algn="ctr" defTabSz="914408">
              <a:defRPr/>
            </a:pPr>
            <a:r>
              <a:rPr lang="en-US" sz="36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Observations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48108" y="1427464"/>
            <a:ext cx="8567291" cy="48971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3338" tIns="41669" rIns="83338" bIns="41669"/>
          <a:lstStyle/>
          <a:p>
            <a:pPr defTabSz="914408">
              <a:defRPr/>
            </a:pPr>
            <a:r>
              <a:rPr lang="en-US" sz="2000" b="1" dirty="0" smtClean="0"/>
              <a:t>Concern:  </a:t>
            </a:r>
            <a:r>
              <a:rPr lang="en-US" sz="2000" dirty="0" smtClean="0"/>
              <a:t>Very little error handling or </a:t>
            </a:r>
            <a:r>
              <a:rPr lang="en-US" sz="2000" dirty="0" smtClean="0"/>
              <a:t>code exists </a:t>
            </a:r>
            <a:r>
              <a:rPr lang="en-US" sz="2000" dirty="0" smtClean="0"/>
              <a:t>to handle edge cases properly.  Users are left with confusing error messages often asking to debug the application.</a:t>
            </a:r>
          </a:p>
          <a:p>
            <a:pPr defTabSz="914408">
              <a:defRPr/>
            </a:pPr>
            <a:endParaRPr lang="en-US" sz="2000" dirty="0" smtClean="0"/>
          </a:p>
          <a:p>
            <a:pPr defTabSz="914408">
              <a:defRPr/>
            </a:pPr>
            <a:r>
              <a:rPr lang="en-US" sz="2000" b="1" dirty="0" smtClean="0"/>
              <a:t>Resolution:  </a:t>
            </a:r>
            <a:r>
              <a:rPr lang="en-US" sz="2000" dirty="0" smtClean="0"/>
              <a:t>Add proper error handling and add a logging or user alert system.  Many examples </a:t>
            </a:r>
            <a:r>
              <a:rPr lang="en-US" sz="2000" dirty="0" smtClean="0"/>
              <a:t>are freely available online.</a:t>
            </a:r>
            <a:endParaRPr lang="en-US" sz="2000" dirty="0" smtClean="0"/>
          </a:p>
          <a:p>
            <a:pPr marL="342900" indent="-342900" defTabSz="914408">
              <a:buFont typeface="Arial" panose="020B0604020202020204" pitchFamily="34" charset="0"/>
              <a:buChar char="•"/>
              <a:defRPr/>
            </a:pPr>
            <a:endParaRPr lang="en-US" sz="2000" b="1" dirty="0" smtClean="0"/>
          </a:p>
          <a:p>
            <a:pPr marL="342900" indent="-342900" defTabSz="914408">
              <a:buFont typeface="Arial" panose="020B0604020202020204" pitchFamily="34" charset="0"/>
              <a:buChar char="•"/>
              <a:defRPr/>
            </a:pPr>
            <a:endParaRPr lang="en-US" sz="2000" b="1" dirty="0" smtClean="0"/>
          </a:p>
          <a:p>
            <a:pPr defTabSz="914408">
              <a:defRPr/>
            </a:pPr>
            <a:r>
              <a:rPr lang="en-US" sz="2000" b="1" dirty="0" smtClean="0"/>
              <a:t>Concern</a:t>
            </a:r>
            <a:r>
              <a:rPr lang="en-US" sz="2000" b="1" dirty="0"/>
              <a:t>:  </a:t>
            </a:r>
            <a:r>
              <a:rPr lang="en-US" sz="2000" dirty="0" smtClean="0"/>
              <a:t>Poor or no documentation </a:t>
            </a:r>
            <a:r>
              <a:rPr lang="en-US" sz="2000" dirty="0" smtClean="0"/>
              <a:t>exists and </a:t>
            </a:r>
            <a:r>
              <a:rPr lang="en-US" sz="2000" dirty="0" smtClean="0"/>
              <a:t>many functions are unintuitive or confusing.  Without good documentation a system will become victim to garbage data or decreased utilization.</a:t>
            </a:r>
            <a:endParaRPr lang="en-US" sz="2000" dirty="0"/>
          </a:p>
          <a:p>
            <a:pPr defTabSz="914408">
              <a:defRPr/>
            </a:pPr>
            <a:endParaRPr lang="en-US" sz="2000" dirty="0"/>
          </a:p>
          <a:p>
            <a:pPr defTabSz="914408">
              <a:defRPr/>
            </a:pPr>
            <a:r>
              <a:rPr lang="en-US" sz="2000" b="1" dirty="0"/>
              <a:t>Resolution:  </a:t>
            </a:r>
            <a:r>
              <a:rPr lang="en-US" sz="2000" dirty="0" smtClean="0"/>
              <a:t>Provide adequate documentation for all mandated applications</a:t>
            </a:r>
            <a:r>
              <a:rPr lang="en-US" sz="2000" dirty="0" smtClean="0"/>
              <a:t>.  This is a significant task that often requires help beyond the development team to complete.</a:t>
            </a:r>
            <a:endParaRPr lang="en-US" sz="2000" kern="0" dirty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2000" kern="0" dirty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 smtClean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 smtClean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 smtClean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 smtClean="0">
              <a:latin typeface="Arial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457200" y="3581400"/>
            <a:ext cx="826249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27456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0281" y="317009"/>
            <a:ext cx="7637964" cy="96967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3338" tIns="41669" rIns="83338" bIns="41669"/>
          <a:lstStyle/>
          <a:p>
            <a:pPr algn="ctr" defTabSz="914408">
              <a:defRPr/>
            </a:pPr>
            <a:r>
              <a:rPr lang="en-US" sz="36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Observations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48108" y="1427464"/>
            <a:ext cx="8567291" cy="48971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3338" tIns="41669" rIns="83338" bIns="41669"/>
          <a:lstStyle/>
          <a:p>
            <a:pPr defTabSz="914408">
              <a:defRPr/>
            </a:pPr>
            <a:r>
              <a:rPr lang="en-US" sz="2000" b="1" dirty="0" smtClean="0"/>
              <a:t>Concern:  </a:t>
            </a:r>
            <a:r>
              <a:rPr lang="en-US" sz="2000" dirty="0" smtClean="0"/>
              <a:t>Requiring MTFs/UTMs to connect to an Access database to perform tasks that can be done directly on SharePoint is cumbersome, slow and confusing</a:t>
            </a:r>
            <a:r>
              <a:rPr lang="en-US" sz="2000" dirty="0" smtClean="0"/>
              <a:t>.  MS Access should be a very last resort and only used when the functionality needed cannot be done directly in SharePoint.</a:t>
            </a:r>
            <a:endParaRPr lang="en-US" sz="2000" dirty="0" smtClean="0"/>
          </a:p>
          <a:p>
            <a:pPr defTabSz="914408">
              <a:defRPr/>
            </a:pPr>
            <a:endParaRPr lang="en-US" sz="2000" dirty="0" smtClean="0"/>
          </a:p>
          <a:p>
            <a:pPr defTabSz="914408">
              <a:defRPr/>
            </a:pPr>
            <a:r>
              <a:rPr lang="en-US" sz="2000" b="1" dirty="0" smtClean="0"/>
              <a:t>Resolution:  </a:t>
            </a:r>
            <a:r>
              <a:rPr lang="en-US" sz="2000" dirty="0" smtClean="0"/>
              <a:t>Keep as much of the process </a:t>
            </a:r>
            <a:r>
              <a:rPr lang="en-US" sz="2000" dirty="0" smtClean="0"/>
              <a:t>natively in </a:t>
            </a:r>
            <a:r>
              <a:rPr lang="en-US" sz="2000" dirty="0" smtClean="0"/>
              <a:t>SharePoint as possible—add the necessary HTML/JS for anything that is lacking.  </a:t>
            </a:r>
            <a:r>
              <a:rPr lang="en-US" sz="2000" dirty="0" smtClean="0"/>
              <a:t>Alternatively, </a:t>
            </a:r>
            <a:r>
              <a:rPr lang="en-US" sz="2000" dirty="0" smtClean="0"/>
              <a:t>change to </a:t>
            </a:r>
            <a:r>
              <a:rPr lang="en-US" sz="2000" dirty="0" smtClean="0"/>
              <a:t>InfoPath for a more integrated, reliable and intuitive scheduling process for customers.</a:t>
            </a:r>
            <a:endParaRPr lang="en-US" sz="2000" dirty="0" smtClean="0"/>
          </a:p>
          <a:p>
            <a:pPr defTabSz="914408">
              <a:defRPr/>
            </a:pPr>
            <a:endParaRPr lang="en-US" sz="2000" b="1" dirty="0" smtClean="0"/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726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PII Concerns</a:t>
            </a:r>
          </a:p>
          <a:p>
            <a:r>
              <a:rPr lang="en-US" sz="2800" b="1" dirty="0" smtClean="0"/>
              <a:t>Security &amp; Stability Risks</a:t>
            </a:r>
          </a:p>
          <a:p>
            <a:r>
              <a:rPr lang="en-US" sz="2800" b="1" dirty="0" smtClean="0"/>
              <a:t>Implementation &amp; Design Observations</a:t>
            </a:r>
            <a:endParaRPr lang="en-US" sz="2800" b="1" dirty="0"/>
          </a:p>
        </p:txBody>
      </p:sp>
      <p:sp>
        <p:nvSpPr>
          <p:cNvPr id="4101" name="Text Box 9"/>
          <p:cNvSpPr txBox="1">
            <a:spLocks noChangeArrowheads="1"/>
          </p:cNvSpPr>
          <p:nvPr/>
        </p:nvSpPr>
        <p:spPr bwMode="auto">
          <a:xfrm>
            <a:off x="369955" y="5645908"/>
            <a:ext cx="168368" cy="42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338" tIns="41669" rIns="83338" bIns="41669">
            <a:spAutoFit/>
          </a:bodyPr>
          <a:lstStyle/>
          <a:p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0281" y="317009"/>
            <a:ext cx="7637964" cy="96967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3338" tIns="41669" rIns="83338" bIns="41669"/>
          <a:lstStyle/>
          <a:p>
            <a:pPr algn="ctr" defTabSz="914408">
              <a:defRPr/>
            </a:pPr>
            <a:r>
              <a:rPr lang="en-US" sz="36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FTSS Software Analysis</a:t>
            </a:r>
            <a:endParaRPr lang="en-US" sz="3600" b="1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2238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endSnd/>
        </p:sndAc>
      </p:transition>
    </mc:Choice>
    <mc:Fallback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8" descr="982 TRG and squadron emblem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1" y="1121787"/>
            <a:ext cx="5403671" cy="4517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385145" y="5732618"/>
            <a:ext cx="6410782" cy="591983"/>
          </a:xfrm>
          <a:prstGeom prst="rect">
            <a:avLst/>
          </a:prstGeom>
        </p:spPr>
        <p:txBody>
          <a:bodyPr wrap="none" lIns="83338" tIns="41669" rIns="83338" bIns="41669">
            <a:spAutoFit/>
          </a:bodyPr>
          <a:lstStyle/>
          <a:p>
            <a:pPr>
              <a:defRPr/>
            </a:pPr>
            <a:r>
              <a:rPr lang="en-US" sz="33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“The World is  Our Classroom”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endSnd/>
        </p:sndAc>
      </p:transition>
    </mc:Choice>
    <mc:Fallback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PII Concerns</a:t>
            </a:r>
          </a:p>
          <a:p>
            <a:r>
              <a:rPr lang="en-US" sz="2800" b="1" dirty="0" smtClean="0"/>
              <a:t>Security &amp; Stability Risks</a:t>
            </a:r>
          </a:p>
          <a:p>
            <a:r>
              <a:rPr lang="en-US" sz="2800" b="1" dirty="0" smtClean="0"/>
              <a:t>Implementation &amp; Design Observations</a:t>
            </a:r>
            <a:endParaRPr lang="en-US" sz="2800" b="1" dirty="0"/>
          </a:p>
        </p:txBody>
      </p:sp>
      <p:sp>
        <p:nvSpPr>
          <p:cNvPr id="4101" name="Text Box 9"/>
          <p:cNvSpPr txBox="1">
            <a:spLocks noChangeArrowheads="1"/>
          </p:cNvSpPr>
          <p:nvPr/>
        </p:nvSpPr>
        <p:spPr bwMode="auto">
          <a:xfrm>
            <a:off x="369955" y="5645908"/>
            <a:ext cx="168368" cy="42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338" tIns="41669" rIns="83338" bIns="41669">
            <a:spAutoFit/>
          </a:bodyPr>
          <a:lstStyle/>
          <a:p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0281" y="317009"/>
            <a:ext cx="7637964" cy="96967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3338" tIns="41669" rIns="83338" bIns="41669"/>
          <a:lstStyle/>
          <a:p>
            <a:pPr algn="ctr" defTabSz="914408">
              <a:defRPr/>
            </a:pPr>
            <a:r>
              <a:rPr lang="en-US" sz="36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FTSS Software Analysis</a:t>
            </a:r>
            <a:endParaRPr lang="en-US" sz="3600" b="1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endSnd/>
        </p:sndAc>
      </p:transition>
    </mc:Choice>
    <mc:Fallback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0281" y="317009"/>
            <a:ext cx="7637964" cy="96967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3338" tIns="41669" rIns="83338" bIns="41669"/>
          <a:lstStyle/>
          <a:p>
            <a:pPr algn="ctr" defTabSz="914408">
              <a:defRPr/>
            </a:pPr>
            <a:r>
              <a:rPr lang="en-US" sz="36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PII Concerns</a:t>
            </a:r>
            <a:endParaRPr lang="en-US" sz="3600" b="1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48108" y="1427464"/>
            <a:ext cx="8433221" cy="48971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3338" tIns="41669" rIns="83338" bIns="41669"/>
          <a:lstStyle/>
          <a:p>
            <a:endParaRPr lang="en-US" sz="3600" i="1" dirty="0" smtClean="0"/>
          </a:p>
          <a:p>
            <a:endParaRPr lang="en-US" sz="3600" i="1" dirty="0"/>
          </a:p>
          <a:p>
            <a:r>
              <a:rPr lang="en-US" sz="3600" i="1" dirty="0" smtClean="0"/>
              <a:t>“PII </a:t>
            </a:r>
            <a:r>
              <a:rPr lang="en-US" sz="3600" i="1" dirty="0" smtClean="0"/>
              <a:t>violations create </a:t>
            </a:r>
            <a:r>
              <a:rPr lang="en-US" sz="3600" i="1" dirty="0"/>
              <a:t>both a personal and operational risk for all of us</a:t>
            </a:r>
            <a:r>
              <a:rPr lang="en-US" sz="3600" i="1" dirty="0" smtClean="0"/>
              <a:t>.”</a:t>
            </a:r>
            <a:endParaRPr lang="en-US" sz="3600" i="1" dirty="0" smtClean="0"/>
          </a:p>
          <a:p>
            <a:endParaRPr lang="en-US" sz="3600" i="1" dirty="0" smtClean="0"/>
          </a:p>
          <a:p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algn="r"/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- General </a:t>
            </a: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William L. Shelton, AFSPC/CC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defTabSz="914408">
              <a:defRPr/>
            </a:pPr>
            <a:endParaRPr lang="en-US" sz="2800" kern="0" dirty="0">
              <a:latin typeface="Arial" pitchFamily="34" charset="0"/>
            </a:endParaRPr>
          </a:p>
          <a:p>
            <a:pPr defTabSz="914408">
              <a:buFont typeface="Arial" pitchFamily="34" charset="0"/>
              <a:buChar char="•"/>
              <a:defRPr/>
            </a:pPr>
            <a:endParaRPr lang="en-US" sz="2800" kern="0" dirty="0">
              <a:latin typeface="Arial" pitchFamily="34" charset="0"/>
            </a:endParaRPr>
          </a:p>
          <a:p>
            <a:pPr lvl="1" defTabSz="914408">
              <a:buFont typeface="Arial" pitchFamily="34" charset="0"/>
              <a:buChar char="•"/>
              <a:defRPr/>
            </a:pPr>
            <a:endParaRPr lang="en-US" sz="2900" kern="0" dirty="0">
              <a:latin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0281" y="317009"/>
            <a:ext cx="7637964" cy="96967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3338" tIns="41669" rIns="83338" bIns="41669"/>
          <a:lstStyle/>
          <a:p>
            <a:pPr algn="ctr" defTabSz="914408">
              <a:defRPr/>
            </a:pPr>
            <a:r>
              <a:rPr lang="en-US" sz="36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PII Concerns</a:t>
            </a:r>
            <a:endParaRPr lang="en-US" sz="3600" b="1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48108" y="1427464"/>
            <a:ext cx="8433221" cy="48971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3338" tIns="41669" rIns="83338" bIns="41669"/>
          <a:lstStyle/>
          <a:p>
            <a:r>
              <a:rPr lang="en-US" sz="3200" dirty="0" smtClean="0"/>
              <a:t>PII </a:t>
            </a:r>
            <a:r>
              <a:rPr lang="en-US" sz="3200" dirty="0"/>
              <a:t>is any information about an individual that can be used directly, or in connection with other data, to identify, contact or locate that person and can include such information as: </a:t>
            </a:r>
            <a:r>
              <a:rPr lang="en-US" sz="3200" i="1" u="sng" dirty="0"/>
              <a:t>full name</a:t>
            </a:r>
            <a:r>
              <a:rPr lang="en-US" sz="3200" dirty="0"/>
              <a:t>, </a:t>
            </a:r>
            <a:r>
              <a:rPr lang="en-US" sz="3200" i="1" u="sng" dirty="0"/>
              <a:t>address</a:t>
            </a:r>
            <a:r>
              <a:rPr lang="en-US" sz="3200" dirty="0"/>
              <a:t>, </a:t>
            </a:r>
            <a:r>
              <a:rPr lang="en-US" sz="3200" i="1" u="sng" dirty="0"/>
              <a:t>Social Security number</a:t>
            </a:r>
            <a:r>
              <a:rPr lang="en-US" sz="3200" dirty="0"/>
              <a:t>, medical, educational, financial, legal and </a:t>
            </a:r>
            <a:r>
              <a:rPr lang="en-US" sz="3200" i="1" u="sng" dirty="0"/>
              <a:t>employment records</a:t>
            </a:r>
            <a:r>
              <a:rPr lang="en-US" sz="3200" dirty="0"/>
              <a:t>.</a:t>
            </a:r>
            <a:endParaRPr lang="en-US" sz="2800" kern="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101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0281" y="317009"/>
            <a:ext cx="7637964" cy="96967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3338" tIns="41669" rIns="83338" bIns="41669"/>
          <a:lstStyle/>
          <a:p>
            <a:pPr algn="ctr" defTabSz="914408">
              <a:defRPr/>
            </a:pPr>
            <a:r>
              <a:rPr lang="en-US" sz="36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PII Concerns</a:t>
            </a:r>
            <a:endParaRPr lang="en-US" sz="3600" b="1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48108" y="1427464"/>
            <a:ext cx="8433221" cy="48971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3338" tIns="41669" rIns="83338" bIns="41669"/>
          <a:lstStyle/>
          <a:p>
            <a:pPr marL="457200" indent="-457200" defTabSz="914408">
              <a:buFont typeface="Arial" pitchFamily="34" charset="0"/>
              <a:buChar char="•"/>
              <a:defRPr/>
            </a:pPr>
            <a:r>
              <a:rPr lang="en-US" sz="2400" dirty="0"/>
              <a:t>PII </a:t>
            </a:r>
            <a:r>
              <a:rPr lang="en-US" sz="2400" dirty="0" smtClean="0"/>
              <a:t>breaches are </a:t>
            </a:r>
            <a:r>
              <a:rPr lang="en-US" sz="2400" dirty="0"/>
              <a:t>reported to the 24th AF/CC, user account locked out and </a:t>
            </a:r>
            <a:r>
              <a:rPr lang="en-US" sz="2400" i="1" u="sng" dirty="0"/>
              <a:t>wing CC notified</a:t>
            </a: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2400" kern="0" dirty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r>
              <a:rPr lang="en-US" sz="2400" kern="0" dirty="0">
                <a:latin typeface="Arial" pitchFamily="34" charset="0"/>
              </a:rPr>
              <a:t>Account will only be unlocked once the </a:t>
            </a:r>
            <a:r>
              <a:rPr lang="en-US" sz="2400" i="1" u="sng" kern="0" dirty="0">
                <a:latin typeface="Arial" pitchFamily="34" charset="0"/>
              </a:rPr>
              <a:t>first O-6 in their chain of command </a:t>
            </a:r>
            <a:r>
              <a:rPr lang="en-US" sz="2400" kern="0" dirty="0">
                <a:latin typeface="Arial" pitchFamily="34" charset="0"/>
              </a:rPr>
              <a:t>certifies that the individual has accomplished all necessary actions, to include remedial </a:t>
            </a:r>
            <a:r>
              <a:rPr lang="en-US" sz="2400" kern="0" dirty="0" smtClean="0">
                <a:latin typeface="Arial" pitchFamily="34" charset="0"/>
              </a:rPr>
              <a:t>training</a:t>
            </a: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2400" kern="0" dirty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800" kern="0" dirty="0" smtClean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800" kern="0" dirty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800" kern="0" dirty="0" smtClean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800" kern="0" dirty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800" kern="0" dirty="0" smtClean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800" kern="0" dirty="0" smtClean="0">
              <a:latin typeface="Arial" pitchFamily="34" charset="0"/>
            </a:endParaRPr>
          </a:p>
          <a:p>
            <a:pPr algn="r" defTabSz="914408">
              <a:defRPr/>
            </a:pPr>
            <a:r>
              <a:rPr lang="en-US" sz="1600" kern="0" dirty="0" smtClean="0">
                <a:latin typeface="Arial" pitchFamily="34" charset="0"/>
              </a:rPr>
              <a:t>http</a:t>
            </a:r>
            <a:r>
              <a:rPr lang="en-US" sz="1600" kern="0" dirty="0">
                <a:latin typeface="Arial" pitchFamily="34" charset="0"/>
              </a:rPr>
              <a:t>://www.af.mil/News/ArticleDisplay/tabid/223/Article/467371/violators-of-</a:t>
            </a:r>
          </a:p>
        </p:txBody>
      </p:sp>
    </p:spTree>
    <p:extLst>
      <p:ext uri="{BB962C8B-B14F-4D97-AF65-F5344CB8AC3E}">
        <p14:creationId xmlns:p14="http://schemas.microsoft.com/office/powerpoint/2010/main" val="1147155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0281" y="317009"/>
            <a:ext cx="7637964" cy="96967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3338" tIns="41669" rIns="83338" bIns="41669"/>
          <a:lstStyle/>
          <a:p>
            <a:pPr algn="ctr" defTabSz="914408">
              <a:defRPr/>
            </a:pPr>
            <a:r>
              <a:rPr lang="en-US" sz="36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PII Concerns</a:t>
            </a:r>
            <a:endParaRPr lang="en-US" sz="3600" b="1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48109" y="1427464"/>
            <a:ext cx="3461892" cy="48971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3338" tIns="41669" rIns="83338" bIns="41669"/>
          <a:lstStyle/>
          <a:p>
            <a:pPr defTabSz="914408">
              <a:defRPr/>
            </a:pPr>
            <a:r>
              <a:rPr lang="en-US" sz="2000" dirty="0" smtClean="0"/>
              <a:t>FTSS v2 &amp; DTMS are both built on MS Access and </a:t>
            </a:r>
            <a:r>
              <a:rPr lang="en-US" sz="2000" i="1" u="sng" dirty="0" smtClean="0"/>
              <a:t>contain PII </a:t>
            </a:r>
            <a:r>
              <a:rPr lang="en-US" sz="2000" dirty="0" smtClean="0"/>
              <a:t>(address, SSN, full name, employment records) </a:t>
            </a:r>
            <a:r>
              <a:rPr lang="en-US" sz="2000" i="1" u="sng" dirty="0" smtClean="0"/>
              <a:t>in </a:t>
            </a:r>
            <a:r>
              <a:rPr lang="en-US" sz="2000" i="1" u="sng" dirty="0" smtClean="0"/>
              <a:t>plain-text </a:t>
            </a:r>
            <a:r>
              <a:rPr lang="en-US" sz="2000" i="1" u="sng" dirty="0" smtClean="0"/>
              <a:t>with no access restrictions</a:t>
            </a:r>
            <a:r>
              <a:rPr lang="en-US" sz="2000" dirty="0" smtClean="0"/>
              <a:t>.</a:t>
            </a:r>
          </a:p>
          <a:p>
            <a:pPr defTabSz="914408">
              <a:defRPr/>
            </a:pPr>
            <a:endParaRPr lang="en-US" sz="2000" dirty="0"/>
          </a:p>
          <a:p>
            <a:pPr defTabSz="914408">
              <a:defRPr/>
            </a:pPr>
            <a:r>
              <a:rPr lang="en-US" sz="2000" dirty="0" smtClean="0"/>
              <a:t>This data, along with nearly 50 other employment data attributes are imported from BLSDM.  This data should be removed after the import but a lack of error handling leaves the data vulnerable.</a:t>
            </a:r>
            <a:endParaRPr lang="en-US" sz="2000" dirty="0"/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2000" kern="0" dirty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2000" kern="0" dirty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 smtClean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 smtClean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 smtClean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 smtClean="0">
              <a:latin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74800"/>
            <a:ext cx="4657621" cy="41673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6019800"/>
            <a:ext cx="7796067" cy="5283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3338" tIns="41669" rIns="83338" bIns="41669"/>
          <a:lstStyle/>
          <a:p>
            <a:pPr algn="ctr" defTabSz="914408">
              <a:defRPr/>
            </a:pPr>
            <a:r>
              <a:rPr lang="en-US" sz="1600" i="1" kern="0" dirty="0" smtClean="0">
                <a:latin typeface="Arial" pitchFamily="34" charset="0"/>
              </a:rPr>
              <a:t>FTSS v2 &amp; DTMS also include a student recall roster function which contain PII</a:t>
            </a:r>
          </a:p>
        </p:txBody>
      </p:sp>
    </p:spTree>
    <p:extLst>
      <p:ext uri="{BB962C8B-B14F-4D97-AF65-F5344CB8AC3E}">
        <p14:creationId xmlns:p14="http://schemas.microsoft.com/office/powerpoint/2010/main" val="829535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0281" y="317009"/>
            <a:ext cx="7637964" cy="96967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3338" tIns="41669" rIns="83338" bIns="41669"/>
          <a:lstStyle/>
          <a:p>
            <a:pPr algn="ctr" defTabSz="914408">
              <a:defRPr/>
            </a:pPr>
            <a:r>
              <a:rPr lang="en-US" sz="36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PII Concerns</a:t>
            </a:r>
            <a:endParaRPr lang="en-US" sz="3600" b="1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48108" y="1427464"/>
            <a:ext cx="8414891" cy="48971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3338" tIns="41669" rIns="83338" bIns="41669"/>
          <a:lstStyle/>
          <a:p>
            <a:pPr defTabSz="914408">
              <a:defRPr/>
            </a:pPr>
            <a:r>
              <a:rPr lang="en-US" sz="2000" b="1" dirty="0" smtClean="0"/>
              <a:t>Resolution: </a:t>
            </a:r>
            <a:r>
              <a:rPr lang="en-US" sz="2000" dirty="0" smtClean="0"/>
              <a:t>Mitigating the </a:t>
            </a:r>
            <a:r>
              <a:rPr lang="en-US" sz="2000" dirty="0" smtClean="0"/>
              <a:t>PII risk requires either encrypting the data, restriction permissions to the shared resource or eliminating the PII from the system</a:t>
            </a:r>
            <a:r>
              <a:rPr lang="en-US" sz="2000" dirty="0" smtClean="0"/>
              <a:t>. Below they are listed in ease of implementation.</a:t>
            </a:r>
          </a:p>
          <a:p>
            <a:pPr defTabSz="914408">
              <a:defRPr/>
            </a:pPr>
            <a:endParaRPr lang="en-US" sz="2000" b="1" dirty="0" smtClean="0"/>
          </a:p>
          <a:p>
            <a:pPr marL="457200" indent="-457200" defTabSz="914408">
              <a:buFont typeface="+mj-lt"/>
              <a:buAutoNum type="arabicPeriod"/>
              <a:defRPr/>
            </a:pPr>
            <a:r>
              <a:rPr lang="en-US" sz="2000" b="1" dirty="0"/>
              <a:t>Eliminate PII:</a:t>
            </a:r>
            <a:r>
              <a:rPr lang="en-US" sz="2000" dirty="0"/>
              <a:t>  Remove the BLSDM import </a:t>
            </a:r>
            <a:r>
              <a:rPr lang="en-US" sz="2000" dirty="0" smtClean="0"/>
              <a:t>feature.</a:t>
            </a:r>
            <a:endParaRPr lang="en-US" sz="2000" dirty="0"/>
          </a:p>
          <a:p>
            <a:pPr marL="457200" indent="-457200" defTabSz="914408">
              <a:buFont typeface="+mj-lt"/>
              <a:buAutoNum type="arabicPeriod"/>
              <a:defRPr/>
            </a:pPr>
            <a:endParaRPr lang="en-US" sz="2000" b="1" dirty="0" smtClean="0"/>
          </a:p>
          <a:p>
            <a:pPr marL="457200" indent="-457200" defTabSz="914408">
              <a:buFont typeface="+mj-lt"/>
              <a:buAutoNum type="arabicPeriod"/>
              <a:defRPr/>
            </a:pPr>
            <a:r>
              <a:rPr lang="en-US" sz="2000" b="1" dirty="0"/>
              <a:t>Restrict Permissions:  </a:t>
            </a:r>
            <a:r>
              <a:rPr lang="en-US" sz="2000" dirty="0"/>
              <a:t>This requires each </a:t>
            </a:r>
            <a:r>
              <a:rPr lang="en-US" sz="2000" dirty="0" err="1"/>
              <a:t>Det</a:t>
            </a:r>
            <a:r>
              <a:rPr lang="en-US" sz="2000" dirty="0"/>
              <a:t> to coordinate with their </a:t>
            </a:r>
            <a:r>
              <a:rPr lang="en-US" sz="2000" dirty="0" err="1"/>
              <a:t>comm</a:t>
            </a:r>
            <a:r>
              <a:rPr lang="en-US" sz="2000" dirty="0"/>
              <a:t> squadron to request rights to manage permissions.</a:t>
            </a:r>
          </a:p>
          <a:p>
            <a:pPr marL="457200" indent="-457200" defTabSz="914408">
              <a:buFont typeface="+mj-lt"/>
              <a:buAutoNum type="arabicPeriod"/>
              <a:defRPr/>
            </a:pPr>
            <a:endParaRPr lang="en-US" sz="2000" b="1" dirty="0" smtClean="0"/>
          </a:p>
          <a:p>
            <a:pPr marL="457200" indent="-457200" defTabSz="914408">
              <a:buFont typeface="+mj-lt"/>
              <a:buAutoNum type="arabicPeriod"/>
              <a:defRPr/>
            </a:pPr>
            <a:r>
              <a:rPr lang="en-US" sz="2000" b="1" dirty="0" smtClean="0"/>
              <a:t>Encrypt Data: </a:t>
            </a:r>
            <a:r>
              <a:rPr lang="en-US" sz="2000" dirty="0" smtClean="0"/>
              <a:t> </a:t>
            </a:r>
            <a:r>
              <a:rPr lang="en-US" sz="2000" dirty="0" smtClean="0"/>
              <a:t>Due to limitations in MS </a:t>
            </a:r>
            <a:r>
              <a:rPr lang="en-US" sz="2000" dirty="0" smtClean="0"/>
              <a:t>Access, </a:t>
            </a:r>
            <a:r>
              <a:rPr lang="en-US" sz="2000" dirty="0" smtClean="0"/>
              <a:t>the only feasible option is a single-key system where all databases </a:t>
            </a:r>
            <a:r>
              <a:rPr lang="en-US" sz="2000" dirty="0" smtClean="0"/>
              <a:t>are </a:t>
            </a:r>
            <a:r>
              <a:rPr lang="en-US" sz="2000" dirty="0" smtClean="0"/>
              <a:t>encrypted </a:t>
            </a:r>
            <a:r>
              <a:rPr lang="en-US" sz="2000" dirty="0" smtClean="0"/>
              <a:t>with the same password that </a:t>
            </a:r>
            <a:r>
              <a:rPr lang="en-US" sz="2000" dirty="0" smtClean="0"/>
              <a:t>is </a:t>
            </a:r>
            <a:r>
              <a:rPr lang="en-US" sz="2000" dirty="0" smtClean="0"/>
              <a:t>controlled by </a:t>
            </a:r>
            <a:r>
              <a:rPr lang="en-US" sz="2000" dirty="0" smtClean="0"/>
              <a:t>the developers.  This would require additional code to protect the key and manage the encrypted connection.  I have working code for this that has been tested thousands of times</a:t>
            </a:r>
            <a:r>
              <a:rPr lang="en-US" sz="2000" dirty="0" smtClean="0"/>
              <a:t>.  Note:  t</a:t>
            </a:r>
            <a:r>
              <a:rPr lang="en-US" sz="2000" i="1" dirty="0" smtClean="0"/>
              <a:t>here is also a compatibility issue between Office 2007 &amp; 2010 with encrypted databases.</a:t>
            </a:r>
            <a:endParaRPr lang="en-US" sz="2000" i="1" dirty="0" smtClean="0"/>
          </a:p>
          <a:p>
            <a:pPr marL="457200" indent="-457200" defTabSz="914408">
              <a:buFont typeface="+mj-lt"/>
              <a:buAutoNum type="arabicPeriod"/>
              <a:defRPr/>
            </a:pPr>
            <a:endParaRPr lang="en-US" sz="2000" dirty="0"/>
          </a:p>
          <a:p>
            <a:pPr marL="342900" indent="-342900" defTabSz="914408">
              <a:buFont typeface="Arial" panose="020B0604020202020204" pitchFamily="34" charset="0"/>
              <a:buChar char="•"/>
              <a:defRPr/>
            </a:pPr>
            <a:endParaRPr lang="en-US" sz="2000" b="1" dirty="0"/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2000" kern="0" dirty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2000" kern="0" dirty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 smtClean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 smtClean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 smtClean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81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0281" y="317009"/>
            <a:ext cx="7637964" cy="96967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3338" tIns="41669" rIns="83338" bIns="41669"/>
          <a:lstStyle/>
          <a:p>
            <a:pPr algn="ctr" defTabSz="914408">
              <a:defRPr/>
            </a:pPr>
            <a:r>
              <a:rPr lang="en-US" sz="36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Security &amp; Stability Risks</a:t>
            </a:r>
            <a:endParaRPr lang="en-US" sz="3600" b="1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48108" y="1427464"/>
            <a:ext cx="8567291" cy="48971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3338" tIns="41669" rIns="83338" bIns="41669"/>
          <a:lstStyle/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 smtClean="0">
              <a:latin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BEFF2"/>
              </a:clrFrom>
              <a:clrTo>
                <a:srgbClr val="EBEF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55" y="1427464"/>
            <a:ext cx="827699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58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0281" y="317009"/>
            <a:ext cx="7637964" cy="96967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3338" tIns="41669" rIns="83338" bIns="41669"/>
          <a:lstStyle/>
          <a:p>
            <a:pPr algn="ctr" defTabSz="914408">
              <a:defRPr/>
            </a:pPr>
            <a:r>
              <a:rPr lang="en-US" sz="36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Security &amp; Stability Risks</a:t>
            </a:r>
            <a:endParaRPr lang="en-US" sz="3600" b="1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48108" y="1427464"/>
            <a:ext cx="8567291" cy="48971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3338" tIns="41669" rIns="83338" bIns="41669"/>
          <a:lstStyle/>
          <a:p>
            <a:pPr marL="342900" indent="-342900" defTabSz="914408">
              <a:buFont typeface="Arial" panose="020B0604020202020204" pitchFamily="34" charset="0"/>
              <a:buChar char="•"/>
              <a:defRPr/>
            </a:pPr>
            <a:r>
              <a:rPr lang="en-US" sz="2000" b="1" dirty="0" smtClean="0"/>
              <a:t>Concern:  </a:t>
            </a:r>
            <a:r>
              <a:rPr lang="en-US" sz="2000" dirty="0" smtClean="0"/>
              <a:t>FTSS, FTSS v2 &amp; DTMS all share the same data source including various levels of software testing.  This poses a significant risk to the production system if issues arise in the </a:t>
            </a:r>
            <a:r>
              <a:rPr lang="en-US" sz="2000" dirty="0" smtClean="0"/>
              <a:t>code of one of these products.</a:t>
            </a:r>
            <a:endParaRPr lang="en-US" sz="2000" dirty="0" smtClean="0"/>
          </a:p>
          <a:p>
            <a:pPr marL="342900" indent="-342900" defTabSz="914408">
              <a:buFont typeface="Arial" panose="020B0604020202020204" pitchFamily="34" charset="0"/>
              <a:buChar char="•"/>
              <a:defRPr/>
            </a:pPr>
            <a:endParaRPr lang="en-US" sz="2000" dirty="0" smtClean="0"/>
          </a:p>
          <a:p>
            <a:pPr marL="342900" indent="-342900" defTabSz="914408">
              <a:buFont typeface="Arial" panose="020B0604020202020204" pitchFamily="34" charset="0"/>
              <a:buChar char="•"/>
              <a:defRPr/>
            </a:pPr>
            <a:r>
              <a:rPr lang="en-US" sz="2000" b="1" dirty="0" smtClean="0"/>
              <a:t>Resolution:  </a:t>
            </a:r>
            <a:r>
              <a:rPr lang="en-US" sz="2000" dirty="0" smtClean="0"/>
              <a:t>Mandate duplicate SharePoint sites for different versions, or at a minimum duplicate data when beta testing.  </a:t>
            </a:r>
          </a:p>
          <a:p>
            <a:pPr marL="342900" indent="-342900" defTabSz="914408">
              <a:buFont typeface="Arial" panose="020B0604020202020204" pitchFamily="34" charset="0"/>
              <a:buChar char="•"/>
              <a:defRPr/>
            </a:pPr>
            <a:endParaRPr lang="en-US" sz="2000" b="1" dirty="0" smtClean="0"/>
          </a:p>
          <a:p>
            <a:pPr marL="342900" indent="-342900" defTabSz="914408">
              <a:buFont typeface="Arial" panose="020B0604020202020204" pitchFamily="34" charset="0"/>
              <a:buChar char="•"/>
              <a:defRPr/>
            </a:pPr>
            <a:endParaRPr lang="en-US" sz="2000" b="1" dirty="0" smtClean="0"/>
          </a:p>
          <a:p>
            <a:pPr marL="342900" indent="-342900" defTabSz="914408">
              <a:buFont typeface="Arial" panose="020B0604020202020204" pitchFamily="34" charset="0"/>
              <a:buChar char="•"/>
              <a:defRPr/>
            </a:pPr>
            <a:r>
              <a:rPr lang="en-US" sz="2000" b="1" dirty="0" smtClean="0"/>
              <a:t>Concern</a:t>
            </a:r>
            <a:r>
              <a:rPr lang="en-US" sz="2000" b="1" dirty="0"/>
              <a:t>:  </a:t>
            </a:r>
            <a:r>
              <a:rPr lang="en-US" sz="2000" dirty="0" smtClean="0"/>
              <a:t>Several lists are read-write by anyone on the AFNET including the master course lists &amp; 898 requests.  If any user were to go to one of these lists and delete one (or all) of the entries, FTSS would fail.  </a:t>
            </a:r>
            <a:r>
              <a:rPr lang="en-US" sz="2000" i="1" dirty="0" smtClean="0"/>
              <a:t>Deleting all courses would take only seconds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 defTabSz="914408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marL="342900" indent="-342900" defTabSz="914408"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Resolution:  </a:t>
            </a:r>
            <a:r>
              <a:rPr lang="en-US" sz="2000" dirty="0" smtClean="0"/>
              <a:t>Establish a security policy for each list in FTSS giving only the minimal permissions necessary to perform authorized tasks.</a:t>
            </a:r>
            <a:endParaRPr lang="en-US" sz="2000" dirty="0"/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2000" kern="0" dirty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2000" kern="0" dirty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 smtClean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 smtClean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 smtClean="0">
              <a:latin typeface="Arial" pitchFamily="34" charset="0"/>
            </a:endParaRPr>
          </a:p>
          <a:p>
            <a:pPr marL="457200" indent="-457200" defTabSz="914408">
              <a:buFont typeface="Arial" pitchFamily="34" charset="0"/>
              <a:buChar char="•"/>
              <a:defRPr/>
            </a:pPr>
            <a:endParaRPr lang="en-US" sz="1600" kern="0" dirty="0" smtClean="0">
              <a:latin typeface="Arial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457200" y="3810000"/>
            <a:ext cx="826249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8083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B ROBINS OR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GB ROBINS OR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B ROBINS OR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B ROBINS OR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B ROBINS OR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B ROBINS OR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B ROBINS OR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B ROBINS OR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B ROBINS OR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37337</TotalTime>
  <Words>1021</Words>
  <Application>Microsoft Office PowerPoint</Application>
  <PresentationFormat>On-screen Show (4:3)</PresentationFormat>
  <Paragraphs>131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GB ROBINS ORENTATION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Air National 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George.Boutwell</dc:creator>
  <cp:lastModifiedBy>McCoy, Jeffrey S TSgt USAF ACC 373 TRS/DET6</cp:lastModifiedBy>
  <cp:revision>585</cp:revision>
  <cp:lastPrinted>2013-10-02T11:21:13Z</cp:lastPrinted>
  <dcterms:created xsi:type="dcterms:W3CDTF">2004-06-10T19:23:21Z</dcterms:created>
  <dcterms:modified xsi:type="dcterms:W3CDTF">2013-12-12T16:37:50Z</dcterms:modified>
</cp:coreProperties>
</file>