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30" r:id="rId5"/>
    <p:sldId id="295" r:id="rId6"/>
    <p:sldId id="332" r:id="rId7"/>
    <p:sldId id="344" r:id="rId8"/>
    <p:sldId id="338" r:id="rId9"/>
    <p:sldId id="353" r:id="rId10"/>
    <p:sldId id="354" r:id="rId11"/>
    <p:sldId id="355" r:id="rId12"/>
    <p:sldId id="356" r:id="rId13"/>
    <p:sldId id="358" r:id="rId14"/>
    <p:sldId id="359" r:id="rId15"/>
    <p:sldId id="361" r:id="rId16"/>
    <p:sldId id="363" r:id="rId17"/>
    <p:sldId id="362" r:id="rId18"/>
    <p:sldId id="364" r:id="rId19"/>
    <p:sldId id="360" r:id="rId20"/>
    <p:sldId id="365" r:id="rId21"/>
    <p:sldId id="366" r:id="rId22"/>
    <p:sldId id="368" r:id="rId23"/>
    <p:sldId id="369" r:id="rId24"/>
    <p:sldId id="370" r:id="rId25"/>
    <p:sldId id="327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ua.Preskitt" initials="JAP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6" autoAdjust="0"/>
    <p:restoredTop sz="94660"/>
  </p:normalViewPr>
  <p:slideViewPr>
    <p:cSldViewPr>
      <p:cViewPr>
        <p:scale>
          <a:sx n="80" d="100"/>
          <a:sy n="80" d="100"/>
        </p:scale>
        <p:origin x="-83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6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9DC5413-D89E-48BE-BD2A-6506853E04CC}" type="datetimeFigureOut">
              <a:rPr lang="en-US" smtClean="0"/>
              <a:pPr/>
              <a:t>7/17/2013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6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3916988-C61A-496C-B6B8-C74AFE6AA9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44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FE8C9-7C78-4CE3-B9C7-9585D954BA74}" type="datetimeFigureOut">
              <a:rPr lang="en-US" smtClean="0"/>
              <a:pPr/>
              <a:t>7/17/2013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35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58F59-9612-4050-8CE2-AE279CF183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24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FTD’s mission is not to create the new maintainers…that falls to the 82d &amp; 782d Training Groups…FTD’s mission is to take already great maintainers and make them even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41F6-EA70-4226-B975-77559B1F143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8EE97-E8DD-48A5-A3E3-C300AF460284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95325"/>
            <a:ext cx="4652962" cy="3489325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739" y="4415791"/>
            <a:ext cx="5136931" cy="4184972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have seen</a:t>
            </a:r>
            <a:r>
              <a:rPr lang="en-US" baseline="0" dirty="0" smtClean="0"/>
              <a:t> the schoolhouse here at Sheppard.  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We are an extension of the schoolhouse for crew chief initial skills training, as 15 of our Dets teach enlisted AFSC-awarding initial skills training, complete with dorms and MTLs.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But that is only 8% of our production – the remaining 92% is advanced training for not only crew chiefs, but avionics, weapons, hydraulics and other aircraft mx AFSCs on 22 weapons systems.  While we do not actually award 5-or7-skill levels, we do provide training that is required for their award.  Our </a:t>
            </a:r>
            <a:r>
              <a:rPr lang="en-US" baseline="0" dirty="0" err="1" smtClean="0"/>
              <a:t>Dets</a:t>
            </a:r>
            <a:r>
              <a:rPr lang="en-US" baseline="0" dirty="0" smtClean="0"/>
              <a:t> typically see new </a:t>
            </a:r>
            <a:r>
              <a:rPr lang="en-US" baseline="0" dirty="0" err="1" smtClean="0"/>
              <a:t>mx</a:t>
            </a:r>
            <a:r>
              <a:rPr lang="en-US" baseline="0" dirty="0" smtClean="0"/>
              <a:t> personnel about a year after they finish tech school and continue to train them intermittently throughout their career.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58F59-9612-4050-8CE2-AE279CF1836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33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CF6FD3-5ADF-4FA4-9EE5-01D1D276BE88}" type="datetimeFigureOut">
              <a:rPr lang="en-US" smtClean="0"/>
              <a:pPr/>
              <a:t>7/17/2013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3ABE7-5CD6-4349-BC89-77D24BDEF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43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Secnd</a:t>
            </a:r>
            <a:r>
              <a:rPr lang="en-US" dirty="0" smtClean="0"/>
              <a:t>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ECF55-1AC5-4383-97EC-A90518F95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818807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2_top cop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" y="1"/>
            <a:ext cx="9143999" cy="932687"/>
          </a:xfrm>
          <a:prstGeom prst="rect">
            <a:avLst/>
          </a:prstGeom>
        </p:spPr>
      </p:pic>
      <p:pic>
        <p:nvPicPr>
          <p:cNvPr id="8" name="Picture 7" descr="Template2_bottom cop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66105"/>
            <a:ext cx="9144000" cy="6888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29" tIns="45715" rIns="91429" bIns="45715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1"/>
            <a:ext cx="8839200" cy="5029200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ctr" defTabSz="914295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effectLst>
            <a:outerShdw blurRad="152400" dist="114300" dir="2700000" algn="tl" rotWithShape="0">
              <a:prstClr val="black">
                <a:alpha val="98000"/>
              </a:prst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861" indent="-342861" algn="l" defTabSz="914295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865" indent="-285717" algn="l" defTabSz="91429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2869" indent="-228574" algn="l" defTabSz="9142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016" indent="-228574" algn="l" defTabSz="914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164" indent="-228574" algn="l" defTabSz="91429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311" indent="-228574" algn="l" defTabSz="9142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8" indent="-228574" algn="l" defTabSz="9142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6" indent="-228574" algn="l" defTabSz="9142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4" indent="-228574" algn="l" defTabSz="9142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3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2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dison.gilbert.1@us.af.m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dy.pratt@ellsworth.af.m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nellis.eim.acc.af.mil/det13/Picture%20Library/aetc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982TRG_CCK@sheppard.af.mil" TargetMode="External"/><Relationship Id="rId2" Type="http://schemas.openxmlformats.org/officeDocument/2006/relationships/hyperlink" Target="https://app-eis.aetc.af.mil/amt/Document%20Library/Draft/SqProdReportMaker.acc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937" y="276807"/>
            <a:ext cx="7923245" cy="294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85800" y="41738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pperplate Gothic Bold" pitchFamily="34" charset="0"/>
                <a:ea typeface="+mj-ea"/>
                <a:cs typeface="+mj-cs"/>
              </a:rPr>
              <a:t>Our Vision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pperplate Gothic Bold" pitchFamily="34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pperplate Gothic Bold" pitchFamily="34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pperplate Gothic Bold" pitchFamily="34" charset="0"/>
                <a:ea typeface="Calibri" pitchFamily="34" charset="0"/>
                <a:cs typeface="Times New Roman" pitchFamily="18" charset="0"/>
              </a:rPr>
              <a:t>Provide field training and training support that makes a lasting difference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pperplate Gothic Bold" pitchFamily="34" charset="0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90600" y="5638800"/>
            <a:ext cx="7543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pperplate Gothic Bold" pitchFamily="34" charset="0"/>
                <a:ea typeface="+mn-ea"/>
                <a:cs typeface="+mn-cs"/>
              </a:rPr>
              <a:t>Our Mission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pperplate Gothic Bold" pitchFamily="34" charset="0"/>
                <a:ea typeface="Calibri" pitchFamily="34" charset="0"/>
                <a:cs typeface="Times New Roman" pitchFamily="18" charset="0"/>
              </a:rPr>
              <a:t>Make great maintainers even better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pperplate Gothic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pperplate Gothic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pperplate Gothic Bold" pitchFamily="34" charset="0"/>
              <a:ea typeface="+mn-ea"/>
              <a:cs typeface="+mn-cs"/>
            </a:endParaRPr>
          </a:p>
        </p:txBody>
      </p:sp>
      <p:pic>
        <p:nvPicPr>
          <p:cNvPr id="14" name="Picture 6" descr="\\spdfs02702\982TRG\MXS\ITU\Flight_Public\982 Brand Project\982MX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9434" y="3329934"/>
            <a:ext cx="774449" cy="851601"/>
          </a:xfrm>
          <a:prstGeom prst="rect">
            <a:avLst/>
          </a:prstGeom>
          <a:noFill/>
        </p:spPr>
      </p:pic>
      <p:pic>
        <p:nvPicPr>
          <p:cNvPr id="15" name="Picture 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0347" y="3410292"/>
            <a:ext cx="755532" cy="7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9218" y="3433622"/>
            <a:ext cx="721660" cy="79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21049107">
            <a:off x="5253313" y="574565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Freestyle Script" pitchFamily="66" charset="0"/>
              </a:rPr>
              <a:t>&amp;</a:t>
            </a:r>
            <a:r>
              <a:rPr lang="en-US" sz="3600" b="1" dirty="0" smtClean="0">
                <a:solidFill>
                  <a:srgbClr val="FF0000"/>
                </a:solidFill>
                <a:latin typeface="Freestyle Script" pitchFamily="66" charset="0"/>
              </a:rPr>
              <a:t> communicators</a:t>
            </a:r>
            <a:endParaRPr lang="en-US" sz="3600" b="1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64008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Freestyle Script" pitchFamily="66" charset="0"/>
              </a:rPr>
              <a:t>^</a:t>
            </a:r>
            <a:endParaRPr lang="en-US" sz="3600" dirty="0">
              <a:solidFill>
                <a:srgbClr val="FF0000"/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92715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Hours Overal</a:t>
            </a:r>
            <a:r>
              <a:rPr lang="en-US" dirty="0"/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Instructor Hours Overall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7674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Instructor Hours Overall Report: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Shows hours instructed by each instructor, as well as non-teaching hours and percentage of time taught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AFSC, or MDS.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 does not eliminate any data like filtering, but separates the data into these categories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Month/Year, Squadron, MDS, and AFSC.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eliminates certain data in a report so that a specific Det/squadron/MDS/AFSC can be viewed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44176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3112" y="2590800"/>
            <a:ext cx="163988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7244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error will occur if a filter box is checked but no filter is selected. Either unselect the boxes or select filters.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86400" y="2667000"/>
            <a:ext cx="381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015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Hours Overall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Instructor Hours Overall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42875"/>
            <a:ext cx="2809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report example was sorted by AFSC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report shows the Month/Year, Det, Instructor, Qualification (Y/N), Type (J4/MRA), MDS, Instructed Hours, Non-teaching Hours, Available Production Hours, and Percentage Taught.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see the rest of the report, change page right or left. Totals can be seen at the end.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00400" y="1268344"/>
            <a:ext cx="5950163" cy="492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05000" y="18288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4937" y="5829300"/>
            <a:ext cx="210026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8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Detachment Hour Totals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Detachment Hour Totals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954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Detachment Hours Totals Report: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Shows data for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during a specific Month/Year, to include Total Available Hours, Total Instructed Hours, Total Non-teaching Hours, Total Hours Logged, and the Percentage Taught.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Month/Year,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 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Squadron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eliminates certain data in a report so that a specific Det/Month/Year, and/or squadron can be viewed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44176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3112" y="2819400"/>
            <a:ext cx="1639888" cy="23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7244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error will occur if a filter box is checked but no filter is selected. Either unselect the boxes or select filters.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86400" y="2667000"/>
            <a:ext cx="76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095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Detachment Hour Totals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Detachment Hour Totals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905000" y="2362200"/>
            <a:ext cx="5300035" cy="254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12512" y="1556266"/>
            <a:ext cx="0" cy="156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16830" y="1154668"/>
            <a:ext cx="405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Hours (classroom, flight line, and training sessions)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9200" y="2209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8878" y="1905000"/>
            <a:ext cx="382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Hours spent in additional duties &amp; CCD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15000" y="3308866"/>
            <a:ext cx="0" cy="225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0800" y="3308866"/>
            <a:ext cx="0" cy="17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1200" y="4876800"/>
            <a:ext cx="341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Instructed Hours </a:t>
            </a:r>
            <a:r>
              <a:rPr lang="en-US" sz="2000" b="1" dirty="0" smtClean="0"/>
              <a:t>/</a:t>
            </a:r>
            <a:r>
              <a:rPr lang="en-US" dirty="0" smtClean="0"/>
              <a:t> Available Hours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5544" y="5410200"/>
            <a:ext cx="389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Instructed Hours </a:t>
            </a:r>
            <a:r>
              <a:rPr lang="en-US" sz="2400" b="1" dirty="0" smtClean="0"/>
              <a:t>+</a:t>
            </a:r>
            <a:r>
              <a:rPr lang="en-US" dirty="0" smtClean="0"/>
              <a:t> Non-Teaching Hours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52600" y="3308866"/>
            <a:ext cx="18288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3449945"/>
            <a:ext cx="18465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Duty Days in One Month </a:t>
            </a:r>
            <a:r>
              <a:rPr lang="en-US" sz="2400" b="1" dirty="0" smtClean="0"/>
              <a:t>x</a:t>
            </a:r>
            <a:r>
              <a:rPr lang="en-US" dirty="0" smtClean="0"/>
              <a:t> 8 Hours </a:t>
            </a:r>
            <a:r>
              <a:rPr lang="en-US" sz="2400" b="1" dirty="0" smtClean="0"/>
              <a:t>x</a:t>
            </a:r>
            <a:r>
              <a:rPr lang="en-US" dirty="0" smtClean="0"/>
              <a:t> Number of Instructors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71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Hours Breakdown by Det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Instructor Hours Breakdown by Det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7674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Instructor Hours Breakdown by Det: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Breaks down instructor hours into specific areas (formal course, fill-in, MTTs, Training Sessions, Additional Duties,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sorted by instructor.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Month/Year, Squadron, MDS, and AFSC.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eliminates certain data in a report so that a specific Det/squadron/MDS/AFSC can be viewed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44176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3111" y="2971800"/>
            <a:ext cx="163988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7244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error will occur if a filter box is checked but no filter is selected. Either unselect the boxes or select filters.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62600" y="2667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960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733801" y="1519451"/>
            <a:ext cx="5410200" cy="447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Hours Breakdown by Det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Instructor Hours Breakdown by Det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82" y="1405370"/>
            <a:ext cx="358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categorizes the instructors’ hours into the following: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Formal Course Hours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Fill-in Hours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Training Sessions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MTTs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Conversion 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International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Curriculum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Host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Additional Duty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Appointment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Sit-in or Teach-back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PME or TDY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Non-Instructional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8700" y="2438400"/>
            <a:ext cx="30861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0"/>
          </p:cNvCxnSpPr>
          <p:nvPr/>
        </p:nvCxnSpPr>
        <p:spPr>
          <a:xfrm flipV="1">
            <a:off x="6087140" y="2362200"/>
            <a:ext cx="206626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</p:cNvCxnSpPr>
          <p:nvPr/>
        </p:nvCxnSpPr>
        <p:spPr>
          <a:xfrm flipV="1">
            <a:off x="7344440" y="2438400"/>
            <a:ext cx="1037560" cy="241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686800" y="24384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0" y="4800600"/>
            <a:ext cx="1600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Non-Instructional Total: counts all columns minus formal </a:t>
            </a:r>
            <a:r>
              <a:rPr lang="en-US" sz="1200" dirty="0" err="1" smtClean="0"/>
              <a:t>crs</a:t>
            </a:r>
            <a:r>
              <a:rPr lang="en-US" sz="1200" dirty="0" smtClean="0"/>
              <a:t> and </a:t>
            </a:r>
            <a:r>
              <a:rPr lang="en-US" sz="1200" dirty="0" err="1" smtClean="0"/>
              <a:t>curr</a:t>
            </a:r>
            <a:r>
              <a:rPr lang="en-US" sz="1200" dirty="0" smtClean="0"/>
              <a:t> </a:t>
            </a:r>
            <a:r>
              <a:rPr lang="en-US" sz="1200" dirty="0" err="1" smtClean="0"/>
              <a:t>dev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4876800"/>
            <a:ext cx="135387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Instructional Hours: counts formal </a:t>
            </a:r>
            <a:r>
              <a:rPr lang="en-US" sz="1200" dirty="0" err="1" smtClean="0"/>
              <a:t>crs</a:t>
            </a:r>
            <a:r>
              <a:rPr lang="en-US" sz="1200" dirty="0" smtClean="0"/>
              <a:t> and </a:t>
            </a:r>
            <a:r>
              <a:rPr lang="en-US" sz="1200" dirty="0" err="1" smtClean="0"/>
              <a:t>curr</a:t>
            </a:r>
            <a:r>
              <a:rPr lang="en-US" sz="1200" dirty="0" smtClean="0"/>
              <a:t> </a:t>
            </a:r>
            <a:r>
              <a:rPr lang="en-US" sz="1200" dirty="0" err="1" smtClean="0"/>
              <a:t>dev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4079" y="4854714"/>
            <a:ext cx="1160721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Duty Days in One Month </a:t>
            </a:r>
            <a:r>
              <a:rPr lang="en-US" sz="1600" b="1" dirty="0" smtClean="0"/>
              <a:t>x</a:t>
            </a:r>
            <a:r>
              <a:rPr lang="en-US" sz="1200" dirty="0" smtClean="0"/>
              <a:t> 8 Hours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924800" y="4876800"/>
            <a:ext cx="114300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Instructed Hours </a:t>
            </a:r>
            <a:r>
              <a:rPr lang="en-US" sz="1400" b="1" dirty="0" smtClean="0"/>
              <a:t>/</a:t>
            </a:r>
            <a:r>
              <a:rPr lang="en-US" sz="1200" dirty="0" smtClean="0"/>
              <a:t> Available Production </a:t>
            </a:r>
            <a:r>
              <a:rPr lang="en-US" sz="1200" dirty="0" err="1" smtClean="0"/>
              <a:t>Hrs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0816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MDS Training Capacity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MDS Training Capacity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7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MDS Training Capacity Report: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Depicts the Training Capacity at a certain base sorted by MDS.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Month/Year, Squadron, and MDS.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eliminates certain data in a report so that a specific Det/Month/Year/Squadron/MDS can be viewed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44176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3112" y="3200400"/>
            <a:ext cx="1639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7244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error will occur if a filter box is checked but no filter is selected. Either unselect the boxes or select filters.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86400" y="2743200"/>
            <a:ext cx="76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868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47361" y="1226861"/>
            <a:ext cx="5896639" cy="488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MDS Training Capacity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MDS Training Capacity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82" y="1564481"/>
            <a:ext cx="2745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shows the following information for a certain MDS, sorted by Month/Year, and further </a:t>
            </a:r>
            <a:r>
              <a:rPr lang="en-US" dirty="0" err="1" smtClean="0"/>
              <a:t>soreted</a:t>
            </a:r>
            <a:r>
              <a:rPr lang="en-US" dirty="0" smtClean="0"/>
              <a:t> by Detachment: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Backlog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Classes Requested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Classes Built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Response 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Host Students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Non-Host Students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Available Seats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Fill Rate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8700" y="2209800"/>
            <a:ext cx="154305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</p:cNvCxnSpPr>
          <p:nvPr/>
        </p:nvCxnSpPr>
        <p:spPr>
          <a:xfrm flipV="1">
            <a:off x="7479341" y="2209800"/>
            <a:ext cx="597859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0" y="4800600"/>
            <a:ext cx="1600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Classes Built </a:t>
            </a:r>
            <a:r>
              <a:rPr lang="en-US" sz="1600" b="1" dirty="0" smtClean="0"/>
              <a:t>/</a:t>
            </a:r>
            <a:r>
              <a:rPr lang="en-US" sz="1200" dirty="0" smtClean="0"/>
              <a:t> Classes Requested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95681" y="4724400"/>
            <a:ext cx="256732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</a:t>
            </a:r>
            <a:r>
              <a:rPr lang="en-US" sz="1200" dirty="0" smtClean="0"/>
              <a:t>Host Students </a:t>
            </a:r>
            <a:r>
              <a:rPr lang="en-US" sz="1600" b="1" dirty="0" smtClean="0"/>
              <a:t>+</a:t>
            </a:r>
            <a:r>
              <a:rPr lang="en-US" sz="1200" dirty="0" smtClean="0"/>
              <a:t> Non Host Students</a:t>
            </a:r>
            <a:r>
              <a:rPr lang="en-US" sz="1600" b="1" dirty="0" smtClean="0"/>
              <a:t>)</a:t>
            </a:r>
            <a:r>
              <a:rPr lang="en-US" sz="1200" dirty="0" smtClean="0"/>
              <a:t> </a:t>
            </a:r>
            <a:r>
              <a:rPr lang="en-US" sz="1600" b="1" dirty="0" smtClean="0"/>
              <a:t>/</a:t>
            </a:r>
            <a:r>
              <a:rPr lang="en-US" sz="1200" dirty="0" smtClean="0"/>
              <a:t> Available Seats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4947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Management/Editors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FTSS Information Management/Editors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82" y="1405370"/>
            <a:ext cx="358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buttons listed under the FTSS Information Management/Editors can be used to modify standard information in FTSS. 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9" y="1273510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391150" y="3382184"/>
            <a:ext cx="3295650" cy="7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5" y="2843575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Changing AFSCs, MDSs,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automatically saves the information to FTSS. Do not use these editors unless you are absolutely sure you want the changes to be permanent!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74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5409" y="1449870"/>
            <a:ext cx="6376737" cy="41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Management/Editors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Info Management/Editors: Master Course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10576" y="2667000"/>
            <a:ext cx="3616903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048000" y="2590800"/>
            <a:ext cx="387947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09801" y="1600200"/>
            <a:ext cx="473003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9834" y="3886200"/>
            <a:ext cx="136596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save </a:t>
            </a:r>
            <a:r>
              <a:rPr lang="en-US" sz="1200" dirty="0"/>
              <a:t>the </a:t>
            </a:r>
            <a:r>
              <a:rPr lang="en-US" sz="1200" dirty="0" smtClean="0"/>
              <a:t>information</a:t>
            </a:r>
            <a:r>
              <a:rPr lang="en-US" sz="1200" dirty="0"/>
              <a:t>, click this button</a:t>
            </a:r>
          </a:p>
          <a:p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927479" y="1393180"/>
            <a:ext cx="1353879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change information for a course, alter the information in the boxes  at the top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7479" y="2554069"/>
            <a:ext cx="135387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To add a course to the Master Course </a:t>
            </a:r>
            <a:r>
              <a:rPr lang="en-US" sz="1200" dirty="0" smtClean="0"/>
              <a:t>List, press this button and fill out the information at the top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9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343705" y="2259318"/>
            <a:ext cx="4605500" cy="205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6" tIns="45703" rIns="91406" bIns="45703"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8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CF66FB8B-99D2-4A17-9FC3-6B1E5E2731C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244" y="1143000"/>
            <a:ext cx="8915400" cy="735012"/>
          </a:xfrm>
          <a:prstGeom prst="rect">
            <a:avLst/>
          </a:prstGeom>
        </p:spPr>
        <p:txBody>
          <a:bodyPr/>
          <a:lstStyle>
            <a:lvl1pPr algn="ctr" defTabSz="914295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152400" dist="114300" dir="2700000" algn="tl" rotWithShape="0">
                    <a:prstClr val="black">
                      <a:alpha val="98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  <a:effectLst/>
              </a:rPr>
              <a:t>Squadron Production Report Maker</a:t>
            </a:r>
          </a:p>
          <a:p>
            <a:r>
              <a:rPr lang="en-US" b="1" dirty="0" smtClean="0">
                <a:solidFill>
                  <a:schemeClr val="tx1"/>
                </a:solidFill>
                <a:effectLst/>
              </a:rPr>
              <a:t>Field Training Scheduling System Interface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134052" y="4572001"/>
            <a:ext cx="3009947" cy="1706692"/>
          </a:xfrm>
          <a:prstGeom prst="rect">
            <a:avLst/>
          </a:prstGeom>
        </p:spPr>
        <p:txBody>
          <a:bodyPr/>
          <a:lstStyle>
            <a:lvl1pPr marL="342861" indent="-342861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865" indent="-285717" algn="l" defTabSz="91429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2869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016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164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311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8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6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4" indent="-228574" algn="l" defTabSz="9142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POCs:                       </a:t>
            </a:r>
          </a:p>
          <a:p>
            <a:pPr marL="0" indent="0">
              <a:buNone/>
            </a:pPr>
            <a:r>
              <a:rPr lang="en-US" sz="2000" dirty="0" smtClean="0"/>
              <a:t>     Capt Madison Gilbert</a:t>
            </a:r>
          </a:p>
          <a:p>
            <a:pPr marL="0" indent="0">
              <a:buNone/>
            </a:pPr>
            <a:r>
              <a:rPr lang="en-US" sz="2000" dirty="0" smtClean="0"/>
              <a:t>     SSgt Cody Pratt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/>
          <a:lstStyle>
            <a:lvl1pPr algn="ctr" defTabSz="914295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152400" dist="114300" dir="2700000" algn="tl" rotWithShape="0">
                    <a:prstClr val="black">
                      <a:alpha val="98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Sq Prod Report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53355" y="2346710"/>
            <a:ext cx="3833743" cy="325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425347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Updated 2 July 2013</a:t>
            </a:r>
          </a:p>
          <a:p>
            <a:r>
              <a:rPr lang="en-US" dirty="0" smtClean="0"/>
              <a:t>FOR OFFICIAL USE ONLY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2400" y="3754398"/>
            <a:ext cx="2776287" cy="226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48389" y="1308684"/>
            <a:ext cx="3031958" cy="22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526410" y="1676400"/>
            <a:ext cx="4910579" cy="24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Management/Editors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556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Info Management/Editors: MDS/AFSC/Month-Year-Days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3800" y="4655403"/>
            <a:ext cx="4343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change or add a MDS, AFSC, or Month/Year/Days, alter the information in the box or add information to a blank box at the bottom; when you exit, it will automatically save any changes made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35111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Management/Editors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556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Info Management/Editors: Det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1800" y="2282946"/>
            <a:ext cx="1676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change information from your base, click the base, then alter the information at the top. Upon completion, click the save button.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04798" y="1554445"/>
            <a:ext cx="6019802" cy="377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33" idx="1"/>
          </p:cNvCxnSpPr>
          <p:nvPr/>
        </p:nvCxnSpPr>
        <p:spPr>
          <a:xfrm flipH="1">
            <a:off x="3200400" y="2883111"/>
            <a:ext cx="3581400" cy="88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516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(</a:t>
            </a:r>
            <a:r>
              <a:rPr lang="en-US" dirty="0" smtClean="0"/>
              <a:t>Slide 5)</a:t>
            </a:r>
            <a:endParaRPr lang="en-US" dirty="0"/>
          </a:p>
          <a:p>
            <a:pPr lvl="1"/>
            <a:r>
              <a:rPr lang="en-US" dirty="0" smtClean="0"/>
              <a:t>Filter Information (Slides 6-7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Report Information (Slides 8-17)</a:t>
            </a:r>
          </a:p>
          <a:p>
            <a:pPr lvl="1"/>
            <a:r>
              <a:rPr lang="en-US" dirty="0" smtClean="0"/>
              <a:t>Information Management/Editors Procedures (Slides 18-21)</a:t>
            </a:r>
            <a:endParaRPr lang="en-US" dirty="0"/>
          </a:p>
          <a:p>
            <a:pPr lvl="1"/>
            <a:r>
              <a:rPr lang="en-US" dirty="0"/>
              <a:t>Summary/Contact Information (Slide </a:t>
            </a:r>
            <a:r>
              <a:rPr lang="en-US" dirty="0" smtClean="0"/>
              <a:t>22)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Questions? Suggestions on ways to make this instructional guide or MTF FTSS Interface better for those using it in the future? </a:t>
            </a:r>
          </a:p>
          <a:p>
            <a:pPr lvl="1"/>
            <a:r>
              <a:rPr lang="en-US" dirty="0" smtClean="0"/>
              <a:t>Please do not hesitate to email/call: </a:t>
            </a:r>
            <a:br>
              <a:rPr lang="en-US" dirty="0" smtClean="0"/>
            </a:br>
            <a:r>
              <a:rPr lang="en-US" dirty="0" smtClean="0"/>
              <a:t>Capt Gilbert (</a:t>
            </a:r>
            <a:r>
              <a:rPr lang="en-US" dirty="0" smtClean="0">
                <a:hlinkClick r:id="rId3"/>
              </a:rPr>
              <a:t>madison.gilbert.1@us.af.mil</a:t>
            </a:r>
            <a:r>
              <a:rPr lang="en-US" dirty="0" smtClean="0"/>
              <a:t>) at DSN 682-8150 or </a:t>
            </a:r>
            <a:br>
              <a:rPr lang="en-US" dirty="0" smtClean="0"/>
            </a:br>
            <a:r>
              <a:rPr lang="en-US" dirty="0" smtClean="0"/>
              <a:t>SSgt Pratt (</a:t>
            </a:r>
            <a:r>
              <a:rPr lang="en-US" dirty="0" smtClean="0">
                <a:hlinkClick r:id="rId4"/>
              </a:rPr>
              <a:t>cody.pratt@ellsworth.af.mil</a:t>
            </a:r>
            <a:r>
              <a:rPr lang="en-US" dirty="0" smtClean="0"/>
              <a:t>) at DSN 675-2318.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787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</a:t>
            </a:r>
            <a:r>
              <a:rPr lang="en-US" dirty="0" smtClean="0"/>
              <a:t> Production Report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Squadron Report Maker Interface enables information inputted into FTSS to be searched and organized into different reports.</a:t>
            </a:r>
          </a:p>
          <a:p>
            <a:endParaRPr lang="en-US" dirty="0"/>
          </a:p>
          <a:p>
            <a:r>
              <a:rPr lang="en-US" dirty="0" smtClean="0"/>
              <a:t>Such reports include:</a:t>
            </a:r>
          </a:p>
          <a:p>
            <a:pPr lvl="1"/>
            <a:r>
              <a:rPr lang="en-US" dirty="0" smtClean="0"/>
              <a:t>Course Demand Response Utilization (sorted by Det, AFSC, or MDS)</a:t>
            </a:r>
          </a:p>
          <a:p>
            <a:pPr lvl="1"/>
            <a:r>
              <a:rPr lang="en-US" dirty="0" smtClean="0"/>
              <a:t>Instructor Hours Overall (sorted by Det, AFSC, or MDS)</a:t>
            </a:r>
          </a:p>
          <a:p>
            <a:pPr lvl="1"/>
            <a:r>
              <a:rPr lang="en-US" dirty="0" smtClean="0"/>
              <a:t>Detachment Hour Totals</a:t>
            </a:r>
          </a:p>
          <a:p>
            <a:pPr lvl="1"/>
            <a:r>
              <a:rPr lang="en-US" dirty="0" smtClean="0"/>
              <a:t>Instructor Hours Breakdown by Det</a:t>
            </a:r>
          </a:p>
          <a:p>
            <a:pPr lvl="1"/>
            <a:r>
              <a:rPr lang="en-US" dirty="0" smtClean="0"/>
              <a:t>MDS Training Capacity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07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</a:t>
            </a:r>
            <a:r>
              <a:rPr lang="en-US" dirty="0" smtClean="0"/>
              <a:t> Prod Report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410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Access (Slide 5)</a:t>
            </a:r>
          </a:p>
          <a:p>
            <a:pPr lvl="1"/>
            <a:r>
              <a:rPr lang="en-US" dirty="0" smtClean="0"/>
              <a:t>Filters (Slides 6-7)</a:t>
            </a:r>
          </a:p>
          <a:p>
            <a:pPr lvl="1"/>
            <a:r>
              <a:rPr lang="en-US" dirty="0" smtClean="0"/>
              <a:t>Course Demand Response Utilization (Slides 8-9)</a:t>
            </a:r>
          </a:p>
          <a:p>
            <a:pPr lvl="1"/>
            <a:r>
              <a:rPr lang="en-US" dirty="0" smtClean="0"/>
              <a:t>Instructor Hours Overall (Slides 10-11)</a:t>
            </a:r>
          </a:p>
          <a:p>
            <a:pPr lvl="1"/>
            <a:r>
              <a:rPr lang="en-US" dirty="0" smtClean="0"/>
              <a:t>Detachment Hours Totals (Slides 12-13)</a:t>
            </a:r>
          </a:p>
          <a:p>
            <a:pPr lvl="1"/>
            <a:r>
              <a:rPr lang="en-US" dirty="0" smtClean="0"/>
              <a:t>Instructor Hours Breakdown by Det (Slides 14-15)</a:t>
            </a:r>
          </a:p>
          <a:p>
            <a:pPr lvl="1"/>
            <a:r>
              <a:rPr lang="en-US" dirty="0" smtClean="0"/>
              <a:t>MDS Training Capacity (Slides 16-17)</a:t>
            </a:r>
          </a:p>
          <a:p>
            <a:pPr lvl="1"/>
            <a:r>
              <a:rPr lang="en-US" dirty="0" smtClean="0"/>
              <a:t>Info Management/Editors (Slides 18-21)</a:t>
            </a:r>
          </a:p>
          <a:p>
            <a:pPr lvl="1"/>
            <a:r>
              <a:rPr lang="en-US" dirty="0" smtClean="0"/>
              <a:t>Summary/Contact Information (Slide 22)</a:t>
            </a:r>
          </a:p>
          <a:p>
            <a:pPr lvl="1"/>
            <a:endParaRPr lang="en-US" dirty="0"/>
          </a:p>
        </p:txBody>
      </p:sp>
      <p:pic>
        <p:nvPicPr>
          <p:cNvPr id="9218" name="Picture 2" descr="Pictur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2362200" cy="24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31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</a:t>
            </a:r>
            <a:r>
              <a:rPr lang="en-US" dirty="0" smtClean="0"/>
              <a:t> Prod Report Interface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For Access:</a:t>
            </a:r>
          </a:p>
          <a:p>
            <a:r>
              <a:rPr lang="en-US" b="0" dirty="0"/>
              <a:t>Click on the following Link: </a:t>
            </a:r>
          </a:p>
          <a:p>
            <a:pPr marL="0" indent="0">
              <a:buNone/>
            </a:pPr>
            <a:r>
              <a:rPr lang="en-US" sz="2000" u="sng" dirty="0">
                <a:hlinkClick r:id="rId2"/>
              </a:rPr>
              <a:t>https://app-eis.aetc.af.mil/amt/Document%20Library/Draft/SqProdReportMaker.accdb</a:t>
            </a:r>
            <a:endParaRPr lang="en-US" sz="2000" dirty="0"/>
          </a:p>
          <a:p>
            <a:pPr marL="0" indent="0">
              <a:buNone/>
            </a:pPr>
            <a:r>
              <a:rPr lang="en-US" b="0" dirty="0"/>
              <a:t> </a:t>
            </a:r>
          </a:p>
          <a:p>
            <a:pPr lvl="0"/>
            <a:r>
              <a:rPr lang="en-US" b="0" dirty="0"/>
              <a:t>Use CAC Email certificate (must select email certificate)</a:t>
            </a:r>
          </a:p>
          <a:p>
            <a:pPr lvl="0"/>
            <a:r>
              <a:rPr lang="en-US" b="0" dirty="0"/>
              <a:t>Click on Open </a:t>
            </a:r>
            <a:r>
              <a:rPr lang="en-US" b="0" dirty="0" err="1" smtClean="0"/>
              <a:t>SQProdReportMaker</a:t>
            </a:r>
            <a:endParaRPr lang="en-US" b="0" dirty="0"/>
          </a:p>
          <a:p>
            <a:pPr lvl="0"/>
            <a:r>
              <a:rPr lang="en-US" b="0" dirty="0"/>
              <a:t>Select Read Only</a:t>
            </a:r>
          </a:p>
          <a:p>
            <a:pPr lvl="0"/>
            <a:r>
              <a:rPr lang="en-US" b="0" dirty="0" smtClean="0"/>
              <a:t>Select </a:t>
            </a:r>
            <a:r>
              <a:rPr lang="en-US" b="0" dirty="0"/>
              <a:t>the </a:t>
            </a:r>
            <a:r>
              <a:rPr lang="en-US" b="0" dirty="0" smtClean="0"/>
              <a:t>Enable </a:t>
            </a:r>
            <a:r>
              <a:rPr lang="en-US" b="0" dirty="0"/>
              <a:t>Content </a:t>
            </a:r>
            <a:r>
              <a:rPr lang="en-US" b="0" dirty="0" smtClean="0"/>
              <a:t>button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If you do not have access to the interface or to FTSS, you will need to send an email to </a:t>
            </a:r>
            <a:r>
              <a:rPr lang="en-US" b="0" u="sng" dirty="0">
                <a:hlinkClick r:id="rId3"/>
              </a:rPr>
              <a:t>982TRG_CCK@sheppard.af.mil</a:t>
            </a:r>
            <a:r>
              <a:rPr lang="en-US" b="0" dirty="0"/>
              <a:t> requesting access to FTSS. Include that you are </a:t>
            </a:r>
            <a:r>
              <a:rPr lang="en-US" b="0" dirty="0" smtClean="0"/>
              <a:t>in a leadership position and </a:t>
            </a:r>
            <a:r>
              <a:rPr lang="en-US" b="0" dirty="0"/>
              <a:t>need access to the </a:t>
            </a:r>
            <a:r>
              <a:rPr lang="en-US" b="0" dirty="0" smtClean="0"/>
              <a:t>FTD and/or </a:t>
            </a:r>
            <a:r>
              <a:rPr lang="en-US" b="0" dirty="0" err="1" smtClean="0"/>
              <a:t>ProSuper</a:t>
            </a:r>
            <a:r>
              <a:rPr lang="en-US" b="0" dirty="0" smtClean="0"/>
              <a:t> tabs. If you are at the Squadron level, let them know that as well as the tabs you </a:t>
            </a:r>
            <a:r>
              <a:rPr lang="en-US" b="0" smtClean="0"/>
              <a:t>need access to.  </a:t>
            </a:r>
            <a:endParaRPr lang="en-US" b="0" dirty="0" smtClean="0"/>
          </a:p>
          <a:p>
            <a:r>
              <a:rPr lang="en-US" b="0" dirty="0" smtClean="0"/>
              <a:t>If you are still having trouble, feel free to contact Capt Gilbert at DSN 682-8150 for additional help.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1591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37338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Filters for Reports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341033"/>
            <a:ext cx="518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Filters are provided to the user for more advanced and more specified reports.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a filter will eliminate all results in the report except for the data requested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“Detachment” filter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checked,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“305 Charleston”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selected, the reports will only show data from Detachment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305.)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a filter, check the box to the left of the filter.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determine which filters are used for a specific report, hover over the report “View” button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you want to view the “Instructor Hours Breakdown by Det” Report, hovering your mouse over the “View” button reveals the following: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any and/or all filters can be used except start/stop date for this report.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183394" y="1646916"/>
            <a:ext cx="3960605" cy="325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800600" y="28956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895600" y="5276850"/>
            <a:ext cx="26193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4876800" y="3352800"/>
            <a:ext cx="3429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38799" y="4909691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An error will occur if a filter box is checked but no filter is selected. Either unselect the boxes or select filters!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6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37338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Filters for Reports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783139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“Start Date” and “Stop Date” are ONLY required and used for the “Course Demand Response Utilization” Report. All other reports do not use this filter.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Once the user has selected or changes the applicable filters, he or she must click the “Refresh drop downs after edit” button before selecting a report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105400" y="2438400"/>
            <a:ext cx="3960605" cy="325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19300" y="2819400"/>
            <a:ext cx="32385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300" y="4724400"/>
            <a:ext cx="323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82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Demand Response 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13234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Course Demand Response Utilization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7674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Course Demand Response Utilization Report: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Shows the Demand Response 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AFSC, or MDS.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 does not eliminate any data like filtering, but separates the data into these categories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Det, Squadron, MDS, and AFSC.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eliminates certain data in a report so that a specific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/squadron/MDS/AFSC can be viewed </a:t>
            </a:r>
          </a:p>
          <a:p>
            <a:pPr algn="ctr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“Start Date” and “Stop Date” MUST BE USED.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will occur if a filter box is checked but no filter is selected. Either unselect the boxes or select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filters.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44176"/>
            <a:ext cx="3425825" cy="2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3112" y="2362200"/>
            <a:ext cx="163988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57800" y="2667000"/>
            <a:ext cx="304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54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Demand Response 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4686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Reports: Course Demand Response Utilization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809874" y="1219200"/>
            <a:ext cx="6293069" cy="508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340194"/>
            <a:ext cx="2809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report was sorted by Detachment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report shows the PDS code, AFSC, MDS, Max Class Size, Times the course was taught, classes requested, classes built, Demand Response Rate, # of Host Students, # of Non Host Students, Total Students Taught, and the Fill Rate.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see the rest of the report, change page right or left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18288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6800" y="5905500"/>
            <a:ext cx="2743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0847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A1748934C4CA995D0FFEE657C46" ma:contentTypeVersion="2" ma:contentTypeDescription="Create a new document." ma:contentTypeScope="" ma:versionID="3141997216a6948408b7ce43aaec1837">
  <xsd:schema xmlns:xsd="http://www.w3.org/2001/XMLSchema" xmlns:p="http://schemas.microsoft.com/office/2006/metadata/properties" xmlns:ns2="b65978cd-7176-4502-867f-95ecc48de34c" targetNamespace="http://schemas.microsoft.com/office/2006/metadata/properties" ma:root="true" ma:fieldsID="1a9d60c0c9629b3f22abef65150b5966" ns2:_="">
    <xsd:import namespace="b65978cd-7176-4502-867f-95ecc48de34c"/>
    <xsd:element name="properties">
      <xsd:complexType>
        <xsd:sequence>
          <xsd:element name="documentManagement">
            <xsd:complexType>
              <xsd:all>
                <xsd:element ref="ns2:VersionCheck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65978cd-7176-4502-867f-95ecc48de34c" elementFormDefault="qualified">
    <xsd:import namespace="http://schemas.microsoft.com/office/2006/documentManagement/types"/>
    <xsd:element name="VersionChecker" ma:index="8" nillable="true" ma:displayName="VersionChecker" ma:internalName="VersionCheck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VersionChecker xmlns="b65978cd-7176-4502-867f-95ecc48de34c" xsi:nil="true"/>
  </documentManagement>
</p:properties>
</file>

<file path=customXml/itemProps1.xml><?xml version="1.0" encoding="utf-8"?>
<ds:datastoreItem xmlns:ds="http://schemas.openxmlformats.org/officeDocument/2006/customXml" ds:itemID="{4A71BB96-D027-49A7-B42A-6FF915DEF782}"/>
</file>

<file path=customXml/itemProps2.xml><?xml version="1.0" encoding="utf-8"?>
<ds:datastoreItem xmlns:ds="http://schemas.openxmlformats.org/officeDocument/2006/customXml" ds:itemID="{388A0A9F-CDEA-412E-88E9-BC8C69BF9CC9}"/>
</file>

<file path=customXml/itemProps3.xml><?xml version="1.0" encoding="utf-8"?>
<ds:datastoreItem xmlns:ds="http://schemas.openxmlformats.org/officeDocument/2006/customXml" ds:itemID="{21780E36-00F8-4ED7-ACEF-FD175FCFB6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34346</TotalTime>
  <Words>1701</Words>
  <Application>Microsoft Office PowerPoint</Application>
  <PresentationFormat>On-screen Show (4:3)</PresentationFormat>
  <Paragraphs>205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Slide 1</vt:lpstr>
      <vt:lpstr>Slide 2</vt:lpstr>
      <vt:lpstr>Sq Production Report Interface</vt:lpstr>
      <vt:lpstr>Sq Prod Report Interface</vt:lpstr>
      <vt:lpstr>Sq Prod Report Interface Access</vt:lpstr>
      <vt:lpstr>Filters</vt:lpstr>
      <vt:lpstr>Filters</vt:lpstr>
      <vt:lpstr>Course Demand Response Ute</vt:lpstr>
      <vt:lpstr>Course Demand Response Ute</vt:lpstr>
      <vt:lpstr>Instructor Hours Overall</vt:lpstr>
      <vt:lpstr>Instructor Hours Overall</vt:lpstr>
      <vt:lpstr>Detachment Hour Totals</vt:lpstr>
      <vt:lpstr>Detachment Hour Totals</vt:lpstr>
      <vt:lpstr>Instructor Hours Breakdown by Det</vt:lpstr>
      <vt:lpstr>Instructor Hours Breakdown by Det</vt:lpstr>
      <vt:lpstr>MDS Training Capacity</vt:lpstr>
      <vt:lpstr>MDS Training Capacity</vt:lpstr>
      <vt:lpstr>Info Management/Editors</vt:lpstr>
      <vt:lpstr>Info Management/Editors</vt:lpstr>
      <vt:lpstr>Info Management/Editors</vt:lpstr>
      <vt:lpstr>Info Management/Editors</vt:lpstr>
      <vt:lpstr>Summary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Dustin.Archambeau</dc:creator>
  <cp:lastModifiedBy>Cody.Pratt</cp:lastModifiedBy>
  <cp:revision>716</cp:revision>
  <dcterms:created xsi:type="dcterms:W3CDTF">2012-02-02T15:31:10Z</dcterms:created>
  <dcterms:modified xsi:type="dcterms:W3CDTF">2013-07-17T17:23:12Z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0x01010058362A1748934C4CA995D0FFEE657C46</vt:lpwstr>
  </property>
</Properties>
</file>