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4BC5-FFBD-44A5-BE2B-4567DCD3997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80FC-6CE3-4B45-97A6-D8EADF7169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8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4BC5-FFBD-44A5-BE2B-4567DCD3997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80FC-6CE3-4B45-97A6-D8EADF7169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7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4BC5-FFBD-44A5-BE2B-4567DCD3997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80FC-6CE3-4B45-97A6-D8EADF7169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0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4BC5-FFBD-44A5-BE2B-4567DCD3997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80FC-6CE3-4B45-97A6-D8EADF7169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6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4BC5-FFBD-44A5-BE2B-4567DCD3997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80FC-6CE3-4B45-97A6-D8EADF7169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4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4BC5-FFBD-44A5-BE2B-4567DCD3997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80FC-6CE3-4B45-97A6-D8EADF7169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4BC5-FFBD-44A5-BE2B-4567DCD3997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80FC-6CE3-4B45-97A6-D8EADF7169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2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4BC5-FFBD-44A5-BE2B-4567DCD3997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80FC-6CE3-4B45-97A6-D8EADF7169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4BC5-FFBD-44A5-BE2B-4567DCD3997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80FC-6CE3-4B45-97A6-D8EADF7169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1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4BC5-FFBD-44A5-BE2B-4567DCD3997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80FC-6CE3-4B45-97A6-D8EADF7169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5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4BC5-FFBD-44A5-BE2B-4567DCD3997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80FC-6CE3-4B45-97A6-D8EADF7169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5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002060">
                <a:lumMod val="100000"/>
              </a:srgbClr>
            </a:gs>
            <a:gs pos="38000">
              <a:srgbClr val="002060"/>
            </a:gs>
            <a:gs pos="82000">
              <a:schemeClr val="tx1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D4BC5-FFBD-44A5-BE2B-4567DCD3997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B80FC-6CE3-4B45-97A6-D8EADF7169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981891" y="597582"/>
            <a:ext cx="10332719" cy="446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fr-FR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Système d’évaluation et </a:t>
            </a:r>
            <a:r>
              <a:rPr lang="fr-FR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r>
              <a:rPr lang="fr-FR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fournisseurs</a:t>
            </a:r>
          </a:p>
          <a:p>
            <a:pPr>
              <a:lnSpc>
                <a:spcPct val="200000"/>
              </a:lnSpc>
            </a:pPr>
            <a:r>
              <a:rPr lang="fr-FR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Optimisation du portefeuille Achats</a:t>
            </a:r>
          </a:p>
          <a:p>
            <a:pPr>
              <a:lnSpc>
                <a:spcPct val="200000"/>
              </a:lnSpc>
            </a:pPr>
            <a:r>
              <a:rPr lang="fr-FR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</a:t>
            </a:r>
            <a:r>
              <a:rPr lang="fr-FR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Driven</a:t>
            </a:r>
            <a:r>
              <a:rPr lang="fr-FR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Supplier Management</a:t>
            </a:r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576250" y="4622243"/>
            <a:ext cx="9144000" cy="20312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Présenté par : </a:t>
            </a: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Brandon </a:t>
            </a:r>
            <a:r>
              <a:rPr lang="fr-F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Gbalou</a:t>
            </a:r>
            <a:endParaRPr lang="fr-F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 : 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🏢 Blue Logistique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770709" y="86414"/>
            <a:ext cx="9917723" cy="612934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 ET OBJECTIFS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entagone 7"/>
          <p:cNvSpPr/>
          <p:nvPr/>
        </p:nvSpPr>
        <p:spPr>
          <a:xfrm>
            <a:off x="10944662" y="86414"/>
            <a:ext cx="1026942" cy="61293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70709" y="1227909"/>
            <a:ext cx="103719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306286" y="1146832"/>
            <a:ext cx="10665318" cy="400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Face 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à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l'incertitude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post-COVID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et </a:t>
            </a:r>
            <a:r>
              <a:rPr lang="en-US" altLang="en-US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Risque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Géopolitique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nous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avions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besoin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d'une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méthode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objective pour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évaluer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les 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fournisseurs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et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sécuriser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la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chaîne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d'approvisionnement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Objectif</a:t>
            </a:r>
            <a:r>
              <a:rPr lang="en-US" altLang="en-US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Présenter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l'outil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scoring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développé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et le plan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d'action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qui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découle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815737" y="5700962"/>
            <a:ext cx="98624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🚚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Risque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Logistique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Qualité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Produit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🌍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Risque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Géopolitique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Image 15" descr="Cible Dart &lt;strong&gt;Objectif&lt;/strong&gt; · Image gratuite sur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8" y="3801292"/>
            <a:ext cx="836022" cy="83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70709" y="47225"/>
            <a:ext cx="9917723" cy="612934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SYNTHÈSE MANAGÉRIALE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entagone 4"/>
          <p:cNvSpPr/>
          <p:nvPr/>
        </p:nvSpPr>
        <p:spPr>
          <a:xfrm>
            <a:off x="10944662" y="65315"/>
            <a:ext cx="1026942" cy="61293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702133" y="965455"/>
            <a:ext cx="1041114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Constat</a:t>
            </a: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3 </a:t>
            </a:r>
            <a:r>
              <a:rPr kumimoji="0" lang="en-US" altLang="en-US" sz="23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Chiffres</a:t>
            </a: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3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Clés</a:t>
            </a: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3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3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L’</a:t>
            </a:r>
            <a:r>
              <a:rPr kumimoji="0" lang="en-US" altLang="en-US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analyse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révèle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portefeuille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à </a:t>
            </a:r>
            <a:r>
              <a:rPr kumimoji="0" lang="en-US" altLang="en-US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deux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vitesses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en-US" altLang="en-US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une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exposition au </a:t>
            </a:r>
            <a:r>
              <a:rPr kumimoji="0" lang="en-US" altLang="en-US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risque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significative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qui </a:t>
            </a:r>
            <a:r>
              <a:rPr kumimoji="0" lang="en-US" altLang="en-US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demande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une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action </a:t>
            </a:r>
            <a:r>
              <a:rPr kumimoji="0" lang="en-US" altLang="en-US" sz="23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immédiate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538872" y="2960624"/>
            <a:ext cx="536883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altLang="en-US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KPI 1 : </a:t>
            </a:r>
            <a:r>
              <a:rPr lang="en-US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52 / 100 PERFORMANCE MOYENNE</a:t>
            </a:r>
          </a:p>
          <a:p>
            <a:pPr algn="just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fr-FR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portefeuille est juste satisfaisant. Aucun fournisseur n'atteint la classe "Excellent"</a:t>
            </a:r>
            <a:r>
              <a:rPr lang="en-US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/>
            </a:r>
            <a:br>
              <a:rPr lang="en-US" altLang="en-US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Image 7" descr="Jauge &lt;strong&gt;Icônes&lt;/strong&gt; &lt;strong&gt;Performance&lt;/strong&gt; · Images vectorielles gratuites sur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3482"/>
            <a:ext cx="521683" cy="553184"/>
          </a:xfrm>
          <a:prstGeom prst="rect">
            <a:avLst/>
          </a:prstGeom>
        </p:spPr>
      </p:pic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6698523" y="2924347"/>
            <a:ext cx="527308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alt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2 : </a:t>
            </a:r>
            <a:r>
              <a:rPr lang="en-US" alt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32% </a:t>
            </a:r>
            <a:r>
              <a:rPr lang="fr-FR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FOURNISSEURS  « À REMPLACER   » </a:t>
            </a:r>
            <a:endParaRPr lang="fr-F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fr-FR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Près d'un tiers (16 sur 50) présentent un niveau de risque ou de sous-performance inacceptable.</a:t>
            </a:r>
            <a:endParaRPr lang="fr-F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 descr="IKT Hezkuntza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22" y="3095965"/>
            <a:ext cx="381512" cy="381512"/>
          </a:xfrm>
          <a:prstGeom prst="rect">
            <a:avLst/>
          </a:prstGeom>
        </p:spPr>
      </p:pic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2995141" y="5337355"/>
            <a:ext cx="6609362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alt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3 : </a:t>
            </a:r>
            <a:r>
              <a:rPr lang="en-US" alt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325 M</a:t>
            </a:r>
            <a:r>
              <a:rPr lang="en-US" sz="1800" b="1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€</a:t>
            </a:r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“EXPOSITION FINANCIÈRE”</a:t>
            </a:r>
          </a:p>
          <a:p>
            <a:pPr algn="just">
              <a:lnSpc>
                <a:spcPct val="150000"/>
              </a:lnSpc>
            </a:pPr>
            <a:r>
              <a:rPr lang="fr-FR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C'est le chiffre d'affaires annuel actuellement avec ces 16 fournisseurs à risque.</a:t>
            </a:r>
            <a:endParaRPr lang="fr-F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 descr="&lt;strong&gt;Euro&lt;/strong&gt; Symbol PNG Transparent Images | PNG All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23" y="5437148"/>
            <a:ext cx="466118" cy="46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70709" y="-5027"/>
            <a:ext cx="9917723" cy="612934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TABLEAU DE BORD À 360°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entagone 4"/>
          <p:cNvSpPr/>
          <p:nvPr/>
        </p:nvSpPr>
        <p:spPr>
          <a:xfrm>
            <a:off x="10944662" y="13063"/>
            <a:ext cx="1026942" cy="61293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0" y="940525"/>
            <a:ext cx="11999259" cy="579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8823" y="809897"/>
            <a:ext cx="11592781" cy="88827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capture (ci-dessous) montre où se situe l’argent par rapport au risque. Le segment "À Remplacer" représente la plus grande vulnérabilité financière.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70709" y="73351"/>
            <a:ext cx="9917723" cy="612934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DIAGNOSTIC : OÙ SE SITUE LE RISQUE ?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entagone 4"/>
          <p:cNvSpPr/>
          <p:nvPr/>
        </p:nvSpPr>
        <p:spPr>
          <a:xfrm>
            <a:off x="10944662" y="65316"/>
            <a:ext cx="1026942" cy="61293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" y="2246812"/>
            <a:ext cx="11999775" cy="380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7036" y="598867"/>
            <a:ext cx="11978640" cy="6823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analyses il ne  faut plus traiter tous les fournisseurs de la même manière. Voici une stratégie.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132640" y="1497615"/>
            <a:ext cx="11077302" cy="1152841"/>
          </a:xfrm>
        </p:spPr>
        <p:txBody>
          <a:bodyPr>
            <a:normAutofit/>
          </a:bodyPr>
          <a:lstStyle/>
          <a:p>
            <a:r>
              <a:rPr lang="fr-F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À REMPLACER (16 Fournisseurs)</a:t>
            </a:r>
            <a:endParaRPr lang="fr-FR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Stratégie :</a:t>
            </a: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Lancer un plan de "phase-out" et </a:t>
            </a:r>
            <a:r>
              <a:rPr lang="fr-FR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sourcer</a:t>
            </a: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activement des alternatives.</a:t>
            </a: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70709" y="60288"/>
            <a:ext cx="9917723" cy="612934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PLAN D'ACTION STRATÉGIQUE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entagone 4"/>
          <p:cNvSpPr/>
          <p:nvPr/>
        </p:nvSpPr>
        <p:spPr>
          <a:xfrm>
            <a:off x="10944662" y="39189"/>
            <a:ext cx="1026942" cy="61293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 descr="Warnung Schild Gefahr · Kostenlose Vektorgrafik auf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773456"/>
            <a:ext cx="483326" cy="417246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3972451" y="1528915"/>
            <a:ext cx="220727" cy="270125"/>
          </a:xfrm>
          <a:prstGeom prst="ellipse">
            <a:avLst/>
          </a:prstGeom>
          <a:solidFill>
            <a:srgbClr val="FF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 descr="Bien Vérifier Todo Ordre Du - Images vectorielles gratuites sur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7" y="1840885"/>
            <a:ext cx="365759" cy="372485"/>
          </a:xfrm>
          <a:prstGeom prst="rect">
            <a:avLst/>
          </a:prstGeom>
        </p:spPr>
      </p:pic>
      <p:sp>
        <p:nvSpPr>
          <p:cNvPr id="12" name="Sous-titre 2"/>
          <p:cNvSpPr txBox="1">
            <a:spLocks/>
          </p:cNvSpPr>
          <p:nvPr/>
        </p:nvSpPr>
        <p:spPr>
          <a:xfrm>
            <a:off x="529046" y="2825571"/>
            <a:ext cx="11437936" cy="1152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À SURVEILLER (11 Fournisseurs)</a:t>
            </a:r>
            <a:endParaRPr lang="fr-FR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Stratégie :</a:t>
            </a: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Déployer des Plans d'Amélioration de la Performance (PAP) immédiats. Audits requis.</a:t>
            </a: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ous-titre 2"/>
          <p:cNvSpPr txBox="1">
            <a:spLocks/>
          </p:cNvSpPr>
          <p:nvPr/>
        </p:nvSpPr>
        <p:spPr>
          <a:xfrm>
            <a:off x="269056" y="4170874"/>
            <a:ext cx="11608421" cy="1152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À Développer (20 Fournisseurs)</a:t>
            </a:r>
            <a:endParaRPr lang="fr-FR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Stratégie :</a:t>
            </a: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Maintenir la relation et monitorer la performance. Les faire monter en compétence.</a:t>
            </a: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ous-titre 2"/>
          <p:cNvSpPr txBox="1">
            <a:spLocks/>
          </p:cNvSpPr>
          <p:nvPr/>
        </p:nvSpPr>
        <p:spPr>
          <a:xfrm>
            <a:off x="-535579" y="5601759"/>
            <a:ext cx="11127967" cy="1152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À PARTENAIRES (3 Fournisseurs)</a:t>
            </a: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Stratégie :</a:t>
            </a: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Renforcer les partenariats. Contrats long terme et </a:t>
            </a:r>
            <a:r>
              <a:rPr lang="fr-FR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-innovation.</a:t>
            </a:r>
            <a:endParaRPr lang="fr-F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14" descr="Bien Vérifier Todo Ordre Du - Images vectorielles gratuites sur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9" y="3184634"/>
            <a:ext cx="365759" cy="372485"/>
          </a:xfrm>
          <a:prstGeom prst="rect">
            <a:avLst/>
          </a:prstGeom>
        </p:spPr>
      </p:pic>
      <p:pic>
        <p:nvPicPr>
          <p:cNvPr id="16" name="Image 15" descr="Bien Vérifier Todo Ordre Du - Images vectorielles gratuites sur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6" y="4533150"/>
            <a:ext cx="365759" cy="372485"/>
          </a:xfrm>
          <a:prstGeom prst="rect">
            <a:avLst/>
          </a:prstGeom>
        </p:spPr>
      </p:pic>
      <p:pic>
        <p:nvPicPr>
          <p:cNvPr id="17" name="Image 16" descr="Bien Vérifier Todo Ordre Du - Images vectorielles gratuites sur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6" y="5991938"/>
            <a:ext cx="365759" cy="372485"/>
          </a:xfrm>
          <a:prstGeom prst="rect">
            <a:avLst/>
          </a:prstGeom>
        </p:spPr>
      </p:pic>
      <p:sp>
        <p:nvSpPr>
          <p:cNvPr id="18" name="Ellipse 17"/>
          <p:cNvSpPr/>
          <p:nvPr/>
        </p:nvSpPr>
        <p:spPr>
          <a:xfrm>
            <a:off x="3966587" y="5625055"/>
            <a:ext cx="220727" cy="2701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3966588" y="4180785"/>
            <a:ext cx="220727" cy="27012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3992714" y="2866864"/>
            <a:ext cx="220727" cy="2701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70709" y="60288"/>
            <a:ext cx="9917723" cy="612934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RECOMMANDATIONS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entagone 4"/>
          <p:cNvSpPr/>
          <p:nvPr/>
        </p:nvSpPr>
        <p:spPr>
          <a:xfrm>
            <a:off x="10944662" y="52252"/>
            <a:ext cx="1026942" cy="61293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770709" y="1012402"/>
            <a:ext cx="4611187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Phase 1 : AUDITER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Lancer les audits et les PAP pour les 11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fournisseurs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"À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Surveiller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 descr="SVG &gt; &lt;strong&gt;loupe&lt;/strong&gt; &lt;strong&gt;loupe&lt;/strong&gt; - Image et &lt;strong&gt;icône&lt;/strong&gt; SVG gratuite. | SVG Silh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" y="725059"/>
            <a:ext cx="672190" cy="1031966"/>
          </a:xfrm>
          <a:prstGeom prst="rect">
            <a:avLst/>
          </a:prstGeom>
        </p:spPr>
      </p:pic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7154093" y="5825960"/>
            <a:ext cx="24634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772587" y="1030834"/>
            <a:ext cx="519901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Phase 2  : SOURCER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Identifier et qualifier les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remplaçants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pour les 5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fournisseurs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les plus critiques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 descr="People Network Free Stock Photo - Public Domain Pictures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70" y="629652"/>
            <a:ext cx="1220871" cy="1222781"/>
          </a:xfrm>
          <a:prstGeom prst="rect">
            <a:avLst/>
          </a:prstGeom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124819" y="3902357"/>
            <a:ext cx="750076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Phase 3 : INTÉGRER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Intégrer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outil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les revues de performance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trimestrielles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 management.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 15" descr="Gráfico Ascendente Gráficos De · Imagens grátis no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02" y="3515692"/>
            <a:ext cx="1454404" cy="96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85057" y="305107"/>
            <a:ext cx="6779623" cy="271093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projet de </a:t>
            </a:r>
            <a:r>
              <a:rPr lang="fr-FR" sz="25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r>
              <a:rPr lang="fr-FR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n'est qu'un exemple de ma démarche : transformer des données complexes en outils de décision clairs, interactifs et à fort impact stratégique.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1715588" y="281254"/>
            <a:ext cx="5249092" cy="4734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fr-FR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 18" descr="&lt;strong&gt;Linkedin&lt;/strong&gt; Médias Sociaux Internet · Photo gratuite sur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0" y="4341519"/>
            <a:ext cx="512915" cy="512915"/>
          </a:xfrm>
          <a:prstGeom prst="rect">
            <a:avLst/>
          </a:prstGeom>
        </p:spPr>
      </p:pic>
      <p:sp>
        <p:nvSpPr>
          <p:cNvPr id="20" name="Espace réservé du contenu 19"/>
          <p:cNvSpPr>
            <a:spLocks noGrp="1"/>
          </p:cNvSpPr>
          <p:nvPr>
            <p:ph sz="half" idx="2"/>
          </p:nvPr>
        </p:nvSpPr>
        <p:spPr>
          <a:xfrm>
            <a:off x="5203371" y="3016044"/>
            <a:ext cx="6583680" cy="31638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PRÊT À TRANSFORMER VOS DONNÉES EN DÉCISIONS 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Discutons de la manière dont je peux apporter de la clarté à vos défis.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Image 20" descr="Correo Electrónico Icono Web - Gráficos vectoriales gratis e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0" y="5159541"/>
            <a:ext cx="540994" cy="541841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748083" y="4382532"/>
            <a:ext cx="3291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fr-FR" sz="2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randon_gbalou</a:t>
            </a:r>
            <a:endParaRPr lang="en-US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46116" y="5264045"/>
            <a:ext cx="40740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brandongbalou07@gmail.com</a:t>
            </a:r>
            <a:endParaRPr lang="en-US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400</Words>
  <Application>Microsoft Office PowerPoint</Application>
  <PresentationFormat>Grand écran</PresentationFormat>
  <Paragraphs>51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Constat : 3 Chiffres Clés  L’analyse révèle un portefeuille à deux vitesses et une exposition au risque significative qui demande une action immédiate.</vt:lpstr>
      <vt:lpstr>Présentation PowerPoint</vt:lpstr>
      <vt:lpstr>La capture (ci-dessous) montre où se situe l’argent par rapport au risque. Le segment "À Remplacer" représente la plus grande vulnérabilité financière.</vt:lpstr>
      <vt:lpstr>Après analyses il ne  faut plus traiter tous les fournisseurs de la même manière. Voici une stratégie.</vt:lpstr>
      <vt:lpstr>Phase 1 : AUDITER Lancer les audits et les PAP pour les 11 fournisseurs "À Surveiller".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27</cp:revision>
  <dcterms:created xsi:type="dcterms:W3CDTF">2025-10-21T10:44:12Z</dcterms:created>
  <dcterms:modified xsi:type="dcterms:W3CDTF">2025-10-21T17:48:38Z</dcterms:modified>
</cp:coreProperties>
</file>