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3.xml" ContentType="application/vnd.openxmlformats-officedocument.drawingml.chartshape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6" r:id="rId11"/>
    <p:sldId id="284" r:id="rId12"/>
    <p:sldId id="268" r:id="rId13"/>
    <p:sldId id="281" r:id="rId14"/>
    <p:sldId id="272" r:id="rId15"/>
    <p:sldId id="278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6" autoAdjust="0"/>
    <p:restoredTop sz="76616" autoAdjust="0"/>
  </p:normalViewPr>
  <p:slideViewPr>
    <p:cSldViewPr snapToGrid="0">
      <p:cViewPr varScale="1">
        <p:scale>
          <a:sx n="84" d="100"/>
          <a:sy n="84" d="100"/>
        </p:scale>
        <p:origin x="15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91178641732284E-2"/>
          <c:y val="0.26273081829202272"/>
          <c:w val="0.91740071358267716"/>
          <c:h val="0.60947614025100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Numbers of Actual Delete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Limited Test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43-41FF-8F2B-C430AB1C75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Numbers of Flag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Limited Test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1"/>
                <c:pt idx="0">
                  <c:v>2259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43-41FF-8F2B-C430AB1C759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6525144"/>
        <c:axId val="606528096"/>
      </c:barChart>
      <c:catAx>
        <c:axId val="606525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6528096"/>
        <c:crosses val="autoZero"/>
        <c:auto val="1"/>
        <c:lblAlgn val="ctr"/>
        <c:lblOffset val="100"/>
        <c:noMultiLvlLbl val="0"/>
      </c:catAx>
      <c:valAx>
        <c:axId val="60652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525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5"/>
          <c:order val="5"/>
          <c:tx>
            <c:strRef>
              <c:f>Sheet1!$G$1</c:f>
              <c:strCache>
                <c:ptCount val="1"/>
                <c:pt idx="0">
                  <c:v>Maximum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42-9BBD-4041-AE73-2F88A1329D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44-9BBD-4041-AE73-2F88A1329D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46-9BBD-4041-AE73-2F88A1329D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48-9BBD-4041-AE73-2F88A1329DB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9BBD-4041-AE73-2F88A1329DB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9BBD-4041-AE73-2F88A1329DB9}"/>
              </c:ext>
            </c:extLst>
          </c:dPt>
          <c:cat>
            <c:strRef>
              <c:f>Sheet1!$A$2:$A$7</c:f>
              <c:strCache>
                <c:ptCount val="6"/>
                <c:pt idx="0">
                  <c:v>Zeros</c:v>
                </c:pt>
                <c:pt idx="1">
                  <c:v>Limited Test</c:v>
                </c:pt>
                <c:pt idx="2">
                  <c:v>Rate of Change</c:v>
                </c:pt>
                <c:pt idx="3">
                  <c:v>Non of Change</c:v>
                </c:pt>
                <c:pt idx="4">
                  <c:v>Missing &gt;3 h</c:v>
                </c:pt>
                <c:pt idx="5">
                  <c:v>Comparison of Means</c:v>
                </c:pt>
              </c:strCache>
            </c:strRef>
          </c:cat>
          <c:val>
            <c:numRef>
              <c:f>Sheet1!$G$2:$G$7</c:f>
              <c:numCache>
                <c:formatCode>General</c:formatCode>
                <c:ptCount val="6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339</c:v>
                </c:pt>
                <c:pt idx="4">
                  <c:v>4</c:v>
                </c:pt>
                <c:pt idx="5">
                  <c:v>14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4D-9BBD-4041-AE73-2F88A1329D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Sensor1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1-9BBD-4041-AE73-2F88A1329DB9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3-9BBD-4041-AE73-2F88A1329DB9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5-9BBD-4041-AE73-2F88A1329DB9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7-9BBD-4041-AE73-2F88A1329DB9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9-9BBD-4041-AE73-2F88A1329DB9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B-9BBD-4041-AE73-2F88A1329DB9}"/>
                    </c:ext>
                  </c:extLst>
                </c:dPt>
                <c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C-9BBD-4041-AE73-2F88A1329DB9}"/>
                  </c:ext>
                </c:extLst>
              </c15:ser>
            </c15:filteredPieSeries>
            <c15:filteredPi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Sensor2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E-9BBD-4041-AE73-2F88A1329DB9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9BBD-4041-AE73-2F88A1329DB9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9BBD-4041-AE73-2F88A1329DB9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4-9BBD-4041-AE73-2F88A1329DB9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6-9BBD-4041-AE73-2F88A1329DB9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8-9BBD-4041-AE73-2F88A1329DB9}"/>
                    </c:ext>
                  </c:extLst>
                </c:dPt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474</c:v>
                      </c:pt>
                      <c:pt idx="4">
                        <c:v>1</c:v>
                      </c:pt>
                      <c:pt idx="5">
                        <c:v>20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9BBD-4041-AE73-2F88A1329DB9}"/>
                  </c:ext>
                </c:extLst>
              </c15:ser>
            </c15:filteredPieSeries>
            <c15:filteredPi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Sensor3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B-9BBD-4041-AE73-2F88A1329DB9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D-9BBD-4041-AE73-2F88A1329DB9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F-9BBD-4041-AE73-2F88A1329DB9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1-9BBD-4041-AE73-2F88A1329DB9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3-9BBD-4041-AE73-2F88A1329DB9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5-9BBD-4041-AE73-2F88A1329DB9}"/>
                    </c:ext>
                  </c:extLst>
                </c:dPt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10</c:v>
                      </c:pt>
                      <c:pt idx="2">
                        <c:v>0</c:v>
                      </c:pt>
                      <c:pt idx="3">
                        <c:v>321</c:v>
                      </c:pt>
                      <c:pt idx="4">
                        <c:v>0</c:v>
                      </c:pt>
                      <c:pt idx="5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9BBD-4041-AE73-2F88A1329DB9}"/>
                  </c:ext>
                </c:extLst>
              </c15:ser>
            </c15:filteredPieSeries>
            <c15:filteredPi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Sensor4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8-9BBD-4041-AE73-2F88A1329DB9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A-9BBD-4041-AE73-2F88A1329DB9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C-9BBD-4041-AE73-2F88A1329DB9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E-9BBD-4041-AE73-2F88A1329DB9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0-9BBD-4041-AE73-2F88A1329DB9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2-9BBD-4041-AE73-2F88A1329DB9}"/>
                    </c:ext>
                  </c:extLst>
                </c:dPt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Sheet1!$E$2:$E$7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3-9BBD-4041-AE73-2F88A1329DB9}"/>
                  </c:ext>
                </c:extLst>
              </c15:ser>
            </c15:filteredPieSeries>
            <c15:filteredPi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Minimum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5-9BBD-4041-AE73-2F88A1329DB9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7-9BBD-4041-AE73-2F88A1329DB9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9-9BBD-4041-AE73-2F88A1329DB9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B-9BBD-4041-AE73-2F88A1329DB9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D-9BBD-4041-AE73-2F88A1329DB9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F-9BBD-4041-AE73-2F88A1329DB9}"/>
                    </c:ext>
                  </c:extLst>
                </c:dPt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Sheet1!$F$2:$F$7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4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339</c:v>
                      </c:pt>
                      <c:pt idx="4">
                        <c:v>5</c:v>
                      </c:pt>
                      <c:pt idx="5">
                        <c:v>23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0-9BBD-4041-AE73-2F88A1329DB9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4"/>
          <c:order val="4"/>
          <c:tx>
            <c:strRef>
              <c:f>Sheet1!$F$1</c:f>
              <c:strCache>
                <c:ptCount val="1"/>
                <c:pt idx="0">
                  <c:v>Minimum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35-C290-4EE7-95BC-B1ED34F02F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37-C290-4EE7-95BC-B1ED34F02F2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39-C290-4EE7-95BC-B1ED34F02F2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3B-C290-4EE7-95BC-B1ED34F02F2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C290-4EE7-95BC-B1ED34F02F2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F-C290-4EE7-95BC-B1ED34F02F23}"/>
              </c:ext>
            </c:extLst>
          </c:dPt>
          <c:cat>
            <c:strRef>
              <c:f>Sheet1!$A$2:$A$7</c:f>
              <c:strCache>
                <c:ptCount val="6"/>
                <c:pt idx="0">
                  <c:v>Zeros</c:v>
                </c:pt>
                <c:pt idx="1">
                  <c:v>Limited Test</c:v>
                </c:pt>
                <c:pt idx="2">
                  <c:v>Rate of Change</c:v>
                </c:pt>
                <c:pt idx="3">
                  <c:v>Non of Change</c:v>
                </c:pt>
                <c:pt idx="4">
                  <c:v>Missing &gt;3 h</c:v>
                </c:pt>
                <c:pt idx="5">
                  <c:v>Comparison of Means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339</c:v>
                </c:pt>
                <c:pt idx="4">
                  <c:v>5</c:v>
                </c:pt>
                <c:pt idx="5">
                  <c:v>23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40-C290-4EE7-95BC-B1ED34F02F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Sensor1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1-C290-4EE7-95BC-B1ED34F02F23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3-C290-4EE7-95BC-B1ED34F02F23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5-C290-4EE7-95BC-B1ED34F02F23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7-C290-4EE7-95BC-B1ED34F02F23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9-C290-4EE7-95BC-B1ED34F02F23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B-C290-4EE7-95BC-B1ED34F02F23}"/>
                    </c:ext>
                  </c:extLst>
                </c:dPt>
                <c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C-C290-4EE7-95BC-B1ED34F02F23}"/>
                  </c:ext>
                </c:extLst>
              </c15:ser>
            </c15:filteredPieSeries>
            <c15:filteredPi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Sensor2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E-C290-4EE7-95BC-B1ED34F02F23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C290-4EE7-95BC-B1ED34F02F23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C290-4EE7-95BC-B1ED34F02F23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4-C290-4EE7-95BC-B1ED34F02F23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6-C290-4EE7-95BC-B1ED34F02F23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8-C290-4EE7-95BC-B1ED34F02F23}"/>
                    </c:ext>
                  </c:extLst>
                </c:dPt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474</c:v>
                      </c:pt>
                      <c:pt idx="4">
                        <c:v>1</c:v>
                      </c:pt>
                      <c:pt idx="5">
                        <c:v>20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C290-4EE7-95BC-B1ED34F02F23}"/>
                  </c:ext>
                </c:extLst>
              </c15:ser>
            </c15:filteredPieSeries>
            <c15:filteredPi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Sensor3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B-C290-4EE7-95BC-B1ED34F02F23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D-C290-4EE7-95BC-B1ED34F02F23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F-C290-4EE7-95BC-B1ED34F02F23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1-C290-4EE7-95BC-B1ED34F02F23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3-C290-4EE7-95BC-B1ED34F02F23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5-C290-4EE7-95BC-B1ED34F02F23}"/>
                    </c:ext>
                  </c:extLst>
                </c:dPt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10</c:v>
                      </c:pt>
                      <c:pt idx="2">
                        <c:v>0</c:v>
                      </c:pt>
                      <c:pt idx="3">
                        <c:v>321</c:v>
                      </c:pt>
                      <c:pt idx="4">
                        <c:v>0</c:v>
                      </c:pt>
                      <c:pt idx="5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C290-4EE7-95BC-B1ED34F02F23}"/>
                  </c:ext>
                </c:extLst>
              </c15:ser>
            </c15:filteredPieSeries>
            <c15:filteredPi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Sensor4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8-C290-4EE7-95BC-B1ED34F02F23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A-C290-4EE7-95BC-B1ED34F02F23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C-C290-4EE7-95BC-B1ED34F02F23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E-C290-4EE7-95BC-B1ED34F02F23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0-C290-4EE7-95BC-B1ED34F02F23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2-C290-4EE7-95BC-B1ED34F02F23}"/>
                    </c:ext>
                  </c:extLst>
                </c:dPt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Sheet1!$E$2:$E$7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3-C290-4EE7-95BC-B1ED34F02F23}"/>
                  </c:ext>
                </c:extLst>
              </c15:ser>
            </c15:filteredPieSeries>
            <c15:filteredPi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Maximum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2-C290-4EE7-95BC-B1ED34F02F23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4-C290-4EE7-95BC-B1ED34F02F23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6-C290-4EE7-95BC-B1ED34F02F23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8-C290-4EE7-95BC-B1ED34F02F23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A-C290-4EE7-95BC-B1ED34F02F23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C-C290-4EE7-95BC-B1ED34F02F23}"/>
                    </c:ext>
                  </c:extLst>
                </c:dPt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Sheet1!$G$2:$G$7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339</c:v>
                      </c:pt>
                      <c:pt idx="4">
                        <c:v>4</c:v>
                      </c:pt>
                      <c:pt idx="5">
                        <c:v>14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D-C290-4EE7-95BC-B1ED34F02F23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Sensor1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904-40B3-ADA7-CA463D9CF3C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904-40B3-ADA7-CA463D9CF3C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904-40B3-ADA7-CA463D9CF3C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904-40B3-ADA7-CA463D9CF3C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904-40B3-ADA7-CA463D9CF3C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904-40B3-ADA7-CA463D9CF3C6}"/>
              </c:ext>
            </c:extLst>
          </c:dPt>
          <c:cat>
            <c:strRef>
              <c:f>Sheet1!$A$2:$A$7</c:f>
              <c:strCache>
                <c:ptCount val="6"/>
                <c:pt idx="0">
                  <c:v>Zeros</c:v>
                </c:pt>
                <c:pt idx="1">
                  <c:v>Limited Test</c:v>
                </c:pt>
                <c:pt idx="2">
                  <c:v>Rate of Change</c:v>
                </c:pt>
                <c:pt idx="3">
                  <c:v>Non of Change</c:v>
                </c:pt>
                <c:pt idx="4">
                  <c:v>Missing &gt;3 h</c:v>
                </c:pt>
                <c:pt idx="5">
                  <c:v>Comparison of Means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904-40B3-ADA7-CA463D9CF3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Sensor2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E-7904-40B3-ADA7-CA463D9CF3C6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0-7904-40B3-ADA7-CA463D9CF3C6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2-7904-40B3-ADA7-CA463D9CF3C6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4-7904-40B3-ADA7-CA463D9CF3C6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6-7904-40B3-ADA7-CA463D9CF3C6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8-7904-40B3-ADA7-CA463D9CF3C6}"/>
                    </c:ext>
                  </c:extLst>
                </c:dPt>
                <c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474</c:v>
                      </c:pt>
                      <c:pt idx="4">
                        <c:v>1</c:v>
                      </c:pt>
                      <c:pt idx="5">
                        <c:v>20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9-7904-40B3-ADA7-CA463D9CF3C6}"/>
                  </c:ext>
                </c:extLst>
              </c15:ser>
            </c15:filteredPieSeries>
            <c15:filteredPi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Sensor3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B-7904-40B3-ADA7-CA463D9CF3C6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D-7904-40B3-ADA7-CA463D9CF3C6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F-7904-40B3-ADA7-CA463D9CF3C6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1-7904-40B3-ADA7-CA463D9CF3C6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3-7904-40B3-ADA7-CA463D9CF3C6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5-7904-40B3-ADA7-CA463D9CF3C6}"/>
                    </c:ext>
                  </c:extLst>
                </c:dPt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10</c:v>
                      </c:pt>
                      <c:pt idx="2">
                        <c:v>0</c:v>
                      </c:pt>
                      <c:pt idx="3">
                        <c:v>321</c:v>
                      </c:pt>
                      <c:pt idx="4">
                        <c:v>0</c:v>
                      </c:pt>
                      <c:pt idx="5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7904-40B3-ADA7-CA463D9CF3C6}"/>
                  </c:ext>
                </c:extLst>
              </c15:ser>
            </c15:filteredPieSeries>
            <c15:filteredPi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Sensor4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8-7904-40B3-ADA7-CA463D9CF3C6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A-7904-40B3-ADA7-CA463D9CF3C6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C-7904-40B3-ADA7-CA463D9CF3C6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E-7904-40B3-ADA7-CA463D9CF3C6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0-7904-40B3-ADA7-CA463D9CF3C6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2-7904-40B3-ADA7-CA463D9CF3C6}"/>
                    </c:ext>
                  </c:extLst>
                </c:dPt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Sheet1!$E$2:$E$7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3-7904-40B3-ADA7-CA463D9CF3C6}"/>
                  </c:ext>
                </c:extLst>
              </c15:ser>
            </c15:filteredPieSeries>
            <c15:filteredPi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Minimum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5-7904-40B3-ADA7-CA463D9CF3C6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7-7904-40B3-ADA7-CA463D9CF3C6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9-7904-40B3-ADA7-CA463D9CF3C6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B-7904-40B3-ADA7-CA463D9CF3C6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D-7904-40B3-ADA7-CA463D9CF3C6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F-7904-40B3-ADA7-CA463D9CF3C6}"/>
                    </c:ext>
                  </c:extLst>
                </c:dPt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Sheet1!$F$2:$F$7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4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339</c:v>
                      </c:pt>
                      <c:pt idx="4">
                        <c:v>5</c:v>
                      </c:pt>
                      <c:pt idx="5">
                        <c:v>23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0-7904-40B3-ADA7-CA463D9CF3C6}"/>
                  </c:ext>
                </c:extLst>
              </c15:ser>
            </c15:filteredPieSeries>
            <c15:filteredPi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Maximum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2-7904-40B3-ADA7-CA463D9CF3C6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4-7904-40B3-ADA7-CA463D9CF3C6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6-7904-40B3-ADA7-CA463D9CF3C6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8-7904-40B3-ADA7-CA463D9CF3C6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A-7904-40B3-ADA7-CA463D9CF3C6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C-7904-40B3-ADA7-CA463D9CF3C6}"/>
                    </c:ext>
                  </c:extLst>
                </c:dPt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Sheet1!$G$2:$G$7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339</c:v>
                      </c:pt>
                      <c:pt idx="4">
                        <c:v>4</c:v>
                      </c:pt>
                      <c:pt idx="5">
                        <c:v>14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D-7904-40B3-ADA7-CA463D9CF3C6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542567571567548"/>
          <c:y val="0.21532292291556993"/>
          <c:w val="0.88457432428432448"/>
          <c:h val="0.784677077084430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91178641732284E-2"/>
          <c:y val="0.26273081829202272"/>
          <c:w val="0.91740071358267716"/>
          <c:h val="0.60947614025100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Numbers of Actual Delete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Zeros Test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90-4DFE-B8F3-1C92FC30DE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Numbers of Flag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Zeros Test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90-4DFE-B8F3-1C92FC30DEF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6525144"/>
        <c:axId val="606528096"/>
      </c:barChart>
      <c:catAx>
        <c:axId val="606525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6528096"/>
        <c:crosses val="autoZero"/>
        <c:auto val="1"/>
        <c:lblAlgn val="ctr"/>
        <c:lblOffset val="100"/>
        <c:noMultiLvlLbl val="0"/>
      </c:catAx>
      <c:valAx>
        <c:axId val="60652809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525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196027569263128"/>
          <c:y val="3.3597967052956056E-2"/>
          <c:w val="0.67584669413620535"/>
          <c:h val="0.209935203563491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91178641732284E-2"/>
          <c:y val="0.28390040459746735"/>
          <c:w val="0.91740071358267716"/>
          <c:h val="0.588306553945564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Numbers of Actual Delete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Rate of Change Test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9A-4749-81A2-2818C157DB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Numbers of Flag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Rate of Change Test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9A-4749-81A2-2818C157DB9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6525144"/>
        <c:axId val="606528096"/>
      </c:barChart>
      <c:catAx>
        <c:axId val="606525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6528096"/>
        <c:crosses val="autoZero"/>
        <c:auto val="1"/>
        <c:lblAlgn val="ctr"/>
        <c:lblOffset val="100"/>
        <c:noMultiLvlLbl val="0"/>
      </c:catAx>
      <c:valAx>
        <c:axId val="60652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525144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91178641732284E-2"/>
          <c:y val="0.23097643883385582"/>
          <c:w val="0.91740071358267716"/>
          <c:h val="0.641230519709176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Numbers of Actual Delete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Non of Change Test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1"/>
                <c:pt idx="0">
                  <c:v>1473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79-46EE-B071-6A61AD06E4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Numbers of Flag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Non of Change Test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1"/>
                <c:pt idx="0">
                  <c:v>1600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79-46EE-B071-6A61AD06E4A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6525144"/>
        <c:axId val="606528096"/>
      </c:barChart>
      <c:catAx>
        <c:axId val="606525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6528096"/>
        <c:crosses val="autoZero"/>
        <c:auto val="1"/>
        <c:lblAlgn val="ctr"/>
        <c:lblOffset val="100"/>
        <c:noMultiLvlLbl val="0"/>
      </c:catAx>
      <c:valAx>
        <c:axId val="60652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525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Numbers of Actual Delete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00000"/>
                  </a:schemeClr>
                </a:gs>
                <a:gs pos="100000">
                  <a:schemeClr val="accent1">
                    <a:shade val="88000"/>
                    <a:lumMod val="88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Missing Hours Test</c:v>
                </c:pt>
                <c:pt idx="1">
                  <c:v>Comparison of Menas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2B-4D8B-A878-757E49F93C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Numbers of Flag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00000"/>
                  </a:schemeClr>
                </a:gs>
                <a:gs pos="100000">
                  <a:schemeClr val="accent2">
                    <a:shade val="88000"/>
                    <a:lumMod val="88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Missing Hours Test</c:v>
                </c:pt>
                <c:pt idx="1">
                  <c:v>Comparison of Menas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11648</c:v>
                </c:pt>
                <c:pt idx="1">
                  <c:v>621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2B-4D8B-A878-757E49F93C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06525144"/>
        <c:axId val="606528096"/>
      </c:barChart>
      <c:catAx>
        <c:axId val="6065251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6528096"/>
        <c:crosses val="autoZero"/>
        <c:auto val="1"/>
        <c:lblAlgn val="ctr"/>
        <c:lblOffset val="100"/>
        <c:noMultiLvlLbl val="0"/>
      </c:catAx>
      <c:valAx>
        <c:axId val="60652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525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Sensor1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CD-4BB2-AB2E-DB96CBBE27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CD-4BB2-AB2E-DB96CBBE276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7CD-4BB2-AB2E-DB96CBBE276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7CD-4BB2-AB2E-DB96CBBE276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AC7-459F-84CF-8389DFD515C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AC7-459F-84CF-8389DFD515CB}"/>
              </c:ext>
            </c:extLst>
          </c:dPt>
          <c:cat>
            <c:strRef>
              <c:f>Sheet1!$A$2:$A$7</c:f>
              <c:strCache>
                <c:ptCount val="6"/>
                <c:pt idx="0">
                  <c:v>Zeros</c:v>
                </c:pt>
                <c:pt idx="1">
                  <c:v>Limited Test</c:v>
                </c:pt>
                <c:pt idx="2">
                  <c:v>Rate of Change</c:v>
                </c:pt>
                <c:pt idx="3">
                  <c:v>Non of Change</c:v>
                </c:pt>
                <c:pt idx="4">
                  <c:v>Missing &gt;3 h</c:v>
                </c:pt>
                <c:pt idx="5">
                  <c:v>Comparison of Means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7CD-4BB2-AB2E-DB96CBBE27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Sensor2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A-77CD-4BB2-AB2E-DB96CBBE276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C-77CD-4BB2-AB2E-DB96CBBE276C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E-77CD-4BB2-AB2E-DB96CBBE276C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0-77CD-4BB2-AB2E-DB96CBBE276C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5-7AC7-459F-84CF-8389DFD515CB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17-7AC7-459F-84CF-8389DFD515CB}"/>
                    </c:ext>
                  </c:extLst>
                </c:dPt>
                <c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474</c:v>
                      </c:pt>
                      <c:pt idx="4">
                        <c:v>1</c:v>
                      </c:pt>
                      <c:pt idx="5">
                        <c:v>20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1-77CD-4BB2-AB2E-DB96CBBE276C}"/>
                  </c:ext>
                </c:extLst>
              </c15:ser>
            </c15:filteredPieSeries>
            <c15:filteredPi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Sensor3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3-77CD-4BB2-AB2E-DB96CBBE276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5-77CD-4BB2-AB2E-DB96CBBE276C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7-77CD-4BB2-AB2E-DB96CBBE276C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9-77CD-4BB2-AB2E-DB96CBBE276C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1-7AC7-459F-84CF-8389DFD515CB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3-7AC7-459F-84CF-8389DFD515CB}"/>
                    </c:ext>
                  </c:extLst>
                </c:dPt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10</c:v>
                      </c:pt>
                      <c:pt idx="2">
                        <c:v>0</c:v>
                      </c:pt>
                      <c:pt idx="3">
                        <c:v>321</c:v>
                      </c:pt>
                      <c:pt idx="4">
                        <c:v>0</c:v>
                      </c:pt>
                      <c:pt idx="5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77CD-4BB2-AB2E-DB96CBBE276C}"/>
                  </c:ext>
                </c:extLst>
              </c15:ser>
            </c15:filteredPieSeries>
            <c15:filteredPi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Sensor4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C-77CD-4BB2-AB2E-DB96CBBE276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E-77CD-4BB2-AB2E-DB96CBBE276C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0-77CD-4BB2-AB2E-DB96CBBE276C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2-77CD-4BB2-AB2E-DB96CBBE276C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D-7AC7-459F-84CF-8389DFD515CB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F-7AC7-459F-84CF-8389DFD515CB}"/>
                    </c:ext>
                  </c:extLst>
                </c:dPt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Sheet1!$E$2:$E$7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77CD-4BB2-AB2E-DB96CBBE276C}"/>
                  </c:ext>
                </c:extLst>
              </c15:ser>
            </c15:filteredPieSeries>
            <c15:filteredPi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Minimum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5-77CD-4BB2-AB2E-DB96CBBE276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7-77CD-4BB2-AB2E-DB96CBBE276C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9-77CD-4BB2-AB2E-DB96CBBE276C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B-77CD-4BB2-AB2E-DB96CBBE276C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9-7AC7-459F-84CF-8389DFD515CB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B-7AC7-459F-84CF-8389DFD515CB}"/>
                    </c:ext>
                  </c:extLst>
                </c:dPt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Sheet1!$F$2:$F$7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4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339</c:v>
                      </c:pt>
                      <c:pt idx="4">
                        <c:v>5</c:v>
                      </c:pt>
                      <c:pt idx="5">
                        <c:v>23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77CD-4BB2-AB2E-DB96CBBE276C}"/>
                  </c:ext>
                </c:extLst>
              </c15:ser>
            </c15:filteredPieSeries>
            <c15:filteredPi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Maximum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E-77CD-4BB2-AB2E-DB96CBBE276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0-77CD-4BB2-AB2E-DB96CBBE276C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2-77CD-4BB2-AB2E-DB96CBBE276C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4-77CD-4BB2-AB2E-DB96CBBE276C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5-7AC7-459F-84CF-8389DFD515CB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7-7AC7-459F-84CF-8389DFD515CB}"/>
                    </c:ext>
                  </c:extLst>
                </c:dPt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Sheet1!$G$2:$G$7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339</c:v>
                      </c:pt>
                      <c:pt idx="4">
                        <c:v>4</c:v>
                      </c:pt>
                      <c:pt idx="5">
                        <c:v>14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77CD-4BB2-AB2E-DB96CBBE276C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Sensor2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0E-19BB-4D99-AA85-3506BC035A5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10-19BB-4D99-AA85-3506BC035A5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12-19BB-4D99-AA85-3506BC035A5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14-19BB-4D99-AA85-3506BC035A5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19BB-4D99-AA85-3506BC035A5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19BB-4D99-AA85-3506BC035A51}"/>
              </c:ext>
            </c:extLst>
          </c:dPt>
          <c:cat>
            <c:strRef>
              <c:f>Sheet1!$A$2:$A$7</c:f>
              <c:strCache>
                <c:ptCount val="6"/>
                <c:pt idx="0">
                  <c:v>Zeros</c:v>
                </c:pt>
                <c:pt idx="1">
                  <c:v>Limited Test</c:v>
                </c:pt>
                <c:pt idx="2">
                  <c:v>Rate of Change</c:v>
                </c:pt>
                <c:pt idx="3">
                  <c:v>Non of Change</c:v>
                </c:pt>
                <c:pt idx="4">
                  <c:v>Missing &gt;3 h</c:v>
                </c:pt>
                <c:pt idx="5">
                  <c:v>Comparison of Means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474</c:v>
                </c:pt>
                <c:pt idx="4">
                  <c:v>1</c:v>
                </c:pt>
                <c:pt idx="5">
                  <c:v>20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19-19BB-4D99-AA85-3506BC035A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Sensor1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1-19BB-4D99-AA85-3506BC035A5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3-19BB-4D99-AA85-3506BC035A51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5-19BB-4D99-AA85-3506BC035A51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7-19BB-4D99-AA85-3506BC035A51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9-19BB-4D99-AA85-3506BC035A51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B-19BB-4D99-AA85-3506BC035A51}"/>
                    </c:ext>
                  </c:extLst>
                </c:dPt>
                <c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C-19BB-4D99-AA85-3506BC035A51}"/>
                  </c:ext>
                </c:extLst>
              </c15:ser>
            </c15:filteredPieSeries>
            <c15:filteredPi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Sensor3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B-19BB-4D99-AA85-3506BC035A5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D-19BB-4D99-AA85-3506BC035A51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F-19BB-4D99-AA85-3506BC035A51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1-19BB-4D99-AA85-3506BC035A51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3-19BB-4D99-AA85-3506BC035A51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5-19BB-4D99-AA85-3506BC035A51}"/>
                    </c:ext>
                  </c:extLst>
                </c:dPt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10</c:v>
                      </c:pt>
                      <c:pt idx="2">
                        <c:v>0</c:v>
                      </c:pt>
                      <c:pt idx="3">
                        <c:v>321</c:v>
                      </c:pt>
                      <c:pt idx="4">
                        <c:v>0</c:v>
                      </c:pt>
                      <c:pt idx="5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19BB-4D99-AA85-3506BC035A51}"/>
                  </c:ext>
                </c:extLst>
              </c15:ser>
            </c15:filteredPieSeries>
            <c15:filteredPi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Sensor4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8-19BB-4D99-AA85-3506BC035A5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A-19BB-4D99-AA85-3506BC035A51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C-19BB-4D99-AA85-3506BC035A51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E-19BB-4D99-AA85-3506BC035A51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0-19BB-4D99-AA85-3506BC035A51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2-19BB-4D99-AA85-3506BC035A51}"/>
                    </c:ext>
                  </c:extLst>
                </c:dPt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Sheet1!$E$2:$E$7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3-19BB-4D99-AA85-3506BC035A51}"/>
                  </c:ext>
                </c:extLst>
              </c15:ser>
            </c15:filteredPieSeries>
            <c15:filteredPi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Minimum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5-19BB-4D99-AA85-3506BC035A5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7-19BB-4D99-AA85-3506BC035A51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9-19BB-4D99-AA85-3506BC035A51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B-19BB-4D99-AA85-3506BC035A51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D-19BB-4D99-AA85-3506BC035A51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F-19BB-4D99-AA85-3506BC035A51}"/>
                    </c:ext>
                  </c:extLst>
                </c:dPt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Sheet1!$F$2:$F$7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4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339</c:v>
                      </c:pt>
                      <c:pt idx="4">
                        <c:v>5</c:v>
                      </c:pt>
                      <c:pt idx="5">
                        <c:v>23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0-19BB-4D99-AA85-3506BC035A51}"/>
                  </c:ext>
                </c:extLst>
              </c15:ser>
            </c15:filteredPieSeries>
            <c15:filteredPi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Maximum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2-19BB-4D99-AA85-3506BC035A5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4-19BB-4D99-AA85-3506BC035A51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6-19BB-4D99-AA85-3506BC035A51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8-19BB-4D99-AA85-3506BC035A51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A-19BB-4D99-AA85-3506BC035A51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C-19BB-4D99-AA85-3506BC035A51}"/>
                    </c:ext>
                  </c:extLst>
                </c:dPt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Sheet1!$G$2:$G$7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339</c:v>
                      </c:pt>
                      <c:pt idx="4">
                        <c:v>4</c:v>
                      </c:pt>
                      <c:pt idx="5">
                        <c:v>14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D-19BB-4D99-AA85-3506BC035A51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2"/>
          <c:order val="2"/>
          <c:tx>
            <c:strRef>
              <c:f>Sheet1!$D$1</c:f>
              <c:strCache>
                <c:ptCount val="1"/>
                <c:pt idx="0">
                  <c:v>Sensor3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1B-E898-47E2-A50B-A222CCD5F2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1D-E898-47E2-A50B-A222CCD5F26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1F-E898-47E2-A50B-A222CCD5F26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21-E898-47E2-A50B-A222CCD5F26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E898-47E2-A50B-A222CCD5F26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E898-47E2-A50B-A222CCD5F26C}"/>
              </c:ext>
            </c:extLst>
          </c:dPt>
          <c:cat>
            <c:strRef>
              <c:f>Sheet1!$A$2:$A$7</c:f>
              <c:strCache>
                <c:ptCount val="6"/>
                <c:pt idx="0">
                  <c:v>Zeros</c:v>
                </c:pt>
                <c:pt idx="1">
                  <c:v>Limited Test</c:v>
                </c:pt>
                <c:pt idx="2">
                  <c:v>Rate of Change</c:v>
                </c:pt>
                <c:pt idx="3">
                  <c:v>Non of Change</c:v>
                </c:pt>
                <c:pt idx="4">
                  <c:v>Missing &gt;3 h</c:v>
                </c:pt>
                <c:pt idx="5">
                  <c:v>Comparison of Means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0</c:v>
                </c:pt>
                <c:pt idx="3">
                  <c:v>321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26-E898-47E2-A50B-A222CCD5F2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Sensor1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1-E898-47E2-A50B-A222CCD5F26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3-E898-47E2-A50B-A222CCD5F26C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5-E898-47E2-A50B-A222CCD5F26C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7-E898-47E2-A50B-A222CCD5F26C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9-E898-47E2-A50B-A222CCD5F26C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B-E898-47E2-A50B-A222CCD5F26C}"/>
                    </c:ext>
                  </c:extLst>
                </c:dPt>
                <c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C-E898-47E2-A50B-A222CCD5F26C}"/>
                  </c:ext>
                </c:extLst>
              </c15:ser>
            </c15:filteredPieSeries>
            <c15:filteredPi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Sensor2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E-E898-47E2-A50B-A222CCD5F26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E898-47E2-A50B-A222CCD5F26C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E898-47E2-A50B-A222CCD5F26C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4-E898-47E2-A50B-A222CCD5F26C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6-E898-47E2-A50B-A222CCD5F26C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8-E898-47E2-A50B-A222CCD5F26C}"/>
                    </c:ext>
                  </c:extLst>
                </c:dPt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474</c:v>
                      </c:pt>
                      <c:pt idx="4">
                        <c:v>1</c:v>
                      </c:pt>
                      <c:pt idx="5">
                        <c:v>20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E898-47E2-A50B-A222CCD5F26C}"/>
                  </c:ext>
                </c:extLst>
              </c15:ser>
            </c15:filteredPieSeries>
            <c15:filteredPi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Sensor4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8-E898-47E2-A50B-A222CCD5F26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A-E898-47E2-A50B-A222CCD5F26C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C-E898-47E2-A50B-A222CCD5F26C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E-E898-47E2-A50B-A222CCD5F26C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0-E898-47E2-A50B-A222CCD5F26C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2-E898-47E2-A50B-A222CCD5F26C}"/>
                    </c:ext>
                  </c:extLst>
                </c:dPt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Sheet1!$E$2:$E$7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3-E898-47E2-A50B-A222CCD5F26C}"/>
                  </c:ext>
                </c:extLst>
              </c15:ser>
            </c15:filteredPieSeries>
            <c15:filteredPi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Minimum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5-E898-47E2-A50B-A222CCD5F26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7-E898-47E2-A50B-A222CCD5F26C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9-E898-47E2-A50B-A222CCD5F26C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B-E898-47E2-A50B-A222CCD5F26C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D-E898-47E2-A50B-A222CCD5F26C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F-E898-47E2-A50B-A222CCD5F26C}"/>
                    </c:ext>
                  </c:extLst>
                </c:dPt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Sheet1!$F$2:$F$7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4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339</c:v>
                      </c:pt>
                      <c:pt idx="4">
                        <c:v>5</c:v>
                      </c:pt>
                      <c:pt idx="5">
                        <c:v>23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0-E898-47E2-A50B-A222CCD5F26C}"/>
                  </c:ext>
                </c:extLst>
              </c15:ser>
            </c15:filteredPieSeries>
            <c15:filteredPi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Maximum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2-E898-47E2-A50B-A222CCD5F26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4-E898-47E2-A50B-A222CCD5F26C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6-E898-47E2-A50B-A222CCD5F26C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8-E898-47E2-A50B-A222CCD5F26C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A-E898-47E2-A50B-A222CCD5F26C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C-E898-47E2-A50B-A222CCD5F26C}"/>
                    </c:ext>
                  </c:extLst>
                </c:dPt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Sheet1!$G$2:$G$7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339</c:v>
                      </c:pt>
                      <c:pt idx="4">
                        <c:v>4</c:v>
                      </c:pt>
                      <c:pt idx="5">
                        <c:v>14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D-E898-47E2-A50B-A222CCD5F26C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3"/>
          <c:order val="3"/>
          <c:tx>
            <c:strRef>
              <c:f>Sheet1!$E$1</c:f>
              <c:strCache>
                <c:ptCount val="1"/>
                <c:pt idx="0">
                  <c:v>Sensor4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28-F444-4CCB-BC28-C82D8726378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2A-F444-4CCB-BC28-C82D8726378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2C-F444-4CCB-BC28-C82D8726378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5="http://schemas.microsoft.com/office/drawing/2012/chart">
              <c:ext xmlns:c16="http://schemas.microsoft.com/office/drawing/2014/chart" uri="{C3380CC4-5D6E-409C-BE32-E72D297353CC}">
                <c16:uniqueId val="{0000002E-F444-4CCB-BC28-C82D8726378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F444-4CCB-BC28-C82D8726378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F444-4CCB-BC28-C82D87263780}"/>
              </c:ext>
            </c:extLst>
          </c:dPt>
          <c:cat>
            <c:strRef>
              <c:f>Sheet1!$A$2:$A$7</c:f>
              <c:strCache>
                <c:ptCount val="6"/>
                <c:pt idx="0">
                  <c:v>Zeros</c:v>
                </c:pt>
                <c:pt idx="1">
                  <c:v>Limited Test</c:v>
                </c:pt>
                <c:pt idx="2">
                  <c:v>Rate of Change</c:v>
                </c:pt>
                <c:pt idx="3">
                  <c:v>Non of Change</c:v>
                </c:pt>
                <c:pt idx="4">
                  <c:v>Missing &gt;3 h</c:v>
                </c:pt>
                <c:pt idx="5">
                  <c:v>Comparison of Means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33-F444-4CCB-BC28-C82D87263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Sensor1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1-F444-4CCB-BC28-C82D87263780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3-F444-4CCB-BC28-C82D87263780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5-F444-4CCB-BC28-C82D87263780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7-F444-4CCB-BC28-C82D87263780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9-F444-4CCB-BC28-C82D87263780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0B-F444-4CCB-BC28-C82D87263780}"/>
                    </c:ext>
                  </c:extLst>
                </c:dPt>
                <c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1</c:v>
                      </c:pt>
                      <c:pt idx="5">
                        <c:v>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C-F444-4CCB-BC28-C82D87263780}"/>
                  </c:ext>
                </c:extLst>
              </c15:ser>
            </c15:filteredPieSeries>
            <c15:filteredPi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Sensor2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E-F444-4CCB-BC28-C82D87263780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0-F444-4CCB-BC28-C82D87263780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2-F444-4CCB-BC28-C82D87263780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4-F444-4CCB-BC28-C82D87263780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6-F444-4CCB-BC28-C82D87263780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8-F444-4CCB-BC28-C82D87263780}"/>
                    </c:ext>
                  </c:extLst>
                </c:dPt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474</c:v>
                      </c:pt>
                      <c:pt idx="4">
                        <c:v>1</c:v>
                      </c:pt>
                      <c:pt idx="5">
                        <c:v>20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F444-4CCB-BC28-C82D87263780}"/>
                  </c:ext>
                </c:extLst>
              </c15:ser>
            </c15:filteredPieSeries>
            <c15:filteredPi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Sensor3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B-F444-4CCB-BC28-C82D87263780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D-F444-4CCB-BC28-C82D87263780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F-F444-4CCB-BC28-C82D87263780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1-F444-4CCB-BC28-C82D87263780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3-F444-4CCB-BC28-C82D87263780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5-F444-4CCB-BC28-C82D87263780}"/>
                    </c:ext>
                  </c:extLst>
                </c:dPt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</c:v>
                      </c:pt>
                      <c:pt idx="1">
                        <c:v>10</c:v>
                      </c:pt>
                      <c:pt idx="2">
                        <c:v>0</c:v>
                      </c:pt>
                      <c:pt idx="3">
                        <c:v>321</c:v>
                      </c:pt>
                      <c:pt idx="4">
                        <c:v>0</c:v>
                      </c:pt>
                      <c:pt idx="5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F444-4CCB-BC28-C82D87263780}"/>
                  </c:ext>
                </c:extLst>
              </c15:ser>
            </c15:filteredPieSeries>
            <c15:filteredPi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Minimum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5-F444-4CCB-BC28-C82D87263780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7-F444-4CCB-BC28-C82D87263780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9-F444-4CCB-BC28-C82D87263780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B-F444-4CCB-BC28-C82D87263780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D-F444-4CCB-BC28-C82D87263780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F-F444-4CCB-BC28-C82D87263780}"/>
                    </c:ext>
                  </c:extLst>
                </c:dPt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Sheet1!$F$2:$F$7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4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339</c:v>
                      </c:pt>
                      <c:pt idx="4">
                        <c:v>5</c:v>
                      </c:pt>
                      <c:pt idx="5">
                        <c:v>23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0-F444-4CCB-BC28-C82D87263780}"/>
                  </c:ext>
                </c:extLst>
              </c15:ser>
            </c15:filteredPieSeries>
            <c15:filteredPi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Sheet1!$G$1</c15:sqref>
                        </c15:formulaRef>
                      </c:ext>
                    </c:extLst>
                    <c:strCache>
                      <c:ptCount val="1"/>
                      <c:pt idx="0">
                        <c:v>Maximum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2-F444-4CCB-BC28-C82D87263780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4-F444-4CCB-BC28-C82D87263780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6-F444-4CCB-BC28-C82D87263780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8-F444-4CCB-BC28-C82D87263780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A-F444-4CCB-BC28-C82D87263780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 w="19050">
                      <a:solidFill>
                        <a:schemeClr val="lt1"/>
                      </a:solidFill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C-F444-4CCB-BC28-C82D87263780}"/>
                    </c:ext>
                  </c:extLst>
                </c:dPt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Zeros</c:v>
                      </c:pt>
                      <c:pt idx="1">
                        <c:v>Limited Test</c:v>
                      </c:pt>
                      <c:pt idx="2">
                        <c:v>Rate of Change</c:v>
                      </c:pt>
                      <c:pt idx="3">
                        <c:v>Non of Change</c:v>
                      </c:pt>
                      <c:pt idx="4">
                        <c:v>Missing &gt;3 h</c:v>
                      </c:pt>
                      <c:pt idx="5">
                        <c:v>Comparison of Means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Sheet1!$G$2:$G$7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339</c:v>
                      </c:pt>
                      <c:pt idx="4">
                        <c:v>4</c:v>
                      </c:pt>
                      <c:pt idx="5">
                        <c:v>14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D-F444-4CCB-BC28-C82D87263780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0.25747</cdr:x>
      <cdr:y>0.22674</cdr:y>
    </cdr:from>
    <cdr:to>
      <cdr:x>0.77282</cdr:x>
      <cdr:y>0.36782</cdr:y>
    </cdr:to>
    <cdr:sp macro="" textlink="">
      <cdr:nvSpPr>
        <cdr:cNvPr id="3" name="TextBox 3">
          <a:extLst xmlns:a="http://schemas.openxmlformats.org/drawingml/2006/main">
            <a:ext uri="{FF2B5EF4-FFF2-40B4-BE49-F238E27FC236}">
              <a16:creationId xmlns:a16="http://schemas.microsoft.com/office/drawing/2014/main" id="{631EFF00-666D-4188-B3C3-134C6B806E74}"/>
            </a:ext>
          </a:extLst>
        </cdr:cNvPr>
        <cdr:cNvSpPr txBox="1"/>
      </cdr:nvSpPr>
      <cdr:spPr>
        <a:xfrm xmlns:a="http://schemas.openxmlformats.org/drawingml/2006/main">
          <a:off x="908791" y="544089"/>
          <a:ext cx="1819045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CA" sz="1600" b="1" dirty="0"/>
            <a:t>Zeros Test: 86%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0.12195</cdr:x>
      <cdr:y>0.08666</cdr:y>
    </cdr:from>
    <cdr:to>
      <cdr:x>0.44558</cdr:x>
      <cdr:y>0.15392</cdr:y>
    </cdr:to>
    <cdr:sp macro="" textlink="">
      <cdr:nvSpPr>
        <cdr:cNvPr id="2" name="TextBox 3">
          <a:extLst xmlns:a="http://schemas.openxmlformats.org/drawingml/2006/main">
            <a:ext uri="{FF2B5EF4-FFF2-40B4-BE49-F238E27FC236}">
              <a16:creationId xmlns:a16="http://schemas.microsoft.com/office/drawing/2014/main" id="{631EFF00-666D-4188-B3C3-134C6B806E74}"/>
            </a:ext>
          </a:extLst>
        </cdr:cNvPr>
        <cdr:cNvSpPr txBox="1"/>
      </cdr:nvSpPr>
      <cdr:spPr>
        <a:xfrm xmlns:a="http://schemas.openxmlformats.org/drawingml/2006/main">
          <a:off x="991236" y="436195"/>
          <a:ext cx="2630438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CA" sz="1600" b="1" dirty="0"/>
            <a:t>Missing Hours Test: &lt;1%</a:t>
          </a:r>
        </a:p>
      </cdr:txBody>
    </cdr:sp>
  </cdr:relSizeAnchor>
  <cdr:relSizeAnchor xmlns:cdr="http://schemas.openxmlformats.org/drawingml/2006/chartDrawing">
    <cdr:from>
      <cdr:x>0.6029</cdr:x>
      <cdr:y>0.68132</cdr:y>
    </cdr:from>
    <cdr:to>
      <cdr:x>0.95491</cdr:x>
      <cdr:y>0.74858</cdr:y>
    </cdr:to>
    <cdr:sp macro="" textlink="">
      <cdr:nvSpPr>
        <cdr:cNvPr id="3" name="TextBox 3">
          <a:extLst xmlns:a="http://schemas.openxmlformats.org/drawingml/2006/main">
            <a:ext uri="{FF2B5EF4-FFF2-40B4-BE49-F238E27FC236}">
              <a16:creationId xmlns:a16="http://schemas.microsoft.com/office/drawing/2014/main" id="{631EFF00-666D-4188-B3C3-134C6B806E74}"/>
            </a:ext>
          </a:extLst>
        </cdr:cNvPr>
        <cdr:cNvSpPr txBox="1"/>
      </cdr:nvSpPr>
      <cdr:spPr>
        <a:xfrm xmlns:a="http://schemas.openxmlformats.org/drawingml/2006/main">
          <a:off x="4900331" y="3429341"/>
          <a:ext cx="2861137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CA" sz="1600" b="1" dirty="0"/>
            <a:t>Comparison of Means Test: 6%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0.43612</cdr:x>
      <cdr:y>0</cdr:y>
    </cdr:from>
    <cdr:to>
      <cdr:x>0.58112</cdr:x>
      <cdr:y>0.28818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114C8529-52C4-41C5-9692-58EBE1A7C97D}"/>
            </a:ext>
          </a:extLst>
        </cdr:cNvPr>
        <cdr:cNvSpPr/>
      </cdr:nvSpPr>
      <cdr:spPr>
        <a:xfrm xmlns:a="http://schemas.openxmlformats.org/drawingml/2006/main">
          <a:off x="1547064" y="0"/>
          <a:ext cx="514350" cy="564932"/>
        </a:xfrm>
        <a:prstGeom xmlns:a="http://schemas.openxmlformats.org/drawingml/2006/main" prst="ellipse">
          <a:avLst/>
        </a:prstGeom>
        <a:solidFill xmlns:a="http://schemas.openxmlformats.org/drawingml/2006/main">
          <a:srgbClr val="2D1A5C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440C9-2170-4BD2-AFA4-48B35A21E3F8}" type="datetimeFigureOut">
              <a:rPr lang="en-CA" smtClean="0"/>
              <a:t>2020-09-17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BB658-6062-47C6-8A3D-909613496B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67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Natasha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BB658-6062-47C6-8A3D-909613496B1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842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Brandon</a:t>
            </a:r>
          </a:p>
          <a:p>
            <a:endParaRPr lang="en-CA" dirty="0"/>
          </a:p>
          <a:p>
            <a:r>
              <a:rPr lang="en-CA" dirty="0"/>
              <a:t>So here is the example of the output, as can see there are flags for the different test for different sensor. </a:t>
            </a:r>
          </a:p>
          <a:p>
            <a:endParaRPr lang="en-CA" dirty="0"/>
          </a:p>
          <a:p>
            <a:r>
              <a:rPr lang="en-CA" dirty="0"/>
              <a:t>The user will go through the flag == True to see whether it is a good data or bad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BB658-6062-47C6-8A3D-909613496B1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0793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Brandon</a:t>
            </a:r>
          </a:p>
          <a:p>
            <a:r>
              <a:rPr lang="en-CA" dirty="0"/>
              <a:t>Explain what the graphs represent.</a:t>
            </a:r>
          </a:p>
          <a:p>
            <a:endParaRPr lang="en-CA" dirty="0"/>
          </a:p>
          <a:p>
            <a:r>
              <a:rPr lang="en-CA" dirty="0"/>
              <a:t>As we can see the most efficiency test will be the Non of change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BB658-6062-47C6-8A3D-909613496B1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9835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Brandon</a:t>
            </a:r>
          </a:p>
          <a:p>
            <a:r>
              <a:rPr lang="en-CA" dirty="0"/>
              <a:t>Step2 are combined Daily data and hourly data. </a:t>
            </a:r>
          </a:p>
          <a:p>
            <a:endParaRPr lang="en-CA" dirty="0"/>
          </a:p>
          <a:p>
            <a:r>
              <a:rPr lang="en-CA" dirty="0"/>
              <a:t>There are two test for the step2,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Detecting how many hours are missing for a day, if there are more then 3 hours are missing, that daily mean are may not </a:t>
            </a:r>
            <a:r>
              <a:rPr lang="en-CA" dirty="0" err="1"/>
              <a:t>believeable</a:t>
            </a:r>
            <a:r>
              <a:rPr lang="en-CA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Detecting the hourly data mean for a day and compare to the daily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BB658-6062-47C6-8A3D-909613496B1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540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Brandon</a:t>
            </a:r>
          </a:p>
          <a:p>
            <a:endParaRPr lang="en-CA" dirty="0"/>
          </a:p>
          <a:p>
            <a:r>
              <a:rPr lang="en-CA" dirty="0"/>
              <a:t>The efficiency of the step2 test.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BB658-6062-47C6-8A3D-909613496B1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66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Brandon</a:t>
            </a:r>
          </a:p>
          <a:p>
            <a:r>
              <a:rPr lang="en-CA" dirty="0"/>
              <a:t>The step3 are more about the compare sensors in same station, this steps will use for the future gap-filling algorithm. </a:t>
            </a:r>
          </a:p>
          <a:p>
            <a:endParaRPr lang="en-CA" dirty="0"/>
          </a:p>
          <a:p>
            <a:r>
              <a:rPr lang="en-CA" dirty="0"/>
              <a:t>The step3 will also using the comparison to form the gaps using near by stations.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BB658-6062-47C6-8A3D-909613496B1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846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Only show one of the legends.</a:t>
            </a:r>
          </a:p>
          <a:p>
            <a:r>
              <a:rPr lang="en-CA" dirty="0"/>
              <a:t>Brandon</a:t>
            </a:r>
          </a:p>
          <a:p>
            <a:r>
              <a:rPr lang="en-CA" dirty="0"/>
              <a:t>This is the how many days are deleted for each sensor by each test</a:t>
            </a:r>
          </a:p>
          <a:p>
            <a:endParaRPr lang="en-CA" dirty="0"/>
          </a:p>
          <a:p>
            <a:r>
              <a:rPr lang="en-CA" dirty="0"/>
              <a:t>Demonstrates the need for different tests.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BB658-6062-47C6-8A3D-909613496B18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5820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Natasha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BB658-6062-47C6-8A3D-909613496B18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332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Natasha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BB658-6062-47C6-8A3D-909613496B1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159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Natasha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BB658-6062-47C6-8A3D-909613496B1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899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Brandon</a:t>
            </a:r>
          </a:p>
          <a:p>
            <a:endParaRPr lang="en-CA" dirty="0"/>
          </a:p>
          <a:p>
            <a:r>
              <a:rPr lang="en-US" altLang="zh-CN" dirty="0"/>
              <a:t>Firstly, we will review how the Step1 works. </a:t>
            </a:r>
          </a:p>
          <a:p>
            <a:endParaRPr lang="en-CA" dirty="0"/>
          </a:p>
          <a:p>
            <a:r>
              <a:rPr lang="en-CA" dirty="0"/>
              <a:t>For the Step1 we are focusing on the Daily dataset.  Then we do the pre-screen of the dataset. If we see any obviously bad values, we will set the values manually and let the script helps us to clean the bad values automatically. </a:t>
            </a:r>
          </a:p>
          <a:p>
            <a:r>
              <a:rPr lang="en-CA" dirty="0"/>
              <a:t>Then there are 4 test will apply for the step1. (then introduce the 4 test) </a:t>
            </a:r>
          </a:p>
          <a:p>
            <a:endParaRPr lang="en-CA" dirty="0"/>
          </a:p>
          <a:p>
            <a:r>
              <a:rPr lang="en-CA" dirty="0"/>
              <a:t>After that, the result should be manually reviewed by the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BB658-6062-47C6-8A3D-909613496B1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815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Brandon</a:t>
            </a:r>
          </a:p>
          <a:p>
            <a:endParaRPr lang="en-CA" dirty="0"/>
          </a:p>
          <a:p>
            <a:r>
              <a:rPr lang="en-CA" dirty="0"/>
              <a:t>As we can see from here, there are lots of -6999 values, then we set the values on the script then the script will help us to delete them.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BB658-6062-47C6-8A3D-909613496B1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4311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Brandon</a:t>
            </a:r>
          </a:p>
          <a:p>
            <a:r>
              <a:rPr lang="en-CA" dirty="0"/>
              <a:t>As for the limited test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The reason for using this: we are trying to make a reasonable range for the temperature in order to find which day has some suspect values.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Algorithm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Plots is helping to see whether there is a bad(suspect) data there or not, there are 10 years mean( in the future will be the whole dataset) , Mean daily Max/Min is using the mean of Max/Min, extreme max = max of max/ min of min for that </a:t>
            </a:r>
            <a:r>
              <a:rPr lang="en-CA" dirty="0" err="1"/>
              <a:t>julianday</a:t>
            </a:r>
            <a:r>
              <a:rPr lang="en-CA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The gray range is between mean </a:t>
            </a:r>
            <a:r>
              <a:rPr lang="en-CA" dirty="0" err="1"/>
              <a:t>dialy</a:t>
            </a:r>
            <a:r>
              <a:rPr lang="en-CA" dirty="0"/>
              <a:t> max /min.  If the temperature are out of the bound, it can be treated </a:t>
            </a:r>
            <a:r>
              <a:rPr lang="en-CA" u="sng" dirty="0"/>
              <a:t>potentially</a:t>
            </a:r>
            <a:r>
              <a:rPr lang="en-CA" dirty="0"/>
              <a:t> suspect.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BB658-6062-47C6-8A3D-909613496B1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307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Brandon</a:t>
            </a:r>
          </a:p>
          <a:p>
            <a:endParaRPr lang="en-CA" dirty="0"/>
          </a:p>
          <a:p>
            <a:r>
              <a:rPr lang="en-CA" dirty="0"/>
              <a:t>This method is using for the situation that some days have a uncommon changes between two consecutive day. </a:t>
            </a:r>
          </a:p>
          <a:p>
            <a:endParaRPr lang="en-CA" dirty="0"/>
          </a:p>
          <a:p>
            <a:r>
              <a:rPr lang="en-CA" dirty="0"/>
              <a:t>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BB658-6062-47C6-8A3D-909613496B1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976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Brandon</a:t>
            </a:r>
          </a:p>
          <a:p>
            <a:endParaRPr lang="en-CA" dirty="0"/>
          </a:p>
          <a:p>
            <a:r>
              <a:rPr lang="en-CA" dirty="0"/>
              <a:t>This is using for the technical issues for the sensors or some errors with the sensors. </a:t>
            </a:r>
          </a:p>
          <a:p>
            <a:endParaRPr lang="en-CA" dirty="0"/>
          </a:p>
          <a:p>
            <a:r>
              <a:rPr lang="en-CA" dirty="0"/>
              <a:t>Algorithm: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BB658-6062-47C6-8A3D-909613496B1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3069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Brandon</a:t>
            </a:r>
          </a:p>
          <a:p>
            <a:endParaRPr lang="en-CA" dirty="0"/>
          </a:p>
          <a:p>
            <a:r>
              <a:rPr lang="en-US" altLang="zh-CN" dirty="0"/>
              <a:t>This method are detecting a very suspected situation that the Min/Max of a day are 0 degree. </a:t>
            </a:r>
          </a:p>
          <a:p>
            <a:endParaRPr lang="en-US" dirty="0"/>
          </a:p>
          <a:p>
            <a:r>
              <a:rPr lang="en-US" dirty="0"/>
              <a:t>As can see from the graph.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BB658-6062-47C6-8A3D-909613496B1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437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F4E2F7F-B3AB-4F77-AC68-F11D19FD7185}" type="datetimeFigureOut">
              <a:rPr lang="en-CA" smtClean="0"/>
              <a:t>2020-09-17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4B3BFF8-570F-48B6-A8F8-71CE1CF5DF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9185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F7F-B3AB-4F77-AC68-F11D19FD7185}" type="datetimeFigureOut">
              <a:rPr lang="en-CA" smtClean="0"/>
              <a:t>2020-09-17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BFF8-570F-48B6-A8F8-71CE1CF5DF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381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F7F-B3AB-4F77-AC68-F11D19FD7185}" type="datetimeFigureOut">
              <a:rPr lang="en-CA" smtClean="0"/>
              <a:t>2020-09-17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BFF8-570F-48B6-A8F8-71CE1CF5DF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5596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F7F-B3AB-4F77-AC68-F11D19FD7185}" type="datetimeFigureOut">
              <a:rPr lang="en-CA" smtClean="0"/>
              <a:t>2020-09-17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BFF8-570F-48B6-A8F8-71CE1CF5DF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2662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F7F-B3AB-4F77-AC68-F11D19FD7185}" type="datetimeFigureOut">
              <a:rPr lang="en-CA" smtClean="0"/>
              <a:t>2020-09-17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BFF8-570F-48B6-A8F8-71CE1CF5DF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7632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F7F-B3AB-4F77-AC68-F11D19FD7185}" type="datetimeFigureOut">
              <a:rPr lang="en-CA" smtClean="0"/>
              <a:t>2020-09-17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BFF8-570F-48B6-A8F8-71CE1CF5DF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8740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F7F-B3AB-4F77-AC68-F11D19FD7185}" type="datetimeFigureOut">
              <a:rPr lang="en-CA" smtClean="0"/>
              <a:t>2020-09-17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BFF8-570F-48B6-A8F8-71CE1CF5DF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6044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F7F-B3AB-4F77-AC68-F11D19FD7185}" type="datetimeFigureOut">
              <a:rPr lang="en-CA" smtClean="0"/>
              <a:t>2020-09-17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BFF8-570F-48B6-A8F8-71CE1CF5DF27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225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F7F-B3AB-4F77-AC68-F11D19FD7185}" type="datetimeFigureOut">
              <a:rPr lang="en-CA" smtClean="0"/>
              <a:t>2020-09-17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BFF8-570F-48B6-A8F8-71CE1CF5DF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64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F7F-B3AB-4F77-AC68-F11D19FD7185}" type="datetimeFigureOut">
              <a:rPr lang="en-CA" smtClean="0"/>
              <a:t>2020-09-17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BFF8-570F-48B6-A8F8-71CE1CF5DF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15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F7F-B3AB-4F77-AC68-F11D19FD7185}" type="datetimeFigureOut">
              <a:rPr lang="en-CA" smtClean="0"/>
              <a:t>2020-09-17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BFF8-570F-48B6-A8F8-71CE1CF5DF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21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F7F-B3AB-4F77-AC68-F11D19FD7185}" type="datetimeFigureOut">
              <a:rPr lang="en-CA" smtClean="0"/>
              <a:t>2020-09-17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BFF8-570F-48B6-A8F8-71CE1CF5DF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02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F7F-B3AB-4F77-AC68-F11D19FD7185}" type="datetimeFigureOut">
              <a:rPr lang="en-CA" smtClean="0"/>
              <a:t>2020-09-17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BFF8-570F-48B6-A8F8-71CE1CF5DF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098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F7F-B3AB-4F77-AC68-F11D19FD7185}" type="datetimeFigureOut">
              <a:rPr lang="en-CA" smtClean="0"/>
              <a:t>2020-09-17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BFF8-570F-48B6-A8F8-71CE1CF5DF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80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F7F-B3AB-4F77-AC68-F11D19FD7185}" type="datetimeFigureOut">
              <a:rPr lang="en-CA" smtClean="0"/>
              <a:t>2020-09-17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BFF8-570F-48B6-A8F8-71CE1CF5DF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528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F7F-B3AB-4F77-AC68-F11D19FD7185}" type="datetimeFigureOut">
              <a:rPr lang="en-CA" smtClean="0"/>
              <a:t>2020-09-17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BFF8-570F-48B6-A8F8-71CE1CF5DF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14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2F7F-B3AB-4F77-AC68-F11D19FD7185}" type="datetimeFigureOut">
              <a:rPr lang="en-CA" smtClean="0"/>
              <a:t>2020-09-17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BFF8-570F-48B6-A8F8-71CE1CF5DF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10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4E2F7F-B3AB-4F77-AC68-F11D19FD7185}" type="datetimeFigureOut">
              <a:rPr lang="en-CA" smtClean="0"/>
              <a:t>2020-09-17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B3BFF8-570F-48B6-A8F8-71CE1CF5DF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599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Relationship Id="rId9" Type="http://schemas.openxmlformats.org/officeDocument/2006/relationships/chart" Target="../charts/char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E7BD64-C268-4BE6-8D67-F5DD171F0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6C6E9A-567D-4054-B920-2E1BAF6D2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164FB2-EFB1-4531-A8F4-DD77A03E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6BC652-4BE1-478A-BFA7-47149E82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6F9A8-1B4B-4FEF-942A-15CA97EC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C944A-BAD1-42AB-8F90-876D5DEAE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7234" y="865220"/>
            <a:ext cx="6767224" cy="3182239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CA" sz="4600" b="1" dirty="0"/>
              <a:t>Quality Assurance/Quality Control (QA/QC) Processes developed for W.A.D.F. Temperature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5B1C6-9D60-4098-BB73-4E05183A1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7234" y="3589020"/>
            <a:ext cx="6767225" cy="2457449"/>
          </a:xfrm>
        </p:spPr>
        <p:txBody>
          <a:bodyPr anchor="b">
            <a:normAutofit/>
          </a:bodyPr>
          <a:lstStyle/>
          <a:p>
            <a:r>
              <a:rPr lang="en-CA" sz="2000" dirty="0">
                <a:solidFill>
                  <a:schemeClr val="accent2"/>
                </a:solidFill>
              </a:rPr>
              <a:t>Natasha Neumann &amp; Brandon Ming</a:t>
            </a:r>
          </a:p>
          <a:p>
            <a:r>
              <a:rPr lang="en-CA" sz="2000" dirty="0">
                <a:solidFill>
                  <a:schemeClr val="accent2"/>
                </a:solidFill>
              </a:rPr>
              <a:t>BC Ministry of Forests, Lands, Natural Resource operations and rural development</a:t>
            </a:r>
          </a:p>
          <a:p>
            <a:r>
              <a:rPr lang="en-CA" sz="2000" dirty="0">
                <a:solidFill>
                  <a:schemeClr val="accent2"/>
                </a:solidFill>
              </a:rPr>
              <a:t>Kootenay boundary region</a:t>
            </a:r>
          </a:p>
          <a:p>
            <a:r>
              <a:rPr lang="en-CA" sz="2000" dirty="0">
                <a:solidFill>
                  <a:schemeClr val="accent2"/>
                </a:solidFill>
              </a:rPr>
              <a:t>September 2020</a:t>
            </a:r>
          </a:p>
          <a:p>
            <a:r>
              <a:rPr lang="en-CA" sz="2000" dirty="0">
                <a:solidFill>
                  <a:schemeClr val="accent2"/>
                </a:solidFill>
              </a:rPr>
              <a:t>Natasha.Neumann@gov.bc.ca</a:t>
            </a:r>
          </a:p>
        </p:txBody>
      </p:sp>
    </p:spTree>
    <p:extLst>
      <p:ext uri="{BB962C8B-B14F-4D97-AF65-F5344CB8AC3E}">
        <p14:creationId xmlns:p14="http://schemas.microsoft.com/office/powerpoint/2010/main" val="1057446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DC02-8CB2-4817-A55E-F24D7023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1 Manual 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CC1757-9F34-4B48-9C03-D7414191E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61" y="3242959"/>
            <a:ext cx="9795524" cy="4752975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1769AF-98D0-4A77-81AF-0B9064BCF18F}"/>
              </a:ext>
            </a:extLst>
          </p:cNvPr>
          <p:cNvSpPr txBox="1">
            <a:spLocks/>
          </p:cNvSpPr>
          <p:nvPr/>
        </p:nvSpPr>
        <p:spPr>
          <a:xfrm>
            <a:off x="685801" y="627894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R code outputs CSV file with original data and flags.</a:t>
            </a:r>
          </a:p>
          <a:p>
            <a:r>
              <a:rPr lang="en-CA" sz="2400" dirty="0"/>
              <a:t>Expert reviews flags and deletes bad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5440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72E427C-8C6E-4030-B018-97924F69A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7380526"/>
              </p:ext>
            </p:extLst>
          </p:nvPr>
        </p:nvGraphicFramePr>
        <p:xfrm>
          <a:off x="6900369" y="2065867"/>
          <a:ext cx="3529728" cy="2399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CF4972D2-2147-4376-8FF4-376796471FEC}"/>
              </a:ext>
            </a:extLst>
          </p:cNvPr>
          <p:cNvSpPr txBox="1">
            <a:spLocks/>
          </p:cNvSpPr>
          <p:nvPr/>
        </p:nvSpPr>
        <p:spPr>
          <a:xfrm>
            <a:off x="685801" y="609600"/>
            <a:ext cx="10131425" cy="14562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Step 1 QA/QC Efficiency: Burn station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1EFF00-666D-4188-B3C3-134C6B806E74}"/>
              </a:ext>
            </a:extLst>
          </p:cNvPr>
          <p:cNvSpPr txBox="1"/>
          <p:nvPr/>
        </p:nvSpPr>
        <p:spPr>
          <a:xfrm>
            <a:off x="7895087" y="2364476"/>
            <a:ext cx="1819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Limits Test: &lt;1%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25B781-FC6C-4C13-B8D2-985179953347}"/>
              </a:ext>
            </a:extLst>
          </p:cNvPr>
          <p:cNvSpPr txBox="1">
            <a:spLocks/>
          </p:cNvSpPr>
          <p:nvPr/>
        </p:nvSpPr>
        <p:spPr>
          <a:xfrm>
            <a:off x="286698" y="1398374"/>
            <a:ext cx="4820807" cy="581468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CA" sz="2400" dirty="0"/>
              <a:t>10221 days assessed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285E60C-A2D7-42FB-99CF-FC941A014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8897276"/>
              </p:ext>
            </p:extLst>
          </p:nvPr>
        </p:nvGraphicFramePr>
        <p:xfrm>
          <a:off x="1471035" y="2072095"/>
          <a:ext cx="3529728" cy="2399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AA31205-3FC7-4C71-BD6A-3F50F8B9F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7161409"/>
              </p:ext>
            </p:extLst>
          </p:nvPr>
        </p:nvGraphicFramePr>
        <p:xfrm>
          <a:off x="1471035" y="4118860"/>
          <a:ext cx="3529728" cy="2399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4F45718-6991-4EB3-98DB-C828F6E970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389947"/>
              </p:ext>
            </p:extLst>
          </p:nvPr>
        </p:nvGraphicFramePr>
        <p:xfrm>
          <a:off x="6810541" y="4209265"/>
          <a:ext cx="3529728" cy="2399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357A49C-E440-414B-A283-ADC18B21CB78}"/>
              </a:ext>
            </a:extLst>
          </p:cNvPr>
          <p:cNvSpPr txBox="1"/>
          <p:nvPr/>
        </p:nvSpPr>
        <p:spPr>
          <a:xfrm>
            <a:off x="2138354" y="4465536"/>
            <a:ext cx="2301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Rate of Change Test: 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6DB632-731A-48A4-BC1B-82FC33E7386E}"/>
              </a:ext>
            </a:extLst>
          </p:cNvPr>
          <p:cNvSpPr txBox="1"/>
          <p:nvPr/>
        </p:nvSpPr>
        <p:spPr>
          <a:xfrm>
            <a:off x="7746918" y="4721335"/>
            <a:ext cx="2115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/>
              <a:t>No Change Test: 92%</a:t>
            </a:r>
          </a:p>
        </p:txBody>
      </p:sp>
    </p:spTree>
    <p:extLst>
      <p:ext uri="{BB962C8B-B14F-4D97-AF65-F5344CB8AC3E}">
        <p14:creationId xmlns:p14="http://schemas.microsoft.com/office/powerpoint/2010/main" val="1409485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AB1A-F67D-4199-AEFE-8C31033D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2 ‘statistical’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1B0F0-2F58-4DAC-A132-7350630AF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92869"/>
            <a:ext cx="11170512" cy="3649133"/>
          </a:xfrm>
        </p:spPr>
        <p:txBody>
          <a:bodyPr>
            <a:normAutofit/>
          </a:bodyPr>
          <a:lstStyle/>
          <a:p>
            <a:r>
              <a:rPr lang="en-CA" sz="2400" dirty="0"/>
              <a:t>Uses daily and hourly data.</a:t>
            </a:r>
          </a:p>
          <a:p>
            <a:r>
              <a:rPr lang="en-CA" sz="2400" dirty="0"/>
              <a:t>Is the daily mean representative?</a:t>
            </a:r>
          </a:p>
          <a:p>
            <a:r>
              <a:rPr lang="en-CA" sz="2400" dirty="0"/>
              <a:t>If the daily and hourly means are more than 0.1°C different, it may indicate power problems, site visits, program changes or errors copying the raw data into spreadsheets.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C15F99-3844-4616-A232-60E9099582A0}"/>
              </a:ext>
            </a:extLst>
          </p:cNvPr>
          <p:cNvSpPr txBox="1"/>
          <p:nvPr/>
        </p:nvSpPr>
        <p:spPr>
          <a:xfrm>
            <a:off x="6351874" y="1696631"/>
            <a:ext cx="5504439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For each day, count number of missing values in the hourly dataset.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For each day, compare the daily mean value with the mean calculated from the hourly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485C4-3332-451B-B735-2010C2EBCA77}"/>
              </a:ext>
            </a:extLst>
          </p:cNvPr>
          <p:cNvSpPr txBox="1"/>
          <p:nvPr/>
        </p:nvSpPr>
        <p:spPr>
          <a:xfrm>
            <a:off x="6351874" y="2886298"/>
            <a:ext cx="550443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Manual review of flagged data. Delete data as appropriate and document.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A0F07-02A5-4631-A4F8-BCFABE24DAEA}"/>
              </a:ext>
            </a:extLst>
          </p:cNvPr>
          <p:cNvSpPr txBox="1"/>
          <p:nvPr/>
        </p:nvSpPr>
        <p:spPr>
          <a:xfrm>
            <a:off x="6849666" y="968307"/>
            <a:ext cx="4477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Results from Step 1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5FCD450-918C-4B3E-BC78-72DCEC48782A}"/>
              </a:ext>
            </a:extLst>
          </p:cNvPr>
          <p:cNvSpPr/>
          <p:nvPr/>
        </p:nvSpPr>
        <p:spPr>
          <a:xfrm rot="5400000">
            <a:off x="8933904" y="1204614"/>
            <a:ext cx="324000" cy="61893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2A5802-E036-4378-98B6-2CEA5A595788}"/>
              </a:ext>
            </a:extLst>
          </p:cNvPr>
          <p:cNvGrpSpPr/>
          <p:nvPr/>
        </p:nvGrpSpPr>
        <p:grpSpPr>
          <a:xfrm>
            <a:off x="10575822" y="288206"/>
            <a:ext cx="1521896" cy="603126"/>
            <a:chOff x="1076444" y="8161484"/>
            <a:chExt cx="1521896" cy="60312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C3769A-79DB-4950-8113-E4214700AF14}"/>
                </a:ext>
              </a:extLst>
            </p:cNvPr>
            <p:cNvSpPr/>
            <p:nvPr/>
          </p:nvSpPr>
          <p:spPr>
            <a:xfrm>
              <a:off x="1076444" y="8492258"/>
              <a:ext cx="295156" cy="1651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107791-6679-4592-9EE5-BD0BFE1F76C0}"/>
                </a:ext>
              </a:extLst>
            </p:cNvPr>
            <p:cNvSpPr/>
            <p:nvPr/>
          </p:nvSpPr>
          <p:spPr>
            <a:xfrm>
              <a:off x="1076444" y="8261350"/>
              <a:ext cx="295156" cy="1651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065F30-DCA1-46D1-A366-ED22F5072135}"/>
                </a:ext>
              </a:extLst>
            </p:cNvPr>
            <p:cNvSpPr txBox="1"/>
            <p:nvPr/>
          </p:nvSpPr>
          <p:spPr>
            <a:xfrm>
              <a:off x="1357744" y="8395278"/>
              <a:ext cx="899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Manual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E1A500-C448-4C25-804C-14E9EA8DD777}"/>
                </a:ext>
              </a:extLst>
            </p:cNvPr>
            <p:cNvSpPr txBox="1"/>
            <p:nvPr/>
          </p:nvSpPr>
          <p:spPr>
            <a:xfrm>
              <a:off x="1357744" y="8161484"/>
              <a:ext cx="1240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Automated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1216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5133-DD92-41A5-B802-DCF4CBD0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2 QA/QC Efficiency: Burn station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D74ADF7-C9D8-4137-A901-3E891CA0CB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8629962"/>
              </p:ext>
            </p:extLst>
          </p:nvPr>
        </p:nvGraphicFramePr>
        <p:xfrm>
          <a:off x="848994" y="1663981"/>
          <a:ext cx="7860666" cy="5033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4A7932-9D09-4D6E-B599-93106CE25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9660" y="1993477"/>
            <a:ext cx="3188970" cy="3649133"/>
          </a:xfrm>
        </p:spPr>
        <p:txBody>
          <a:bodyPr>
            <a:normAutofit/>
          </a:bodyPr>
          <a:lstStyle/>
          <a:p>
            <a:r>
              <a:rPr lang="en-CA" sz="2400" dirty="0"/>
              <a:t>Most of the days flagged were already NA in the dataset, so review was efficient</a:t>
            </a:r>
          </a:p>
        </p:txBody>
      </p:sp>
    </p:spTree>
    <p:extLst>
      <p:ext uri="{BB962C8B-B14F-4D97-AF65-F5344CB8AC3E}">
        <p14:creationId xmlns:p14="http://schemas.microsoft.com/office/powerpoint/2010/main" val="189101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BAEB-96BB-46C2-B4C6-9676423B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3	gap-filling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8F941-4B7E-4689-B144-46216C909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93477"/>
            <a:ext cx="10131425" cy="3649133"/>
          </a:xfrm>
        </p:spPr>
        <p:txBody>
          <a:bodyPr>
            <a:normAutofit/>
          </a:bodyPr>
          <a:lstStyle/>
          <a:p>
            <a:r>
              <a:rPr lang="en-CA" sz="2400" dirty="0"/>
              <a:t>Gap-filling (where appropriate)</a:t>
            </a:r>
          </a:p>
          <a:p>
            <a:r>
              <a:rPr lang="en-CA" sz="2400" dirty="0"/>
              <a:t>Compare multiple sensors at the same location.</a:t>
            </a:r>
          </a:p>
          <a:p>
            <a:pPr lvl="1"/>
            <a:r>
              <a:rPr lang="en-CA" sz="2200" dirty="0"/>
              <a:t>May require correction for different sensor heights, sensor types or calibration drift.</a:t>
            </a:r>
          </a:p>
          <a:p>
            <a:r>
              <a:rPr lang="en-CA" sz="2400" dirty="0"/>
              <a:t>Compare to ‘nearby’ stations.</a:t>
            </a:r>
          </a:p>
          <a:p>
            <a:pPr lvl="1"/>
            <a:r>
              <a:rPr lang="en-CA" sz="2200" dirty="0"/>
              <a:t>Correct using lapse rates (effect of elevation)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32170-F783-4266-8FAB-01FFEB65A29A}"/>
              </a:ext>
            </a:extLst>
          </p:cNvPr>
          <p:cNvSpPr txBox="1"/>
          <p:nvPr/>
        </p:nvSpPr>
        <p:spPr>
          <a:xfrm>
            <a:off x="6794960" y="1758434"/>
            <a:ext cx="501771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Fill gaps using redundant sensors at the same station.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Fills gaps using data from adjacent stations based on lapse rates.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D1CB3D9-3B8B-4C0A-B86B-5FE573A50676}"/>
              </a:ext>
            </a:extLst>
          </p:cNvPr>
          <p:cNvSpPr/>
          <p:nvPr/>
        </p:nvSpPr>
        <p:spPr>
          <a:xfrm rot="5400000">
            <a:off x="9073284" y="1323480"/>
            <a:ext cx="324000" cy="50400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1435C8-52BD-4A7C-B5F4-5821F1EEEF3F}"/>
              </a:ext>
            </a:extLst>
          </p:cNvPr>
          <p:cNvSpPr txBox="1"/>
          <p:nvPr/>
        </p:nvSpPr>
        <p:spPr>
          <a:xfrm>
            <a:off x="7009686" y="1036887"/>
            <a:ext cx="44774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Results from Step 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0114F2-328D-4C72-A3DF-19208F3553B6}"/>
              </a:ext>
            </a:extLst>
          </p:cNvPr>
          <p:cNvGrpSpPr/>
          <p:nvPr/>
        </p:nvGrpSpPr>
        <p:grpSpPr>
          <a:xfrm>
            <a:off x="10575822" y="288206"/>
            <a:ext cx="1521896" cy="603126"/>
            <a:chOff x="1076444" y="8161484"/>
            <a:chExt cx="1521896" cy="60312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F6F5AA9-EC40-40C6-A0CE-F8653B3707A2}"/>
                </a:ext>
              </a:extLst>
            </p:cNvPr>
            <p:cNvSpPr/>
            <p:nvPr/>
          </p:nvSpPr>
          <p:spPr>
            <a:xfrm>
              <a:off x="1076444" y="8492258"/>
              <a:ext cx="295156" cy="1651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A4D76D-B0D8-4273-86F5-3EDF6EECA180}"/>
                </a:ext>
              </a:extLst>
            </p:cNvPr>
            <p:cNvSpPr/>
            <p:nvPr/>
          </p:nvSpPr>
          <p:spPr>
            <a:xfrm>
              <a:off x="1076444" y="8261350"/>
              <a:ext cx="295156" cy="1651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53505E-DE51-4A98-BFA4-FA7E41514BD7}"/>
                </a:ext>
              </a:extLst>
            </p:cNvPr>
            <p:cNvSpPr txBox="1"/>
            <p:nvPr/>
          </p:nvSpPr>
          <p:spPr>
            <a:xfrm>
              <a:off x="1357744" y="8395278"/>
              <a:ext cx="899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Manual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4BBE3C-389D-4DF0-8660-16C1EDCB2141}"/>
                </a:ext>
              </a:extLst>
            </p:cNvPr>
            <p:cNvSpPr txBox="1"/>
            <p:nvPr/>
          </p:nvSpPr>
          <p:spPr>
            <a:xfrm>
              <a:off x="1357744" y="8161484"/>
              <a:ext cx="1240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Automated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9737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7CF2-98A8-4F47-A9C7-7F8EF848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of deleted data (steps 1 and 2) 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192EEC0B-7A78-4B6D-A06F-B8A3DA3D5E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8077844"/>
              </p:ext>
            </p:extLst>
          </p:nvPr>
        </p:nvGraphicFramePr>
        <p:xfrm>
          <a:off x="793348" y="1684899"/>
          <a:ext cx="2549236" cy="21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823713B0-5244-4F77-99E4-E6AE068EA7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603201"/>
              </p:ext>
            </p:extLst>
          </p:nvPr>
        </p:nvGraphicFramePr>
        <p:xfrm>
          <a:off x="2887374" y="1684899"/>
          <a:ext cx="2549236" cy="21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4711F185-BB46-406D-9F08-5B7357BC3B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0548434"/>
              </p:ext>
            </p:extLst>
          </p:nvPr>
        </p:nvGraphicFramePr>
        <p:xfrm>
          <a:off x="5436610" y="1684899"/>
          <a:ext cx="2549236" cy="21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ontent Placeholder 5">
            <a:extLst>
              <a:ext uri="{FF2B5EF4-FFF2-40B4-BE49-F238E27FC236}">
                <a16:creationId xmlns:a16="http://schemas.microsoft.com/office/drawing/2014/main" id="{00B7E482-81D5-46F2-A9E6-B0CCBEEBEF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562254"/>
              </p:ext>
            </p:extLst>
          </p:nvPr>
        </p:nvGraphicFramePr>
        <p:xfrm>
          <a:off x="8030008" y="1684899"/>
          <a:ext cx="2549236" cy="21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B4F8C05A-681F-459D-B77E-C1A5023D53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533736"/>
              </p:ext>
            </p:extLst>
          </p:nvPr>
        </p:nvGraphicFramePr>
        <p:xfrm>
          <a:off x="2887374" y="4012188"/>
          <a:ext cx="2549236" cy="21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9" name="Content Placeholder 5">
            <a:extLst>
              <a:ext uri="{FF2B5EF4-FFF2-40B4-BE49-F238E27FC236}">
                <a16:creationId xmlns:a16="http://schemas.microsoft.com/office/drawing/2014/main" id="{E6AF6BDB-2717-4EA6-B4E5-A5E7BEC667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36263"/>
              </p:ext>
            </p:extLst>
          </p:nvPr>
        </p:nvGraphicFramePr>
        <p:xfrm>
          <a:off x="5436610" y="4012188"/>
          <a:ext cx="2549236" cy="21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Content Placeholder 5">
            <a:extLst>
              <a:ext uri="{FF2B5EF4-FFF2-40B4-BE49-F238E27FC236}">
                <a16:creationId xmlns:a16="http://schemas.microsoft.com/office/drawing/2014/main" id="{D2A07B16-0FCB-4BDD-B22E-7F8AC166FC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864926"/>
              </p:ext>
            </p:extLst>
          </p:nvPr>
        </p:nvGraphicFramePr>
        <p:xfrm>
          <a:off x="133084" y="3811962"/>
          <a:ext cx="3547313" cy="1960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4031413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CD4F-EDAA-40C1-B5CE-B08707E4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6D29A-6747-4C86-9B28-EEDF89749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821" y="2210647"/>
            <a:ext cx="10131425" cy="3649133"/>
          </a:xfrm>
        </p:spPr>
        <p:txBody>
          <a:bodyPr>
            <a:noAutofit/>
          </a:bodyPr>
          <a:lstStyle/>
          <a:p>
            <a:r>
              <a:rPr lang="en-CA" sz="2400" dirty="0"/>
              <a:t>Flags from some of the tests are uncommon but all are important. </a:t>
            </a:r>
          </a:p>
          <a:p>
            <a:pPr lvl="1"/>
            <a:r>
              <a:rPr lang="en-CA" sz="2400" dirty="0"/>
              <a:t>E.g. No change test </a:t>
            </a:r>
          </a:p>
          <a:p>
            <a:r>
              <a:rPr lang="en-CA" sz="2400" dirty="0"/>
              <a:t>Automated flagging using R is efficient.</a:t>
            </a:r>
          </a:p>
          <a:p>
            <a:pPr lvl="1"/>
            <a:r>
              <a:rPr lang="en-CA" sz="2400" dirty="0"/>
              <a:t>Easy to run as new data collected.</a:t>
            </a:r>
          </a:p>
          <a:p>
            <a:r>
              <a:rPr lang="en-CA" sz="2400" dirty="0"/>
              <a:t>Manual review steps are very important.</a:t>
            </a:r>
          </a:p>
          <a:p>
            <a:pPr lvl="1"/>
            <a:r>
              <a:rPr lang="en-CA" sz="2400" dirty="0"/>
              <a:t>Expert opinion always trumps statistics-based assessment.</a:t>
            </a:r>
          </a:p>
          <a:p>
            <a:r>
              <a:rPr lang="en-CA" sz="2400" dirty="0"/>
              <a:t>Data is ‘clean’ and publishable after Step 2; gap-filling is value-added.</a:t>
            </a:r>
          </a:p>
          <a:p>
            <a:r>
              <a:rPr lang="en-CA" sz="2400" dirty="0"/>
              <a:t>R code and supporting documentation available</a:t>
            </a:r>
          </a:p>
          <a:p>
            <a:pPr lvl="1"/>
            <a:r>
              <a:rPr lang="en-CA" sz="2200" dirty="0"/>
              <a:t>Modifications for use with other datasets doesn’t require extensive R experience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18159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83E3-3D5B-494D-9DE3-056A4045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AF7E8-0B2B-4CD3-AFA5-FA063D89B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064" y="2130637"/>
            <a:ext cx="4144361" cy="3649133"/>
          </a:xfrm>
        </p:spPr>
        <p:txBody>
          <a:bodyPr>
            <a:noAutofit/>
          </a:bodyPr>
          <a:lstStyle/>
          <a:p>
            <a:r>
              <a:rPr lang="en-CA" sz="2000" dirty="0"/>
              <a:t>Introduction</a:t>
            </a:r>
          </a:p>
          <a:p>
            <a:r>
              <a:rPr lang="en-CA" sz="2000" dirty="0"/>
              <a:t>Step1</a:t>
            </a:r>
          </a:p>
          <a:p>
            <a:pPr lvl="1"/>
            <a:r>
              <a:rPr lang="en-CA" sz="2000" dirty="0"/>
              <a:t>Initial review tests</a:t>
            </a:r>
          </a:p>
          <a:p>
            <a:r>
              <a:rPr lang="en-CA" sz="2000" dirty="0"/>
              <a:t>Step2</a:t>
            </a:r>
          </a:p>
          <a:p>
            <a:pPr lvl="1"/>
            <a:r>
              <a:rPr lang="en-CA" sz="2000" dirty="0"/>
              <a:t>Differences Between Hourly and Daily Data</a:t>
            </a:r>
          </a:p>
          <a:p>
            <a:r>
              <a:rPr lang="en-CA" sz="2000" dirty="0"/>
              <a:t>Step3</a:t>
            </a:r>
          </a:p>
          <a:p>
            <a:pPr lvl="1"/>
            <a:r>
              <a:rPr lang="en-CA" sz="2000" dirty="0"/>
              <a:t>Gap filling</a:t>
            </a:r>
          </a:p>
          <a:p>
            <a:r>
              <a:rPr lang="en-CA" sz="2000" dirty="0"/>
              <a:t>Conclusion</a:t>
            </a:r>
          </a:p>
          <a:p>
            <a:pPr marL="0" indent="0">
              <a:buNone/>
            </a:pPr>
            <a:r>
              <a:rPr lang="en-CA" sz="2000" dirty="0"/>
              <a:t>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2576E-9B28-42B6-AD43-96F46A2B755D}"/>
              </a:ext>
            </a:extLst>
          </p:cNvPr>
          <p:cNvSpPr txBox="1"/>
          <p:nvPr/>
        </p:nvSpPr>
        <p:spPr>
          <a:xfrm>
            <a:off x="7329465" y="1033028"/>
            <a:ext cx="850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Pre-screen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F2E16-5C16-4B44-A2C2-F773B259DB5A}"/>
              </a:ext>
            </a:extLst>
          </p:cNvPr>
          <p:cNvSpPr txBox="1"/>
          <p:nvPr/>
        </p:nvSpPr>
        <p:spPr>
          <a:xfrm>
            <a:off x="7329465" y="2016355"/>
            <a:ext cx="859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Step 1 – Initial review of the mean, min and max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4D85D-B96B-4230-B58D-812072E5AC96}"/>
              </a:ext>
            </a:extLst>
          </p:cNvPr>
          <p:cNvSpPr txBox="1"/>
          <p:nvPr/>
        </p:nvSpPr>
        <p:spPr>
          <a:xfrm>
            <a:off x="7329465" y="4002100"/>
            <a:ext cx="859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Step 2 - Assess statistical validity of daily mean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14E531-9B64-4CF2-AE37-E3545E972F38}"/>
              </a:ext>
            </a:extLst>
          </p:cNvPr>
          <p:cNvSpPr txBox="1"/>
          <p:nvPr/>
        </p:nvSpPr>
        <p:spPr>
          <a:xfrm>
            <a:off x="7329465" y="5795010"/>
            <a:ext cx="85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Step 3 – Gap filling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C8569A-B866-4B53-B5F7-9B2379423644}"/>
              </a:ext>
            </a:extLst>
          </p:cNvPr>
          <p:cNvSpPr txBox="1"/>
          <p:nvPr/>
        </p:nvSpPr>
        <p:spPr>
          <a:xfrm>
            <a:off x="8315242" y="384944"/>
            <a:ext cx="364602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Daily air temperature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5DCCD-5E8B-4A6C-86BE-A9798D5AAE17}"/>
              </a:ext>
            </a:extLst>
          </p:cNvPr>
          <p:cNvSpPr txBox="1"/>
          <p:nvPr/>
        </p:nvSpPr>
        <p:spPr>
          <a:xfrm>
            <a:off x="8315242" y="1033028"/>
            <a:ext cx="3646025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Remove obviously bad values (e.g. 6999, -99999, </a:t>
            </a:r>
            <a:r>
              <a:rPr lang="en-CA" sz="1200" dirty="0" err="1">
                <a:solidFill>
                  <a:schemeClr val="bg1"/>
                </a:solidFill>
              </a:rPr>
              <a:t>etc</a:t>
            </a:r>
            <a:r>
              <a:rPr lang="en-CA" sz="1200" dirty="0">
                <a:solidFill>
                  <a:schemeClr val="bg1"/>
                </a:solidFill>
              </a:rPr>
              <a:t>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3A7C9-E6B0-4D2B-9F57-229784D04975}"/>
              </a:ext>
            </a:extLst>
          </p:cNvPr>
          <p:cNvSpPr txBox="1"/>
          <p:nvPr/>
        </p:nvSpPr>
        <p:spPr>
          <a:xfrm>
            <a:off x="8315242" y="1680689"/>
            <a:ext cx="3646025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sz="1200" dirty="0">
                <a:solidFill>
                  <a:schemeClr val="bg1"/>
                </a:solidFill>
              </a:rPr>
              <a:t>Limits test – flag values more than 2 standard deviations different from station mean</a:t>
            </a:r>
          </a:p>
          <a:p>
            <a:pPr marL="342900" indent="-342900">
              <a:buAutoNum type="arabicPeriod"/>
            </a:pPr>
            <a:r>
              <a:rPr lang="en-CA" sz="1200" dirty="0">
                <a:solidFill>
                  <a:schemeClr val="bg1"/>
                </a:solidFill>
              </a:rPr>
              <a:t>Rate of change test – flag values that change dramatically from one day to the next</a:t>
            </a:r>
          </a:p>
          <a:p>
            <a:pPr marL="342900" indent="-342900">
              <a:buAutoNum type="arabicPeriod"/>
            </a:pPr>
            <a:r>
              <a:rPr lang="en-CA" sz="1200" dirty="0">
                <a:solidFill>
                  <a:schemeClr val="bg1"/>
                </a:solidFill>
              </a:rPr>
              <a:t>No change test – flag values when there is little change over 3 days</a:t>
            </a:r>
          </a:p>
          <a:p>
            <a:pPr marL="342900" indent="-342900">
              <a:buAutoNum type="arabicPeriod"/>
            </a:pPr>
            <a:r>
              <a:rPr lang="en-CA" sz="1200" dirty="0">
                <a:solidFill>
                  <a:schemeClr val="bg1"/>
                </a:solidFill>
              </a:rPr>
              <a:t>Flag zeroes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94C79A-61BF-45C1-AC35-C825C4079EB9}"/>
              </a:ext>
            </a:extLst>
          </p:cNvPr>
          <p:cNvSpPr txBox="1"/>
          <p:nvPr/>
        </p:nvSpPr>
        <p:spPr>
          <a:xfrm>
            <a:off x="8315242" y="3093522"/>
            <a:ext cx="3646025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Manual review of flagged data. Delete data as appropriate and document.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50BC07-2663-4939-BE6A-66743C633036}"/>
              </a:ext>
            </a:extLst>
          </p:cNvPr>
          <p:cNvSpPr txBox="1"/>
          <p:nvPr/>
        </p:nvSpPr>
        <p:spPr>
          <a:xfrm>
            <a:off x="8315242" y="3931835"/>
            <a:ext cx="3646025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sz="1200" dirty="0">
                <a:solidFill>
                  <a:schemeClr val="bg1"/>
                </a:solidFill>
              </a:rPr>
              <a:t>For each day, count number of missing values in the hourly dataset.</a:t>
            </a:r>
          </a:p>
          <a:p>
            <a:pPr marL="342900" indent="-342900">
              <a:buAutoNum type="arabicPeriod"/>
            </a:pPr>
            <a:r>
              <a:rPr lang="en-CA" sz="1200" dirty="0">
                <a:solidFill>
                  <a:schemeClr val="bg1"/>
                </a:solidFill>
              </a:rPr>
              <a:t>For each day, compare the daily mean value with the mean calculated from the hourly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CAF792-335C-4863-BE13-9E0643D309A1}"/>
              </a:ext>
            </a:extLst>
          </p:cNvPr>
          <p:cNvSpPr txBox="1"/>
          <p:nvPr/>
        </p:nvSpPr>
        <p:spPr>
          <a:xfrm>
            <a:off x="8315242" y="5610344"/>
            <a:ext cx="3646025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sz="1200" dirty="0">
                <a:solidFill>
                  <a:schemeClr val="bg1"/>
                </a:solidFill>
              </a:rPr>
              <a:t>Fill gaps using redundant sensors at the same station.</a:t>
            </a:r>
          </a:p>
          <a:p>
            <a:pPr marL="342900" indent="-342900">
              <a:buAutoNum type="arabicPeriod"/>
            </a:pPr>
            <a:r>
              <a:rPr lang="en-CA" sz="1200" dirty="0">
                <a:solidFill>
                  <a:schemeClr val="bg1"/>
                </a:solidFill>
              </a:rPr>
              <a:t>Fills gaps using data from adjacent stations based on lapse rates.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4AF67D-340E-46AF-92CA-BE2911C4B117}"/>
              </a:ext>
            </a:extLst>
          </p:cNvPr>
          <p:cNvSpPr txBox="1"/>
          <p:nvPr/>
        </p:nvSpPr>
        <p:spPr>
          <a:xfrm>
            <a:off x="8315242" y="4778602"/>
            <a:ext cx="3646025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Manual review of flagged data. Delete data as appropriate and document.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8E18738-34B5-4000-8804-10EA245B3213}"/>
              </a:ext>
            </a:extLst>
          </p:cNvPr>
          <p:cNvSpPr/>
          <p:nvPr/>
        </p:nvSpPr>
        <p:spPr>
          <a:xfrm rot="5400000">
            <a:off x="9976254" y="595592"/>
            <a:ext cx="324000" cy="50400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DF1FA2C-67C9-4819-BEF3-8E1956BDFFEA}"/>
              </a:ext>
            </a:extLst>
          </p:cNvPr>
          <p:cNvSpPr/>
          <p:nvPr/>
        </p:nvSpPr>
        <p:spPr>
          <a:xfrm rot="5400000">
            <a:off x="9976254" y="1243454"/>
            <a:ext cx="324000" cy="50400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A6009AE-6BF9-4964-97EE-6C399F25650B}"/>
              </a:ext>
            </a:extLst>
          </p:cNvPr>
          <p:cNvSpPr/>
          <p:nvPr/>
        </p:nvSpPr>
        <p:spPr>
          <a:xfrm rot="5400000">
            <a:off x="9976254" y="3492237"/>
            <a:ext cx="324000" cy="50400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CB36F42-31E2-454C-83C3-C1C473343744}"/>
              </a:ext>
            </a:extLst>
          </p:cNvPr>
          <p:cNvSpPr/>
          <p:nvPr/>
        </p:nvSpPr>
        <p:spPr>
          <a:xfrm rot="5400000">
            <a:off x="9976254" y="5175390"/>
            <a:ext cx="324000" cy="50400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D9E1F3-8396-42A6-9FE6-DDBF035556B4}"/>
              </a:ext>
            </a:extLst>
          </p:cNvPr>
          <p:cNvGrpSpPr/>
          <p:nvPr/>
        </p:nvGrpSpPr>
        <p:grpSpPr>
          <a:xfrm>
            <a:off x="6648394" y="241319"/>
            <a:ext cx="1075033" cy="458460"/>
            <a:chOff x="1076444" y="8216900"/>
            <a:chExt cx="1075033" cy="458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458CD9-45C0-4144-9299-EA6BD3E8290D}"/>
                </a:ext>
              </a:extLst>
            </p:cNvPr>
            <p:cNvSpPr/>
            <p:nvPr/>
          </p:nvSpPr>
          <p:spPr>
            <a:xfrm>
              <a:off x="1076444" y="8464550"/>
              <a:ext cx="295156" cy="1651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8DB3B2-7F04-4137-B0EC-8D169D111256}"/>
                </a:ext>
              </a:extLst>
            </p:cNvPr>
            <p:cNvSpPr/>
            <p:nvPr/>
          </p:nvSpPr>
          <p:spPr>
            <a:xfrm>
              <a:off x="1076444" y="8261350"/>
              <a:ext cx="295156" cy="1651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7AA9AC-F134-4F81-AD02-65AE8086ECAD}"/>
                </a:ext>
              </a:extLst>
            </p:cNvPr>
            <p:cNvSpPr txBox="1"/>
            <p:nvPr/>
          </p:nvSpPr>
          <p:spPr>
            <a:xfrm>
              <a:off x="1320800" y="8413750"/>
              <a:ext cx="61908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/>
                <a:t>Manual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45C899-513B-4E48-A6EC-9E51D01860EB}"/>
                </a:ext>
              </a:extLst>
            </p:cNvPr>
            <p:cNvSpPr txBox="1"/>
            <p:nvPr/>
          </p:nvSpPr>
          <p:spPr>
            <a:xfrm>
              <a:off x="1320800" y="8216900"/>
              <a:ext cx="8306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/>
                <a:t>Automated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67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B42B-B151-4FA2-8F27-8CDCBEF6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CC7B-5B01-450B-AAC1-83D7C68C8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27" y="2142067"/>
            <a:ext cx="10298546" cy="3649133"/>
          </a:xfrm>
        </p:spPr>
        <p:txBody>
          <a:bodyPr>
            <a:noAutofit/>
          </a:bodyPr>
          <a:lstStyle/>
          <a:p>
            <a:r>
              <a:rPr lang="en-CA" sz="2800" dirty="0"/>
              <a:t>Purpose: To clean daily and hourly temperature records from West Arm Demonstration Forest climate network (8 stations, 1992-present).</a:t>
            </a:r>
          </a:p>
          <a:p>
            <a:r>
              <a:rPr lang="en-CA" sz="2800" dirty="0"/>
              <a:t>Delete bad data and fill gaps which may occur because of:</a:t>
            </a:r>
          </a:p>
          <a:p>
            <a:pPr lvl="1"/>
            <a:r>
              <a:rPr lang="en-CA" sz="2800" dirty="0"/>
              <a:t>Instrument drift, power failure, programming error, station changes, etc.</a:t>
            </a:r>
          </a:p>
          <a:p>
            <a:r>
              <a:rPr lang="en-CA" sz="2800" dirty="0"/>
              <a:t>R code used to quickly flag </a:t>
            </a:r>
            <a:r>
              <a:rPr lang="en-CA" sz="2800" u="sng" dirty="0"/>
              <a:t>potentially</a:t>
            </a:r>
            <a:r>
              <a:rPr lang="en-CA" sz="2800" dirty="0"/>
              <a:t> bad data.</a:t>
            </a:r>
          </a:p>
          <a:p>
            <a:r>
              <a:rPr lang="en-CA" sz="2800" dirty="0"/>
              <a:t>Flags then manually reviewed and data points deleted based on expert experience.</a:t>
            </a:r>
          </a:p>
        </p:txBody>
      </p:sp>
    </p:spTree>
    <p:extLst>
      <p:ext uri="{BB962C8B-B14F-4D97-AF65-F5344CB8AC3E}">
        <p14:creationId xmlns:p14="http://schemas.microsoft.com/office/powerpoint/2010/main" val="72814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71A9-FF42-4578-BB50-F3D3352B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CA" dirty="0"/>
              <a:t>Step 1 – pre-screen and Initial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FA3F8-C2CC-4A36-9B5C-A3E8171B4935}"/>
              </a:ext>
            </a:extLst>
          </p:cNvPr>
          <p:cNvSpPr txBox="1"/>
          <p:nvPr/>
        </p:nvSpPr>
        <p:spPr>
          <a:xfrm>
            <a:off x="2157104" y="2556298"/>
            <a:ext cx="118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Pre-screen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D2A23-AA98-4009-B111-16E4E0385966}"/>
              </a:ext>
            </a:extLst>
          </p:cNvPr>
          <p:cNvSpPr txBox="1"/>
          <p:nvPr/>
        </p:nvSpPr>
        <p:spPr>
          <a:xfrm>
            <a:off x="2157104" y="3982967"/>
            <a:ext cx="1528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Step 1 – Initial review of the mean, min and max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A07F3-4A59-43F5-9935-8647D7CA06C2}"/>
              </a:ext>
            </a:extLst>
          </p:cNvPr>
          <p:cNvSpPr txBox="1"/>
          <p:nvPr/>
        </p:nvSpPr>
        <p:spPr>
          <a:xfrm>
            <a:off x="3946446" y="1825089"/>
            <a:ext cx="36460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Daily air temperature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39E53-7FE3-4957-92FA-6B0689ACC6D9}"/>
              </a:ext>
            </a:extLst>
          </p:cNvPr>
          <p:cNvSpPr txBox="1"/>
          <p:nvPr/>
        </p:nvSpPr>
        <p:spPr>
          <a:xfrm>
            <a:off x="3946446" y="2556298"/>
            <a:ext cx="522526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Remove obviously bad values (e.g. 6999, -9999, </a:t>
            </a:r>
            <a:r>
              <a:rPr lang="en-CA" dirty="0" err="1">
                <a:solidFill>
                  <a:schemeClr val="bg1"/>
                </a:solidFill>
              </a:rPr>
              <a:t>etc</a:t>
            </a:r>
            <a:r>
              <a:rPr lang="en-CA" dirty="0">
                <a:solidFill>
                  <a:schemeClr val="bg1"/>
                </a:solidFill>
              </a:rPr>
              <a:t>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B6C19A-72D2-49BE-9EF9-14DE881BBB2C}"/>
              </a:ext>
            </a:extLst>
          </p:cNvPr>
          <p:cNvSpPr txBox="1"/>
          <p:nvPr/>
        </p:nvSpPr>
        <p:spPr>
          <a:xfrm>
            <a:off x="3946446" y="3305560"/>
            <a:ext cx="5225265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Limits test – flag values more than 2 standard deviations different from station mean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Rate of change test – flag values that change dramatically from one day to the next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No change test – flag values when there is little change over 3 days</a:t>
            </a:r>
          </a:p>
          <a:p>
            <a:pPr marL="342900" indent="-342900">
              <a:buAutoNum type="arabicPeriod"/>
            </a:pPr>
            <a:r>
              <a:rPr lang="en-CA" dirty="0">
                <a:solidFill>
                  <a:schemeClr val="bg1"/>
                </a:solidFill>
              </a:rPr>
              <a:t>Flag zeroes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A3FC90-6F71-458B-9A8E-37D298C2F87D}"/>
              </a:ext>
            </a:extLst>
          </p:cNvPr>
          <p:cNvSpPr txBox="1"/>
          <p:nvPr/>
        </p:nvSpPr>
        <p:spPr>
          <a:xfrm>
            <a:off x="3946446" y="5337228"/>
            <a:ext cx="522526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Manual review of flagged data. Delete data as appropriate and document.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C07EFE6-8577-41C2-9B60-C046A85083FD}"/>
              </a:ext>
            </a:extLst>
          </p:cNvPr>
          <p:cNvSpPr/>
          <p:nvPr/>
        </p:nvSpPr>
        <p:spPr>
          <a:xfrm rot="5400000">
            <a:off x="5607458" y="2118862"/>
            <a:ext cx="324000" cy="50400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83D9629-429B-4E6F-AC1B-07284F148D98}"/>
              </a:ext>
            </a:extLst>
          </p:cNvPr>
          <p:cNvSpPr/>
          <p:nvPr/>
        </p:nvSpPr>
        <p:spPr>
          <a:xfrm rot="5400000">
            <a:off x="5607458" y="2868325"/>
            <a:ext cx="324000" cy="50400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51D3C2-B715-43C4-BEC4-23C7256157E0}"/>
              </a:ext>
            </a:extLst>
          </p:cNvPr>
          <p:cNvGrpSpPr/>
          <p:nvPr/>
        </p:nvGrpSpPr>
        <p:grpSpPr>
          <a:xfrm>
            <a:off x="9608172" y="1462741"/>
            <a:ext cx="1521896" cy="603126"/>
            <a:chOff x="1076444" y="8161484"/>
            <a:chExt cx="1521896" cy="60312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7E2976A-C3B4-4D3E-9CA9-03C885273C61}"/>
                </a:ext>
              </a:extLst>
            </p:cNvPr>
            <p:cNvSpPr/>
            <p:nvPr/>
          </p:nvSpPr>
          <p:spPr>
            <a:xfrm>
              <a:off x="1076444" y="8492258"/>
              <a:ext cx="295156" cy="1651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5A6DF2-4A2B-4F18-B73F-6ADAF3BBAF0C}"/>
                </a:ext>
              </a:extLst>
            </p:cNvPr>
            <p:cNvSpPr/>
            <p:nvPr/>
          </p:nvSpPr>
          <p:spPr>
            <a:xfrm>
              <a:off x="1076444" y="8261350"/>
              <a:ext cx="295156" cy="1651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0E50E2-299A-452A-8F33-F476FD967BAE}"/>
                </a:ext>
              </a:extLst>
            </p:cNvPr>
            <p:cNvSpPr txBox="1"/>
            <p:nvPr/>
          </p:nvSpPr>
          <p:spPr>
            <a:xfrm>
              <a:off x="1357744" y="8395278"/>
              <a:ext cx="899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Manual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153FBA-2B42-459B-9C5E-7BE8EEBB6394}"/>
                </a:ext>
              </a:extLst>
            </p:cNvPr>
            <p:cNvSpPr txBox="1"/>
            <p:nvPr/>
          </p:nvSpPr>
          <p:spPr>
            <a:xfrm>
              <a:off x="1357744" y="8161484"/>
              <a:ext cx="1240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Automated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806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980D-FFDB-4788-8C47-DF8F98B5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Pre-screening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8CEFA-B034-4304-8AD8-9793A14EA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043744"/>
            <a:ext cx="6649063" cy="3649133"/>
          </a:xfrm>
        </p:spPr>
        <p:txBody>
          <a:bodyPr>
            <a:normAutofit/>
          </a:bodyPr>
          <a:lstStyle/>
          <a:p>
            <a:r>
              <a:rPr lang="en-CA" sz="2400" dirty="0"/>
              <a:t>R code deletes obvious errors.</a:t>
            </a:r>
          </a:p>
          <a:p>
            <a:pPr lvl="1"/>
            <a:r>
              <a:rPr lang="en-CA" sz="2200" dirty="0"/>
              <a:t>Due to programming errors, sensor failure, wiring problems.</a:t>
            </a:r>
          </a:p>
          <a:p>
            <a:r>
              <a:rPr lang="en-CA" sz="2400" dirty="0"/>
              <a:t>Values set manually based on quick manual review.</a:t>
            </a:r>
          </a:p>
          <a:p>
            <a:pPr lvl="1"/>
            <a:r>
              <a:rPr lang="en-CA" sz="2200" dirty="0"/>
              <a:t>E.g. -6999</a:t>
            </a:r>
          </a:p>
          <a:p>
            <a:endParaRPr lang="en-CA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D3FB6C-2F0C-4D8A-93A8-B3A0BECA7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77" y="365126"/>
            <a:ext cx="4152520" cy="605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0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AA77-1969-4FE8-9D66-4272048C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/>
              <a:t>1. Limits Test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DBC03-48F8-4C5A-BA7B-D466DE58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Autofit/>
          </a:bodyPr>
          <a:lstStyle/>
          <a:p>
            <a:r>
              <a:rPr lang="en-CA" sz="2400" dirty="0"/>
              <a:t>Tests if daily mean, min and max values fall within a reasonable range. </a:t>
            </a:r>
          </a:p>
          <a:p>
            <a:r>
              <a:rPr lang="en-CA" sz="2400" dirty="0"/>
              <a:t>Algorithm:</a:t>
            </a:r>
          </a:p>
          <a:p>
            <a:pPr lvl="1"/>
            <a:r>
              <a:rPr lang="en-CA" sz="2400" dirty="0"/>
              <a:t>For each day of the year, use the first 10 years of data to calculate the average and standard deviation for daily mean, maximum and minimum. </a:t>
            </a:r>
          </a:p>
          <a:p>
            <a:pPr lvl="1"/>
            <a:r>
              <a:rPr lang="en-CA" sz="2400" dirty="0"/>
              <a:t>Flag data that do not fall within 2 standard deviations of the average.</a:t>
            </a:r>
          </a:p>
          <a:p>
            <a:pPr marL="285750" lvl="1"/>
            <a:r>
              <a:rPr lang="en-CA" sz="2400" dirty="0"/>
              <a:t>Could also use data from another station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D0B2152-E333-41E4-9640-A4712B99F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944880"/>
            <a:ext cx="4846320" cy="4846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0235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07DA-E1BE-4E3A-91AA-EEA1AADF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Rate of Change Test	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6EE5E-5CA9-49FE-A6FF-6448F83E2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A" sz="2400" dirty="0"/>
              <a:t>Using other data (e.g. Environment Canada stations) to assess if the change in temperature from one day to the next is reasonable (identify spikes).</a:t>
            </a:r>
          </a:p>
          <a:p>
            <a:r>
              <a:rPr lang="en-CA" sz="2400" dirty="0"/>
              <a:t>Algorithm:</a:t>
            </a:r>
          </a:p>
          <a:p>
            <a:pPr lvl="1"/>
            <a:r>
              <a:rPr lang="en-US" sz="2400" dirty="0"/>
              <a:t>Calculate the difference between two consecutive values. If the difference is larger than expected, data is flagged.</a:t>
            </a:r>
          </a:p>
          <a:p>
            <a:pPr lvl="1"/>
            <a:r>
              <a:rPr lang="en-US" sz="2400" dirty="0"/>
              <a:t>For the WADF stations, derived max expected daily change from Castlegar climate station (1992 to 2019). </a:t>
            </a:r>
          </a:p>
        </p:txBody>
      </p:sp>
    </p:spTree>
    <p:extLst>
      <p:ext uri="{BB962C8B-B14F-4D97-AF65-F5344CB8AC3E}">
        <p14:creationId xmlns:p14="http://schemas.microsoft.com/office/powerpoint/2010/main" val="64599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8844-5902-41E4-BCA3-012D93DD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No Change Test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8577C-3B04-40BC-B520-2FBA2D1B4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837270"/>
            <a:ext cx="7257472" cy="3649133"/>
          </a:xfrm>
        </p:spPr>
        <p:txBody>
          <a:bodyPr>
            <a:normAutofit/>
          </a:bodyPr>
          <a:lstStyle/>
          <a:p>
            <a:r>
              <a:rPr lang="en-CA" sz="2400" dirty="0"/>
              <a:t>Identify when mean temperature changes less than 0.1°C over 2 or more days.</a:t>
            </a:r>
          </a:p>
          <a:p>
            <a:r>
              <a:rPr lang="en-CA" sz="2400" dirty="0"/>
              <a:t>Causes: Sensor malfunction, programming errors.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7AF9C8B-5650-445E-BDF4-EF683D7BE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148" y="2009881"/>
            <a:ext cx="3724130" cy="341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4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BD1B-2043-426F-AE44-95572119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Zeros for Min and Max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349C-0B26-46C6-AC3C-99C3F59AA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938251" cy="3649133"/>
          </a:xfrm>
        </p:spPr>
        <p:txBody>
          <a:bodyPr>
            <a:normAutofit/>
          </a:bodyPr>
          <a:lstStyle/>
          <a:p>
            <a:r>
              <a:rPr lang="en-CA" sz="2400" dirty="0"/>
              <a:t>Zeros for Min and Max temperatures can result when loggers are reset due to program changes or power problems.</a:t>
            </a:r>
          </a:p>
          <a:p>
            <a:r>
              <a:rPr lang="en-CA" sz="2400" dirty="0"/>
              <a:t>Flag zero values for review.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BDCC1-03D8-43E1-ABB6-0FE32C4F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106" y="1700520"/>
            <a:ext cx="6071408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73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1578</Words>
  <Application>Microsoft Office PowerPoint</Application>
  <PresentationFormat>Widescreen</PresentationFormat>
  <Paragraphs>204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Quality Assurance/Quality Control (QA/QC) Processes developed for W.A.D.F. Temperature Data</vt:lpstr>
      <vt:lpstr>overview</vt:lpstr>
      <vt:lpstr>Introduction </vt:lpstr>
      <vt:lpstr>Step 1 – pre-screen and Initial review</vt:lpstr>
      <vt:lpstr>Pre-screening</vt:lpstr>
      <vt:lpstr>1. Limits Test</vt:lpstr>
      <vt:lpstr>2. Rate of Change Test  </vt:lpstr>
      <vt:lpstr>3. No Change Test</vt:lpstr>
      <vt:lpstr>4. Zeros for Min and Max</vt:lpstr>
      <vt:lpstr>Step 1 Manual Review</vt:lpstr>
      <vt:lpstr>PowerPoint Presentation</vt:lpstr>
      <vt:lpstr>Step 2 ‘statistical’ tests</vt:lpstr>
      <vt:lpstr>Step 2 QA/QC Efficiency: Burn station</vt:lpstr>
      <vt:lpstr>Step 3 gap-filling (optional)</vt:lpstr>
      <vt:lpstr>summary of deleted data (steps 1 and 2)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Assurance/Quality Control (QA/QC) Processes developed for W.A.D.F. Temperature Data</dc:title>
  <dc:creator>Neumann, Natasha FLNR:EX</dc:creator>
  <cp:lastModifiedBy>Neumann, Natasha FLNR:EX</cp:lastModifiedBy>
  <cp:revision>19</cp:revision>
  <dcterms:created xsi:type="dcterms:W3CDTF">2020-09-15T19:41:17Z</dcterms:created>
  <dcterms:modified xsi:type="dcterms:W3CDTF">2020-09-17T17:21:40Z</dcterms:modified>
</cp:coreProperties>
</file>