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2" r:id="rId3"/>
    <p:sldId id="257" r:id="rId4"/>
    <p:sldId id="265" r:id="rId5"/>
    <p:sldId id="263" r:id="rId6"/>
    <p:sldId id="264" r:id="rId7"/>
    <p:sldId id="258" r:id="rId8"/>
    <p:sldId id="259" r:id="rId9"/>
    <p:sldId id="268" r:id="rId10"/>
    <p:sldId id="266" r:id="rId11"/>
    <p:sldId id="267" r:id="rId12"/>
    <p:sldId id="269" r:id="rId13"/>
    <p:sldId id="270" r:id="rId14"/>
    <p:sldId id="26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44F483-0E91-4238-BB9A-0E1DD71E7BA7}" type="datetimeFigureOut">
              <a:rPr lang="en-US" smtClean="0"/>
              <a:t>11/29/2022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CF96D-A04E-47E7-96AD-AE96380F4DD3}" type="slidenum">
              <a:rPr lang="en-US" smtClean="0"/>
              <a:t>‹#›</a:t>
            </a:fld>
            <a:endParaRPr lang="en-US"/>
          </a:p>
        </p:txBody>
      </p:sp>
    </p:spTree>
    <p:extLst>
      <p:ext uri="{BB962C8B-B14F-4D97-AF65-F5344CB8AC3E}">
        <p14:creationId xmlns:p14="http://schemas.microsoft.com/office/powerpoint/2010/main" val="414549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Page: Introduction to paper and authors</a:t>
            </a:r>
          </a:p>
        </p:txBody>
      </p:sp>
      <p:sp>
        <p:nvSpPr>
          <p:cNvPr id="4" name="Slide Number Placeholder 3"/>
          <p:cNvSpPr>
            <a:spLocks noGrp="1"/>
          </p:cNvSpPr>
          <p:nvPr>
            <p:ph type="sldNum" sz="quarter" idx="5"/>
          </p:nvPr>
        </p:nvSpPr>
        <p:spPr/>
        <p:txBody>
          <a:bodyPr/>
          <a:lstStyle/>
          <a:p>
            <a:fld id="{FA2CF96D-A04E-47E7-96AD-AE96380F4DD3}" type="slidenum">
              <a:rPr lang="en-US" smtClean="0"/>
              <a:t>1</a:t>
            </a:fld>
            <a:endParaRPr lang="en-US"/>
          </a:p>
        </p:txBody>
      </p:sp>
    </p:spTree>
    <p:extLst>
      <p:ext uri="{BB962C8B-B14F-4D97-AF65-F5344CB8AC3E}">
        <p14:creationId xmlns:p14="http://schemas.microsoft.com/office/powerpoint/2010/main" val="470989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Shadow boxes are new components that are introduced by </a:t>
            </a:r>
            <a:r>
              <a:rPr lang="en-US" dirty="0" err="1"/>
              <a:t>HiPress</a:t>
            </a:r>
            <a:endParaRPr lang="en-US" dirty="0"/>
          </a:p>
        </p:txBody>
      </p:sp>
      <p:sp>
        <p:nvSpPr>
          <p:cNvPr id="4" name="Slide Number Placeholder 3"/>
          <p:cNvSpPr>
            <a:spLocks noGrp="1"/>
          </p:cNvSpPr>
          <p:nvPr>
            <p:ph type="sldNum" sz="quarter" idx="5"/>
          </p:nvPr>
        </p:nvSpPr>
        <p:spPr/>
        <p:txBody>
          <a:bodyPr/>
          <a:lstStyle/>
          <a:p>
            <a:fld id="{FA2CF96D-A04E-47E7-96AD-AE96380F4DD3}" type="slidenum">
              <a:rPr lang="en-US" smtClean="0"/>
              <a:t>12</a:t>
            </a:fld>
            <a:endParaRPr lang="en-US"/>
          </a:p>
        </p:txBody>
      </p:sp>
    </p:spTree>
    <p:extLst>
      <p:ext uri="{BB962C8B-B14F-4D97-AF65-F5344CB8AC3E}">
        <p14:creationId xmlns:p14="http://schemas.microsoft.com/office/powerpoint/2010/main" val="1774191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DNN</a:t>
            </a:r>
            <a:r>
              <a:rPr lang="en-US" dirty="0"/>
              <a:t> over Cloud, part 3, Need for gradient synchronization through network</a:t>
            </a:r>
          </a:p>
          <a:p>
            <a:endParaRPr lang="en-US" dirty="0"/>
          </a:p>
        </p:txBody>
      </p:sp>
      <p:sp>
        <p:nvSpPr>
          <p:cNvPr id="4" name="Slide Number Placeholder 3"/>
          <p:cNvSpPr>
            <a:spLocks noGrp="1"/>
          </p:cNvSpPr>
          <p:nvPr>
            <p:ph type="sldNum" sz="quarter" idx="5"/>
          </p:nvPr>
        </p:nvSpPr>
        <p:spPr/>
        <p:txBody>
          <a:bodyPr/>
          <a:lstStyle/>
          <a:p>
            <a:fld id="{FA2CF96D-A04E-47E7-96AD-AE96380F4DD3}" type="slidenum">
              <a:rPr lang="en-US" smtClean="0"/>
              <a:t>14</a:t>
            </a:fld>
            <a:endParaRPr lang="en-US"/>
          </a:p>
        </p:txBody>
      </p:sp>
    </p:spTree>
    <p:extLst>
      <p:ext uri="{BB962C8B-B14F-4D97-AF65-F5344CB8AC3E}">
        <p14:creationId xmlns:p14="http://schemas.microsoft.com/office/powerpoint/2010/main" val="3573728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Scaling Efficiency As N increases,  scaling efficiency decreases </a:t>
            </a:r>
          </a:p>
        </p:txBody>
      </p:sp>
      <p:sp>
        <p:nvSpPr>
          <p:cNvPr id="4" name="Slide Number Placeholder 3"/>
          <p:cNvSpPr>
            <a:spLocks noGrp="1"/>
          </p:cNvSpPr>
          <p:nvPr>
            <p:ph type="sldNum" sz="quarter" idx="5"/>
          </p:nvPr>
        </p:nvSpPr>
        <p:spPr/>
        <p:txBody>
          <a:bodyPr/>
          <a:lstStyle/>
          <a:p>
            <a:fld id="{FA2CF96D-A04E-47E7-96AD-AE96380F4DD3}" type="slidenum">
              <a:rPr lang="en-US" smtClean="0"/>
              <a:t>15</a:t>
            </a:fld>
            <a:endParaRPr lang="en-US"/>
          </a:p>
        </p:txBody>
      </p:sp>
    </p:spTree>
    <p:extLst>
      <p:ext uri="{BB962C8B-B14F-4D97-AF65-F5344CB8AC3E}">
        <p14:creationId xmlns:p14="http://schemas.microsoft.com/office/powerpoint/2010/main" val="662108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Techniques used in paper are implemented over the cloud</a:t>
            </a:r>
          </a:p>
        </p:txBody>
      </p:sp>
      <p:sp>
        <p:nvSpPr>
          <p:cNvPr id="4" name="Slide Number Placeholder 3"/>
          <p:cNvSpPr>
            <a:spLocks noGrp="1"/>
          </p:cNvSpPr>
          <p:nvPr>
            <p:ph type="sldNum" sz="quarter" idx="5"/>
          </p:nvPr>
        </p:nvSpPr>
        <p:spPr/>
        <p:txBody>
          <a:bodyPr/>
          <a:lstStyle/>
          <a:p>
            <a:fld id="{FA2CF96D-A04E-47E7-96AD-AE96380F4DD3}" type="slidenum">
              <a:rPr lang="en-US" smtClean="0"/>
              <a:t>2</a:t>
            </a:fld>
            <a:endParaRPr lang="en-US"/>
          </a:p>
        </p:txBody>
      </p:sp>
    </p:spTree>
    <p:extLst>
      <p:ext uri="{BB962C8B-B14F-4D97-AF65-F5344CB8AC3E}">
        <p14:creationId xmlns:p14="http://schemas.microsoft.com/office/powerpoint/2010/main" val="1256148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Background details of ML with Cloud. Quick background ML over the cloud – quick explanation as to why we would use Cloud for ML</a:t>
            </a:r>
          </a:p>
        </p:txBody>
      </p:sp>
      <p:sp>
        <p:nvSpPr>
          <p:cNvPr id="4" name="Slide Number Placeholder 3"/>
          <p:cNvSpPr>
            <a:spLocks noGrp="1"/>
          </p:cNvSpPr>
          <p:nvPr>
            <p:ph type="sldNum" sz="quarter" idx="5"/>
          </p:nvPr>
        </p:nvSpPr>
        <p:spPr/>
        <p:txBody>
          <a:bodyPr/>
          <a:lstStyle/>
          <a:p>
            <a:fld id="{FA2CF96D-A04E-47E7-96AD-AE96380F4DD3}" type="slidenum">
              <a:rPr lang="en-US" smtClean="0"/>
              <a:t>3</a:t>
            </a:fld>
            <a:endParaRPr lang="en-US"/>
          </a:p>
        </p:txBody>
      </p:sp>
    </p:spTree>
    <p:extLst>
      <p:ext uri="{BB962C8B-B14F-4D97-AF65-F5344CB8AC3E}">
        <p14:creationId xmlns:p14="http://schemas.microsoft.com/office/powerpoint/2010/main" val="13890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mostly uses </a:t>
            </a:r>
            <a:r>
              <a:rPr lang="en-US" dirty="0" err="1"/>
              <a:t>CNNs</a:t>
            </a:r>
            <a:r>
              <a:rPr lang="en-US" dirty="0"/>
              <a:t>, and we saw </a:t>
            </a:r>
            <a:r>
              <a:rPr lang="en-US" dirty="0" err="1"/>
              <a:t>CNNs</a:t>
            </a:r>
            <a:r>
              <a:rPr lang="en-US" dirty="0"/>
              <a:t> in class last week</a:t>
            </a:r>
          </a:p>
          <a:p>
            <a:endParaRPr lang="en-US" dirty="0"/>
          </a:p>
          <a:p>
            <a:r>
              <a:rPr lang="en-US" dirty="0"/>
              <a:t>Recall that these convolution layers apply </a:t>
            </a:r>
            <a:r>
              <a:rPr lang="en-US" dirty="0" err="1"/>
              <a:t>kernals</a:t>
            </a:r>
            <a:r>
              <a:rPr lang="en-US" dirty="0"/>
              <a:t>/filters to incoming data to create feature maps. Early conv layers try to identity simple features, like an edge, or line. </a:t>
            </a:r>
            <a:br>
              <a:rPr lang="en-US" dirty="0"/>
            </a:br>
            <a:r>
              <a:rPr lang="en-US" dirty="0"/>
              <a:t>Later conv layers try to identity more sophisticated features like entire objects. “Houses” “Cat”. These are completely trainable by the model.</a:t>
            </a:r>
            <a:br>
              <a:rPr lang="en-US" dirty="0"/>
            </a:br>
            <a:r>
              <a:rPr lang="en-US" dirty="0"/>
              <a:t>Conv layers are used to detect patterns through the use of filters, and each filter has trainable weights associated with it. We do not need to predefine any filters, the model trains these values</a:t>
            </a:r>
          </a:p>
        </p:txBody>
      </p:sp>
      <p:sp>
        <p:nvSpPr>
          <p:cNvPr id="4" name="Slide Number Placeholder 3"/>
          <p:cNvSpPr>
            <a:spLocks noGrp="1"/>
          </p:cNvSpPr>
          <p:nvPr>
            <p:ph type="sldNum" sz="quarter" idx="5"/>
          </p:nvPr>
        </p:nvSpPr>
        <p:spPr/>
        <p:txBody>
          <a:bodyPr/>
          <a:lstStyle/>
          <a:p>
            <a:fld id="{FA2CF96D-A04E-47E7-96AD-AE96380F4DD3}" type="slidenum">
              <a:rPr lang="en-US" smtClean="0"/>
              <a:t>4</a:t>
            </a:fld>
            <a:endParaRPr lang="en-US"/>
          </a:p>
        </p:txBody>
      </p:sp>
    </p:spTree>
    <p:extLst>
      <p:ext uri="{BB962C8B-B14F-4D97-AF65-F5344CB8AC3E}">
        <p14:creationId xmlns:p14="http://schemas.microsoft.com/office/powerpoint/2010/main" val="2646804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Nvidia </a:t>
            </a:r>
            <a:r>
              <a:rPr lang="en-US" dirty="0" err="1"/>
              <a:t>V100</a:t>
            </a:r>
            <a:r>
              <a:rPr lang="en-US" dirty="0"/>
              <a:t> GPUs, built with ML in mind, </a:t>
            </a:r>
            <a:br>
              <a:rPr lang="en-US" dirty="0"/>
            </a:br>
            <a:r>
              <a:rPr lang="en-US" dirty="0"/>
              <a:t>These 16 nodes are running 16 instances* of the ML algorithm. This has many pros, and some cons that we must deal with.</a:t>
            </a:r>
          </a:p>
          <a:p>
            <a:endParaRPr lang="en-US" dirty="0"/>
          </a:p>
          <a:p>
            <a:r>
              <a:rPr lang="en-US" dirty="0"/>
              <a:t>After 7)</a:t>
            </a:r>
          </a:p>
        </p:txBody>
      </p:sp>
      <p:sp>
        <p:nvSpPr>
          <p:cNvPr id="4" name="Slide Number Placeholder 3"/>
          <p:cNvSpPr>
            <a:spLocks noGrp="1"/>
          </p:cNvSpPr>
          <p:nvPr>
            <p:ph type="sldNum" sz="quarter" idx="5"/>
          </p:nvPr>
        </p:nvSpPr>
        <p:spPr/>
        <p:txBody>
          <a:bodyPr/>
          <a:lstStyle/>
          <a:p>
            <a:fld id="{FA2CF96D-A04E-47E7-96AD-AE96380F4DD3}" type="slidenum">
              <a:rPr lang="en-US" smtClean="0"/>
              <a:t>5</a:t>
            </a:fld>
            <a:endParaRPr lang="en-US"/>
          </a:p>
        </p:txBody>
      </p:sp>
    </p:spTree>
    <p:extLst>
      <p:ext uri="{BB962C8B-B14F-4D97-AF65-F5344CB8AC3E}">
        <p14:creationId xmlns:p14="http://schemas.microsoft.com/office/powerpoint/2010/main" val="1324781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Gradient Synchronization - </a:t>
            </a:r>
          </a:p>
        </p:txBody>
      </p:sp>
      <p:sp>
        <p:nvSpPr>
          <p:cNvPr id="4" name="Slide Number Placeholder 3"/>
          <p:cNvSpPr>
            <a:spLocks noGrp="1"/>
          </p:cNvSpPr>
          <p:nvPr>
            <p:ph type="sldNum" sz="quarter" idx="5"/>
          </p:nvPr>
        </p:nvSpPr>
        <p:spPr/>
        <p:txBody>
          <a:bodyPr/>
          <a:lstStyle/>
          <a:p>
            <a:fld id="{FA2CF96D-A04E-47E7-96AD-AE96380F4DD3}" type="slidenum">
              <a:rPr lang="en-US" smtClean="0"/>
              <a:t>6</a:t>
            </a:fld>
            <a:endParaRPr lang="en-US"/>
          </a:p>
        </p:txBody>
      </p:sp>
    </p:spTree>
    <p:extLst>
      <p:ext uri="{BB962C8B-B14F-4D97-AF65-F5344CB8AC3E}">
        <p14:creationId xmlns:p14="http://schemas.microsoft.com/office/powerpoint/2010/main" val="2555430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Gradient compression is not new, there are known algorithms, and they mostly fall into 2 categories</a:t>
            </a:r>
          </a:p>
          <a:p>
            <a:r>
              <a:rPr lang="en-US" dirty="0"/>
              <a:t>Quantization doesn’t increase the number of epochs, surprisingly</a:t>
            </a:r>
          </a:p>
          <a:p>
            <a:endParaRPr lang="en-US" dirty="0"/>
          </a:p>
          <a:p>
            <a:r>
              <a:rPr lang="en-US" dirty="0"/>
              <a:t>Next slide, what does compression-aware synchronization mean?</a:t>
            </a:r>
            <a:br>
              <a:rPr lang="en-US" dirty="0"/>
            </a:br>
            <a:endParaRPr lang="en-US" dirty="0"/>
          </a:p>
        </p:txBody>
      </p:sp>
      <p:sp>
        <p:nvSpPr>
          <p:cNvPr id="4" name="Slide Number Placeholder 3"/>
          <p:cNvSpPr>
            <a:spLocks noGrp="1"/>
          </p:cNvSpPr>
          <p:nvPr>
            <p:ph type="sldNum" sz="quarter" idx="5"/>
          </p:nvPr>
        </p:nvSpPr>
        <p:spPr/>
        <p:txBody>
          <a:bodyPr/>
          <a:lstStyle/>
          <a:p>
            <a:fld id="{FA2CF96D-A04E-47E7-96AD-AE96380F4DD3}" type="slidenum">
              <a:rPr lang="en-US" smtClean="0"/>
              <a:t>7</a:t>
            </a:fld>
            <a:endParaRPr lang="en-US"/>
          </a:p>
        </p:txBody>
      </p:sp>
    </p:spTree>
    <p:extLst>
      <p:ext uri="{BB962C8B-B14F-4D97-AF65-F5344CB8AC3E}">
        <p14:creationId xmlns:p14="http://schemas.microsoft.com/office/powerpoint/2010/main" val="2853380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DNN</a:t>
            </a:r>
            <a:r>
              <a:rPr lang="en-US" dirty="0"/>
              <a:t> over Cloud, part 2, the problem with scaling 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Intra-machine communication matters, CPU assisted aggregation not needed because of </a:t>
            </a:r>
            <a:r>
              <a:rPr lang="en-US" dirty="0" err="1"/>
              <a:t>NVLink</a:t>
            </a:r>
            <a:r>
              <a:rPr lang="en-US" dirty="0"/>
              <a:t>, no need to go through PCIe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found several papers devoted to just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FA2CF96D-A04E-47E7-96AD-AE96380F4DD3}" type="slidenum">
              <a:rPr lang="en-US" smtClean="0"/>
              <a:t>8</a:t>
            </a:fld>
            <a:endParaRPr lang="en-US"/>
          </a:p>
        </p:txBody>
      </p:sp>
    </p:spTree>
    <p:extLst>
      <p:ext uri="{BB962C8B-B14F-4D97-AF65-F5344CB8AC3E}">
        <p14:creationId xmlns:p14="http://schemas.microsoft.com/office/powerpoint/2010/main" val="1599765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slide, to give a bit of context to complexity</a:t>
            </a:r>
          </a:p>
        </p:txBody>
      </p:sp>
      <p:sp>
        <p:nvSpPr>
          <p:cNvPr id="4" name="Slide Number Placeholder 3"/>
          <p:cNvSpPr>
            <a:spLocks noGrp="1"/>
          </p:cNvSpPr>
          <p:nvPr>
            <p:ph type="sldNum" sz="quarter" idx="5"/>
          </p:nvPr>
        </p:nvSpPr>
        <p:spPr/>
        <p:txBody>
          <a:bodyPr/>
          <a:lstStyle/>
          <a:p>
            <a:fld id="{FA2CF96D-A04E-47E7-96AD-AE96380F4DD3}" type="slidenum">
              <a:rPr lang="en-US" smtClean="0"/>
              <a:t>9</a:t>
            </a:fld>
            <a:endParaRPr lang="en-US"/>
          </a:p>
        </p:txBody>
      </p:sp>
    </p:spTree>
    <p:extLst>
      <p:ext uri="{BB962C8B-B14F-4D97-AF65-F5344CB8AC3E}">
        <p14:creationId xmlns:p14="http://schemas.microsoft.com/office/powerpoint/2010/main" val="2555777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6A41E-B403-4ECB-9104-1E911AA5F0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783B6B-74C8-4FB2-A385-DB9A52588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2FCA7F-B647-4194-A531-DAF268529F7E}"/>
              </a:ext>
            </a:extLst>
          </p:cNvPr>
          <p:cNvSpPr>
            <a:spLocks noGrp="1"/>
          </p:cNvSpPr>
          <p:nvPr>
            <p:ph type="dt" sz="half" idx="10"/>
          </p:nvPr>
        </p:nvSpPr>
        <p:spPr/>
        <p:txBody>
          <a:bodyPr/>
          <a:lstStyle/>
          <a:p>
            <a:fld id="{0159C997-FAF6-4F7B-9C41-38E79CCAFB63}" type="datetimeFigureOut">
              <a:rPr lang="en-US" smtClean="0"/>
              <a:t>11/29/2022</a:t>
            </a:fld>
            <a:endParaRPr lang="en-US"/>
          </a:p>
        </p:txBody>
      </p:sp>
      <p:sp>
        <p:nvSpPr>
          <p:cNvPr id="5" name="Footer Placeholder 4">
            <a:extLst>
              <a:ext uri="{FF2B5EF4-FFF2-40B4-BE49-F238E27FC236}">
                <a16:creationId xmlns:a16="http://schemas.microsoft.com/office/drawing/2014/main" id="{82523B20-4D59-449B-9FC0-962385818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C74BE6-CAEB-4792-AE50-0CEF97E3B52B}"/>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312357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53C7-3798-4275-B19C-547BE4B854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1188E2-B891-48D6-989C-E64E693218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220812-3A0B-4360-AEAC-3198BF239CED}"/>
              </a:ext>
            </a:extLst>
          </p:cNvPr>
          <p:cNvSpPr>
            <a:spLocks noGrp="1"/>
          </p:cNvSpPr>
          <p:nvPr>
            <p:ph type="dt" sz="half" idx="10"/>
          </p:nvPr>
        </p:nvSpPr>
        <p:spPr/>
        <p:txBody>
          <a:bodyPr/>
          <a:lstStyle/>
          <a:p>
            <a:fld id="{0159C997-FAF6-4F7B-9C41-38E79CCAFB63}" type="datetimeFigureOut">
              <a:rPr lang="en-US" smtClean="0"/>
              <a:t>11/29/2022</a:t>
            </a:fld>
            <a:endParaRPr lang="en-US"/>
          </a:p>
        </p:txBody>
      </p:sp>
      <p:sp>
        <p:nvSpPr>
          <p:cNvPr id="5" name="Footer Placeholder 4">
            <a:extLst>
              <a:ext uri="{FF2B5EF4-FFF2-40B4-BE49-F238E27FC236}">
                <a16:creationId xmlns:a16="http://schemas.microsoft.com/office/drawing/2014/main" id="{9CED3386-38A8-452C-ABB0-BA3489AFF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C5D7CA-043F-4EF6-8CFD-2A5E98A06CAD}"/>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3205295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D122A1-0B0B-4FCD-95C9-16CAA6C21A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560FB5-0E1E-4341-A585-E9B9706AFD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BE9DF-26B1-4E0C-A488-57219D9A36D4}"/>
              </a:ext>
            </a:extLst>
          </p:cNvPr>
          <p:cNvSpPr>
            <a:spLocks noGrp="1"/>
          </p:cNvSpPr>
          <p:nvPr>
            <p:ph type="dt" sz="half" idx="10"/>
          </p:nvPr>
        </p:nvSpPr>
        <p:spPr/>
        <p:txBody>
          <a:bodyPr/>
          <a:lstStyle/>
          <a:p>
            <a:fld id="{0159C997-FAF6-4F7B-9C41-38E79CCAFB63}" type="datetimeFigureOut">
              <a:rPr lang="en-US" smtClean="0"/>
              <a:t>11/29/2022</a:t>
            </a:fld>
            <a:endParaRPr lang="en-US"/>
          </a:p>
        </p:txBody>
      </p:sp>
      <p:sp>
        <p:nvSpPr>
          <p:cNvPr id="5" name="Footer Placeholder 4">
            <a:extLst>
              <a:ext uri="{FF2B5EF4-FFF2-40B4-BE49-F238E27FC236}">
                <a16:creationId xmlns:a16="http://schemas.microsoft.com/office/drawing/2014/main" id="{63034C30-2457-4534-ABFE-DCA6325AA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ADC0E-605D-417F-A182-0DA7443FEAFF}"/>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1767816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BDCE0-89E7-4C4A-B007-65E74C9584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291964-5F29-41E5-9FF6-8CCF0E5762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3D09A-174B-4F90-869B-D235E1E0011E}"/>
              </a:ext>
            </a:extLst>
          </p:cNvPr>
          <p:cNvSpPr>
            <a:spLocks noGrp="1"/>
          </p:cNvSpPr>
          <p:nvPr>
            <p:ph type="dt" sz="half" idx="10"/>
          </p:nvPr>
        </p:nvSpPr>
        <p:spPr/>
        <p:txBody>
          <a:bodyPr/>
          <a:lstStyle/>
          <a:p>
            <a:fld id="{0159C997-FAF6-4F7B-9C41-38E79CCAFB63}" type="datetimeFigureOut">
              <a:rPr lang="en-US" smtClean="0"/>
              <a:t>11/29/2022</a:t>
            </a:fld>
            <a:endParaRPr lang="en-US"/>
          </a:p>
        </p:txBody>
      </p:sp>
      <p:sp>
        <p:nvSpPr>
          <p:cNvPr id="5" name="Footer Placeholder 4">
            <a:extLst>
              <a:ext uri="{FF2B5EF4-FFF2-40B4-BE49-F238E27FC236}">
                <a16:creationId xmlns:a16="http://schemas.microsoft.com/office/drawing/2014/main" id="{41B38890-E621-453C-851E-ED1070FF0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7CF1B3-3DCF-47E0-B454-4AF7C7E01BF7}"/>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1453377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B207-270C-466D-AE64-613D785562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CDCC80-2563-4D1E-A623-83217BA5F6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B54CBC-73F5-4413-9A0D-5A63976CB44E}"/>
              </a:ext>
            </a:extLst>
          </p:cNvPr>
          <p:cNvSpPr>
            <a:spLocks noGrp="1"/>
          </p:cNvSpPr>
          <p:nvPr>
            <p:ph type="dt" sz="half" idx="10"/>
          </p:nvPr>
        </p:nvSpPr>
        <p:spPr/>
        <p:txBody>
          <a:bodyPr/>
          <a:lstStyle/>
          <a:p>
            <a:fld id="{0159C997-FAF6-4F7B-9C41-38E79CCAFB63}" type="datetimeFigureOut">
              <a:rPr lang="en-US" smtClean="0"/>
              <a:t>11/29/2022</a:t>
            </a:fld>
            <a:endParaRPr lang="en-US"/>
          </a:p>
        </p:txBody>
      </p:sp>
      <p:sp>
        <p:nvSpPr>
          <p:cNvPr id="5" name="Footer Placeholder 4">
            <a:extLst>
              <a:ext uri="{FF2B5EF4-FFF2-40B4-BE49-F238E27FC236}">
                <a16:creationId xmlns:a16="http://schemas.microsoft.com/office/drawing/2014/main" id="{3D08AECD-6F14-42CD-A7AA-D9B578E6EB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3D43C-EDF0-4FEB-B272-27CFB713A593}"/>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4054012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ABD91-615F-4EA9-9150-D14464A67C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719B83-F1C1-4C63-BB5B-7BA23BBAF7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7A6FB7-8BF1-4E5D-8154-341F1084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0615A8-F759-4E38-A3F3-D976CC35C029}"/>
              </a:ext>
            </a:extLst>
          </p:cNvPr>
          <p:cNvSpPr>
            <a:spLocks noGrp="1"/>
          </p:cNvSpPr>
          <p:nvPr>
            <p:ph type="dt" sz="half" idx="10"/>
          </p:nvPr>
        </p:nvSpPr>
        <p:spPr/>
        <p:txBody>
          <a:bodyPr/>
          <a:lstStyle/>
          <a:p>
            <a:fld id="{0159C997-FAF6-4F7B-9C41-38E79CCAFB63}" type="datetimeFigureOut">
              <a:rPr lang="en-US" smtClean="0"/>
              <a:t>11/29/2022</a:t>
            </a:fld>
            <a:endParaRPr lang="en-US"/>
          </a:p>
        </p:txBody>
      </p:sp>
      <p:sp>
        <p:nvSpPr>
          <p:cNvPr id="6" name="Footer Placeholder 5">
            <a:extLst>
              <a:ext uri="{FF2B5EF4-FFF2-40B4-BE49-F238E27FC236}">
                <a16:creationId xmlns:a16="http://schemas.microsoft.com/office/drawing/2014/main" id="{68DA91FA-38B8-40CE-8DFD-754D65C46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4B4303-3CE7-4DED-B2E2-F6AA31800313}"/>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4225537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1638-2545-4B57-81E7-01808E8B1E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31F86B-EAF9-4719-97A6-DB13F39C1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3ECED8-1968-44DE-B594-B8F364693F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AB787F-A26D-43D9-A175-94B2EEBD20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A19A92-672D-4691-BE6A-0726E963A7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E121FA-CC55-4BC6-BEA9-FEF958DAA250}"/>
              </a:ext>
            </a:extLst>
          </p:cNvPr>
          <p:cNvSpPr>
            <a:spLocks noGrp="1"/>
          </p:cNvSpPr>
          <p:nvPr>
            <p:ph type="dt" sz="half" idx="10"/>
          </p:nvPr>
        </p:nvSpPr>
        <p:spPr/>
        <p:txBody>
          <a:bodyPr/>
          <a:lstStyle/>
          <a:p>
            <a:fld id="{0159C997-FAF6-4F7B-9C41-38E79CCAFB63}" type="datetimeFigureOut">
              <a:rPr lang="en-US" smtClean="0"/>
              <a:t>11/29/2022</a:t>
            </a:fld>
            <a:endParaRPr lang="en-US"/>
          </a:p>
        </p:txBody>
      </p:sp>
      <p:sp>
        <p:nvSpPr>
          <p:cNvPr id="8" name="Footer Placeholder 7">
            <a:extLst>
              <a:ext uri="{FF2B5EF4-FFF2-40B4-BE49-F238E27FC236}">
                <a16:creationId xmlns:a16="http://schemas.microsoft.com/office/drawing/2014/main" id="{93A76F8E-3ABE-45B1-A2E4-77C3909154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36602B-D981-48FD-97EF-3F019A54EA07}"/>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2523881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89FE-575C-4803-888D-C694CA55BE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972856-DD53-468F-AAE3-01EAEF7502C9}"/>
              </a:ext>
            </a:extLst>
          </p:cNvPr>
          <p:cNvSpPr>
            <a:spLocks noGrp="1"/>
          </p:cNvSpPr>
          <p:nvPr>
            <p:ph type="dt" sz="half" idx="10"/>
          </p:nvPr>
        </p:nvSpPr>
        <p:spPr/>
        <p:txBody>
          <a:bodyPr/>
          <a:lstStyle/>
          <a:p>
            <a:fld id="{0159C997-FAF6-4F7B-9C41-38E79CCAFB63}" type="datetimeFigureOut">
              <a:rPr lang="en-US" smtClean="0"/>
              <a:t>11/29/2022</a:t>
            </a:fld>
            <a:endParaRPr lang="en-US"/>
          </a:p>
        </p:txBody>
      </p:sp>
      <p:sp>
        <p:nvSpPr>
          <p:cNvPr id="4" name="Footer Placeholder 3">
            <a:extLst>
              <a:ext uri="{FF2B5EF4-FFF2-40B4-BE49-F238E27FC236}">
                <a16:creationId xmlns:a16="http://schemas.microsoft.com/office/drawing/2014/main" id="{88CDDA71-7F75-42A6-B22A-C3CF729B8E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073FA1-B59F-495E-9913-9CC32C60DEAA}"/>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133892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2A9CE7-0A23-48C5-B460-29CA3C66B7D7}"/>
              </a:ext>
            </a:extLst>
          </p:cNvPr>
          <p:cNvSpPr>
            <a:spLocks noGrp="1"/>
          </p:cNvSpPr>
          <p:nvPr>
            <p:ph type="dt" sz="half" idx="10"/>
          </p:nvPr>
        </p:nvSpPr>
        <p:spPr/>
        <p:txBody>
          <a:bodyPr/>
          <a:lstStyle/>
          <a:p>
            <a:fld id="{0159C997-FAF6-4F7B-9C41-38E79CCAFB63}" type="datetimeFigureOut">
              <a:rPr lang="en-US" smtClean="0"/>
              <a:t>11/29/2022</a:t>
            </a:fld>
            <a:endParaRPr lang="en-US"/>
          </a:p>
        </p:txBody>
      </p:sp>
      <p:sp>
        <p:nvSpPr>
          <p:cNvPr id="3" name="Footer Placeholder 2">
            <a:extLst>
              <a:ext uri="{FF2B5EF4-FFF2-40B4-BE49-F238E27FC236}">
                <a16:creationId xmlns:a16="http://schemas.microsoft.com/office/drawing/2014/main" id="{37434379-2074-40A0-8D9A-34CAC0D3D6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CEC4D5-69CB-48D7-ADEE-91A91D21670C}"/>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2230836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4836-9EEB-4CE4-9AE3-1AB7927A0D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6A551B-3B31-4D85-9651-F21D706FB2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DD7CD9-BA75-498C-A3CF-6AFDE3B016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83B02B-8C7D-4A94-A090-04A3705F3A81}"/>
              </a:ext>
            </a:extLst>
          </p:cNvPr>
          <p:cNvSpPr>
            <a:spLocks noGrp="1"/>
          </p:cNvSpPr>
          <p:nvPr>
            <p:ph type="dt" sz="half" idx="10"/>
          </p:nvPr>
        </p:nvSpPr>
        <p:spPr/>
        <p:txBody>
          <a:bodyPr/>
          <a:lstStyle/>
          <a:p>
            <a:fld id="{0159C997-FAF6-4F7B-9C41-38E79CCAFB63}" type="datetimeFigureOut">
              <a:rPr lang="en-US" smtClean="0"/>
              <a:t>11/29/2022</a:t>
            </a:fld>
            <a:endParaRPr lang="en-US"/>
          </a:p>
        </p:txBody>
      </p:sp>
      <p:sp>
        <p:nvSpPr>
          <p:cNvPr id="6" name="Footer Placeholder 5">
            <a:extLst>
              <a:ext uri="{FF2B5EF4-FFF2-40B4-BE49-F238E27FC236}">
                <a16:creationId xmlns:a16="http://schemas.microsoft.com/office/drawing/2014/main" id="{CFE6844F-008C-405D-960C-58D609486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AA0889-68F8-4DA2-96BC-D639D92ABFF0}"/>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4147544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0C97A-6FCE-4CF4-81B5-296B5D315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39BEA7-4BCC-4F70-B2F3-395D18D56A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60D855-509D-4940-890A-BC96DA8C0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5D49C6-C494-48AC-BEF1-1854D79E8FDF}"/>
              </a:ext>
            </a:extLst>
          </p:cNvPr>
          <p:cNvSpPr>
            <a:spLocks noGrp="1"/>
          </p:cNvSpPr>
          <p:nvPr>
            <p:ph type="dt" sz="half" idx="10"/>
          </p:nvPr>
        </p:nvSpPr>
        <p:spPr/>
        <p:txBody>
          <a:bodyPr/>
          <a:lstStyle/>
          <a:p>
            <a:fld id="{0159C997-FAF6-4F7B-9C41-38E79CCAFB63}" type="datetimeFigureOut">
              <a:rPr lang="en-US" smtClean="0"/>
              <a:t>11/29/2022</a:t>
            </a:fld>
            <a:endParaRPr lang="en-US"/>
          </a:p>
        </p:txBody>
      </p:sp>
      <p:sp>
        <p:nvSpPr>
          <p:cNvPr id="6" name="Footer Placeholder 5">
            <a:extLst>
              <a:ext uri="{FF2B5EF4-FFF2-40B4-BE49-F238E27FC236}">
                <a16:creationId xmlns:a16="http://schemas.microsoft.com/office/drawing/2014/main" id="{04610929-2A54-4D6A-86A3-422B9EA3D9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4155D-DBEC-44D8-83FB-0241C04A6FD0}"/>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378805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51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9EABEC-D7AA-4CFB-9142-E394F45D5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5265D4-F67B-436C-8C1A-060A37430A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E04EDC-9BD2-4D31-8691-713BC026D1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59C997-FAF6-4F7B-9C41-38E79CCAFB63}" type="datetimeFigureOut">
              <a:rPr lang="en-US" smtClean="0"/>
              <a:t>11/29/2022</a:t>
            </a:fld>
            <a:endParaRPr lang="en-US"/>
          </a:p>
        </p:txBody>
      </p:sp>
      <p:sp>
        <p:nvSpPr>
          <p:cNvPr id="5" name="Footer Placeholder 4">
            <a:extLst>
              <a:ext uri="{FF2B5EF4-FFF2-40B4-BE49-F238E27FC236}">
                <a16:creationId xmlns:a16="http://schemas.microsoft.com/office/drawing/2014/main" id="{C37679F1-751C-45FB-BE3A-E6BEAD8C48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9B9ABA-BDE5-4C7E-8402-5977760D13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7C90E-6BD4-4774-B366-9C972FCB3D05}" type="slidenum">
              <a:rPr lang="en-US" smtClean="0"/>
              <a:t>‹#›</a:t>
            </a:fld>
            <a:endParaRPr lang="en-US"/>
          </a:p>
        </p:txBody>
      </p:sp>
    </p:spTree>
    <p:extLst>
      <p:ext uri="{BB962C8B-B14F-4D97-AF65-F5344CB8AC3E}">
        <p14:creationId xmlns:p14="http://schemas.microsoft.com/office/powerpoint/2010/main" val="859897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xFSeIdO_gYg&amp;ab_channel=ACMSIGOP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68E01442-CB43-4800-AB73-5B9DC6EEE100}"/>
              </a:ext>
            </a:extLst>
          </p:cNvPr>
          <p:cNvPicPr>
            <a:picLocks noChangeAspect="1"/>
          </p:cNvPicPr>
          <p:nvPr/>
        </p:nvPicPr>
        <p:blipFill>
          <a:blip r:embed="rId3"/>
          <a:stretch>
            <a:fillRect/>
          </a:stretch>
        </p:blipFill>
        <p:spPr>
          <a:xfrm>
            <a:off x="1335748" y="1111136"/>
            <a:ext cx="9520504" cy="2383502"/>
          </a:xfrm>
          <a:prstGeom prst="rect">
            <a:avLst/>
          </a:prstGeom>
        </p:spPr>
      </p:pic>
      <p:sp>
        <p:nvSpPr>
          <p:cNvPr id="5" name="TextBox 4">
            <a:extLst>
              <a:ext uri="{FF2B5EF4-FFF2-40B4-BE49-F238E27FC236}">
                <a16:creationId xmlns:a16="http://schemas.microsoft.com/office/drawing/2014/main" id="{A1D62008-DC95-49B3-B815-878C00169877}"/>
              </a:ext>
            </a:extLst>
          </p:cNvPr>
          <p:cNvSpPr txBox="1"/>
          <p:nvPr/>
        </p:nvSpPr>
        <p:spPr>
          <a:xfrm>
            <a:off x="2871596" y="4053689"/>
            <a:ext cx="5943600" cy="923330"/>
          </a:xfrm>
          <a:prstGeom prst="rect">
            <a:avLst/>
          </a:prstGeom>
          <a:noFill/>
        </p:spPr>
        <p:txBody>
          <a:bodyPr wrap="square" rtlCol="0">
            <a:spAutoFit/>
          </a:bodyPr>
          <a:lstStyle/>
          <a:p>
            <a:pPr algn="ctr"/>
            <a:r>
              <a:rPr lang="en-US" b="1" dirty="0"/>
              <a:t>CS – 6663 Adv Parallel Processing</a:t>
            </a:r>
            <a:br>
              <a:rPr lang="en-US" b="1" dirty="0"/>
            </a:br>
            <a:br>
              <a:rPr lang="en-US" b="1" dirty="0"/>
            </a:br>
            <a:r>
              <a:rPr lang="en-US" b="1" dirty="0"/>
              <a:t>Presenter: Brandon Wherry</a:t>
            </a:r>
          </a:p>
        </p:txBody>
      </p:sp>
    </p:spTree>
    <p:extLst>
      <p:ext uri="{BB962C8B-B14F-4D97-AF65-F5344CB8AC3E}">
        <p14:creationId xmlns:p14="http://schemas.microsoft.com/office/powerpoint/2010/main" val="2911642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AEEEC7-3D9D-4A57-BDB2-B00CC9C6D936}"/>
              </a:ext>
            </a:extLst>
          </p:cNvPr>
          <p:cNvPicPr>
            <a:picLocks noChangeAspect="1"/>
          </p:cNvPicPr>
          <p:nvPr/>
        </p:nvPicPr>
        <p:blipFill>
          <a:blip r:embed="rId2"/>
          <a:stretch>
            <a:fillRect/>
          </a:stretch>
        </p:blipFill>
        <p:spPr>
          <a:xfrm>
            <a:off x="481012" y="685800"/>
            <a:ext cx="11229975" cy="3200400"/>
          </a:xfrm>
          <a:prstGeom prst="rect">
            <a:avLst/>
          </a:prstGeom>
        </p:spPr>
      </p:pic>
      <p:sp>
        <p:nvSpPr>
          <p:cNvPr id="7" name="TextBox 6">
            <a:extLst>
              <a:ext uri="{FF2B5EF4-FFF2-40B4-BE49-F238E27FC236}">
                <a16:creationId xmlns:a16="http://schemas.microsoft.com/office/drawing/2014/main" id="{4CC92D01-A775-4BBE-8B31-6CFBA5CC0B2C}"/>
              </a:ext>
            </a:extLst>
          </p:cNvPr>
          <p:cNvSpPr txBox="1"/>
          <p:nvPr/>
        </p:nvSpPr>
        <p:spPr>
          <a:xfrm>
            <a:off x="3069124" y="4422616"/>
            <a:ext cx="5767057" cy="646331"/>
          </a:xfrm>
          <a:prstGeom prst="rect">
            <a:avLst/>
          </a:prstGeom>
          <a:noFill/>
        </p:spPr>
        <p:txBody>
          <a:bodyPr wrap="square" rtlCol="0">
            <a:spAutoFit/>
          </a:bodyPr>
          <a:lstStyle/>
          <a:p>
            <a:r>
              <a:rPr lang="en-US" b="1" dirty="0"/>
              <a:t>As we see, implementing gradient compression is not simple.</a:t>
            </a:r>
          </a:p>
        </p:txBody>
      </p:sp>
      <p:sp>
        <p:nvSpPr>
          <p:cNvPr id="8" name="TextBox 7">
            <a:extLst>
              <a:ext uri="{FF2B5EF4-FFF2-40B4-BE49-F238E27FC236}">
                <a16:creationId xmlns:a16="http://schemas.microsoft.com/office/drawing/2014/main" id="{67A926D0-5DC9-4032-90F1-2B061D3A5B70}"/>
              </a:ext>
            </a:extLst>
          </p:cNvPr>
          <p:cNvSpPr txBox="1"/>
          <p:nvPr/>
        </p:nvSpPr>
        <p:spPr>
          <a:xfrm>
            <a:off x="10798285" y="3886200"/>
            <a:ext cx="527353" cy="523220"/>
          </a:xfrm>
          <a:prstGeom prst="rect">
            <a:avLst/>
          </a:prstGeom>
          <a:noFill/>
        </p:spPr>
        <p:txBody>
          <a:bodyPr wrap="square" rtlCol="0">
            <a:spAutoFit/>
          </a:bodyPr>
          <a:lstStyle/>
          <a:p>
            <a:r>
              <a:rPr lang="en-US" sz="1400" b="1" dirty="0"/>
              <a:t>Fig 5 [4]</a:t>
            </a:r>
          </a:p>
        </p:txBody>
      </p:sp>
      <p:sp>
        <p:nvSpPr>
          <p:cNvPr id="9" name="TextBox 8">
            <a:extLst>
              <a:ext uri="{FF2B5EF4-FFF2-40B4-BE49-F238E27FC236}">
                <a16:creationId xmlns:a16="http://schemas.microsoft.com/office/drawing/2014/main" id="{D1C52FAC-0352-4454-89EC-541BA07FB3FA}"/>
              </a:ext>
            </a:extLst>
          </p:cNvPr>
          <p:cNvSpPr txBox="1"/>
          <p:nvPr/>
        </p:nvSpPr>
        <p:spPr>
          <a:xfrm>
            <a:off x="3069124" y="5155949"/>
            <a:ext cx="5060888" cy="1477328"/>
          </a:xfrm>
          <a:prstGeom prst="rect">
            <a:avLst/>
          </a:prstGeom>
          <a:noFill/>
        </p:spPr>
        <p:txBody>
          <a:bodyPr wrap="square" rtlCol="0">
            <a:spAutoFit/>
          </a:bodyPr>
          <a:lstStyle/>
          <a:p>
            <a:r>
              <a:rPr lang="en-US" b="1" dirty="0"/>
              <a:t>Ultimately, this is the motivation behind </a:t>
            </a:r>
            <a:r>
              <a:rPr lang="en-US" b="1" dirty="0" err="1"/>
              <a:t>CaSync</a:t>
            </a:r>
            <a:r>
              <a:rPr lang="en-US" b="1" dirty="0"/>
              <a:t>. This is the proposed synchronization architecture by authors, aimed at optimizing compression &amp; communication. It goes beyond previous compression attempts.</a:t>
            </a:r>
          </a:p>
        </p:txBody>
      </p:sp>
    </p:spTree>
    <p:extLst>
      <p:ext uri="{BB962C8B-B14F-4D97-AF65-F5344CB8AC3E}">
        <p14:creationId xmlns:p14="http://schemas.microsoft.com/office/powerpoint/2010/main" val="111785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06EB62-55AF-47A3-9EB1-B35A0B8EF8AB}"/>
              </a:ext>
            </a:extLst>
          </p:cNvPr>
          <p:cNvSpPr txBox="1"/>
          <p:nvPr/>
        </p:nvSpPr>
        <p:spPr>
          <a:xfrm>
            <a:off x="3268301" y="499906"/>
            <a:ext cx="5975287" cy="923330"/>
          </a:xfrm>
          <a:prstGeom prst="rect">
            <a:avLst/>
          </a:prstGeom>
          <a:noFill/>
        </p:spPr>
        <p:txBody>
          <a:bodyPr wrap="square" rtlCol="0">
            <a:spAutoFit/>
          </a:bodyPr>
          <a:lstStyle/>
          <a:p>
            <a:r>
              <a:rPr lang="en-US" b="1" dirty="0">
                <a:solidFill>
                  <a:srgbClr val="0070C0"/>
                </a:solidFill>
              </a:rPr>
              <a:t>In addition to </a:t>
            </a:r>
            <a:r>
              <a:rPr lang="en-US" b="1" dirty="0" err="1">
                <a:solidFill>
                  <a:srgbClr val="0070C0"/>
                </a:solidFill>
              </a:rPr>
              <a:t>CaSync</a:t>
            </a:r>
            <a:r>
              <a:rPr lang="en-US" b="1" dirty="0">
                <a:solidFill>
                  <a:srgbClr val="0070C0"/>
                </a:solidFill>
              </a:rPr>
              <a:t> architecture. A high-level library is also needed for on-GPU programming details of compression algorithms (using NVIDIA </a:t>
            </a:r>
            <a:r>
              <a:rPr lang="en-US" b="1" dirty="0" err="1">
                <a:solidFill>
                  <a:srgbClr val="0070C0"/>
                </a:solidFill>
              </a:rPr>
              <a:t>CUDA</a:t>
            </a:r>
            <a:r>
              <a:rPr lang="en-US" b="1" dirty="0">
                <a:solidFill>
                  <a:srgbClr val="0070C0"/>
                </a:solidFill>
              </a:rPr>
              <a:t> API). </a:t>
            </a:r>
          </a:p>
        </p:txBody>
      </p:sp>
      <p:sp>
        <p:nvSpPr>
          <p:cNvPr id="6" name="TextBox 5">
            <a:extLst>
              <a:ext uri="{FF2B5EF4-FFF2-40B4-BE49-F238E27FC236}">
                <a16:creationId xmlns:a16="http://schemas.microsoft.com/office/drawing/2014/main" id="{60EDC7BB-AD6B-49FF-B9D9-F41BE01B3070}"/>
              </a:ext>
            </a:extLst>
          </p:cNvPr>
          <p:cNvSpPr txBox="1"/>
          <p:nvPr/>
        </p:nvSpPr>
        <p:spPr>
          <a:xfrm>
            <a:off x="3268301" y="1687438"/>
            <a:ext cx="6097508" cy="923330"/>
          </a:xfrm>
          <a:prstGeom prst="rect">
            <a:avLst/>
          </a:prstGeom>
          <a:noFill/>
        </p:spPr>
        <p:txBody>
          <a:bodyPr wrap="square">
            <a:spAutoFit/>
          </a:bodyPr>
          <a:lstStyle/>
          <a:p>
            <a:r>
              <a:rPr lang="en-US" b="1" dirty="0">
                <a:solidFill>
                  <a:srgbClr val="C00000"/>
                </a:solidFill>
              </a:rPr>
              <a:t>As on-GPU compression can greatly accelerate compression-related computation. As the CPUs are already very busy with optimizers (calculating correct gradient values). [5]</a:t>
            </a:r>
            <a:endParaRPr lang="en-US" dirty="0">
              <a:solidFill>
                <a:srgbClr val="C00000"/>
              </a:solidFill>
            </a:endParaRPr>
          </a:p>
        </p:txBody>
      </p:sp>
      <p:sp>
        <p:nvSpPr>
          <p:cNvPr id="8" name="TextBox 7">
            <a:extLst>
              <a:ext uri="{FF2B5EF4-FFF2-40B4-BE49-F238E27FC236}">
                <a16:creationId xmlns:a16="http://schemas.microsoft.com/office/drawing/2014/main" id="{C1839D6E-7D53-4919-8C6D-E2E43A470B63}"/>
              </a:ext>
            </a:extLst>
          </p:cNvPr>
          <p:cNvSpPr txBox="1"/>
          <p:nvPr/>
        </p:nvSpPr>
        <p:spPr>
          <a:xfrm>
            <a:off x="3268301" y="3056040"/>
            <a:ext cx="5844389" cy="646331"/>
          </a:xfrm>
          <a:prstGeom prst="rect">
            <a:avLst/>
          </a:prstGeom>
          <a:noFill/>
        </p:spPr>
        <p:txBody>
          <a:bodyPr wrap="square" rtlCol="0">
            <a:spAutoFit/>
          </a:bodyPr>
          <a:lstStyle/>
          <a:p>
            <a:r>
              <a:rPr lang="en-US" b="1" dirty="0">
                <a:solidFill>
                  <a:srgbClr val="00B050"/>
                </a:solidFill>
              </a:rPr>
              <a:t>This is the motivation behind </a:t>
            </a:r>
            <a:r>
              <a:rPr lang="en-US" b="1" dirty="0" err="1">
                <a:solidFill>
                  <a:srgbClr val="00B050"/>
                </a:solidFill>
              </a:rPr>
              <a:t>CompLL</a:t>
            </a:r>
            <a:r>
              <a:rPr lang="en-US" b="1" dirty="0">
                <a:solidFill>
                  <a:srgbClr val="00B050"/>
                </a:solidFill>
              </a:rPr>
              <a:t>, which stands for Compression Language and Library.</a:t>
            </a:r>
          </a:p>
        </p:txBody>
      </p:sp>
      <p:sp>
        <p:nvSpPr>
          <p:cNvPr id="9" name="TextBox 8">
            <a:extLst>
              <a:ext uri="{FF2B5EF4-FFF2-40B4-BE49-F238E27FC236}">
                <a16:creationId xmlns:a16="http://schemas.microsoft.com/office/drawing/2014/main" id="{81712C29-231B-4828-9E06-39259B013521}"/>
              </a:ext>
            </a:extLst>
          </p:cNvPr>
          <p:cNvSpPr txBox="1"/>
          <p:nvPr/>
        </p:nvSpPr>
        <p:spPr>
          <a:xfrm>
            <a:off x="3268301" y="4057108"/>
            <a:ext cx="6097508" cy="2308324"/>
          </a:xfrm>
          <a:prstGeom prst="rect">
            <a:avLst/>
          </a:prstGeom>
          <a:noFill/>
        </p:spPr>
        <p:txBody>
          <a:bodyPr wrap="square" rtlCol="0">
            <a:spAutoFit/>
          </a:bodyPr>
          <a:lstStyle/>
          <a:p>
            <a:r>
              <a:rPr lang="en-US" b="1" dirty="0"/>
              <a:t>“Compression algorithms on GPU is non-trivial, and integrating them into </a:t>
            </a:r>
            <a:r>
              <a:rPr lang="en-US" b="1" dirty="0" err="1"/>
              <a:t>DNN</a:t>
            </a:r>
            <a:r>
              <a:rPr lang="en-US" b="1" dirty="0"/>
              <a:t> systems usually requires substantial system expertise and manual efforts. Thus, we design a toolkit </a:t>
            </a:r>
            <a:r>
              <a:rPr lang="en-US" b="1" dirty="0" err="1"/>
              <a:t>CompLL</a:t>
            </a:r>
            <a:r>
              <a:rPr lang="en-US" b="1" dirty="0"/>
              <a:t>, which allows practitioners to easily develop </a:t>
            </a:r>
            <a:r>
              <a:rPr lang="en-US" b="1" dirty="0" err="1"/>
              <a:t>highlyoptimized</a:t>
            </a:r>
            <a:r>
              <a:rPr lang="en-US" b="1" dirty="0"/>
              <a:t> compression algorithms using GPU capability. The </a:t>
            </a:r>
            <a:r>
              <a:rPr lang="en-US" b="1" dirty="0" err="1"/>
              <a:t>CompLL</a:t>
            </a:r>
            <a:r>
              <a:rPr lang="en-US" b="1" dirty="0"/>
              <a:t>-generated code is then consumed by </a:t>
            </a:r>
            <a:r>
              <a:rPr lang="en-US" b="1" dirty="0" err="1"/>
              <a:t>CaSync</a:t>
            </a:r>
            <a:r>
              <a:rPr lang="en-US" b="1" dirty="0"/>
              <a:t>, thus enabling an automated integration of compression algorithms with </a:t>
            </a:r>
            <a:r>
              <a:rPr lang="en-US" b="1" dirty="0" err="1"/>
              <a:t>CaSync</a:t>
            </a:r>
            <a:r>
              <a:rPr lang="en-US" b="1" dirty="0"/>
              <a:t> into </a:t>
            </a:r>
            <a:r>
              <a:rPr lang="en-US" b="1" dirty="0" err="1"/>
              <a:t>DNN</a:t>
            </a:r>
            <a:r>
              <a:rPr lang="en-US" b="1" dirty="0"/>
              <a:t> systems.” [2]</a:t>
            </a:r>
          </a:p>
        </p:txBody>
      </p:sp>
    </p:spTree>
    <p:extLst>
      <p:ext uri="{BB962C8B-B14F-4D97-AF65-F5344CB8AC3E}">
        <p14:creationId xmlns:p14="http://schemas.microsoft.com/office/powerpoint/2010/main" val="46138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C0A96B-0018-4C97-A5F6-9ADD1DEC1089}"/>
              </a:ext>
            </a:extLst>
          </p:cNvPr>
          <p:cNvSpPr txBox="1"/>
          <p:nvPr/>
        </p:nvSpPr>
        <p:spPr>
          <a:xfrm>
            <a:off x="2990661" y="313156"/>
            <a:ext cx="6210676" cy="461665"/>
          </a:xfrm>
          <a:prstGeom prst="rect">
            <a:avLst/>
          </a:prstGeom>
          <a:noFill/>
        </p:spPr>
        <p:txBody>
          <a:bodyPr wrap="square" rtlCol="0">
            <a:spAutoFit/>
          </a:bodyPr>
          <a:lstStyle/>
          <a:p>
            <a:pPr algn="ctr"/>
            <a:r>
              <a:rPr lang="en-US" sz="2400" b="1" dirty="0"/>
              <a:t>Putting it all together </a:t>
            </a:r>
            <a:r>
              <a:rPr lang="en-US" sz="2400" b="1" dirty="0">
                <a:sym typeface="Wingdings" panose="05000000000000000000" pitchFamily="2" charset="2"/>
              </a:rPr>
              <a:t> </a:t>
            </a:r>
            <a:r>
              <a:rPr lang="en-US" sz="2400" b="1" dirty="0" err="1">
                <a:sym typeface="Wingdings" panose="05000000000000000000" pitchFamily="2" charset="2"/>
              </a:rPr>
              <a:t>HiPress</a:t>
            </a:r>
            <a:r>
              <a:rPr lang="en-US" sz="2400" b="1" dirty="0">
                <a:sym typeface="Wingdings" panose="05000000000000000000" pitchFamily="2" charset="2"/>
              </a:rPr>
              <a:t> Framework </a:t>
            </a:r>
            <a:endParaRPr lang="en-US" sz="2400" b="1" dirty="0"/>
          </a:p>
        </p:txBody>
      </p:sp>
      <p:pic>
        <p:nvPicPr>
          <p:cNvPr id="7" name="Picture 6">
            <a:extLst>
              <a:ext uri="{FF2B5EF4-FFF2-40B4-BE49-F238E27FC236}">
                <a16:creationId xmlns:a16="http://schemas.microsoft.com/office/drawing/2014/main" id="{6B506210-2CFD-405F-9591-6C63D2CC963A}"/>
              </a:ext>
            </a:extLst>
          </p:cNvPr>
          <p:cNvPicPr>
            <a:picLocks noChangeAspect="1"/>
          </p:cNvPicPr>
          <p:nvPr/>
        </p:nvPicPr>
        <p:blipFill>
          <a:blip r:embed="rId3"/>
          <a:stretch>
            <a:fillRect/>
          </a:stretch>
        </p:blipFill>
        <p:spPr>
          <a:xfrm>
            <a:off x="2390231" y="1081888"/>
            <a:ext cx="7411537" cy="3022302"/>
          </a:xfrm>
          <a:prstGeom prst="rect">
            <a:avLst/>
          </a:prstGeom>
        </p:spPr>
      </p:pic>
      <p:sp>
        <p:nvSpPr>
          <p:cNvPr id="8" name="TextBox 7">
            <a:extLst>
              <a:ext uri="{FF2B5EF4-FFF2-40B4-BE49-F238E27FC236}">
                <a16:creationId xmlns:a16="http://schemas.microsoft.com/office/drawing/2014/main" id="{24F9E0B0-F7AA-4C82-B9D2-2470A76F82EB}"/>
              </a:ext>
            </a:extLst>
          </p:cNvPr>
          <p:cNvSpPr txBox="1"/>
          <p:nvPr/>
        </p:nvSpPr>
        <p:spPr>
          <a:xfrm>
            <a:off x="5249713" y="4837583"/>
            <a:ext cx="1973656" cy="1200329"/>
          </a:xfrm>
          <a:prstGeom prst="rect">
            <a:avLst/>
          </a:prstGeom>
          <a:noFill/>
        </p:spPr>
        <p:txBody>
          <a:bodyPr wrap="square" rtlCol="0">
            <a:spAutoFit/>
          </a:bodyPr>
          <a:lstStyle/>
          <a:p>
            <a:r>
              <a:rPr lang="en-US" b="1" dirty="0" err="1"/>
              <a:t>HiPress</a:t>
            </a:r>
            <a:r>
              <a:rPr lang="en-US" b="1" dirty="0"/>
              <a:t> has </a:t>
            </a:r>
            <a:r>
              <a:rPr lang="en-US" b="1" dirty="0" err="1"/>
              <a:t>7.5k</a:t>
            </a:r>
            <a:r>
              <a:rPr lang="en-US" b="1" dirty="0"/>
              <a:t> lines of C/C++ code, and </a:t>
            </a:r>
            <a:r>
              <a:rPr lang="en-US" b="1" dirty="0" err="1"/>
              <a:t>3.3k</a:t>
            </a:r>
            <a:r>
              <a:rPr lang="en-US" b="1" dirty="0"/>
              <a:t> lines of Python </a:t>
            </a:r>
          </a:p>
        </p:txBody>
      </p:sp>
    </p:spTree>
    <p:extLst>
      <p:ext uri="{BB962C8B-B14F-4D97-AF65-F5344CB8AC3E}">
        <p14:creationId xmlns:p14="http://schemas.microsoft.com/office/powerpoint/2010/main" val="7137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853061-1D62-4E84-8B22-4E2F113646A2}"/>
              </a:ext>
            </a:extLst>
          </p:cNvPr>
          <p:cNvSpPr txBox="1"/>
          <p:nvPr/>
        </p:nvSpPr>
        <p:spPr>
          <a:xfrm>
            <a:off x="4445251" y="212756"/>
            <a:ext cx="2534970" cy="369332"/>
          </a:xfrm>
          <a:prstGeom prst="rect">
            <a:avLst/>
          </a:prstGeom>
          <a:noFill/>
        </p:spPr>
        <p:txBody>
          <a:bodyPr wrap="square" rtlCol="0">
            <a:spAutoFit/>
          </a:bodyPr>
          <a:lstStyle/>
          <a:p>
            <a:r>
              <a:rPr lang="en-US" b="1" dirty="0"/>
              <a:t>Some results of </a:t>
            </a:r>
            <a:r>
              <a:rPr lang="en-US" b="1" dirty="0" err="1"/>
              <a:t>HiPress</a:t>
            </a:r>
            <a:endParaRPr lang="en-US" b="1" dirty="0"/>
          </a:p>
        </p:txBody>
      </p:sp>
      <p:pic>
        <p:nvPicPr>
          <p:cNvPr id="8" name="Picture 7">
            <a:extLst>
              <a:ext uri="{FF2B5EF4-FFF2-40B4-BE49-F238E27FC236}">
                <a16:creationId xmlns:a16="http://schemas.microsoft.com/office/drawing/2014/main" id="{F4F5BAB3-0765-4067-A420-E9DD97C219CB}"/>
              </a:ext>
            </a:extLst>
          </p:cNvPr>
          <p:cNvPicPr>
            <a:picLocks noChangeAspect="1"/>
          </p:cNvPicPr>
          <p:nvPr/>
        </p:nvPicPr>
        <p:blipFill>
          <a:blip r:embed="rId2"/>
          <a:stretch>
            <a:fillRect/>
          </a:stretch>
        </p:blipFill>
        <p:spPr>
          <a:xfrm>
            <a:off x="1752600" y="606963"/>
            <a:ext cx="4343400" cy="2943225"/>
          </a:xfrm>
          <a:prstGeom prst="rect">
            <a:avLst/>
          </a:prstGeom>
        </p:spPr>
      </p:pic>
      <p:pic>
        <p:nvPicPr>
          <p:cNvPr id="10" name="Picture 9">
            <a:extLst>
              <a:ext uri="{FF2B5EF4-FFF2-40B4-BE49-F238E27FC236}">
                <a16:creationId xmlns:a16="http://schemas.microsoft.com/office/drawing/2014/main" id="{496E3059-3A24-4DD6-AF6C-F7F1610B8E42}"/>
              </a:ext>
            </a:extLst>
          </p:cNvPr>
          <p:cNvPicPr>
            <a:picLocks noChangeAspect="1"/>
          </p:cNvPicPr>
          <p:nvPr/>
        </p:nvPicPr>
        <p:blipFill>
          <a:blip r:embed="rId3"/>
          <a:stretch>
            <a:fillRect/>
          </a:stretch>
        </p:blipFill>
        <p:spPr>
          <a:xfrm>
            <a:off x="6096000" y="582088"/>
            <a:ext cx="4200525" cy="2962275"/>
          </a:xfrm>
          <a:prstGeom prst="rect">
            <a:avLst/>
          </a:prstGeom>
        </p:spPr>
      </p:pic>
      <p:pic>
        <p:nvPicPr>
          <p:cNvPr id="12" name="Picture 11">
            <a:extLst>
              <a:ext uri="{FF2B5EF4-FFF2-40B4-BE49-F238E27FC236}">
                <a16:creationId xmlns:a16="http://schemas.microsoft.com/office/drawing/2014/main" id="{8678C0CC-2D3E-4148-ACE2-080B3C2EBC4D}"/>
              </a:ext>
            </a:extLst>
          </p:cNvPr>
          <p:cNvPicPr>
            <a:picLocks noChangeAspect="1"/>
          </p:cNvPicPr>
          <p:nvPr/>
        </p:nvPicPr>
        <p:blipFill>
          <a:blip r:embed="rId4"/>
          <a:stretch>
            <a:fillRect/>
          </a:stretch>
        </p:blipFill>
        <p:spPr>
          <a:xfrm>
            <a:off x="3876675" y="3544363"/>
            <a:ext cx="4438650" cy="2981325"/>
          </a:xfrm>
          <a:prstGeom prst="rect">
            <a:avLst/>
          </a:prstGeom>
        </p:spPr>
      </p:pic>
    </p:spTree>
    <p:extLst>
      <p:ext uri="{BB962C8B-B14F-4D97-AF65-F5344CB8AC3E}">
        <p14:creationId xmlns:p14="http://schemas.microsoft.com/office/powerpoint/2010/main" val="98207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739DA9-9AD8-42AB-B91E-2A09CF9F4092}"/>
              </a:ext>
            </a:extLst>
          </p:cNvPr>
          <p:cNvSpPr txBox="1"/>
          <p:nvPr/>
        </p:nvSpPr>
        <p:spPr>
          <a:xfrm>
            <a:off x="4772685" y="212756"/>
            <a:ext cx="2646630" cy="461665"/>
          </a:xfrm>
          <a:prstGeom prst="rect">
            <a:avLst/>
          </a:prstGeom>
          <a:noFill/>
        </p:spPr>
        <p:txBody>
          <a:bodyPr wrap="square" rtlCol="0">
            <a:spAutoFit/>
          </a:bodyPr>
          <a:lstStyle/>
          <a:p>
            <a:pPr algn="ctr"/>
            <a:r>
              <a:rPr lang="en-US" sz="2400" dirty="0"/>
              <a:t>In Conclusion</a:t>
            </a:r>
          </a:p>
        </p:txBody>
      </p:sp>
      <p:sp>
        <p:nvSpPr>
          <p:cNvPr id="3" name="TextBox 2">
            <a:extLst>
              <a:ext uri="{FF2B5EF4-FFF2-40B4-BE49-F238E27FC236}">
                <a16:creationId xmlns:a16="http://schemas.microsoft.com/office/drawing/2014/main" id="{02FF661A-C551-408C-8FFC-667F3B4B50CA}"/>
              </a:ext>
            </a:extLst>
          </p:cNvPr>
          <p:cNvSpPr txBox="1"/>
          <p:nvPr/>
        </p:nvSpPr>
        <p:spPr>
          <a:xfrm>
            <a:off x="2700950" y="1095530"/>
            <a:ext cx="6790099" cy="3785652"/>
          </a:xfrm>
          <a:prstGeom prst="rect">
            <a:avLst/>
          </a:prstGeom>
          <a:noFill/>
        </p:spPr>
        <p:txBody>
          <a:bodyPr wrap="square" rtlCol="0">
            <a:spAutoFit/>
          </a:bodyPr>
          <a:lstStyle/>
          <a:p>
            <a:r>
              <a:rPr lang="en-US" sz="2000" dirty="0"/>
              <a:t>“Driven by </a:t>
            </a:r>
            <a:r>
              <a:rPr lang="en-US" sz="2000" dirty="0" err="1"/>
              <a:t>CaSync</a:t>
            </a:r>
            <a:r>
              <a:rPr lang="en-US" sz="2000" dirty="0"/>
              <a:t> and </a:t>
            </a:r>
            <a:r>
              <a:rPr lang="en-US" sz="2000" dirty="0" err="1"/>
              <a:t>CompLL</a:t>
            </a:r>
            <a:r>
              <a:rPr lang="en-US" sz="2000" dirty="0"/>
              <a:t>, </a:t>
            </a:r>
            <a:r>
              <a:rPr lang="en-US" sz="2000" dirty="0" err="1"/>
              <a:t>HiPress</a:t>
            </a:r>
            <a:r>
              <a:rPr lang="en-US" sz="2000" dirty="0"/>
              <a:t> addresses the fundamental tensions imposed by gradient compression. </a:t>
            </a:r>
            <a:r>
              <a:rPr lang="en-US" sz="2000" dirty="0" err="1"/>
              <a:t>CaSync</a:t>
            </a:r>
            <a:r>
              <a:rPr lang="en-US" sz="2000" dirty="0"/>
              <a:t> innovates a general, composable, and adaptive gradient synchronization architecture that is compression-aware. </a:t>
            </a:r>
            <a:r>
              <a:rPr lang="en-US" sz="2000" dirty="0" err="1"/>
              <a:t>CompLL</a:t>
            </a:r>
            <a:r>
              <a:rPr lang="en-US" sz="2000" dirty="0"/>
              <a:t> facilitates an easy development of highly-optimized on-GPU gradient compression and an automated integration into modern </a:t>
            </a:r>
            <a:r>
              <a:rPr lang="en-US" sz="2000" dirty="0" err="1"/>
              <a:t>DNN</a:t>
            </a:r>
            <a:r>
              <a:rPr lang="en-US" sz="2000" dirty="0"/>
              <a:t> systems with minimal manual efforts. </a:t>
            </a:r>
            <a:r>
              <a:rPr lang="en-US" sz="2000" dirty="0" err="1"/>
              <a:t>HiPress</a:t>
            </a:r>
            <a:r>
              <a:rPr lang="en-US" sz="2000" dirty="0"/>
              <a:t> is open-sourced, and achieves a scaling efficiency of up to 0.92 and a training speed improvement up to 110.5% over the state-of-the-art baselines across six popular </a:t>
            </a:r>
            <a:r>
              <a:rPr lang="en-US" sz="2000" dirty="0" err="1"/>
              <a:t>DNN</a:t>
            </a:r>
            <a:r>
              <a:rPr lang="en-US" sz="2000" dirty="0"/>
              <a:t> models in a cluster of 16 nodes with 128 NVIDIA </a:t>
            </a:r>
            <a:r>
              <a:rPr lang="en-US" sz="2000" dirty="0" err="1"/>
              <a:t>V100</a:t>
            </a:r>
            <a:r>
              <a:rPr lang="en-US" sz="2000" dirty="0"/>
              <a:t> GPUs and </a:t>
            </a:r>
            <a:r>
              <a:rPr lang="en-US" sz="2000" dirty="0" err="1"/>
              <a:t>100Gbps</a:t>
            </a:r>
            <a:r>
              <a:rPr lang="en-US" sz="2000" dirty="0"/>
              <a:t> network.” [5]</a:t>
            </a:r>
          </a:p>
        </p:txBody>
      </p:sp>
    </p:spTree>
    <p:extLst>
      <p:ext uri="{BB962C8B-B14F-4D97-AF65-F5344CB8AC3E}">
        <p14:creationId xmlns:p14="http://schemas.microsoft.com/office/powerpoint/2010/main" val="2220016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8CEA0F-2AD1-4F86-8162-4EBE3ADDB4C1}"/>
              </a:ext>
            </a:extLst>
          </p:cNvPr>
          <p:cNvSpPr txBox="1"/>
          <p:nvPr/>
        </p:nvSpPr>
        <p:spPr>
          <a:xfrm>
            <a:off x="4961299" y="294237"/>
            <a:ext cx="4843603" cy="369332"/>
          </a:xfrm>
          <a:prstGeom prst="rect">
            <a:avLst/>
          </a:prstGeom>
          <a:noFill/>
        </p:spPr>
        <p:txBody>
          <a:bodyPr wrap="square" rtlCol="0">
            <a:spAutoFit/>
          </a:bodyPr>
          <a:lstStyle/>
          <a:p>
            <a:r>
              <a:rPr lang="en-US" dirty="0"/>
              <a:t>References:</a:t>
            </a:r>
          </a:p>
        </p:txBody>
      </p:sp>
      <p:sp>
        <p:nvSpPr>
          <p:cNvPr id="5" name="TextBox 4">
            <a:extLst>
              <a:ext uri="{FF2B5EF4-FFF2-40B4-BE49-F238E27FC236}">
                <a16:creationId xmlns:a16="http://schemas.microsoft.com/office/drawing/2014/main" id="{2FF6C522-DA15-44F9-B783-8810221A968E}"/>
              </a:ext>
            </a:extLst>
          </p:cNvPr>
          <p:cNvSpPr txBox="1"/>
          <p:nvPr/>
        </p:nvSpPr>
        <p:spPr>
          <a:xfrm>
            <a:off x="2616451" y="737857"/>
            <a:ext cx="6491335" cy="5262979"/>
          </a:xfrm>
          <a:prstGeom prst="rect">
            <a:avLst/>
          </a:prstGeom>
          <a:noFill/>
        </p:spPr>
        <p:txBody>
          <a:bodyPr wrap="square" rtlCol="0">
            <a:spAutoFit/>
          </a:bodyPr>
          <a:lstStyle/>
          <a:p>
            <a:r>
              <a:rPr lang="en-US" sz="1400" dirty="0"/>
              <a:t>[1]https://</a:t>
            </a:r>
            <a:r>
              <a:rPr lang="en-US" sz="1400" dirty="0" err="1"/>
              <a:t>journals.plos.org</a:t>
            </a:r>
            <a:r>
              <a:rPr lang="en-US" sz="1400" dirty="0"/>
              <a:t>/</a:t>
            </a:r>
            <a:r>
              <a:rPr lang="en-US" sz="1400" dirty="0" err="1"/>
              <a:t>plosone</a:t>
            </a:r>
            <a:r>
              <a:rPr lang="en-US" sz="1400" dirty="0"/>
              <a:t>/article/</a:t>
            </a:r>
            <a:r>
              <a:rPr lang="en-US" sz="1400" dirty="0" err="1"/>
              <a:t>figure?id</a:t>
            </a:r>
            <a:r>
              <a:rPr lang="en-US" sz="1400" dirty="0"/>
              <a:t>=10.1371/</a:t>
            </a:r>
            <a:r>
              <a:rPr lang="en-US" sz="1400" dirty="0" err="1"/>
              <a:t>journal.pone.0182580.g001</a:t>
            </a:r>
            <a:r>
              <a:rPr lang="en-US" sz="1400" dirty="0"/>
              <a:t> </a:t>
            </a:r>
          </a:p>
          <a:p>
            <a:endParaRPr lang="en-US" sz="1400" dirty="0"/>
          </a:p>
          <a:p>
            <a:r>
              <a:rPr lang="en-US" sz="1400" dirty="0"/>
              <a:t>[2] </a:t>
            </a:r>
            <a:r>
              <a:rPr lang="en-US" sz="1400" dirty="0" err="1"/>
              <a:t>Youhui</a:t>
            </a:r>
            <a:r>
              <a:rPr lang="en-US" sz="1400" dirty="0"/>
              <a:t> Bai, Cheng Li, Quan Zhou, Jun Yi, Ping Gong, Feng Yan, </a:t>
            </a:r>
            <a:r>
              <a:rPr lang="en-US" sz="1400" dirty="0" err="1"/>
              <a:t>Ruichuan</a:t>
            </a:r>
            <a:r>
              <a:rPr lang="en-US" sz="1400" dirty="0"/>
              <a:t> Chen, and </a:t>
            </a:r>
            <a:r>
              <a:rPr lang="en-US" sz="1400" dirty="0" err="1"/>
              <a:t>Yinlong</a:t>
            </a:r>
            <a:r>
              <a:rPr lang="en-US" sz="1400" dirty="0"/>
              <a:t> Xu. 2021. Gradient Compression Supercharged High-Performance Data Parallel </a:t>
            </a:r>
            <a:r>
              <a:rPr lang="en-US" sz="1400" dirty="0" err="1"/>
              <a:t>DNN</a:t>
            </a:r>
            <a:r>
              <a:rPr lang="en-US" sz="1400" dirty="0"/>
              <a:t> Training. In Proceedings of the ACM </a:t>
            </a:r>
            <a:r>
              <a:rPr lang="en-US" sz="1400" dirty="0" err="1"/>
              <a:t>SIGOPS</a:t>
            </a:r>
            <a:r>
              <a:rPr lang="en-US" sz="1400" dirty="0"/>
              <a:t> 28th Symposium on Operating Systems Principles Association for Computing Machinery, New York, NY, USA, 359–375. </a:t>
            </a:r>
            <a:r>
              <a:rPr lang="en-US" sz="1400" dirty="0" err="1"/>
              <a:t>DOI:https</a:t>
            </a:r>
            <a:r>
              <a:rPr lang="en-US" sz="1400" dirty="0"/>
              <a:t>://</a:t>
            </a:r>
            <a:r>
              <a:rPr lang="en-US" sz="1400" dirty="0" err="1"/>
              <a:t>doi-org.libweb.lib.utsa.edu</a:t>
            </a:r>
            <a:r>
              <a:rPr lang="en-US" sz="1400" dirty="0"/>
              <a:t>/10.1145/3477132.3483553</a:t>
            </a:r>
          </a:p>
          <a:p>
            <a:endParaRPr lang="en-US" sz="1400" dirty="0"/>
          </a:p>
          <a:p>
            <a:r>
              <a:rPr lang="en-US" sz="1400" dirty="0"/>
              <a:t>[3] https://</a:t>
            </a:r>
            <a:r>
              <a:rPr lang="en-US" sz="1400" dirty="0" err="1"/>
              <a:t>www.youtube.com</a:t>
            </a:r>
            <a:r>
              <a:rPr lang="en-US" sz="1400" dirty="0"/>
              <a:t>/</a:t>
            </a:r>
            <a:r>
              <a:rPr lang="en-US" sz="1400" dirty="0" err="1"/>
              <a:t>watch?v</a:t>
            </a:r>
            <a:r>
              <a:rPr lang="en-US" sz="1400" dirty="0"/>
              <a:t>=</a:t>
            </a:r>
            <a:r>
              <a:rPr lang="en-US" sz="1400" dirty="0" err="1"/>
              <a:t>4y0TDK3KoCA&amp;ab_channel</a:t>
            </a:r>
            <a:r>
              <a:rPr lang="en-US" sz="1400" dirty="0"/>
              <a:t>=</a:t>
            </a:r>
            <a:r>
              <a:rPr lang="en-US" sz="1400" dirty="0" err="1"/>
              <a:t>UberEngineering</a:t>
            </a:r>
            <a:endParaRPr lang="en-US" sz="1400" dirty="0"/>
          </a:p>
          <a:p>
            <a:endParaRPr lang="en-US" sz="1400" dirty="0"/>
          </a:p>
          <a:p>
            <a:r>
              <a:rPr lang="en-US" sz="1400" dirty="0"/>
              <a:t>[4] </a:t>
            </a:r>
            <a:r>
              <a:rPr lang="en-US" sz="1400" dirty="0">
                <a:hlinkClick r:id="rId3"/>
              </a:rPr>
              <a:t>https://</a:t>
            </a:r>
            <a:r>
              <a:rPr lang="en-US" sz="1400" dirty="0" err="1">
                <a:hlinkClick r:id="rId3"/>
              </a:rPr>
              <a:t>www.youtube.com</a:t>
            </a:r>
            <a:r>
              <a:rPr lang="en-US" sz="1400" dirty="0">
                <a:hlinkClick r:id="rId3"/>
              </a:rPr>
              <a:t>/</a:t>
            </a:r>
            <a:r>
              <a:rPr lang="en-US" sz="1400" dirty="0" err="1">
                <a:hlinkClick r:id="rId3"/>
              </a:rPr>
              <a:t>watch?v</a:t>
            </a:r>
            <a:r>
              <a:rPr lang="en-US" sz="1400" dirty="0">
                <a:hlinkClick r:id="rId3"/>
              </a:rPr>
              <a:t>=</a:t>
            </a:r>
            <a:r>
              <a:rPr lang="en-US" sz="1400" dirty="0" err="1">
                <a:hlinkClick r:id="rId3"/>
              </a:rPr>
              <a:t>xFSeIdO_gYg&amp;ab_channel</a:t>
            </a:r>
            <a:r>
              <a:rPr lang="en-US" sz="1400" dirty="0">
                <a:hlinkClick r:id="rId3"/>
              </a:rPr>
              <a:t>=ACMSIGOPS</a:t>
            </a:r>
            <a:endParaRPr lang="en-US" sz="1400" dirty="0"/>
          </a:p>
          <a:p>
            <a:endParaRPr lang="en-US" sz="1400" dirty="0"/>
          </a:p>
          <a:p>
            <a:r>
              <a:rPr lang="en-US" sz="1400" dirty="0"/>
              <a:t>[5] </a:t>
            </a:r>
            <a:r>
              <a:rPr lang="en-US" sz="1400" dirty="0" err="1"/>
              <a:t>Youhui</a:t>
            </a:r>
            <a:r>
              <a:rPr lang="en-US" sz="1400" dirty="0"/>
              <a:t> Bai, Cheng Li, Quan Zhou, Jun Yi, Ping Gong, Feng Yan, </a:t>
            </a:r>
            <a:r>
              <a:rPr lang="en-US" sz="1400" dirty="0" err="1"/>
              <a:t>Ruichuan</a:t>
            </a:r>
            <a:r>
              <a:rPr lang="en-US" sz="1400" dirty="0"/>
              <a:t> Chen, and </a:t>
            </a:r>
            <a:r>
              <a:rPr lang="en-US" sz="1400" dirty="0" err="1"/>
              <a:t>Yinlong</a:t>
            </a:r>
            <a:r>
              <a:rPr lang="en-US" sz="1400" dirty="0"/>
              <a:t> Xu. 2021. Gradient Compression Supercharged High-Performance Data Parallel </a:t>
            </a:r>
            <a:r>
              <a:rPr lang="en-US" sz="1400" dirty="0" err="1"/>
              <a:t>DNN</a:t>
            </a:r>
            <a:r>
              <a:rPr lang="en-US" sz="1400" dirty="0"/>
              <a:t> Training. In Proceedings of the ACM </a:t>
            </a:r>
            <a:r>
              <a:rPr lang="en-US" sz="1400" dirty="0" err="1"/>
              <a:t>SIGOPS</a:t>
            </a:r>
            <a:r>
              <a:rPr lang="en-US" sz="1400" dirty="0"/>
              <a:t> 28th Symposium on Operating Systems Principles Association for Computing Machinery, New York, NY, USA, 359–375. </a:t>
            </a:r>
            <a:r>
              <a:rPr lang="en-US" sz="1400" dirty="0" err="1"/>
              <a:t>DOI:https</a:t>
            </a:r>
            <a:r>
              <a:rPr lang="en-US" sz="1400" dirty="0"/>
              <a:t>://</a:t>
            </a:r>
            <a:r>
              <a:rPr lang="en-US" sz="1400" dirty="0" err="1"/>
              <a:t>doi-org.libweb.lib.utsa.edu</a:t>
            </a:r>
            <a:r>
              <a:rPr lang="en-US" sz="1400" dirty="0"/>
              <a:t>/10.1145/3477132.3483553</a:t>
            </a:r>
          </a:p>
          <a:p>
            <a:endParaRPr lang="en-US" sz="1400" dirty="0"/>
          </a:p>
          <a:p>
            <a:r>
              <a:rPr lang="en-US" sz="1400" dirty="0"/>
              <a:t>[6] https://</a:t>
            </a:r>
            <a:r>
              <a:rPr lang="en-US" sz="1400" dirty="0" err="1"/>
              <a:t>en.wikipedia.org</a:t>
            </a:r>
            <a:r>
              <a:rPr lang="en-US" sz="1400" dirty="0"/>
              <a:t>/wiki/Transformer_(</a:t>
            </a:r>
            <a:r>
              <a:rPr lang="en-US" sz="1400" dirty="0" err="1"/>
              <a:t>machine_learning_model</a:t>
            </a:r>
            <a:r>
              <a:rPr lang="en-US" sz="1400" dirty="0"/>
              <a:t>)</a:t>
            </a:r>
          </a:p>
          <a:p>
            <a:endParaRPr lang="en-US" sz="1400" dirty="0"/>
          </a:p>
          <a:p>
            <a:r>
              <a:rPr lang="en-US" sz="1400" dirty="0"/>
              <a:t>[7] https://</a:t>
            </a:r>
            <a:r>
              <a:rPr lang="en-US" sz="1400" dirty="0" err="1"/>
              <a:t>en.wikipedia.org</a:t>
            </a:r>
            <a:r>
              <a:rPr lang="en-US" sz="1400" dirty="0"/>
              <a:t>/wiki/BERT_(</a:t>
            </a:r>
            <a:r>
              <a:rPr lang="en-US" sz="1400" dirty="0" err="1"/>
              <a:t>language_model</a:t>
            </a:r>
            <a:r>
              <a:rPr lang="en-US" sz="1400" dirty="0"/>
              <a:t>)</a:t>
            </a:r>
          </a:p>
          <a:p>
            <a:endParaRPr lang="en-US" sz="1400" dirty="0"/>
          </a:p>
          <a:p>
            <a:endParaRPr lang="en-US" sz="1400" dirty="0"/>
          </a:p>
        </p:txBody>
      </p:sp>
    </p:spTree>
    <p:extLst>
      <p:ext uri="{BB962C8B-B14F-4D97-AF65-F5344CB8AC3E}">
        <p14:creationId xmlns:p14="http://schemas.microsoft.com/office/powerpoint/2010/main" val="2625032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56FFB-7994-44AA-8ED6-574CFD4240DF}"/>
              </a:ext>
            </a:extLst>
          </p:cNvPr>
          <p:cNvSpPr txBox="1"/>
          <p:nvPr/>
        </p:nvSpPr>
        <p:spPr>
          <a:xfrm>
            <a:off x="4249592" y="809304"/>
            <a:ext cx="5081695" cy="523220"/>
          </a:xfrm>
          <a:prstGeom prst="rect">
            <a:avLst/>
          </a:prstGeom>
          <a:noFill/>
        </p:spPr>
        <p:txBody>
          <a:bodyPr wrap="square" rtlCol="0">
            <a:spAutoFit/>
          </a:bodyPr>
          <a:lstStyle/>
          <a:p>
            <a:r>
              <a:rPr lang="en-US" sz="2800" dirty="0"/>
              <a:t>Why ML over the Cloud? </a:t>
            </a:r>
          </a:p>
        </p:txBody>
      </p:sp>
      <p:sp>
        <p:nvSpPr>
          <p:cNvPr id="5" name="TextBox 4">
            <a:extLst>
              <a:ext uri="{FF2B5EF4-FFF2-40B4-BE49-F238E27FC236}">
                <a16:creationId xmlns:a16="http://schemas.microsoft.com/office/drawing/2014/main" id="{E7405698-0C40-46E7-A722-4C7DE5C43187}"/>
              </a:ext>
            </a:extLst>
          </p:cNvPr>
          <p:cNvSpPr txBox="1"/>
          <p:nvPr/>
        </p:nvSpPr>
        <p:spPr>
          <a:xfrm>
            <a:off x="3017404" y="1288534"/>
            <a:ext cx="5426363"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No need to buy hardware</a:t>
            </a:r>
          </a:p>
        </p:txBody>
      </p:sp>
      <p:sp>
        <p:nvSpPr>
          <p:cNvPr id="6" name="TextBox 5">
            <a:extLst>
              <a:ext uri="{FF2B5EF4-FFF2-40B4-BE49-F238E27FC236}">
                <a16:creationId xmlns:a16="http://schemas.microsoft.com/office/drawing/2014/main" id="{250F3DA4-24B3-45E0-B641-693F06C668E1}"/>
              </a:ext>
            </a:extLst>
          </p:cNvPr>
          <p:cNvSpPr txBox="1"/>
          <p:nvPr/>
        </p:nvSpPr>
        <p:spPr>
          <a:xfrm>
            <a:off x="3017404" y="1811754"/>
            <a:ext cx="5914159"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No need to maintain said hardware</a:t>
            </a:r>
          </a:p>
        </p:txBody>
      </p:sp>
      <p:sp>
        <p:nvSpPr>
          <p:cNvPr id="8" name="TextBox 7">
            <a:extLst>
              <a:ext uri="{FF2B5EF4-FFF2-40B4-BE49-F238E27FC236}">
                <a16:creationId xmlns:a16="http://schemas.microsoft.com/office/drawing/2014/main" id="{18978D92-9E08-44C4-AEA0-76A8FA0AB417}"/>
              </a:ext>
            </a:extLst>
          </p:cNvPr>
          <p:cNvSpPr txBox="1"/>
          <p:nvPr/>
        </p:nvSpPr>
        <p:spPr>
          <a:xfrm>
            <a:off x="3017404" y="2312979"/>
            <a:ext cx="6737356"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Pay for what you need, no more, no less</a:t>
            </a:r>
          </a:p>
        </p:txBody>
      </p:sp>
      <p:sp>
        <p:nvSpPr>
          <p:cNvPr id="9" name="TextBox 8">
            <a:extLst>
              <a:ext uri="{FF2B5EF4-FFF2-40B4-BE49-F238E27FC236}">
                <a16:creationId xmlns:a16="http://schemas.microsoft.com/office/drawing/2014/main" id="{9CBE85AF-3E8C-4FA3-9FED-190A5112A6F2}"/>
              </a:ext>
            </a:extLst>
          </p:cNvPr>
          <p:cNvSpPr txBox="1"/>
          <p:nvPr/>
        </p:nvSpPr>
        <p:spPr>
          <a:xfrm>
            <a:off x="3015961" y="2814204"/>
            <a:ext cx="669925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Easy to scale services based on need</a:t>
            </a:r>
          </a:p>
        </p:txBody>
      </p:sp>
      <p:sp>
        <p:nvSpPr>
          <p:cNvPr id="10" name="TextBox 9">
            <a:extLst>
              <a:ext uri="{FF2B5EF4-FFF2-40B4-BE49-F238E27FC236}">
                <a16:creationId xmlns:a16="http://schemas.microsoft.com/office/drawing/2014/main" id="{5F674BE9-56EB-4865-92FA-A91E4A293378}"/>
              </a:ext>
            </a:extLst>
          </p:cNvPr>
          <p:cNvSpPr txBox="1"/>
          <p:nvPr/>
        </p:nvSpPr>
        <p:spPr>
          <a:xfrm>
            <a:off x="2229395" y="5371372"/>
            <a:ext cx="4040393" cy="1323439"/>
          </a:xfrm>
          <a:prstGeom prst="rect">
            <a:avLst/>
          </a:prstGeom>
          <a:noFill/>
        </p:spPr>
        <p:txBody>
          <a:bodyPr wrap="square" rtlCol="0">
            <a:spAutoFit/>
          </a:bodyPr>
          <a:lstStyle/>
          <a:p>
            <a:r>
              <a:rPr lang="en-US" sz="2000" b="1" dirty="0">
                <a:solidFill>
                  <a:srgbClr val="FF0000"/>
                </a:solidFill>
              </a:rPr>
              <a:t>For these reasons, and many others, Distributed Machine Learning frameworks are becoming more and more popular</a:t>
            </a:r>
          </a:p>
        </p:txBody>
      </p:sp>
      <p:sp>
        <p:nvSpPr>
          <p:cNvPr id="12" name="TextBox 11">
            <a:extLst>
              <a:ext uri="{FF2B5EF4-FFF2-40B4-BE49-F238E27FC236}">
                <a16:creationId xmlns:a16="http://schemas.microsoft.com/office/drawing/2014/main" id="{61A6F870-7DC4-496E-9BEB-A2B52DFFA2B2}"/>
              </a:ext>
            </a:extLst>
          </p:cNvPr>
          <p:cNvSpPr txBox="1"/>
          <p:nvPr/>
        </p:nvSpPr>
        <p:spPr>
          <a:xfrm>
            <a:off x="3015961" y="3293434"/>
            <a:ext cx="6699250"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Cheaper for data centers, they can use “economies of scale”, keeping prices lower</a:t>
            </a:r>
          </a:p>
        </p:txBody>
      </p:sp>
      <p:sp>
        <p:nvSpPr>
          <p:cNvPr id="13" name="TextBox 12">
            <a:extLst>
              <a:ext uri="{FF2B5EF4-FFF2-40B4-BE49-F238E27FC236}">
                <a16:creationId xmlns:a16="http://schemas.microsoft.com/office/drawing/2014/main" id="{A94572A1-3175-4D6F-9AEE-15868D5776C2}"/>
              </a:ext>
            </a:extLst>
          </p:cNvPr>
          <p:cNvSpPr txBox="1"/>
          <p:nvPr/>
        </p:nvSpPr>
        <p:spPr>
          <a:xfrm>
            <a:off x="4009445" y="18115"/>
            <a:ext cx="4173105" cy="830997"/>
          </a:xfrm>
          <a:prstGeom prst="rect">
            <a:avLst/>
          </a:prstGeom>
          <a:noFill/>
        </p:spPr>
        <p:txBody>
          <a:bodyPr wrap="square" rtlCol="0">
            <a:spAutoFit/>
          </a:bodyPr>
          <a:lstStyle/>
          <a:p>
            <a:pPr algn="ctr"/>
            <a:r>
              <a:rPr lang="en-US" sz="2400" b="1" dirty="0">
                <a:solidFill>
                  <a:srgbClr val="FF0000"/>
                </a:solidFill>
              </a:rPr>
              <a:t>Background &amp; Motivation – Cloud Computing</a:t>
            </a:r>
          </a:p>
        </p:txBody>
      </p:sp>
      <p:sp>
        <p:nvSpPr>
          <p:cNvPr id="14" name="TextBox 13">
            <a:extLst>
              <a:ext uri="{FF2B5EF4-FFF2-40B4-BE49-F238E27FC236}">
                <a16:creationId xmlns:a16="http://schemas.microsoft.com/office/drawing/2014/main" id="{A4D28B0D-5559-4DA8-93BA-2A32A8DEB482}"/>
              </a:ext>
            </a:extLst>
          </p:cNvPr>
          <p:cNvSpPr txBox="1"/>
          <p:nvPr/>
        </p:nvSpPr>
        <p:spPr>
          <a:xfrm>
            <a:off x="3015961" y="4108177"/>
            <a:ext cx="6699250"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Virtualization is becoming more and more efficient,  hardware support</a:t>
            </a:r>
          </a:p>
        </p:txBody>
      </p:sp>
      <p:sp>
        <p:nvSpPr>
          <p:cNvPr id="15" name="TextBox 14">
            <a:extLst>
              <a:ext uri="{FF2B5EF4-FFF2-40B4-BE49-F238E27FC236}">
                <a16:creationId xmlns:a16="http://schemas.microsoft.com/office/drawing/2014/main" id="{70E0BE2F-DE4B-4B46-95FE-AC9DB0CBEE74}"/>
              </a:ext>
            </a:extLst>
          </p:cNvPr>
          <p:cNvSpPr txBox="1"/>
          <p:nvPr/>
        </p:nvSpPr>
        <p:spPr>
          <a:xfrm>
            <a:off x="7011846" y="5371372"/>
            <a:ext cx="2742914" cy="707886"/>
          </a:xfrm>
          <a:prstGeom prst="rect">
            <a:avLst/>
          </a:prstGeom>
          <a:noFill/>
        </p:spPr>
        <p:txBody>
          <a:bodyPr wrap="square" rtlCol="0">
            <a:spAutoFit/>
          </a:bodyPr>
          <a:lstStyle/>
          <a:p>
            <a:r>
              <a:rPr lang="en-US" sz="2000" b="1" dirty="0">
                <a:solidFill>
                  <a:srgbClr val="FF0000"/>
                </a:solidFill>
              </a:rPr>
              <a:t>But there are some challenges, as we’ll see!</a:t>
            </a:r>
          </a:p>
        </p:txBody>
      </p:sp>
      <p:sp>
        <p:nvSpPr>
          <p:cNvPr id="2" name="TextBox 1">
            <a:extLst>
              <a:ext uri="{FF2B5EF4-FFF2-40B4-BE49-F238E27FC236}">
                <a16:creationId xmlns:a16="http://schemas.microsoft.com/office/drawing/2014/main" id="{378DB594-123D-474D-AAA0-B74E126699DF}"/>
              </a:ext>
            </a:extLst>
          </p:cNvPr>
          <p:cNvSpPr txBox="1"/>
          <p:nvPr/>
        </p:nvSpPr>
        <p:spPr>
          <a:xfrm>
            <a:off x="9774657" y="509039"/>
            <a:ext cx="1577636" cy="923330"/>
          </a:xfrm>
          <a:prstGeom prst="rect">
            <a:avLst/>
          </a:prstGeom>
          <a:noFill/>
        </p:spPr>
        <p:txBody>
          <a:bodyPr wrap="square" rtlCol="0">
            <a:spAutoFit/>
          </a:bodyPr>
          <a:lstStyle/>
          <a:p>
            <a:r>
              <a:rPr lang="en-US" b="1" dirty="0"/>
              <a:t>Azure</a:t>
            </a:r>
            <a:br>
              <a:rPr lang="en-US" b="1" dirty="0"/>
            </a:br>
            <a:r>
              <a:rPr lang="en-US" b="1" dirty="0"/>
              <a:t>Google Cloud</a:t>
            </a:r>
          </a:p>
          <a:p>
            <a:r>
              <a:rPr lang="en-US" b="1" dirty="0"/>
              <a:t>AWS</a:t>
            </a:r>
          </a:p>
        </p:txBody>
      </p:sp>
      <p:sp>
        <p:nvSpPr>
          <p:cNvPr id="3" name="TextBox 2">
            <a:extLst>
              <a:ext uri="{FF2B5EF4-FFF2-40B4-BE49-F238E27FC236}">
                <a16:creationId xmlns:a16="http://schemas.microsoft.com/office/drawing/2014/main" id="{C0C5D41F-B55B-4528-9A77-71B071B7C746}"/>
              </a:ext>
            </a:extLst>
          </p:cNvPr>
          <p:cNvSpPr txBox="1"/>
          <p:nvPr/>
        </p:nvSpPr>
        <p:spPr>
          <a:xfrm>
            <a:off x="9817329" y="1586251"/>
            <a:ext cx="1577635" cy="1200329"/>
          </a:xfrm>
          <a:prstGeom prst="rect">
            <a:avLst/>
          </a:prstGeom>
          <a:noFill/>
        </p:spPr>
        <p:txBody>
          <a:bodyPr wrap="square" rtlCol="0">
            <a:spAutoFit/>
          </a:bodyPr>
          <a:lstStyle/>
          <a:p>
            <a:r>
              <a:rPr lang="en-US" b="1" dirty="0"/>
              <a:t>The presented paper used AWS </a:t>
            </a:r>
            <a:r>
              <a:rPr lang="en-US" b="1" dirty="0" err="1"/>
              <a:t>EC2</a:t>
            </a:r>
            <a:r>
              <a:rPr lang="en-US" b="1" dirty="0"/>
              <a:t> </a:t>
            </a:r>
            <a:r>
              <a:rPr lang="en-US" b="1" dirty="0" err="1"/>
              <a:t>P3</a:t>
            </a:r>
            <a:r>
              <a:rPr lang="en-US" b="1" dirty="0"/>
              <a:t> Instances</a:t>
            </a:r>
          </a:p>
        </p:txBody>
      </p:sp>
    </p:spTree>
    <p:extLst>
      <p:ext uri="{BB962C8B-B14F-4D97-AF65-F5344CB8AC3E}">
        <p14:creationId xmlns:p14="http://schemas.microsoft.com/office/powerpoint/2010/main" val="241308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p:bldP spid="10" grpId="0"/>
      <p:bldP spid="12"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946817-0514-4916-BD8F-8FB6C6561A03}"/>
              </a:ext>
            </a:extLst>
          </p:cNvPr>
          <p:cNvSpPr txBox="1"/>
          <p:nvPr/>
        </p:nvSpPr>
        <p:spPr>
          <a:xfrm>
            <a:off x="903959" y="72505"/>
            <a:ext cx="10150321" cy="461665"/>
          </a:xfrm>
          <a:prstGeom prst="rect">
            <a:avLst/>
          </a:prstGeom>
          <a:noFill/>
        </p:spPr>
        <p:txBody>
          <a:bodyPr wrap="square" rtlCol="0">
            <a:spAutoFit/>
          </a:bodyPr>
          <a:lstStyle/>
          <a:p>
            <a:pPr algn="ctr"/>
            <a:r>
              <a:rPr lang="en-US" sz="2400" b="1" dirty="0">
                <a:solidFill>
                  <a:srgbClr val="FF0000"/>
                </a:solidFill>
              </a:rPr>
              <a:t>Background &amp; Motivation – </a:t>
            </a:r>
            <a:r>
              <a:rPr lang="en-US" sz="2400" b="1" dirty="0" err="1">
                <a:solidFill>
                  <a:srgbClr val="FF0000"/>
                </a:solidFill>
              </a:rPr>
              <a:t>DNNs</a:t>
            </a:r>
            <a:r>
              <a:rPr lang="en-US" sz="2400" b="1" dirty="0">
                <a:solidFill>
                  <a:srgbClr val="FF0000"/>
                </a:solidFill>
              </a:rPr>
              <a:t> (Deep Neural Networks) Quick Review</a:t>
            </a:r>
          </a:p>
        </p:txBody>
      </p:sp>
      <p:pic>
        <p:nvPicPr>
          <p:cNvPr id="8" name="Picture 7">
            <a:extLst>
              <a:ext uri="{FF2B5EF4-FFF2-40B4-BE49-F238E27FC236}">
                <a16:creationId xmlns:a16="http://schemas.microsoft.com/office/drawing/2014/main" id="{B32655DD-387D-464B-A64A-D09E53013CED}"/>
              </a:ext>
            </a:extLst>
          </p:cNvPr>
          <p:cNvPicPr>
            <a:picLocks noChangeAspect="1"/>
          </p:cNvPicPr>
          <p:nvPr/>
        </p:nvPicPr>
        <p:blipFill>
          <a:blip r:embed="rId3"/>
          <a:stretch>
            <a:fillRect/>
          </a:stretch>
        </p:blipFill>
        <p:spPr>
          <a:xfrm>
            <a:off x="2588267" y="673002"/>
            <a:ext cx="6825732" cy="4187926"/>
          </a:xfrm>
          <a:prstGeom prst="rect">
            <a:avLst/>
          </a:prstGeom>
        </p:spPr>
      </p:pic>
      <p:sp>
        <p:nvSpPr>
          <p:cNvPr id="9" name="TextBox 8">
            <a:extLst>
              <a:ext uri="{FF2B5EF4-FFF2-40B4-BE49-F238E27FC236}">
                <a16:creationId xmlns:a16="http://schemas.microsoft.com/office/drawing/2014/main" id="{D96E6276-1C08-49FD-9C48-7BD1F81BC099}"/>
              </a:ext>
            </a:extLst>
          </p:cNvPr>
          <p:cNvSpPr txBox="1"/>
          <p:nvPr/>
        </p:nvSpPr>
        <p:spPr>
          <a:xfrm>
            <a:off x="532457" y="2262988"/>
            <a:ext cx="1581150" cy="1477328"/>
          </a:xfrm>
          <a:prstGeom prst="rect">
            <a:avLst/>
          </a:prstGeom>
          <a:noFill/>
        </p:spPr>
        <p:txBody>
          <a:bodyPr wrap="square" rtlCol="0">
            <a:spAutoFit/>
          </a:bodyPr>
          <a:lstStyle/>
          <a:p>
            <a:r>
              <a:rPr lang="en-US" b="1" dirty="0"/>
              <a:t>Input can be anything:</a:t>
            </a:r>
          </a:p>
          <a:p>
            <a:endParaRPr lang="en-US" b="1" dirty="0"/>
          </a:p>
          <a:p>
            <a:r>
              <a:rPr lang="en-US" b="1" dirty="0"/>
              <a:t>NLP, Images, CV, </a:t>
            </a:r>
            <a:r>
              <a:rPr lang="en-US" b="1" dirty="0" err="1"/>
              <a:t>etc</a:t>
            </a:r>
            <a:endParaRPr lang="en-US" b="1" dirty="0"/>
          </a:p>
        </p:txBody>
      </p:sp>
      <p:sp>
        <p:nvSpPr>
          <p:cNvPr id="10" name="TextBox 9">
            <a:extLst>
              <a:ext uri="{FF2B5EF4-FFF2-40B4-BE49-F238E27FC236}">
                <a16:creationId xmlns:a16="http://schemas.microsoft.com/office/drawing/2014/main" id="{22F81B66-1882-4BED-BF9D-C527CEBCBA7D}"/>
              </a:ext>
            </a:extLst>
          </p:cNvPr>
          <p:cNvSpPr txBox="1"/>
          <p:nvPr/>
        </p:nvSpPr>
        <p:spPr>
          <a:xfrm>
            <a:off x="1395749" y="4950083"/>
            <a:ext cx="4514849" cy="646331"/>
          </a:xfrm>
          <a:prstGeom prst="rect">
            <a:avLst/>
          </a:prstGeom>
          <a:noFill/>
        </p:spPr>
        <p:txBody>
          <a:bodyPr wrap="square" rtlCol="0">
            <a:spAutoFit/>
          </a:bodyPr>
          <a:lstStyle/>
          <a:p>
            <a:r>
              <a:rPr lang="en-US" dirty="0"/>
              <a:t>Forward propagation to calculate output ( a lot of matrix multiplications )</a:t>
            </a:r>
          </a:p>
        </p:txBody>
      </p:sp>
      <p:sp>
        <p:nvSpPr>
          <p:cNvPr id="12" name="TextBox 11">
            <a:extLst>
              <a:ext uri="{FF2B5EF4-FFF2-40B4-BE49-F238E27FC236}">
                <a16:creationId xmlns:a16="http://schemas.microsoft.com/office/drawing/2014/main" id="{9B82CD55-8FC0-477B-A161-1142BB1D02FD}"/>
              </a:ext>
            </a:extLst>
          </p:cNvPr>
          <p:cNvSpPr txBox="1"/>
          <p:nvPr/>
        </p:nvSpPr>
        <p:spPr>
          <a:xfrm>
            <a:off x="6281402" y="4936482"/>
            <a:ext cx="4514849" cy="646331"/>
          </a:xfrm>
          <a:prstGeom prst="rect">
            <a:avLst/>
          </a:prstGeom>
          <a:noFill/>
        </p:spPr>
        <p:txBody>
          <a:bodyPr wrap="square" rtlCol="0">
            <a:spAutoFit/>
          </a:bodyPr>
          <a:lstStyle/>
          <a:p>
            <a:r>
              <a:rPr lang="en-US" dirty="0"/>
              <a:t>Then we compare the output with the provided label to find error and loss</a:t>
            </a:r>
          </a:p>
        </p:txBody>
      </p:sp>
      <p:sp>
        <p:nvSpPr>
          <p:cNvPr id="13" name="TextBox 12">
            <a:extLst>
              <a:ext uri="{FF2B5EF4-FFF2-40B4-BE49-F238E27FC236}">
                <a16:creationId xmlns:a16="http://schemas.microsoft.com/office/drawing/2014/main" id="{E4B27E03-554F-4926-B20E-C8EE82D6C8C7}"/>
              </a:ext>
            </a:extLst>
          </p:cNvPr>
          <p:cNvSpPr txBox="1"/>
          <p:nvPr/>
        </p:nvSpPr>
        <p:spPr>
          <a:xfrm>
            <a:off x="9449566" y="666064"/>
            <a:ext cx="527353" cy="523220"/>
          </a:xfrm>
          <a:prstGeom prst="rect">
            <a:avLst/>
          </a:prstGeom>
          <a:noFill/>
        </p:spPr>
        <p:txBody>
          <a:bodyPr wrap="square" rtlCol="0">
            <a:spAutoFit/>
          </a:bodyPr>
          <a:lstStyle/>
          <a:p>
            <a:r>
              <a:rPr lang="en-US" sz="1400" dirty="0"/>
              <a:t>Fig 1 [1]</a:t>
            </a:r>
          </a:p>
        </p:txBody>
      </p:sp>
      <p:sp>
        <p:nvSpPr>
          <p:cNvPr id="14" name="TextBox 13">
            <a:extLst>
              <a:ext uri="{FF2B5EF4-FFF2-40B4-BE49-F238E27FC236}">
                <a16:creationId xmlns:a16="http://schemas.microsoft.com/office/drawing/2014/main" id="{4B0F3AF6-E780-4FBA-A154-DC06DABD568D}"/>
              </a:ext>
            </a:extLst>
          </p:cNvPr>
          <p:cNvSpPr txBox="1"/>
          <p:nvPr/>
        </p:nvSpPr>
        <p:spPr>
          <a:xfrm>
            <a:off x="903960" y="5933065"/>
            <a:ext cx="4514849" cy="923330"/>
          </a:xfrm>
          <a:prstGeom prst="rect">
            <a:avLst/>
          </a:prstGeom>
          <a:noFill/>
        </p:spPr>
        <p:txBody>
          <a:bodyPr wrap="square" rtlCol="0">
            <a:spAutoFit/>
          </a:bodyPr>
          <a:lstStyle/>
          <a:p>
            <a:r>
              <a:rPr lang="en-US" dirty="0"/>
              <a:t>Keep doing this until our weights to converge. We may have to run through our training data hundreds of times to achieve this.</a:t>
            </a:r>
          </a:p>
        </p:txBody>
      </p:sp>
      <p:sp>
        <p:nvSpPr>
          <p:cNvPr id="15" name="TextBox 14">
            <a:extLst>
              <a:ext uri="{FF2B5EF4-FFF2-40B4-BE49-F238E27FC236}">
                <a16:creationId xmlns:a16="http://schemas.microsoft.com/office/drawing/2014/main" id="{45EDE052-46B6-4D24-BC63-539648F3C07F}"/>
              </a:ext>
            </a:extLst>
          </p:cNvPr>
          <p:cNvSpPr txBox="1"/>
          <p:nvPr/>
        </p:nvSpPr>
        <p:spPr>
          <a:xfrm>
            <a:off x="6183130" y="5922489"/>
            <a:ext cx="4514849" cy="923330"/>
          </a:xfrm>
          <a:prstGeom prst="rect">
            <a:avLst/>
          </a:prstGeom>
          <a:noFill/>
        </p:spPr>
        <p:txBody>
          <a:bodyPr wrap="square" rtlCol="0">
            <a:spAutoFit/>
          </a:bodyPr>
          <a:lstStyle/>
          <a:p>
            <a:r>
              <a:rPr lang="en-US" dirty="0"/>
              <a:t>We use derivative of loss function to find the gradients needed to adjust our weights, then back propagation</a:t>
            </a:r>
          </a:p>
        </p:txBody>
      </p:sp>
      <p:sp>
        <p:nvSpPr>
          <p:cNvPr id="16" name="Arrow: Right 15">
            <a:extLst>
              <a:ext uri="{FF2B5EF4-FFF2-40B4-BE49-F238E27FC236}">
                <a16:creationId xmlns:a16="http://schemas.microsoft.com/office/drawing/2014/main" id="{167CEAA7-5017-432B-B046-27BB6A1611F3}"/>
              </a:ext>
            </a:extLst>
          </p:cNvPr>
          <p:cNvSpPr/>
          <p:nvPr/>
        </p:nvSpPr>
        <p:spPr>
          <a:xfrm>
            <a:off x="5697840" y="5214725"/>
            <a:ext cx="425513" cy="217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7CE531E5-07AC-44A1-8578-A49684B8071D}"/>
              </a:ext>
            </a:extLst>
          </p:cNvPr>
          <p:cNvSpPr/>
          <p:nvPr/>
        </p:nvSpPr>
        <p:spPr>
          <a:xfrm rot="5400000">
            <a:off x="7705929" y="5634907"/>
            <a:ext cx="425513" cy="217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C19E163A-4F54-4158-8B72-9ADD31DF33A1}"/>
              </a:ext>
            </a:extLst>
          </p:cNvPr>
          <p:cNvSpPr/>
          <p:nvPr/>
        </p:nvSpPr>
        <p:spPr>
          <a:xfrm rot="10800000">
            <a:off x="5583359" y="6184998"/>
            <a:ext cx="425513" cy="217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858BA703-4963-4CB4-B1AC-D2FD18B534E7}"/>
              </a:ext>
            </a:extLst>
          </p:cNvPr>
          <p:cNvSpPr/>
          <p:nvPr/>
        </p:nvSpPr>
        <p:spPr>
          <a:xfrm rot="16200000">
            <a:off x="3354508" y="5656098"/>
            <a:ext cx="425513" cy="217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3F7CAD5-B45C-4539-97A3-4AA568B1EAD3}"/>
              </a:ext>
            </a:extLst>
          </p:cNvPr>
          <p:cNvSpPr txBox="1"/>
          <p:nvPr/>
        </p:nvSpPr>
        <p:spPr>
          <a:xfrm>
            <a:off x="10127437" y="1458053"/>
            <a:ext cx="1853685" cy="2800767"/>
          </a:xfrm>
          <a:prstGeom prst="rect">
            <a:avLst/>
          </a:prstGeom>
          <a:noFill/>
        </p:spPr>
        <p:txBody>
          <a:bodyPr wrap="square" rtlCol="0">
            <a:spAutoFit/>
          </a:bodyPr>
          <a:lstStyle/>
          <a:p>
            <a:r>
              <a:rPr lang="en-US" sz="1600" b="1" dirty="0"/>
              <a:t>Popular Python Libraries: TensorFlow</a:t>
            </a:r>
          </a:p>
          <a:p>
            <a:r>
              <a:rPr lang="en-US" sz="1600" b="1" dirty="0" err="1"/>
              <a:t>PyTorch</a:t>
            </a:r>
            <a:br>
              <a:rPr lang="en-US" sz="1600" b="1" dirty="0"/>
            </a:br>
            <a:r>
              <a:rPr lang="en-US" sz="1600" b="1" dirty="0" err="1"/>
              <a:t>MXNet</a:t>
            </a:r>
            <a:br>
              <a:rPr lang="en-US" sz="1600" b="1" dirty="0"/>
            </a:br>
            <a:endParaRPr lang="en-US" sz="1600" b="1" dirty="0"/>
          </a:p>
          <a:p>
            <a:r>
              <a:rPr lang="en-US" sz="1600" b="1" dirty="0"/>
              <a:t>GPU support is usually built-in, but no distributed support (no cloud support)</a:t>
            </a:r>
          </a:p>
        </p:txBody>
      </p:sp>
    </p:spTree>
    <p:extLst>
      <p:ext uri="{BB962C8B-B14F-4D97-AF65-F5344CB8AC3E}">
        <p14:creationId xmlns:p14="http://schemas.microsoft.com/office/powerpoint/2010/main" val="252760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4" grpId="0"/>
      <p:bldP spid="15" grpId="0"/>
      <p:bldP spid="16" grpId="0" animBg="1"/>
      <p:bldP spid="17" grpId="0" animBg="1"/>
      <p:bldP spid="18" grpId="0" animBg="1"/>
      <p:bldP spid="19" grpId="0" animBg="1"/>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DCA7DF-37F4-4848-8E8A-3038598390AE}"/>
              </a:ext>
            </a:extLst>
          </p:cNvPr>
          <p:cNvSpPr txBox="1"/>
          <p:nvPr/>
        </p:nvSpPr>
        <p:spPr>
          <a:xfrm>
            <a:off x="2954445" y="168227"/>
            <a:ext cx="6102035" cy="1477328"/>
          </a:xfrm>
          <a:prstGeom prst="rect">
            <a:avLst/>
          </a:prstGeom>
          <a:noFill/>
        </p:spPr>
        <p:txBody>
          <a:bodyPr wrap="square" rtlCol="0">
            <a:spAutoFit/>
          </a:bodyPr>
          <a:lstStyle/>
          <a:p>
            <a:r>
              <a:rPr lang="en-US" b="1" dirty="0"/>
              <a:t>There are a few common types of </a:t>
            </a:r>
            <a:r>
              <a:rPr lang="en-US" b="1" dirty="0" err="1"/>
              <a:t>DNNs</a:t>
            </a:r>
            <a:r>
              <a:rPr lang="en-US" b="1" dirty="0"/>
              <a:t>, one of which is called CNN, short for Convolutional Neural Network. Below is the </a:t>
            </a:r>
            <a:r>
              <a:rPr lang="en-US" b="1" dirty="0" err="1"/>
              <a:t>VGG19</a:t>
            </a:r>
            <a:r>
              <a:rPr lang="en-US" b="1" dirty="0"/>
              <a:t> CNN (which is really just fancy type of </a:t>
            </a:r>
            <a:r>
              <a:rPr lang="en-US" b="1" dirty="0" err="1"/>
              <a:t>DNN</a:t>
            </a:r>
            <a:r>
              <a:rPr lang="en-US" b="1" dirty="0"/>
              <a:t>). This ML framework has 19 layers and is mostly used for image processing.</a:t>
            </a:r>
          </a:p>
        </p:txBody>
      </p:sp>
      <p:pic>
        <p:nvPicPr>
          <p:cNvPr id="7" name="Picture 6">
            <a:extLst>
              <a:ext uri="{FF2B5EF4-FFF2-40B4-BE49-F238E27FC236}">
                <a16:creationId xmlns:a16="http://schemas.microsoft.com/office/drawing/2014/main" id="{823D8255-64B8-49EE-8AF1-8BFC17D3409E}"/>
              </a:ext>
            </a:extLst>
          </p:cNvPr>
          <p:cNvPicPr>
            <a:picLocks noChangeAspect="1"/>
          </p:cNvPicPr>
          <p:nvPr/>
        </p:nvPicPr>
        <p:blipFill>
          <a:blip r:embed="rId3"/>
          <a:stretch>
            <a:fillRect/>
          </a:stretch>
        </p:blipFill>
        <p:spPr>
          <a:xfrm>
            <a:off x="2409774" y="1761838"/>
            <a:ext cx="7191375" cy="4362450"/>
          </a:xfrm>
          <a:prstGeom prst="rect">
            <a:avLst/>
          </a:prstGeom>
        </p:spPr>
      </p:pic>
      <p:sp>
        <p:nvSpPr>
          <p:cNvPr id="9" name="TextBox 8">
            <a:extLst>
              <a:ext uri="{FF2B5EF4-FFF2-40B4-BE49-F238E27FC236}">
                <a16:creationId xmlns:a16="http://schemas.microsoft.com/office/drawing/2014/main" id="{CC0C2167-1BAD-4870-BC54-ED8AC68D90CD}"/>
              </a:ext>
            </a:extLst>
          </p:cNvPr>
          <p:cNvSpPr txBox="1"/>
          <p:nvPr/>
        </p:nvSpPr>
        <p:spPr>
          <a:xfrm>
            <a:off x="9601149" y="1660074"/>
            <a:ext cx="527353" cy="523220"/>
          </a:xfrm>
          <a:prstGeom prst="rect">
            <a:avLst/>
          </a:prstGeom>
          <a:noFill/>
        </p:spPr>
        <p:txBody>
          <a:bodyPr wrap="square" rtlCol="0">
            <a:spAutoFit/>
          </a:bodyPr>
          <a:lstStyle/>
          <a:p>
            <a:r>
              <a:rPr lang="en-US" sz="1400" b="1" dirty="0"/>
              <a:t>Fig 2 [2]</a:t>
            </a:r>
          </a:p>
        </p:txBody>
      </p:sp>
      <p:sp>
        <p:nvSpPr>
          <p:cNvPr id="10" name="TextBox 9">
            <a:extLst>
              <a:ext uri="{FF2B5EF4-FFF2-40B4-BE49-F238E27FC236}">
                <a16:creationId xmlns:a16="http://schemas.microsoft.com/office/drawing/2014/main" id="{D65A8593-A792-453A-BCA4-A83F70697F70}"/>
              </a:ext>
            </a:extLst>
          </p:cNvPr>
          <p:cNvSpPr txBox="1"/>
          <p:nvPr/>
        </p:nvSpPr>
        <p:spPr>
          <a:xfrm>
            <a:off x="178715" y="2016660"/>
            <a:ext cx="1884783" cy="2585323"/>
          </a:xfrm>
          <a:prstGeom prst="rect">
            <a:avLst/>
          </a:prstGeom>
          <a:noFill/>
        </p:spPr>
        <p:txBody>
          <a:bodyPr wrap="square" rtlCol="0">
            <a:spAutoFit/>
          </a:bodyPr>
          <a:lstStyle/>
          <a:p>
            <a:r>
              <a:rPr lang="en-US" b="1" dirty="0"/>
              <a:t>16 Convolutional layers – Main building block of CNN</a:t>
            </a:r>
          </a:p>
          <a:p>
            <a:endParaRPr lang="en-US" b="1" dirty="0"/>
          </a:p>
          <a:p>
            <a:endParaRPr lang="en-US" b="1" dirty="0"/>
          </a:p>
          <a:p>
            <a:r>
              <a:rPr lang="en-US" b="1" dirty="0"/>
              <a:t>3 Dense Layers (Neurons)</a:t>
            </a:r>
          </a:p>
          <a:p>
            <a:endParaRPr lang="en-US" b="1" dirty="0"/>
          </a:p>
        </p:txBody>
      </p:sp>
      <p:sp>
        <p:nvSpPr>
          <p:cNvPr id="3" name="TextBox 2">
            <a:extLst>
              <a:ext uri="{FF2B5EF4-FFF2-40B4-BE49-F238E27FC236}">
                <a16:creationId xmlns:a16="http://schemas.microsoft.com/office/drawing/2014/main" id="{F02A16E8-4CFC-428F-AF1D-5EA9285DB6F9}"/>
              </a:ext>
            </a:extLst>
          </p:cNvPr>
          <p:cNvSpPr txBox="1"/>
          <p:nvPr/>
        </p:nvSpPr>
        <p:spPr>
          <a:xfrm>
            <a:off x="9947425" y="2529502"/>
            <a:ext cx="1733739" cy="1200329"/>
          </a:xfrm>
          <a:prstGeom prst="rect">
            <a:avLst/>
          </a:prstGeom>
          <a:noFill/>
        </p:spPr>
        <p:txBody>
          <a:bodyPr wrap="square" rtlCol="0">
            <a:spAutoFit/>
          </a:bodyPr>
          <a:lstStyle/>
          <a:p>
            <a:r>
              <a:rPr lang="en-US" b="1" dirty="0"/>
              <a:t>Implementation is easy due to popular Python modules.</a:t>
            </a:r>
          </a:p>
        </p:txBody>
      </p:sp>
      <p:sp>
        <p:nvSpPr>
          <p:cNvPr id="4" name="TextBox 3">
            <a:extLst>
              <a:ext uri="{FF2B5EF4-FFF2-40B4-BE49-F238E27FC236}">
                <a16:creationId xmlns:a16="http://schemas.microsoft.com/office/drawing/2014/main" id="{6941A619-72D1-4BFA-A9DA-6C4C70E26686}"/>
              </a:ext>
            </a:extLst>
          </p:cNvPr>
          <p:cNvSpPr txBox="1"/>
          <p:nvPr/>
        </p:nvSpPr>
        <p:spPr>
          <a:xfrm>
            <a:off x="9947425" y="4110077"/>
            <a:ext cx="1613850" cy="1200329"/>
          </a:xfrm>
          <a:prstGeom prst="rect">
            <a:avLst/>
          </a:prstGeom>
          <a:noFill/>
        </p:spPr>
        <p:txBody>
          <a:bodyPr wrap="square" rtlCol="0">
            <a:spAutoFit/>
          </a:bodyPr>
          <a:lstStyle/>
          <a:p>
            <a:r>
              <a:rPr lang="en-US" b="1" dirty="0"/>
              <a:t>Moving forward, we’ll just refer to this as a </a:t>
            </a:r>
            <a:r>
              <a:rPr lang="en-US" b="1" dirty="0" err="1"/>
              <a:t>DNN</a:t>
            </a:r>
            <a:endParaRPr lang="en-US" b="1" dirty="0"/>
          </a:p>
        </p:txBody>
      </p:sp>
    </p:spTree>
    <p:extLst>
      <p:ext uri="{BB962C8B-B14F-4D97-AF65-F5344CB8AC3E}">
        <p14:creationId xmlns:p14="http://schemas.microsoft.com/office/powerpoint/2010/main" val="178202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16198781-0D1E-47C8-9051-FEC5BFB5C7C6}"/>
              </a:ext>
            </a:extLst>
          </p:cNvPr>
          <p:cNvPicPr>
            <a:picLocks noChangeAspect="1"/>
          </p:cNvPicPr>
          <p:nvPr/>
        </p:nvPicPr>
        <p:blipFill>
          <a:blip r:embed="rId3"/>
          <a:stretch>
            <a:fillRect/>
          </a:stretch>
        </p:blipFill>
        <p:spPr>
          <a:xfrm>
            <a:off x="3514833" y="1380292"/>
            <a:ext cx="4594689" cy="5365826"/>
          </a:xfrm>
          <a:prstGeom prst="rect">
            <a:avLst/>
          </a:prstGeom>
        </p:spPr>
      </p:pic>
      <p:sp>
        <p:nvSpPr>
          <p:cNvPr id="2" name="TextBox 1">
            <a:extLst>
              <a:ext uri="{FF2B5EF4-FFF2-40B4-BE49-F238E27FC236}">
                <a16:creationId xmlns:a16="http://schemas.microsoft.com/office/drawing/2014/main" id="{869A7E2D-66F7-464C-AF86-288C4B0FFAE2}"/>
              </a:ext>
            </a:extLst>
          </p:cNvPr>
          <p:cNvSpPr txBox="1"/>
          <p:nvPr/>
        </p:nvSpPr>
        <p:spPr>
          <a:xfrm>
            <a:off x="2993624" y="84899"/>
            <a:ext cx="5954283" cy="400110"/>
          </a:xfrm>
          <a:prstGeom prst="rect">
            <a:avLst/>
          </a:prstGeom>
          <a:noFill/>
        </p:spPr>
        <p:txBody>
          <a:bodyPr wrap="square" rtlCol="0">
            <a:spAutoFit/>
          </a:bodyPr>
          <a:lstStyle/>
          <a:p>
            <a:r>
              <a:rPr lang="en-US" sz="2000" b="1" dirty="0"/>
              <a:t>Combining Cloud Computing with Machine Learning</a:t>
            </a:r>
          </a:p>
        </p:txBody>
      </p:sp>
      <p:pic>
        <p:nvPicPr>
          <p:cNvPr id="3" name="Picture 2">
            <a:extLst>
              <a:ext uri="{FF2B5EF4-FFF2-40B4-BE49-F238E27FC236}">
                <a16:creationId xmlns:a16="http://schemas.microsoft.com/office/drawing/2014/main" id="{C7AF82BD-824E-4109-B572-7D652A1B859D}"/>
              </a:ext>
            </a:extLst>
          </p:cNvPr>
          <p:cNvPicPr>
            <a:picLocks noChangeAspect="1"/>
          </p:cNvPicPr>
          <p:nvPr/>
        </p:nvPicPr>
        <p:blipFill>
          <a:blip r:embed="rId4"/>
          <a:stretch>
            <a:fillRect/>
          </a:stretch>
        </p:blipFill>
        <p:spPr>
          <a:xfrm>
            <a:off x="2797229" y="2014230"/>
            <a:ext cx="1670882" cy="1025169"/>
          </a:xfrm>
          <a:prstGeom prst="rect">
            <a:avLst/>
          </a:prstGeom>
        </p:spPr>
      </p:pic>
      <p:sp>
        <p:nvSpPr>
          <p:cNvPr id="4" name="TextBox 3">
            <a:extLst>
              <a:ext uri="{FF2B5EF4-FFF2-40B4-BE49-F238E27FC236}">
                <a16:creationId xmlns:a16="http://schemas.microsoft.com/office/drawing/2014/main" id="{EEF6AE3F-032F-4DC7-90AA-09DF76EB9E92}"/>
              </a:ext>
            </a:extLst>
          </p:cNvPr>
          <p:cNvSpPr txBox="1"/>
          <p:nvPr/>
        </p:nvSpPr>
        <p:spPr>
          <a:xfrm>
            <a:off x="2375852" y="482898"/>
            <a:ext cx="6931590" cy="923330"/>
          </a:xfrm>
          <a:prstGeom prst="rect">
            <a:avLst/>
          </a:prstGeom>
          <a:noFill/>
        </p:spPr>
        <p:txBody>
          <a:bodyPr wrap="square" rtlCol="0">
            <a:spAutoFit/>
          </a:bodyPr>
          <a:lstStyle/>
          <a:p>
            <a:r>
              <a:rPr lang="en-US" dirty="0">
                <a:solidFill>
                  <a:srgbClr val="FF0000"/>
                </a:solidFill>
              </a:rPr>
              <a:t>Let’s start with 16 Nodes via AWS </a:t>
            </a:r>
            <a:r>
              <a:rPr lang="en-US" dirty="0" err="1">
                <a:solidFill>
                  <a:srgbClr val="FF0000"/>
                </a:solidFill>
              </a:rPr>
              <a:t>EC2</a:t>
            </a:r>
            <a:r>
              <a:rPr lang="en-US" dirty="0">
                <a:solidFill>
                  <a:srgbClr val="FF0000"/>
                </a:solidFill>
              </a:rPr>
              <a:t> </a:t>
            </a:r>
            <a:r>
              <a:rPr lang="en-US" dirty="0" err="1">
                <a:solidFill>
                  <a:srgbClr val="FF0000"/>
                </a:solidFill>
              </a:rPr>
              <a:t>P3</a:t>
            </a:r>
            <a:r>
              <a:rPr lang="en-US" dirty="0">
                <a:solidFill>
                  <a:srgbClr val="FF0000"/>
                </a:solidFill>
              </a:rPr>
              <a:t> Instances (Pre-packaged Deep Learning Containers)</a:t>
            </a:r>
          </a:p>
          <a:p>
            <a:r>
              <a:rPr lang="en-US" dirty="0">
                <a:solidFill>
                  <a:srgbClr val="0070C0"/>
                </a:solidFill>
              </a:rPr>
              <a:t>Each Node has 8 NVIDIA </a:t>
            </a:r>
            <a:r>
              <a:rPr lang="en-US" dirty="0" err="1">
                <a:solidFill>
                  <a:srgbClr val="0070C0"/>
                </a:solidFill>
              </a:rPr>
              <a:t>V100</a:t>
            </a:r>
            <a:r>
              <a:rPr lang="en-US" dirty="0">
                <a:solidFill>
                  <a:srgbClr val="0070C0"/>
                </a:solidFill>
              </a:rPr>
              <a:t> GPUs, 96 </a:t>
            </a:r>
            <a:r>
              <a:rPr lang="en-US" dirty="0" err="1">
                <a:solidFill>
                  <a:srgbClr val="0070C0"/>
                </a:solidFill>
              </a:rPr>
              <a:t>vCores</a:t>
            </a:r>
            <a:r>
              <a:rPr lang="en-US" dirty="0">
                <a:solidFill>
                  <a:srgbClr val="0070C0"/>
                </a:solidFill>
              </a:rPr>
              <a:t>, in </a:t>
            </a:r>
            <a:r>
              <a:rPr lang="en-US" dirty="0" err="1">
                <a:solidFill>
                  <a:srgbClr val="0070C0"/>
                </a:solidFill>
              </a:rPr>
              <a:t>100Gbps</a:t>
            </a:r>
            <a:r>
              <a:rPr lang="en-US" dirty="0">
                <a:solidFill>
                  <a:srgbClr val="0070C0"/>
                </a:solidFill>
              </a:rPr>
              <a:t> network </a:t>
            </a:r>
          </a:p>
        </p:txBody>
      </p:sp>
      <p:sp>
        <p:nvSpPr>
          <p:cNvPr id="7" name="TextBox 6">
            <a:extLst>
              <a:ext uri="{FF2B5EF4-FFF2-40B4-BE49-F238E27FC236}">
                <a16:creationId xmlns:a16="http://schemas.microsoft.com/office/drawing/2014/main" id="{F2339706-AE52-4C41-B929-5FEC2AB83E1A}"/>
              </a:ext>
            </a:extLst>
          </p:cNvPr>
          <p:cNvSpPr txBox="1"/>
          <p:nvPr/>
        </p:nvSpPr>
        <p:spPr>
          <a:xfrm>
            <a:off x="3195734" y="1587827"/>
            <a:ext cx="1031033" cy="369332"/>
          </a:xfrm>
          <a:prstGeom prst="rect">
            <a:avLst/>
          </a:prstGeom>
          <a:noFill/>
        </p:spPr>
        <p:txBody>
          <a:bodyPr wrap="square" rtlCol="0">
            <a:spAutoFit/>
          </a:bodyPr>
          <a:lstStyle/>
          <a:p>
            <a:r>
              <a:rPr lang="en-US" dirty="0"/>
              <a:t>Node 1:</a:t>
            </a:r>
          </a:p>
        </p:txBody>
      </p:sp>
      <p:pic>
        <p:nvPicPr>
          <p:cNvPr id="9" name="Picture 8">
            <a:extLst>
              <a:ext uri="{FF2B5EF4-FFF2-40B4-BE49-F238E27FC236}">
                <a16:creationId xmlns:a16="http://schemas.microsoft.com/office/drawing/2014/main" id="{A9164D80-E4EC-4530-A8EA-04E8F36C314B}"/>
              </a:ext>
            </a:extLst>
          </p:cNvPr>
          <p:cNvPicPr>
            <a:picLocks noChangeAspect="1"/>
          </p:cNvPicPr>
          <p:nvPr/>
        </p:nvPicPr>
        <p:blipFill>
          <a:blip r:embed="rId4"/>
          <a:stretch>
            <a:fillRect/>
          </a:stretch>
        </p:blipFill>
        <p:spPr>
          <a:xfrm>
            <a:off x="2750387" y="3651650"/>
            <a:ext cx="1670882" cy="1025169"/>
          </a:xfrm>
          <a:prstGeom prst="rect">
            <a:avLst/>
          </a:prstGeom>
        </p:spPr>
      </p:pic>
      <p:sp>
        <p:nvSpPr>
          <p:cNvPr id="10" name="TextBox 9">
            <a:extLst>
              <a:ext uri="{FF2B5EF4-FFF2-40B4-BE49-F238E27FC236}">
                <a16:creationId xmlns:a16="http://schemas.microsoft.com/office/drawing/2014/main" id="{3B1D38E9-4948-496F-99FE-2F9464D14199}"/>
              </a:ext>
            </a:extLst>
          </p:cNvPr>
          <p:cNvSpPr txBox="1"/>
          <p:nvPr/>
        </p:nvSpPr>
        <p:spPr>
          <a:xfrm>
            <a:off x="3117152" y="3245995"/>
            <a:ext cx="1031033" cy="369332"/>
          </a:xfrm>
          <a:prstGeom prst="rect">
            <a:avLst/>
          </a:prstGeom>
          <a:noFill/>
        </p:spPr>
        <p:txBody>
          <a:bodyPr wrap="square" rtlCol="0">
            <a:spAutoFit/>
          </a:bodyPr>
          <a:lstStyle/>
          <a:p>
            <a:r>
              <a:rPr lang="en-US" dirty="0"/>
              <a:t>Node 2:</a:t>
            </a:r>
          </a:p>
        </p:txBody>
      </p:sp>
      <p:pic>
        <p:nvPicPr>
          <p:cNvPr id="11" name="Picture 10">
            <a:extLst>
              <a:ext uri="{FF2B5EF4-FFF2-40B4-BE49-F238E27FC236}">
                <a16:creationId xmlns:a16="http://schemas.microsoft.com/office/drawing/2014/main" id="{F84A5612-689D-4C60-B8BB-30FD911B68E3}"/>
              </a:ext>
            </a:extLst>
          </p:cNvPr>
          <p:cNvPicPr>
            <a:picLocks noChangeAspect="1"/>
          </p:cNvPicPr>
          <p:nvPr/>
        </p:nvPicPr>
        <p:blipFill>
          <a:blip r:embed="rId4"/>
          <a:stretch>
            <a:fillRect/>
          </a:stretch>
        </p:blipFill>
        <p:spPr>
          <a:xfrm>
            <a:off x="2685262" y="5425333"/>
            <a:ext cx="1670882" cy="1025169"/>
          </a:xfrm>
          <a:prstGeom prst="rect">
            <a:avLst/>
          </a:prstGeom>
        </p:spPr>
      </p:pic>
      <p:sp>
        <p:nvSpPr>
          <p:cNvPr id="12" name="TextBox 11">
            <a:extLst>
              <a:ext uri="{FF2B5EF4-FFF2-40B4-BE49-F238E27FC236}">
                <a16:creationId xmlns:a16="http://schemas.microsoft.com/office/drawing/2014/main" id="{4B077CFB-433F-41B0-9607-244953A09C73}"/>
              </a:ext>
            </a:extLst>
          </p:cNvPr>
          <p:cNvSpPr txBox="1"/>
          <p:nvPr/>
        </p:nvSpPr>
        <p:spPr>
          <a:xfrm>
            <a:off x="3117151" y="5032514"/>
            <a:ext cx="1031033" cy="369332"/>
          </a:xfrm>
          <a:prstGeom prst="rect">
            <a:avLst/>
          </a:prstGeom>
          <a:noFill/>
        </p:spPr>
        <p:txBody>
          <a:bodyPr wrap="square" rtlCol="0">
            <a:spAutoFit/>
          </a:bodyPr>
          <a:lstStyle/>
          <a:p>
            <a:r>
              <a:rPr lang="en-US" dirty="0"/>
              <a:t>Node 3:</a:t>
            </a:r>
          </a:p>
        </p:txBody>
      </p:sp>
      <p:sp>
        <p:nvSpPr>
          <p:cNvPr id="15" name="TextBox 14">
            <a:extLst>
              <a:ext uri="{FF2B5EF4-FFF2-40B4-BE49-F238E27FC236}">
                <a16:creationId xmlns:a16="http://schemas.microsoft.com/office/drawing/2014/main" id="{4306245B-2D5F-4E51-9A41-137D0B2A3293}"/>
              </a:ext>
            </a:extLst>
          </p:cNvPr>
          <p:cNvSpPr txBox="1"/>
          <p:nvPr/>
        </p:nvSpPr>
        <p:spPr>
          <a:xfrm>
            <a:off x="5513566" y="2670067"/>
            <a:ext cx="914400" cy="369332"/>
          </a:xfrm>
          <a:prstGeom prst="rect">
            <a:avLst/>
          </a:prstGeom>
          <a:noFill/>
        </p:spPr>
        <p:txBody>
          <a:bodyPr wrap="square" rtlCol="0">
            <a:spAutoFit/>
          </a:bodyPr>
          <a:lstStyle/>
          <a:p>
            <a:r>
              <a:rPr lang="en-US" dirty="0"/>
              <a:t>…</a:t>
            </a:r>
          </a:p>
        </p:txBody>
      </p:sp>
      <p:sp>
        <p:nvSpPr>
          <p:cNvPr id="16" name="TextBox 15">
            <a:extLst>
              <a:ext uri="{FF2B5EF4-FFF2-40B4-BE49-F238E27FC236}">
                <a16:creationId xmlns:a16="http://schemas.microsoft.com/office/drawing/2014/main" id="{F288319E-EF78-414E-AE67-98B3EFDF651C}"/>
              </a:ext>
            </a:extLst>
          </p:cNvPr>
          <p:cNvSpPr txBox="1"/>
          <p:nvPr/>
        </p:nvSpPr>
        <p:spPr>
          <a:xfrm>
            <a:off x="5513566" y="4283853"/>
            <a:ext cx="914400" cy="369332"/>
          </a:xfrm>
          <a:prstGeom prst="rect">
            <a:avLst/>
          </a:prstGeom>
          <a:noFill/>
        </p:spPr>
        <p:txBody>
          <a:bodyPr wrap="square" rtlCol="0">
            <a:spAutoFit/>
          </a:bodyPr>
          <a:lstStyle/>
          <a:p>
            <a:r>
              <a:rPr lang="en-US" dirty="0"/>
              <a:t>…</a:t>
            </a:r>
          </a:p>
        </p:txBody>
      </p:sp>
      <p:sp>
        <p:nvSpPr>
          <p:cNvPr id="17" name="TextBox 16">
            <a:extLst>
              <a:ext uri="{FF2B5EF4-FFF2-40B4-BE49-F238E27FC236}">
                <a16:creationId xmlns:a16="http://schemas.microsoft.com/office/drawing/2014/main" id="{656F6A80-AF7E-48EE-B0C6-E0418317D2C8}"/>
              </a:ext>
            </a:extLst>
          </p:cNvPr>
          <p:cNvSpPr txBox="1"/>
          <p:nvPr/>
        </p:nvSpPr>
        <p:spPr>
          <a:xfrm>
            <a:off x="5513566" y="6081170"/>
            <a:ext cx="914400" cy="369332"/>
          </a:xfrm>
          <a:prstGeom prst="rect">
            <a:avLst/>
          </a:prstGeom>
          <a:noFill/>
        </p:spPr>
        <p:txBody>
          <a:bodyPr wrap="square" rtlCol="0">
            <a:spAutoFit/>
          </a:bodyPr>
          <a:lstStyle/>
          <a:p>
            <a:r>
              <a:rPr lang="en-US" dirty="0"/>
              <a:t>…</a:t>
            </a:r>
          </a:p>
        </p:txBody>
      </p:sp>
      <p:pic>
        <p:nvPicPr>
          <p:cNvPr id="18" name="Picture 17">
            <a:extLst>
              <a:ext uri="{FF2B5EF4-FFF2-40B4-BE49-F238E27FC236}">
                <a16:creationId xmlns:a16="http://schemas.microsoft.com/office/drawing/2014/main" id="{AF5EB37D-883A-4DE7-AEBE-8CC74237ACCE}"/>
              </a:ext>
            </a:extLst>
          </p:cNvPr>
          <p:cNvPicPr>
            <a:picLocks noChangeAspect="1"/>
          </p:cNvPicPr>
          <p:nvPr/>
        </p:nvPicPr>
        <p:blipFill>
          <a:blip r:embed="rId4"/>
          <a:stretch>
            <a:fillRect/>
          </a:stretch>
        </p:blipFill>
        <p:spPr>
          <a:xfrm>
            <a:off x="7008446" y="1988646"/>
            <a:ext cx="1670882" cy="1025169"/>
          </a:xfrm>
          <a:prstGeom prst="rect">
            <a:avLst/>
          </a:prstGeom>
        </p:spPr>
      </p:pic>
      <p:pic>
        <p:nvPicPr>
          <p:cNvPr id="19" name="Picture 18">
            <a:extLst>
              <a:ext uri="{FF2B5EF4-FFF2-40B4-BE49-F238E27FC236}">
                <a16:creationId xmlns:a16="http://schemas.microsoft.com/office/drawing/2014/main" id="{0A4DAF85-D83A-40C2-BB44-211702976035}"/>
              </a:ext>
            </a:extLst>
          </p:cNvPr>
          <p:cNvPicPr>
            <a:picLocks noChangeAspect="1"/>
          </p:cNvPicPr>
          <p:nvPr/>
        </p:nvPicPr>
        <p:blipFill>
          <a:blip r:embed="rId4"/>
          <a:stretch>
            <a:fillRect/>
          </a:stretch>
        </p:blipFill>
        <p:spPr>
          <a:xfrm>
            <a:off x="7008446" y="3698428"/>
            <a:ext cx="1670882" cy="1025169"/>
          </a:xfrm>
          <a:prstGeom prst="rect">
            <a:avLst/>
          </a:prstGeom>
        </p:spPr>
      </p:pic>
      <p:sp>
        <p:nvSpPr>
          <p:cNvPr id="20" name="TextBox 19">
            <a:extLst>
              <a:ext uri="{FF2B5EF4-FFF2-40B4-BE49-F238E27FC236}">
                <a16:creationId xmlns:a16="http://schemas.microsoft.com/office/drawing/2014/main" id="{06132C39-B2D1-4D8F-9966-563428D65306}"/>
              </a:ext>
            </a:extLst>
          </p:cNvPr>
          <p:cNvSpPr txBox="1"/>
          <p:nvPr/>
        </p:nvSpPr>
        <p:spPr>
          <a:xfrm>
            <a:off x="7440336" y="3245995"/>
            <a:ext cx="1169510" cy="369332"/>
          </a:xfrm>
          <a:prstGeom prst="rect">
            <a:avLst/>
          </a:prstGeom>
          <a:noFill/>
        </p:spPr>
        <p:txBody>
          <a:bodyPr wrap="square" rtlCol="0">
            <a:spAutoFit/>
          </a:bodyPr>
          <a:lstStyle/>
          <a:p>
            <a:r>
              <a:rPr lang="en-US" dirty="0"/>
              <a:t>Node 15:</a:t>
            </a:r>
          </a:p>
        </p:txBody>
      </p:sp>
      <p:pic>
        <p:nvPicPr>
          <p:cNvPr id="21" name="Picture 20">
            <a:extLst>
              <a:ext uri="{FF2B5EF4-FFF2-40B4-BE49-F238E27FC236}">
                <a16:creationId xmlns:a16="http://schemas.microsoft.com/office/drawing/2014/main" id="{EB397983-3131-49FA-98A4-532CB49CD1DD}"/>
              </a:ext>
            </a:extLst>
          </p:cNvPr>
          <p:cNvPicPr>
            <a:picLocks noChangeAspect="1"/>
          </p:cNvPicPr>
          <p:nvPr/>
        </p:nvPicPr>
        <p:blipFill>
          <a:blip r:embed="rId4"/>
          <a:stretch>
            <a:fillRect/>
          </a:stretch>
        </p:blipFill>
        <p:spPr>
          <a:xfrm>
            <a:off x="7008446" y="5425333"/>
            <a:ext cx="1670882" cy="1025169"/>
          </a:xfrm>
          <a:prstGeom prst="rect">
            <a:avLst/>
          </a:prstGeom>
        </p:spPr>
      </p:pic>
      <p:sp>
        <p:nvSpPr>
          <p:cNvPr id="22" name="TextBox 21">
            <a:extLst>
              <a:ext uri="{FF2B5EF4-FFF2-40B4-BE49-F238E27FC236}">
                <a16:creationId xmlns:a16="http://schemas.microsoft.com/office/drawing/2014/main" id="{0AB5AF1E-5579-41ED-AAB1-98D298D184B9}"/>
              </a:ext>
            </a:extLst>
          </p:cNvPr>
          <p:cNvSpPr txBox="1"/>
          <p:nvPr/>
        </p:nvSpPr>
        <p:spPr>
          <a:xfrm>
            <a:off x="7440335" y="5032514"/>
            <a:ext cx="1238993" cy="369332"/>
          </a:xfrm>
          <a:prstGeom prst="rect">
            <a:avLst/>
          </a:prstGeom>
          <a:noFill/>
        </p:spPr>
        <p:txBody>
          <a:bodyPr wrap="square" rtlCol="0">
            <a:spAutoFit/>
          </a:bodyPr>
          <a:lstStyle/>
          <a:p>
            <a:r>
              <a:rPr lang="en-US" dirty="0"/>
              <a:t>Node 16:</a:t>
            </a:r>
          </a:p>
        </p:txBody>
      </p:sp>
      <p:sp>
        <p:nvSpPr>
          <p:cNvPr id="23" name="TextBox 22">
            <a:extLst>
              <a:ext uri="{FF2B5EF4-FFF2-40B4-BE49-F238E27FC236}">
                <a16:creationId xmlns:a16="http://schemas.microsoft.com/office/drawing/2014/main" id="{605D83DC-7C14-44EC-B2E8-DCE8AF5C8571}"/>
              </a:ext>
            </a:extLst>
          </p:cNvPr>
          <p:cNvSpPr txBox="1"/>
          <p:nvPr/>
        </p:nvSpPr>
        <p:spPr>
          <a:xfrm>
            <a:off x="7375790" y="1625448"/>
            <a:ext cx="1160128" cy="369332"/>
          </a:xfrm>
          <a:prstGeom prst="rect">
            <a:avLst/>
          </a:prstGeom>
          <a:noFill/>
        </p:spPr>
        <p:txBody>
          <a:bodyPr wrap="square" rtlCol="0">
            <a:spAutoFit/>
          </a:bodyPr>
          <a:lstStyle/>
          <a:p>
            <a:r>
              <a:rPr lang="en-US" dirty="0"/>
              <a:t>Node 14:</a:t>
            </a:r>
          </a:p>
        </p:txBody>
      </p:sp>
      <p:sp>
        <p:nvSpPr>
          <p:cNvPr id="24" name="TextBox 23">
            <a:extLst>
              <a:ext uri="{FF2B5EF4-FFF2-40B4-BE49-F238E27FC236}">
                <a16:creationId xmlns:a16="http://schemas.microsoft.com/office/drawing/2014/main" id="{2824C779-B23C-45F5-B7D4-9E7C4FF9BBC8}"/>
              </a:ext>
            </a:extLst>
          </p:cNvPr>
          <p:cNvSpPr txBox="1"/>
          <p:nvPr/>
        </p:nvSpPr>
        <p:spPr>
          <a:xfrm>
            <a:off x="118164" y="309644"/>
            <a:ext cx="2070953" cy="2031325"/>
          </a:xfrm>
          <a:prstGeom prst="rect">
            <a:avLst/>
          </a:prstGeom>
          <a:noFill/>
        </p:spPr>
        <p:txBody>
          <a:bodyPr wrap="square" rtlCol="0">
            <a:spAutoFit/>
          </a:bodyPr>
          <a:lstStyle/>
          <a:p>
            <a:r>
              <a:rPr lang="en-US" b="1" dirty="0"/>
              <a:t>The training data is partitioned based on the number of nodes N. </a:t>
            </a:r>
          </a:p>
          <a:p>
            <a:br>
              <a:rPr lang="en-US" dirty="0">
                <a:solidFill>
                  <a:srgbClr val="FF0000"/>
                </a:solidFill>
              </a:rPr>
            </a:br>
            <a:r>
              <a:rPr lang="en-US" b="1" dirty="0">
                <a:solidFill>
                  <a:srgbClr val="FF0000"/>
                </a:solidFill>
              </a:rPr>
              <a:t>Note: training data can be very large</a:t>
            </a:r>
          </a:p>
        </p:txBody>
      </p:sp>
      <p:sp>
        <p:nvSpPr>
          <p:cNvPr id="25" name="TextBox 24">
            <a:extLst>
              <a:ext uri="{FF2B5EF4-FFF2-40B4-BE49-F238E27FC236}">
                <a16:creationId xmlns:a16="http://schemas.microsoft.com/office/drawing/2014/main" id="{4D95F933-5663-477F-BD75-AD6A93351551}"/>
              </a:ext>
            </a:extLst>
          </p:cNvPr>
          <p:cNvSpPr txBox="1"/>
          <p:nvPr/>
        </p:nvSpPr>
        <p:spPr>
          <a:xfrm>
            <a:off x="9494177" y="243365"/>
            <a:ext cx="2407818" cy="923330"/>
          </a:xfrm>
          <a:prstGeom prst="rect">
            <a:avLst/>
          </a:prstGeom>
          <a:noFill/>
        </p:spPr>
        <p:txBody>
          <a:bodyPr wrap="square" rtlCol="0">
            <a:spAutoFit/>
          </a:bodyPr>
          <a:lstStyle/>
          <a:p>
            <a:r>
              <a:rPr lang="en-US" b="1" dirty="0"/>
              <a:t>The communication overhead becomes large as N increases.</a:t>
            </a:r>
          </a:p>
        </p:txBody>
      </p:sp>
      <p:sp>
        <p:nvSpPr>
          <p:cNvPr id="26" name="TextBox 25">
            <a:extLst>
              <a:ext uri="{FF2B5EF4-FFF2-40B4-BE49-F238E27FC236}">
                <a16:creationId xmlns:a16="http://schemas.microsoft.com/office/drawing/2014/main" id="{11CFD9D2-1939-4C6A-9474-113388FA3CFF}"/>
              </a:ext>
            </a:extLst>
          </p:cNvPr>
          <p:cNvSpPr txBox="1"/>
          <p:nvPr/>
        </p:nvSpPr>
        <p:spPr>
          <a:xfrm>
            <a:off x="123676" y="2393767"/>
            <a:ext cx="1947971" cy="2585323"/>
          </a:xfrm>
          <a:prstGeom prst="rect">
            <a:avLst/>
          </a:prstGeom>
          <a:noFill/>
        </p:spPr>
        <p:txBody>
          <a:bodyPr wrap="square" rtlCol="0">
            <a:spAutoFit/>
          </a:bodyPr>
          <a:lstStyle/>
          <a:p>
            <a:r>
              <a:rPr lang="en-US" b="1" dirty="0"/>
              <a:t>As N increases, 1 Epoch time (cycle time) is less, and less memory needed. Less data movement. More effective use of caches/less cache misses, </a:t>
            </a:r>
            <a:r>
              <a:rPr lang="en-US" b="1" dirty="0" err="1"/>
              <a:t>etc</a:t>
            </a:r>
            <a:endParaRPr lang="en-US" b="1" dirty="0"/>
          </a:p>
        </p:txBody>
      </p:sp>
      <p:sp>
        <p:nvSpPr>
          <p:cNvPr id="27" name="TextBox 26">
            <a:extLst>
              <a:ext uri="{FF2B5EF4-FFF2-40B4-BE49-F238E27FC236}">
                <a16:creationId xmlns:a16="http://schemas.microsoft.com/office/drawing/2014/main" id="{05B3784A-9824-474B-9E91-1FA9CBBC05B3}"/>
              </a:ext>
            </a:extLst>
          </p:cNvPr>
          <p:cNvSpPr txBox="1"/>
          <p:nvPr/>
        </p:nvSpPr>
        <p:spPr>
          <a:xfrm>
            <a:off x="102099" y="5014587"/>
            <a:ext cx="1670881" cy="923330"/>
          </a:xfrm>
          <a:prstGeom prst="rect">
            <a:avLst/>
          </a:prstGeom>
          <a:noFill/>
        </p:spPr>
        <p:txBody>
          <a:bodyPr wrap="square" rtlCol="0">
            <a:spAutoFit/>
          </a:bodyPr>
          <a:lstStyle/>
          <a:p>
            <a:r>
              <a:rPr lang="en-US" b="1" dirty="0"/>
              <a:t>However, there is one major draw back… </a:t>
            </a:r>
          </a:p>
        </p:txBody>
      </p:sp>
      <p:sp>
        <p:nvSpPr>
          <p:cNvPr id="6" name="TextBox 5">
            <a:extLst>
              <a:ext uri="{FF2B5EF4-FFF2-40B4-BE49-F238E27FC236}">
                <a16:creationId xmlns:a16="http://schemas.microsoft.com/office/drawing/2014/main" id="{4609A5B7-34FF-402E-9A1B-ED551116AFCB}"/>
              </a:ext>
            </a:extLst>
          </p:cNvPr>
          <p:cNvSpPr txBox="1"/>
          <p:nvPr/>
        </p:nvSpPr>
        <p:spPr>
          <a:xfrm>
            <a:off x="9453693" y="1264860"/>
            <a:ext cx="2407818" cy="1477328"/>
          </a:xfrm>
          <a:prstGeom prst="rect">
            <a:avLst/>
          </a:prstGeom>
          <a:noFill/>
        </p:spPr>
        <p:txBody>
          <a:bodyPr wrap="square" rtlCol="0">
            <a:spAutoFit/>
          </a:bodyPr>
          <a:lstStyle/>
          <a:p>
            <a:r>
              <a:rPr lang="en-US" b="1" dirty="0"/>
              <a:t>All nodes must synchronize on weight adjustments.</a:t>
            </a:r>
          </a:p>
          <a:p>
            <a:r>
              <a:rPr lang="en-US" b="1" dirty="0"/>
              <a:t>This is called gradient synchronization</a:t>
            </a:r>
          </a:p>
        </p:txBody>
      </p:sp>
      <p:cxnSp>
        <p:nvCxnSpPr>
          <p:cNvPr id="29" name="Straight Arrow Connector 28">
            <a:extLst>
              <a:ext uri="{FF2B5EF4-FFF2-40B4-BE49-F238E27FC236}">
                <a16:creationId xmlns:a16="http://schemas.microsoft.com/office/drawing/2014/main" id="{37F252FE-6030-411A-BC44-51CCA1492AF0}"/>
              </a:ext>
            </a:extLst>
          </p:cNvPr>
          <p:cNvCxnSpPr/>
          <p:nvPr/>
        </p:nvCxnSpPr>
        <p:spPr>
          <a:xfrm>
            <a:off x="4997513" y="2381061"/>
            <a:ext cx="1557196" cy="0"/>
          </a:xfrm>
          <a:prstGeom prst="straightConnector1">
            <a:avLst/>
          </a:prstGeom>
          <a:ln w="38100">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3DE61365-53C4-40B6-8436-8A8C51D9815D}"/>
              </a:ext>
            </a:extLst>
          </p:cNvPr>
          <p:cNvCxnSpPr>
            <a:cxnSpLocks/>
          </p:cNvCxnSpPr>
          <p:nvPr/>
        </p:nvCxnSpPr>
        <p:spPr>
          <a:xfrm>
            <a:off x="4986951" y="2670067"/>
            <a:ext cx="1567758" cy="1028361"/>
          </a:xfrm>
          <a:prstGeom prst="straightConnector1">
            <a:avLst/>
          </a:prstGeom>
          <a:ln w="38100">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A6323C15-D199-4D2C-9213-15AFF0E9AE61}"/>
              </a:ext>
            </a:extLst>
          </p:cNvPr>
          <p:cNvCxnSpPr>
            <a:cxnSpLocks/>
          </p:cNvCxnSpPr>
          <p:nvPr/>
        </p:nvCxnSpPr>
        <p:spPr>
          <a:xfrm>
            <a:off x="4782229" y="3184205"/>
            <a:ext cx="1863015" cy="2483264"/>
          </a:xfrm>
          <a:prstGeom prst="straightConnector1">
            <a:avLst/>
          </a:prstGeom>
          <a:ln w="38100">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BB2A7274-ABE6-4C92-AC0D-ED553E0CCFC2}"/>
              </a:ext>
            </a:extLst>
          </p:cNvPr>
          <p:cNvCxnSpPr>
            <a:cxnSpLocks/>
          </p:cNvCxnSpPr>
          <p:nvPr/>
        </p:nvCxnSpPr>
        <p:spPr>
          <a:xfrm>
            <a:off x="4039542" y="3245995"/>
            <a:ext cx="0" cy="369332"/>
          </a:xfrm>
          <a:prstGeom prst="straightConnector1">
            <a:avLst/>
          </a:prstGeom>
          <a:ln w="38100">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8C6AFBC1-FD8E-4B93-A288-3067DE94500F}"/>
              </a:ext>
            </a:extLst>
          </p:cNvPr>
          <p:cNvCxnSpPr>
            <a:cxnSpLocks/>
          </p:cNvCxnSpPr>
          <p:nvPr/>
        </p:nvCxnSpPr>
        <p:spPr>
          <a:xfrm>
            <a:off x="3117151" y="3216403"/>
            <a:ext cx="0" cy="1989217"/>
          </a:xfrm>
          <a:prstGeom prst="straightConnector1">
            <a:avLst/>
          </a:prstGeom>
          <a:ln w="38100">
            <a:solidFill>
              <a:srgbClr val="00B050"/>
            </a:solidFill>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4CA17734-CB0E-456B-8DEA-074A27753A74}"/>
              </a:ext>
            </a:extLst>
          </p:cNvPr>
          <p:cNvSpPr txBox="1"/>
          <p:nvPr/>
        </p:nvSpPr>
        <p:spPr>
          <a:xfrm>
            <a:off x="9392203" y="3296185"/>
            <a:ext cx="2124766" cy="2031325"/>
          </a:xfrm>
          <a:prstGeom prst="rect">
            <a:avLst/>
          </a:prstGeom>
          <a:noFill/>
        </p:spPr>
        <p:txBody>
          <a:bodyPr wrap="square" rtlCol="0">
            <a:spAutoFit/>
          </a:bodyPr>
          <a:lstStyle/>
          <a:p>
            <a:r>
              <a:rPr lang="en-US" b="1" dirty="0"/>
              <a:t>These weight adjustments, or gradients, take the form of a large matrix, which could have millions of values</a:t>
            </a:r>
          </a:p>
        </p:txBody>
      </p:sp>
      <p:sp>
        <p:nvSpPr>
          <p:cNvPr id="43" name="TextBox 42">
            <a:extLst>
              <a:ext uri="{FF2B5EF4-FFF2-40B4-BE49-F238E27FC236}">
                <a16:creationId xmlns:a16="http://schemas.microsoft.com/office/drawing/2014/main" id="{93EB2A9C-DB57-4603-910C-F583AED9CE0D}"/>
              </a:ext>
            </a:extLst>
          </p:cNvPr>
          <p:cNvSpPr txBox="1"/>
          <p:nvPr/>
        </p:nvSpPr>
        <p:spPr>
          <a:xfrm>
            <a:off x="9398019" y="5380672"/>
            <a:ext cx="2211953" cy="1200329"/>
          </a:xfrm>
          <a:prstGeom prst="rect">
            <a:avLst/>
          </a:prstGeom>
          <a:noFill/>
        </p:spPr>
        <p:txBody>
          <a:bodyPr wrap="square" rtlCol="0">
            <a:spAutoFit/>
          </a:bodyPr>
          <a:lstStyle/>
          <a:p>
            <a:r>
              <a:rPr lang="en-US" b="1" dirty="0"/>
              <a:t>Goal of paper is to solve this issue with the use of Gradient Compression</a:t>
            </a:r>
          </a:p>
        </p:txBody>
      </p:sp>
    </p:spTree>
    <p:extLst>
      <p:ext uri="{BB962C8B-B14F-4D97-AF65-F5344CB8AC3E}">
        <p14:creationId xmlns:p14="http://schemas.microsoft.com/office/powerpoint/2010/main" val="344465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12" grpId="0"/>
      <p:bldP spid="15" grpId="0"/>
      <p:bldP spid="16" grpId="0"/>
      <p:bldP spid="17" grpId="0"/>
      <p:bldP spid="20" grpId="0"/>
      <p:bldP spid="22" grpId="0"/>
      <p:bldP spid="23" grpId="0"/>
      <p:bldP spid="24" grpId="0"/>
      <p:bldP spid="25" grpId="0"/>
      <p:bldP spid="26" grpId="0"/>
      <p:bldP spid="27" grpId="0"/>
      <p:bldP spid="6" grpId="0"/>
      <p:bldP spid="40" grpId="0"/>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5008C2-4366-4C19-BAF8-6BA564DC757D}"/>
              </a:ext>
            </a:extLst>
          </p:cNvPr>
          <p:cNvSpPr txBox="1"/>
          <p:nvPr/>
        </p:nvSpPr>
        <p:spPr>
          <a:xfrm>
            <a:off x="3631721" y="92370"/>
            <a:ext cx="4870764" cy="461665"/>
          </a:xfrm>
          <a:prstGeom prst="rect">
            <a:avLst/>
          </a:prstGeom>
          <a:noFill/>
        </p:spPr>
        <p:txBody>
          <a:bodyPr wrap="square" rtlCol="0">
            <a:spAutoFit/>
          </a:bodyPr>
          <a:lstStyle/>
          <a:p>
            <a:pPr algn="ctr"/>
            <a:r>
              <a:rPr lang="en-US" sz="2400" b="1" dirty="0"/>
              <a:t>The case for Gradient Compression</a:t>
            </a:r>
          </a:p>
        </p:txBody>
      </p:sp>
      <p:pic>
        <p:nvPicPr>
          <p:cNvPr id="4" name="Picture 3">
            <a:extLst>
              <a:ext uri="{FF2B5EF4-FFF2-40B4-BE49-F238E27FC236}">
                <a16:creationId xmlns:a16="http://schemas.microsoft.com/office/drawing/2014/main" id="{42CC58A9-5923-4B27-B4E6-B8864C702F31}"/>
              </a:ext>
            </a:extLst>
          </p:cNvPr>
          <p:cNvPicPr>
            <a:picLocks noChangeAspect="1"/>
          </p:cNvPicPr>
          <p:nvPr/>
        </p:nvPicPr>
        <p:blipFill>
          <a:blip r:embed="rId3"/>
          <a:stretch>
            <a:fillRect/>
          </a:stretch>
        </p:blipFill>
        <p:spPr>
          <a:xfrm>
            <a:off x="3864719" y="736146"/>
            <a:ext cx="5153025" cy="3295650"/>
          </a:xfrm>
          <a:prstGeom prst="rect">
            <a:avLst/>
          </a:prstGeom>
        </p:spPr>
      </p:pic>
      <p:pic>
        <p:nvPicPr>
          <p:cNvPr id="6" name="Picture 5">
            <a:extLst>
              <a:ext uri="{FF2B5EF4-FFF2-40B4-BE49-F238E27FC236}">
                <a16:creationId xmlns:a16="http://schemas.microsoft.com/office/drawing/2014/main" id="{35B4609C-509A-46EC-8B3E-50003523414F}"/>
              </a:ext>
            </a:extLst>
          </p:cNvPr>
          <p:cNvPicPr>
            <a:picLocks noChangeAspect="1"/>
          </p:cNvPicPr>
          <p:nvPr/>
        </p:nvPicPr>
        <p:blipFill>
          <a:blip r:embed="rId4"/>
          <a:stretch>
            <a:fillRect/>
          </a:stretch>
        </p:blipFill>
        <p:spPr>
          <a:xfrm>
            <a:off x="3039348" y="736146"/>
            <a:ext cx="819150" cy="2971800"/>
          </a:xfrm>
          <a:prstGeom prst="rect">
            <a:avLst/>
          </a:prstGeom>
        </p:spPr>
      </p:pic>
      <p:pic>
        <p:nvPicPr>
          <p:cNvPr id="8" name="Picture 7">
            <a:extLst>
              <a:ext uri="{FF2B5EF4-FFF2-40B4-BE49-F238E27FC236}">
                <a16:creationId xmlns:a16="http://schemas.microsoft.com/office/drawing/2014/main" id="{97827D39-7500-4CB2-A758-F7973FBFE6FC}"/>
              </a:ext>
            </a:extLst>
          </p:cNvPr>
          <p:cNvPicPr>
            <a:picLocks noChangeAspect="1"/>
          </p:cNvPicPr>
          <p:nvPr/>
        </p:nvPicPr>
        <p:blipFill>
          <a:blip r:embed="rId5"/>
          <a:stretch>
            <a:fillRect/>
          </a:stretch>
        </p:blipFill>
        <p:spPr>
          <a:xfrm>
            <a:off x="3033127" y="3707946"/>
            <a:ext cx="819150" cy="323850"/>
          </a:xfrm>
          <a:prstGeom prst="rect">
            <a:avLst/>
          </a:prstGeom>
        </p:spPr>
      </p:pic>
      <p:sp>
        <p:nvSpPr>
          <p:cNvPr id="9" name="TextBox 8">
            <a:extLst>
              <a:ext uri="{FF2B5EF4-FFF2-40B4-BE49-F238E27FC236}">
                <a16:creationId xmlns:a16="http://schemas.microsoft.com/office/drawing/2014/main" id="{95C106DE-B6B0-45F7-A643-D6AFDD700D31}"/>
              </a:ext>
            </a:extLst>
          </p:cNvPr>
          <p:cNvSpPr txBox="1"/>
          <p:nvPr/>
        </p:nvSpPr>
        <p:spPr>
          <a:xfrm>
            <a:off x="5841741" y="4150473"/>
            <a:ext cx="788436" cy="369332"/>
          </a:xfrm>
          <a:prstGeom prst="rect">
            <a:avLst/>
          </a:prstGeom>
          <a:noFill/>
        </p:spPr>
        <p:txBody>
          <a:bodyPr wrap="square" rtlCol="0">
            <a:spAutoFit/>
          </a:bodyPr>
          <a:lstStyle/>
          <a:p>
            <a:r>
              <a:rPr lang="en-US" b="1" dirty="0"/>
              <a:t>#GPU</a:t>
            </a:r>
          </a:p>
        </p:txBody>
      </p:sp>
      <p:sp>
        <p:nvSpPr>
          <p:cNvPr id="10" name="TextBox 9">
            <a:extLst>
              <a:ext uri="{FF2B5EF4-FFF2-40B4-BE49-F238E27FC236}">
                <a16:creationId xmlns:a16="http://schemas.microsoft.com/office/drawing/2014/main" id="{5A1EFD87-8EFF-475F-871A-C9E8132F4BCC}"/>
              </a:ext>
            </a:extLst>
          </p:cNvPr>
          <p:cNvSpPr txBox="1"/>
          <p:nvPr/>
        </p:nvSpPr>
        <p:spPr>
          <a:xfrm>
            <a:off x="9167524" y="1200366"/>
            <a:ext cx="2799861" cy="923330"/>
          </a:xfrm>
          <a:prstGeom prst="rect">
            <a:avLst/>
          </a:prstGeom>
          <a:noFill/>
        </p:spPr>
        <p:txBody>
          <a:bodyPr wrap="square" rtlCol="0">
            <a:spAutoFit/>
          </a:bodyPr>
          <a:lstStyle/>
          <a:p>
            <a:r>
              <a:rPr lang="en-US" b="1" dirty="0"/>
              <a:t>This drop in scaling efficiency is largely due to communication overhead</a:t>
            </a:r>
          </a:p>
        </p:txBody>
      </p:sp>
      <p:sp>
        <p:nvSpPr>
          <p:cNvPr id="11" name="TextBox 10">
            <a:extLst>
              <a:ext uri="{FF2B5EF4-FFF2-40B4-BE49-F238E27FC236}">
                <a16:creationId xmlns:a16="http://schemas.microsoft.com/office/drawing/2014/main" id="{97E65F2E-B4FA-40F3-A417-2263FB10929C}"/>
              </a:ext>
            </a:extLst>
          </p:cNvPr>
          <p:cNvSpPr txBox="1"/>
          <p:nvPr/>
        </p:nvSpPr>
        <p:spPr>
          <a:xfrm>
            <a:off x="4451479" y="5186751"/>
            <a:ext cx="3568960" cy="369332"/>
          </a:xfrm>
          <a:prstGeom prst="rect">
            <a:avLst/>
          </a:prstGeom>
          <a:noFill/>
        </p:spPr>
        <p:txBody>
          <a:bodyPr wrap="square" rtlCol="0">
            <a:spAutoFit/>
          </a:bodyPr>
          <a:lstStyle/>
          <a:p>
            <a:r>
              <a:rPr lang="en-US" b="1" dirty="0"/>
              <a:t>Note: 128 GPUs would be 16 nodes</a:t>
            </a:r>
          </a:p>
        </p:txBody>
      </p:sp>
      <p:pic>
        <p:nvPicPr>
          <p:cNvPr id="13" name="Picture 12">
            <a:extLst>
              <a:ext uri="{FF2B5EF4-FFF2-40B4-BE49-F238E27FC236}">
                <a16:creationId xmlns:a16="http://schemas.microsoft.com/office/drawing/2014/main" id="{C792B056-FF26-430A-858C-44C616DF40A5}"/>
              </a:ext>
            </a:extLst>
          </p:cNvPr>
          <p:cNvPicPr>
            <a:picLocks noChangeAspect="1"/>
          </p:cNvPicPr>
          <p:nvPr/>
        </p:nvPicPr>
        <p:blipFill>
          <a:blip r:embed="rId6"/>
          <a:stretch>
            <a:fillRect/>
          </a:stretch>
        </p:blipFill>
        <p:spPr>
          <a:xfrm>
            <a:off x="97946" y="5556083"/>
            <a:ext cx="3533775" cy="771525"/>
          </a:xfrm>
          <a:prstGeom prst="rect">
            <a:avLst/>
          </a:prstGeom>
        </p:spPr>
      </p:pic>
      <p:sp>
        <p:nvSpPr>
          <p:cNvPr id="14" name="TextBox 13">
            <a:extLst>
              <a:ext uri="{FF2B5EF4-FFF2-40B4-BE49-F238E27FC236}">
                <a16:creationId xmlns:a16="http://schemas.microsoft.com/office/drawing/2014/main" id="{B7C1AFF9-5D77-42B7-A08A-8189B2633584}"/>
              </a:ext>
            </a:extLst>
          </p:cNvPr>
          <p:cNvSpPr txBox="1"/>
          <p:nvPr/>
        </p:nvSpPr>
        <p:spPr>
          <a:xfrm>
            <a:off x="224615" y="323203"/>
            <a:ext cx="2679825" cy="1754326"/>
          </a:xfrm>
          <a:prstGeom prst="rect">
            <a:avLst/>
          </a:prstGeom>
          <a:noFill/>
        </p:spPr>
        <p:txBody>
          <a:bodyPr wrap="square" rtlCol="0">
            <a:spAutoFit/>
          </a:bodyPr>
          <a:lstStyle/>
          <a:p>
            <a:r>
              <a:rPr lang="en-US" b="1" dirty="0" err="1"/>
              <a:t>BytePS</a:t>
            </a:r>
            <a:r>
              <a:rPr lang="en-US" b="1" dirty="0"/>
              <a:t> and </a:t>
            </a:r>
            <a:r>
              <a:rPr lang="en-US" b="1" dirty="0" err="1"/>
              <a:t>Horovod</a:t>
            </a:r>
            <a:r>
              <a:rPr lang="en-US" b="1" dirty="0"/>
              <a:t> are distributed frameworks that sit atop of popular ML frameworks, such as </a:t>
            </a:r>
            <a:r>
              <a:rPr lang="en-US" b="1" dirty="0" err="1"/>
              <a:t>Tensorflow</a:t>
            </a:r>
            <a:r>
              <a:rPr lang="en-US" b="1" dirty="0"/>
              <a:t>, </a:t>
            </a:r>
            <a:r>
              <a:rPr lang="en-US" b="1" dirty="0" err="1"/>
              <a:t>PyTorch</a:t>
            </a:r>
            <a:r>
              <a:rPr lang="en-US" b="1" dirty="0"/>
              <a:t>, </a:t>
            </a:r>
            <a:r>
              <a:rPr lang="en-US" b="1" dirty="0" err="1"/>
              <a:t>MXNet</a:t>
            </a:r>
            <a:r>
              <a:rPr lang="en-US" b="1" dirty="0"/>
              <a:t>, etc.</a:t>
            </a:r>
          </a:p>
        </p:txBody>
      </p:sp>
      <p:sp>
        <p:nvSpPr>
          <p:cNvPr id="15" name="TextBox 14">
            <a:extLst>
              <a:ext uri="{FF2B5EF4-FFF2-40B4-BE49-F238E27FC236}">
                <a16:creationId xmlns:a16="http://schemas.microsoft.com/office/drawing/2014/main" id="{A05FE29B-DA74-4113-95BC-444391B8C391}"/>
              </a:ext>
            </a:extLst>
          </p:cNvPr>
          <p:cNvSpPr txBox="1"/>
          <p:nvPr/>
        </p:nvSpPr>
        <p:spPr>
          <a:xfrm>
            <a:off x="224615" y="2282996"/>
            <a:ext cx="2364676" cy="1477328"/>
          </a:xfrm>
          <a:prstGeom prst="rect">
            <a:avLst/>
          </a:prstGeom>
          <a:noFill/>
        </p:spPr>
        <p:txBody>
          <a:bodyPr wrap="square" rtlCol="0">
            <a:spAutoFit/>
          </a:bodyPr>
          <a:lstStyle/>
          <a:p>
            <a:r>
              <a:rPr lang="en-US" b="1" dirty="0"/>
              <a:t>For example, with </a:t>
            </a:r>
            <a:r>
              <a:rPr lang="en-US" b="1" dirty="0" err="1"/>
              <a:t>Horovod</a:t>
            </a:r>
            <a:r>
              <a:rPr lang="en-US" b="1" dirty="0"/>
              <a:t>, Distributed Deep Learning can be achieved with just 5 lines of code [3]</a:t>
            </a:r>
          </a:p>
        </p:txBody>
      </p:sp>
      <p:sp>
        <p:nvSpPr>
          <p:cNvPr id="18" name="TextBox 17">
            <a:extLst>
              <a:ext uri="{FF2B5EF4-FFF2-40B4-BE49-F238E27FC236}">
                <a16:creationId xmlns:a16="http://schemas.microsoft.com/office/drawing/2014/main" id="{9954F57D-49FB-4CDA-B5F9-177AF614FD81}"/>
              </a:ext>
            </a:extLst>
          </p:cNvPr>
          <p:cNvSpPr txBox="1"/>
          <p:nvPr/>
        </p:nvSpPr>
        <p:spPr>
          <a:xfrm>
            <a:off x="8490391" y="4102942"/>
            <a:ext cx="527353" cy="523220"/>
          </a:xfrm>
          <a:prstGeom prst="rect">
            <a:avLst/>
          </a:prstGeom>
          <a:noFill/>
        </p:spPr>
        <p:txBody>
          <a:bodyPr wrap="square" rtlCol="0">
            <a:spAutoFit/>
          </a:bodyPr>
          <a:lstStyle/>
          <a:p>
            <a:r>
              <a:rPr lang="en-US" sz="1400" b="1" dirty="0"/>
              <a:t>Fig 3 [4]</a:t>
            </a:r>
          </a:p>
        </p:txBody>
      </p:sp>
      <p:sp>
        <p:nvSpPr>
          <p:cNvPr id="19" name="TextBox 18">
            <a:extLst>
              <a:ext uri="{FF2B5EF4-FFF2-40B4-BE49-F238E27FC236}">
                <a16:creationId xmlns:a16="http://schemas.microsoft.com/office/drawing/2014/main" id="{222556CF-1156-4300-BF14-E8381B019347}"/>
              </a:ext>
            </a:extLst>
          </p:cNvPr>
          <p:cNvSpPr txBox="1"/>
          <p:nvPr/>
        </p:nvSpPr>
        <p:spPr>
          <a:xfrm>
            <a:off x="848311" y="5078123"/>
            <a:ext cx="1967318" cy="369332"/>
          </a:xfrm>
          <a:prstGeom prst="rect">
            <a:avLst/>
          </a:prstGeom>
          <a:noFill/>
        </p:spPr>
        <p:txBody>
          <a:bodyPr wrap="square" rtlCol="0">
            <a:spAutoFit/>
          </a:bodyPr>
          <a:lstStyle/>
          <a:p>
            <a:r>
              <a:rPr lang="en-US" b="1" dirty="0"/>
              <a:t>Scaling Efficiency = </a:t>
            </a:r>
          </a:p>
        </p:txBody>
      </p:sp>
      <p:sp>
        <p:nvSpPr>
          <p:cNvPr id="20" name="TextBox 19">
            <a:extLst>
              <a:ext uri="{FF2B5EF4-FFF2-40B4-BE49-F238E27FC236}">
                <a16:creationId xmlns:a16="http://schemas.microsoft.com/office/drawing/2014/main" id="{AE1A07BE-C57B-452A-91FE-5E4E429A1490}"/>
              </a:ext>
            </a:extLst>
          </p:cNvPr>
          <p:cNvSpPr txBox="1"/>
          <p:nvPr/>
        </p:nvSpPr>
        <p:spPr>
          <a:xfrm>
            <a:off x="9167524" y="2539597"/>
            <a:ext cx="2799860" cy="646331"/>
          </a:xfrm>
          <a:prstGeom prst="rect">
            <a:avLst/>
          </a:prstGeom>
          <a:noFill/>
        </p:spPr>
        <p:txBody>
          <a:bodyPr wrap="square" rtlCol="0">
            <a:spAutoFit/>
          </a:bodyPr>
          <a:lstStyle/>
          <a:p>
            <a:r>
              <a:rPr lang="en-US" b="1" dirty="0"/>
              <a:t>This suggests the need for gradient compression.</a:t>
            </a:r>
          </a:p>
        </p:txBody>
      </p:sp>
    </p:spTree>
    <p:extLst>
      <p:ext uri="{BB962C8B-B14F-4D97-AF65-F5344CB8AC3E}">
        <p14:creationId xmlns:p14="http://schemas.microsoft.com/office/powerpoint/2010/main" val="17822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4" grpId="0"/>
      <p:bldP spid="15" grpId="0"/>
      <p:bldP spid="18" grpId="0"/>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D064C7-23C8-434F-A9A3-40AD61408C17}"/>
              </a:ext>
            </a:extLst>
          </p:cNvPr>
          <p:cNvSpPr txBox="1"/>
          <p:nvPr/>
        </p:nvSpPr>
        <p:spPr>
          <a:xfrm>
            <a:off x="0" y="148076"/>
            <a:ext cx="6056768" cy="954107"/>
          </a:xfrm>
          <a:prstGeom prst="rect">
            <a:avLst/>
          </a:prstGeom>
          <a:noFill/>
        </p:spPr>
        <p:txBody>
          <a:bodyPr wrap="square" rtlCol="0">
            <a:spAutoFit/>
          </a:bodyPr>
          <a:lstStyle/>
          <a:p>
            <a:pPr algn="ctr"/>
            <a:r>
              <a:rPr lang="en-US" sz="2800" dirty="0"/>
              <a:t>How to implement Gradient Compression?</a:t>
            </a:r>
          </a:p>
        </p:txBody>
      </p:sp>
      <p:pic>
        <p:nvPicPr>
          <p:cNvPr id="4" name="Picture 3">
            <a:extLst>
              <a:ext uri="{FF2B5EF4-FFF2-40B4-BE49-F238E27FC236}">
                <a16:creationId xmlns:a16="http://schemas.microsoft.com/office/drawing/2014/main" id="{056E2ED0-DC2D-4350-AE4C-D7927542B4F8}"/>
              </a:ext>
            </a:extLst>
          </p:cNvPr>
          <p:cNvPicPr>
            <a:picLocks noChangeAspect="1"/>
          </p:cNvPicPr>
          <p:nvPr/>
        </p:nvPicPr>
        <p:blipFill>
          <a:blip r:embed="rId3"/>
          <a:stretch>
            <a:fillRect/>
          </a:stretch>
        </p:blipFill>
        <p:spPr>
          <a:xfrm>
            <a:off x="1662112" y="1232544"/>
            <a:ext cx="8867775" cy="2600325"/>
          </a:xfrm>
          <a:prstGeom prst="rect">
            <a:avLst/>
          </a:prstGeom>
        </p:spPr>
      </p:pic>
      <p:sp>
        <p:nvSpPr>
          <p:cNvPr id="5" name="TextBox 4">
            <a:extLst>
              <a:ext uri="{FF2B5EF4-FFF2-40B4-BE49-F238E27FC236}">
                <a16:creationId xmlns:a16="http://schemas.microsoft.com/office/drawing/2014/main" id="{52DA0018-AF72-4702-8283-6783BB8B5755}"/>
              </a:ext>
            </a:extLst>
          </p:cNvPr>
          <p:cNvSpPr txBox="1"/>
          <p:nvPr/>
        </p:nvSpPr>
        <p:spPr>
          <a:xfrm>
            <a:off x="10599109" y="1232544"/>
            <a:ext cx="527353" cy="523220"/>
          </a:xfrm>
          <a:prstGeom prst="rect">
            <a:avLst/>
          </a:prstGeom>
          <a:noFill/>
        </p:spPr>
        <p:txBody>
          <a:bodyPr wrap="square" rtlCol="0">
            <a:spAutoFit/>
          </a:bodyPr>
          <a:lstStyle/>
          <a:p>
            <a:r>
              <a:rPr lang="en-US" sz="1400" b="1" dirty="0"/>
              <a:t>Fig 4 [4]</a:t>
            </a:r>
          </a:p>
        </p:txBody>
      </p:sp>
      <p:sp>
        <p:nvSpPr>
          <p:cNvPr id="6" name="TextBox 5">
            <a:extLst>
              <a:ext uri="{FF2B5EF4-FFF2-40B4-BE49-F238E27FC236}">
                <a16:creationId xmlns:a16="http://schemas.microsoft.com/office/drawing/2014/main" id="{97B9849D-7408-461A-B32D-1C753079D714}"/>
              </a:ext>
            </a:extLst>
          </p:cNvPr>
          <p:cNvSpPr txBox="1"/>
          <p:nvPr/>
        </p:nvSpPr>
        <p:spPr>
          <a:xfrm>
            <a:off x="390456" y="3973163"/>
            <a:ext cx="3876870" cy="646331"/>
          </a:xfrm>
          <a:prstGeom prst="rect">
            <a:avLst/>
          </a:prstGeom>
          <a:noFill/>
        </p:spPr>
        <p:txBody>
          <a:bodyPr wrap="square" rtlCol="0">
            <a:spAutoFit/>
          </a:bodyPr>
          <a:lstStyle/>
          <a:p>
            <a:r>
              <a:rPr lang="en-US" b="1" dirty="0"/>
              <a:t>What are some potential problems with compression?</a:t>
            </a:r>
          </a:p>
        </p:txBody>
      </p:sp>
      <p:sp>
        <p:nvSpPr>
          <p:cNvPr id="7" name="TextBox 6">
            <a:extLst>
              <a:ext uri="{FF2B5EF4-FFF2-40B4-BE49-F238E27FC236}">
                <a16:creationId xmlns:a16="http://schemas.microsoft.com/office/drawing/2014/main" id="{B3E0298A-6016-4BE9-A862-6C92090B1C00}"/>
              </a:ext>
            </a:extLst>
          </p:cNvPr>
          <p:cNvSpPr txBox="1"/>
          <p:nvPr/>
        </p:nvSpPr>
        <p:spPr>
          <a:xfrm>
            <a:off x="390456" y="4620535"/>
            <a:ext cx="5933390" cy="1200329"/>
          </a:xfrm>
          <a:prstGeom prst="rect">
            <a:avLst/>
          </a:prstGeom>
          <a:noFill/>
        </p:spPr>
        <p:txBody>
          <a:bodyPr wrap="square" rtlCol="0">
            <a:spAutoFit/>
          </a:bodyPr>
          <a:lstStyle/>
          <a:p>
            <a:r>
              <a:rPr lang="en-US" b="1" dirty="0"/>
              <a:t>1)There will be added computational overhead (Encodes and Decodes). Need to make sure these decodes and encodes are on-GPU</a:t>
            </a:r>
          </a:p>
          <a:p>
            <a:endParaRPr lang="en-US" b="1" dirty="0"/>
          </a:p>
        </p:txBody>
      </p:sp>
      <p:sp>
        <p:nvSpPr>
          <p:cNvPr id="9" name="TextBox 8">
            <a:extLst>
              <a:ext uri="{FF2B5EF4-FFF2-40B4-BE49-F238E27FC236}">
                <a16:creationId xmlns:a16="http://schemas.microsoft.com/office/drawing/2014/main" id="{0BF82025-D896-4DE5-A897-EA6CD1031E28}"/>
              </a:ext>
            </a:extLst>
          </p:cNvPr>
          <p:cNvSpPr txBox="1"/>
          <p:nvPr/>
        </p:nvSpPr>
        <p:spPr>
          <a:xfrm>
            <a:off x="356393" y="5674728"/>
            <a:ext cx="6097508" cy="923330"/>
          </a:xfrm>
          <a:prstGeom prst="rect">
            <a:avLst/>
          </a:prstGeom>
          <a:noFill/>
        </p:spPr>
        <p:txBody>
          <a:bodyPr wrap="square">
            <a:spAutoFit/>
          </a:bodyPr>
          <a:lstStyle/>
          <a:p>
            <a:r>
              <a:rPr lang="en-US" b="1" dirty="0"/>
              <a:t>2) This added computation must not be implemented post-hoc, we need to make sure that our synchronization techniques are “compression-aware”</a:t>
            </a:r>
          </a:p>
        </p:txBody>
      </p:sp>
      <p:sp>
        <p:nvSpPr>
          <p:cNvPr id="11" name="TextBox 10">
            <a:extLst>
              <a:ext uri="{FF2B5EF4-FFF2-40B4-BE49-F238E27FC236}">
                <a16:creationId xmlns:a16="http://schemas.microsoft.com/office/drawing/2014/main" id="{9F201F7C-F320-4791-834D-CE5E53FE4A64}"/>
              </a:ext>
            </a:extLst>
          </p:cNvPr>
          <p:cNvSpPr txBox="1"/>
          <p:nvPr/>
        </p:nvSpPr>
        <p:spPr>
          <a:xfrm>
            <a:off x="7188206" y="4285666"/>
            <a:ext cx="4345663" cy="2308324"/>
          </a:xfrm>
          <a:prstGeom prst="rect">
            <a:avLst/>
          </a:prstGeom>
          <a:noFill/>
        </p:spPr>
        <p:txBody>
          <a:bodyPr wrap="square" rtlCol="0">
            <a:spAutoFit/>
          </a:bodyPr>
          <a:lstStyle/>
          <a:p>
            <a:r>
              <a:rPr lang="en-US" b="1" dirty="0"/>
              <a:t>The goal of this paper was to provide high-level support that achieves both compression-aware synchronization (</a:t>
            </a:r>
            <a:r>
              <a:rPr lang="en-US" b="1" dirty="0" err="1"/>
              <a:t>CaSync</a:t>
            </a:r>
            <a:r>
              <a:rPr lang="en-US" b="1" dirty="0"/>
              <a:t>) and a high-level interface that abstracts away on-GPU programming details (</a:t>
            </a:r>
            <a:r>
              <a:rPr lang="en-US" b="1" dirty="0" err="1"/>
              <a:t>CompLL</a:t>
            </a:r>
            <a:r>
              <a:rPr lang="en-US" b="1" dirty="0"/>
              <a:t>). These two are bundled together in an open-source framework called </a:t>
            </a:r>
            <a:r>
              <a:rPr lang="en-US" b="1" dirty="0" err="1"/>
              <a:t>HiPress</a:t>
            </a:r>
            <a:r>
              <a:rPr lang="en-US" b="1" dirty="0"/>
              <a:t>.</a:t>
            </a:r>
          </a:p>
        </p:txBody>
      </p:sp>
      <p:sp>
        <p:nvSpPr>
          <p:cNvPr id="12" name="TextBox 11">
            <a:extLst>
              <a:ext uri="{FF2B5EF4-FFF2-40B4-BE49-F238E27FC236}">
                <a16:creationId xmlns:a16="http://schemas.microsoft.com/office/drawing/2014/main" id="{AF7CD915-9993-4D1E-8EEE-F2474B824364}"/>
              </a:ext>
            </a:extLst>
          </p:cNvPr>
          <p:cNvSpPr txBox="1"/>
          <p:nvPr/>
        </p:nvSpPr>
        <p:spPr>
          <a:xfrm>
            <a:off x="5669268" y="148077"/>
            <a:ext cx="6056768" cy="954107"/>
          </a:xfrm>
          <a:prstGeom prst="rect">
            <a:avLst/>
          </a:prstGeom>
          <a:noFill/>
        </p:spPr>
        <p:txBody>
          <a:bodyPr wrap="square" rtlCol="0">
            <a:spAutoFit/>
          </a:bodyPr>
          <a:lstStyle/>
          <a:p>
            <a:pPr algn="ctr"/>
            <a:r>
              <a:rPr lang="en-US" sz="2800" dirty="0"/>
              <a:t>There are a few known algorithms, most fall into 1 of 2 categories [2]</a:t>
            </a:r>
          </a:p>
        </p:txBody>
      </p:sp>
    </p:spTree>
    <p:extLst>
      <p:ext uri="{BB962C8B-B14F-4D97-AF65-F5344CB8AC3E}">
        <p14:creationId xmlns:p14="http://schemas.microsoft.com/office/powerpoint/2010/main" val="345473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9"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9655B0-26D9-4D34-8CF5-8BAAC6ADEC45}"/>
              </a:ext>
            </a:extLst>
          </p:cNvPr>
          <p:cNvSpPr txBox="1"/>
          <p:nvPr/>
        </p:nvSpPr>
        <p:spPr>
          <a:xfrm>
            <a:off x="3250192" y="158893"/>
            <a:ext cx="5423025" cy="707886"/>
          </a:xfrm>
          <a:prstGeom prst="rect">
            <a:avLst/>
          </a:prstGeom>
          <a:noFill/>
        </p:spPr>
        <p:txBody>
          <a:bodyPr wrap="square" rtlCol="0">
            <a:spAutoFit/>
          </a:bodyPr>
          <a:lstStyle/>
          <a:p>
            <a:r>
              <a:rPr lang="en-US" sz="2000" b="1" dirty="0"/>
              <a:t>What does compression-aware synchronization mean? (Provided by </a:t>
            </a:r>
            <a:r>
              <a:rPr lang="en-US" sz="2000" b="1" dirty="0" err="1"/>
              <a:t>CaSync</a:t>
            </a:r>
            <a:r>
              <a:rPr lang="en-US" sz="2000" b="1" dirty="0"/>
              <a:t> Architecture)</a:t>
            </a:r>
          </a:p>
        </p:txBody>
      </p:sp>
      <p:sp>
        <p:nvSpPr>
          <p:cNvPr id="4" name="TextBox 3">
            <a:extLst>
              <a:ext uri="{FF2B5EF4-FFF2-40B4-BE49-F238E27FC236}">
                <a16:creationId xmlns:a16="http://schemas.microsoft.com/office/drawing/2014/main" id="{ED72B547-268E-4181-B2D3-D45EA03F8485}"/>
              </a:ext>
            </a:extLst>
          </p:cNvPr>
          <p:cNvSpPr txBox="1"/>
          <p:nvPr/>
        </p:nvSpPr>
        <p:spPr>
          <a:xfrm>
            <a:off x="3168709" y="836807"/>
            <a:ext cx="5585989" cy="400110"/>
          </a:xfrm>
          <a:prstGeom prst="rect">
            <a:avLst/>
          </a:prstGeom>
          <a:noFill/>
        </p:spPr>
        <p:txBody>
          <a:bodyPr wrap="square" rtlCol="0">
            <a:spAutoFit/>
          </a:bodyPr>
          <a:lstStyle/>
          <a:p>
            <a:r>
              <a:rPr lang="en-US" sz="2000" b="1" dirty="0"/>
              <a:t>There are two popular synchronization techniques.</a:t>
            </a:r>
          </a:p>
        </p:txBody>
      </p:sp>
      <p:pic>
        <p:nvPicPr>
          <p:cNvPr id="6" name="Picture 5">
            <a:extLst>
              <a:ext uri="{FF2B5EF4-FFF2-40B4-BE49-F238E27FC236}">
                <a16:creationId xmlns:a16="http://schemas.microsoft.com/office/drawing/2014/main" id="{CEAE5E53-819F-4DF8-81D4-64FE6676A1CA}"/>
              </a:ext>
            </a:extLst>
          </p:cNvPr>
          <p:cNvPicPr>
            <a:picLocks noChangeAspect="1"/>
          </p:cNvPicPr>
          <p:nvPr/>
        </p:nvPicPr>
        <p:blipFill>
          <a:blip r:embed="rId3"/>
          <a:stretch>
            <a:fillRect/>
          </a:stretch>
        </p:blipFill>
        <p:spPr>
          <a:xfrm>
            <a:off x="896292" y="1319837"/>
            <a:ext cx="7376805" cy="2667460"/>
          </a:xfrm>
          <a:prstGeom prst="rect">
            <a:avLst/>
          </a:prstGeom>
        </p:spPr>
      </p:pic>
      <p:pic>
        <p:nvPicPr>
          <p:cNvPr id="8" name="Picture 7">
            <a:extLst>
              <a:ext uri="{FF2B5EF4-FFF2-40B4-BE49-F238E27FC236}">
                <a16:creationId xmlns:a16="http://schemas.microsoft.com/office/drawing/2014/main" id="{8D3C6E31-4BF5-4F0C-9EC6-83F9F55F6ACA}"/>
              </a:ext>
            </a:extLst>
          </p:cNvPr>
          <p:cNvPicPr>
            <a:picLocks noChangeAspect="1"/>
          </p:cNvPicPr>
          <p:nvPr/>
        </p:nvPicPr>
        <p:blipFill>
          <a:blip r:embed="rId4"/>
          <a:stretch>
            <a:fillRect/>
          </a:stretch>
        </p:blipFill>
        <p:spPr>
          <a:xfrm>
            <a:off x="896291" y="4022596"/>
            <a:ext cx="7376806" cy="2653567"/>
          </a:xfrm>
          <a:prstGeom prst="rect">
            <a:avLst/>
          </a:prstGeom>
        </p:spPr>
      </p:pic>
      <p:sp>
        <p:nvSpPr>
          <p:cNvPr id="9" name="TextBox 8">
            <a:extLst>
              <a:ext uri="{FF2B5EF4-FFF2-40B4-BE49-F238E27FC236}">
                <a16:creationId xmlns:a16="http://schemas.microsoft.com/office/drawing/2014/main" id="{78E06F94-C87B-4548-BCB2-0E0FDDF59707}"/>
              </a:ext>
            </a:extLst>
          </p:cNvPr>
          <p:cNvSpPr txBox="1"/>
          <p:nvPr/>
        </p:nvSpPr>
        <p:spPr>
          <a:xfrm>
            <a:off x="8754698" y="1718189"/>
            <a:ext cx="2969537" cy="2862322"/>
          </a:xfrm>
          <a:prstGeom prst="rect">
            <a:avLst/>
          </a:prstGeom>
          <a:noFill/>
        </p:spPr>
        <p:txBody>
          <a:bodyPr wrap="square" rtlCol="0">
            <a:spAutoFit/>
          </a:bodyPr>
          <a:lstStyle/>
          <a:p>
            <a:r>
              <a:rPr lang="en-US" b="1" dirty="0"/>
              <a:t>Compression-aware Synchronization aims at hiding compression-related costs along synchronization path. Ideally, we don’t want communication and compression to be serialized, we need these to be pipelined, but details can be very messy.</a:t>
            </a:r>
          </a:p>
        </p:txBody>
      </p:sp>
      <p:sp>
        <p:nvSpPr>
          <p:cNvPr id="10" name="TextBox 9">
            <a:extLst>
              <a:ext uri="{FF2B5EF4-FFF2-40B4-BE49-F238E27FC236}">
                <a16:creationId xmlns:a16="http://schemas.microsoft.com/office/drawing/2014/main" id="{3E2F2214-8A42-40C2-B489-557556F3159C}"/>
              </a:ext>
            </a:extLst>
          </p:cNvPr>
          <p:cNvSpPr txBox="1"/>
          <p:nvPr/>
        </p:nvSpPr>
        <p:spPr>
          <a:xfrm>
            <a:off x="8409541" y="6076148"/>
            <a:ext cx="527353" cy="523220"/>
          </a:xfrm>
          <a:prstGeom prst="rect">
            <a:avLst/>
          </a:prstGeom>
          <a:noFill/>
        </p:spPr>
        <p:txBody>
          <a:bodyPr wrap="square" rtlCol="0">
            <a:spAutoFit/>
          </a:bodyPr>
          <a:lstStyle/>
          <a:p>
            <a:r>
              <a:rPr lang="en-US" sz="1400" b="1" dirty="0"/>
              <a:t>Fig 5 [4]</a:t>
            </a:r>
          </a:p>
        </p:txBody>
      </p:sp>
    </p:spTree>
    <p:extLst>
      <p:ext uri="{BB962C8B-B14F-4D97-AF65-F5344CB8AC3E}">
        <p14:creationId xmlns:p14="http://schemas.microsoft.com/office/powerpoint/2010/main" val="24500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D3FA3C-D4FF-452A-A6FD-2D0121016AA5}"/>
              </a:ext>
            </a:extLst>
          </p:cNvPr>
          <p:cNvPicPr>
            <a:picLocks noChangeAspect="1"/>
          </p:cNvPicPr>
          <p:nvPr/>
        </p:nvPicPr>
        <p:blipFill>
          <a:blip r:embed="rId3"/>
          <a:stretch>
            <a:fillRect/>
          </a:stretch>
        </p:blipFill>
        <p:spPr>
          <a:xfrm>
            <a:off x="2899843" y="1264938"/>
            <a:ext cx="6871773" cy="3402311"/>
          </a:xfrm>
          <a:prstGeom prst="rect">
            <a:avLst/>
          </a:prstGeom>
        </p:spPr>
      </p:pic>
      <p:sp>
        <p:nvSpPr>
          <p:cNvPr id="7" name="TextBox 6">
            <a:extLst>
              <a:ext uri="{FF2B5EF4-FFF2-40B4-BE49-F238E27FC236}">
                <a16:creationId xmlns:a16="http://schemas.microsoft.com/office/drawing/2014/main" id="{DDFF6DA1-F6FB-4B0A-B0DE-A2CFE1C18C21}"/>
              </a:ext>
            </a:extLst>
          </p:cNvPr>
          <p:cNvSpPr txBox="1"/>
          <p:nvPr/>
        </p:nvSpPr>
        <p:spPr>
          <a:xfrm>
            <a:off x="3184558" y="168420"/>
            <a:ext cx="6097508" cy="923330"/>
          </a:xfrm>
          <a:prstGeom prst="rect">
            <a:avLst/>
          </a:prstGeom>
          <a:noFill/>
        </p:spPr>
        <p:txBody>
          <a:bodyPr wrap="square">
            <a:spAutoFit/>
          </a:bodyPr>
          <a:lstStyle/>
          <a:p>
            <a:pPr algn="ctr"/>
            <a:r>
              <a:rPr lang="en-US" b="1" dirty="0">
                <a:solidFill>
                  <a:srgbClr val="0070C0"/>
                </a:solidFill>
              </a:rPr>
              <a:t>16 Nodes:</a:t>
            </a:r>
          </a:p>
          <a:p>
            <a:pPr algn="ctr"/>
            <a:r>
              <a:rPr lang="en-US" b="1" dirty="0">
                <a:solidFill>
                  <a:srgbClr val="0070C0"/>
                </a:solidFill>
              </a:rPr>
              <a:t>Each with 8 NVIDIA </a:t>
            </a:r>
            <a:r>
              <a:rPr lang="en-US" b="1" dirty="0" err="1">
                <a:solidFill>
                  <a:srgbClr val="0070C0"/>
                </a:solidFill>
              </a:rPr>
              <a:t>V100</a:t>
            </a:r>
            <a:r>
              <a:rPr lang="en-US" b="1" dirty="0">
                <a:solidFill>
                  <a:srgbClr val="0070C0"/>
                </a:solidFill>
              </a:rPr>
              <a:t> GPUs, 96 </a:t>
            </a:r>
            <a:r>
              <a:rPr lang="en-US" b="1" dirty="0" err="1">
                <a:solidFill>
                  <a:srgbClr val="0070C0"/>
                </a:solidFill>
              </a:rPr>
              <a:t>vCores</a:t>
            </a:r>
            <a:br>
              <a:rPr lang="en-US" b="1" dirty="0">
                <a:solidFill>
                  <a:srgbClr val="0070C0"/>
                </a:solidFill>
              </a:rPr>
            </a:br>
            <a:r>
              <a:rPr lang="en-US" b="1" dirty="0">
                <a:solidFill>
                  <a:srgbClr val="0070C0"/>
                </a:solidFill>
              </a:rPr>
              <a:t>In </a:t>
            </a:r>
            <a:r>
              <a:rPr lang="en-US" b="1" dirty="0" err="1">
                <a:solidFill>
                  <a:srgbClr val="0070C0"/>
                </a:solidFill>
              </a:rPr>
              <a:t>100Gbps</a:t>
            </a:r>
            <a:r>
              <a:rPr lang="en-US" b="1" dirty="0">
                <a:solidFill>
                  <a:srgbClr val="0070C0"/>
                </a:solidFill>
              </a:rPr>
              <a:t> network </a:t>
            </a:r>
            <a:endParaRPr lang="en-US" b="1" dirty="0"/>
          </a:p>
        </p:txBody>
      </p:sp>
      <p:sp>
        <p:nvSpPr>
          <p:cNvPr id="8" name="TextBox 7">
            <a:extLst>
              <a:ext uri="{FF2B5EF4-FFF2-40B4-BE49-F238E27FC236}">
                <a16:creationId xmlns:a16="http://schemas.microsoft.com/office/drawing/2014/main" id="{453A4AB8-FD5A-48C7-B40C-DA644EB7CA3C}"/>
              </a:ext>
            </a:extLst>
          </p:cNvPr>
          <p:cNvSpPr txBox="1"/>
          <p:nvPr/>
        </p:nvSpPr>
        <p:spPr>
          <a:xfrm>
            <a:off x="3112695" y="5021506"/>
            <a:ext cx="6446068" cy="1200329"/>
          </a:xfrm>
          <a:prstGeom prst="rect">
            <a:avLst/>
          </a:prstGeom>
          <a:noFill/>
        </p:spPr>
        <p:txBody>
          <a:bodyPr wrap="square" rtlCol="0">
            <a:spAutoFit/>
          </a:bodyPr>
          <a:lstStyle/>
          <a:p>
            <a:r>
              <a:rPr lang="en-US" b="1" dirty="0"/>
              <a:t>DGC - (Deep Gradient Compression), employs </a:t>
            </a:r>
            <a:r>
              <a:rPr lang="en-US" b="1" dirty="0" err="1"/>
              <a:t>sparsification</a:t>
            </a:r>
            <a:r>
              <a:rPr lang="en-US" b="1" dirty="0"/>
              <a:t> (over-simplification)</a:t>
            </a:r>
          </a:p>
          <a:p>
            <a:endParaRPr lang="en-US" b="1" dirty="0"/>
          </a:p>
          <a:p>
            <a:r>
              <a:rPr lang="en-US" b="1" dirty="0" err="1"/>
              <a:t>Onebit</a:t>
            </a:r>
            <a:r>
              <a:rPr lang="en-US" b="1" dirty="0"/>
              <a:t> – employs quantization</a:t>
            </a:r>
          </a:p>
        </p:txBody>
      </p:sp>
      <p:sp>
        <p:nvSpPr>
          <p:cNvPr id="9" name="TextBox 8">
            <a:extLst>
              <a:ext uri="{FF2B5EF4-FFF2-40B4-BE49-F238E27FC236}">
                <a16:creationId xmlns:a16="http://schemas.microsoft.com/office/drawing/2014/main" id="{3B740EF6-78AB-4C68-8F3D-84BF89BF0027}"/>
              </a:ext>
            </a:extLst>
          </p:cNvPr>
          <p:cNvSpPr txBox="1"/>
          <p:nvPr/>
        </p:nvSpPr>
        <p:spPr>
          <a:xfrm>
            <a:off x="235390" y="2403694"/>
            <a:ext cx="2281473" cy="923330"/>
          </a:xfrm>
          <a:prstGeom prst="rect">
            <a:avLst/>
          </a:prstGeom>
          <a:noFill/>
        </p:spPr>
        <p:txBody>
          <a:bodyPr wrap="square" rtlCol="0">
            <a:spAutoFit/>
          </a:bodyPr>
          <a:lstStyle/>
          <a:p>
            <a:r>
              <a:rPr lang="en-US" b="1" dirty="0"/>
              <a:t>Transformer model: Model for NLP or CV [6].</a:t>
            </a:r>
          </a:p>
        </p:txBody>
      </p:sp>
      <p:sp>
        <p:nvSpPr>
          <p:cNvPr id="10" name="TextBox 9">
            <a:extLst>
              <a:ext uri="{FF2B5EF4-FFF2-40B4-BE49-F238E27FC236}">
                <a16:creationId xmlns:a16="http://schemas.microsoft.com/office/drawing/2014/main" id="{8215B3B2-CC3F-4187-AC51-7B4C0B83C194}"/>
              </a:ext>
            </a:extLst>
          </p:cNvPr>
          <p:cNvSpPr txBox="1"/>
          <p:nvPr/>
        </p:nvSpPr>
        <p:spPr>
          <a:xfrm>
            <a:off x="235389" y="3743919"/>
            <a:ext cx="2281473" cy="923330"/>
          </a:xfrm>
          <a:prstGeom prst="rect">
            <a:avLst/>
          </a:prstGeom>
          <a:noFill/>
        </p:spPr>
        <p:txBody>
          <a:bodyPr wrap="square" rtlCol="0">
            <a:spAutoFit/>
          </a:bodyPr>
          <a:lstStyle/>
          <a:p>
            <a:r>
              <a:rPr lang="en-US" b="1" dirty="0"/>
              <a:t>Bert-Large model: Transformer based NLP model [7].</a:t>
            </a:r>
          </a:p>
        </p:txBody>
      </p:sp>
    </p:spTree>
    <p:extLst>
      <p:ext uri="{BB962C8B-B14F-4D97-AF65-F5344CB8AC3E}">
        <p14:creationId xmlns:p14="http://schemas.microsoft.com/office/powerpoint/2010/main" val="189391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1160</TotalTime>
  <Words>1768</Words>
  <Application>Microsoft Office PowerPoint</Application>
  <PresentationFormat>Widescreen</PresentationFormat>
  <Paragraphs>143</Paragraphs>
  <Slides>15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Wherry</dc:creator>
  <cp:lastModifiedBy>Brandon Wherry</cp:lastModifiedBy>
  <cp:revision>4</cp:revision>
  <dcterms:created xsi:type="dcterms:W3CDTF">2022-03-20T07:43:27Z</dcterms:created>
  <dcterms:modified xsi:type="dcterms:W3CDTF">2022-11-30T06:16:23Z</dcterms:modified>
</cp:coreProperties>
</file>