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6" r:id="rId3"/>
    <p:sldId id="258" r:id="rId4"/>
    <p:sldId id="282" r:id="rId5"/>
    <p:sldId id="265" r:id="rId6"/>
    <p:sldId id="280" r:id="rId7"/>
    <p:sldId id="281" r:id="rId8"/>
    <p:sldId id="277" r:id="rId9"/>
    <p:sldId id="275" r:id="rId10"/>
    <p:sldId id="274"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4F483-0E91-4238-BB9A-0E1DD71E7BA7}"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F96D-A04E-47E7-96AD-AE96380F4DD3}" type="slidenum">
              <a:rPr lang="en-US" smtClean="0"/>
              <a:t>‹#›</a:t>
            </a:fld>
            <a:endParaRPr lang="en-US"/>
          </a:p>
        </p:txBody>
      </p:sp>
    </p:spTree>
    <p:extLst>
      <p:ext uri="{BB962C8B-B14F-4D97-AF65-F5344CB8AC3E}">
        <p14:creationId xmlns:p14="http://schemas.microsoft.com/office/powerpoint/2010/main" val="41454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Page: Introduction to paper and authors</a:t>
            </a:r>
          </a:p>
        </p:txBody>
      </p:sp>
      <p:sp>
        <p:nvSpPr>
          <p:cNvPr id="4" name="Slide Number Placeholder 3"/>
          <p:cNvSpPr>
            <a:spLocks noGrp="1"/>
          </p:cNvSpPr>
          <p:nvPr>
            <p:ph type="sldNum" sz="quarter" idx="5"/>
          </p:nvPr>
        </p:nvSpPr>
        <p:spPr/>
        <p:txBody>
          <a:bodyPr/>
          <a:lstStyle/>
          <a:p>
            <a:fld id="{FA2CF96D-A04E-47E7-96AD-AE96380F4DD3}" type="slidenum">
              <a:rPr lang="en-US" smtClean="0"/>
              <a:t>1</a:t>
            </a:fld>
            <a:endParaRPr lang="en-US"/>
          </a:p>
        </p:txBody>
      </p:sp>
    </p:spTree>
    <p:extLst>
      <p:ext uri="{BB962C8B-B14F-4D97-AF65-F5344CB8AC3E}">
        <p14:creationId xmlns:p14="http://schemas.microsoft.com/office/powerpoint/2010/main" val="47098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3</a:t>
            </a:fld>
            <a:endParaRPr lang="en-US"/>
          </a:p>
        </p:txBody>
      </p:sp>
    </p:spTree>
    <p:extLst>
      <p:ext uri="{BB962C8B-B14F-4D97-AF65-F5344CB8AC3E}">
        <p14:creationId xmlns:p14="http://schemas.microsoft.com/office/powerpoint/2010/main" val="285338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Recall that these convolution layers apply </a:t>
            </a:r>
            <a:r>
              <a:rPr lang="en-US" dirty="0" err="1"/>
              <a:t>kernals</a:t>
            </a:r>
            <a:r>
              <a:rPr lang="en-US" dirty="0"/>
              <a:t>/filters to incoming data to create feature maps. Early conv layers try to identity simple features, like an edge, or line. </a:t>
            </a:r>
            <a:br>
              <a:rPr lang="en-US" dirty="0"/>
            </a:br>
            <a:r>
              <a:rPr lang="en-US" dirty="0"/>
              <a:t>Later conv layers try to identity more sophisticated features like entire objects. “Houses” “Cat”. These are completely trainable by the model.</a:t>
            </a:r>
            <a:br>
              <a:rPr lang="en-US" dirty="0"/>
            </a:br>
            <a:r>
              <a:rPr lang="en-US" dirty="0"/>
              <a:t>Conv layers are used to detect patterns through the use of filters, and each filter has trainable weights associated with it. We do not need to predefine any filters, the model trains these values</a:t>
            </a:r>
          </a:p>
        </p:txBody>
      </p:sp>
      <p:sp>
        <p:nvSpPr>
          <p:cNvPr id="4" name="Slide Number Placeholder 3"/>
          <p:cNvSpPr>
            <a:spLocks noGrp="1"/>
          </p:cNvSpPr>
          <p:nvPr>
            <p:ph type="sldNum" sz="quarter" idx="5"/>
          </p:nvPr>
        </p:nvSpPr>
        <p:spPr/>
        <p:txBody>
          <a:bodyPr/>
          <a:lstStyle/>
          <a:p>
            <a:fld id="{FA2CF96D-A04E-47E7-96AD-AE96380F4DD3}" type="slidenum">
              <a:rPr lang="en-US" smtClean="0"/>
              <a:t>5</a:t>
            </a:fld>
            <a:endParaRPr lang="en-US"/>
          </a:p>
        </p:txBody>
      </p:sp>
    </p:spTree>
    <p:extLst>
      <p:ext uri="{BB962C8B-B14F-4D97-AF65-F5344CB8AC3E}">
        <p14:creationId xmlns:p14="http://schemas.microsoft.com/office/powerpoint/2010/main" val="264680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11</a:t>
            </a:fld>
            <a:endParaRPr lang="en-US"/>
          </a:p>
        </p:txBody>
      </p:sp>
    </p:spTree>
    <p:extLst>
      <p:ext uri="{BB962C8B-B14F-4D97-AF65-F5344CB8AC3E}">
        <p14:creationId xmlns:p14="http://schemas.microsoft.com/office/powerpoint/2010/main" val="357372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A41E-B403-4ECB-9104-1E911AA5F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783B6B-74C8-4FB2-A385-DB9A52588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FCA7F-B647-4194-A531-DAF268529F7E}"/>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5" name="Footer Placeholder 4">
            <a:extLst>
              <a:ext uri="{FF2B5EF4-FFF2-40B4-BE49-F238E27FC236}">
                <a16:creationId xmlns:a16="http://schemas.microsoft.com/office/drawing/2014/main" id="{82523B20-4D59-449B-9FC0-962385818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74BE6-CAEB-4792-AE50-0CEF97E3B52B}"/>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123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53C7-3798-4275-B19C-547BE4B854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1188E2-B891-48D6-989C-E64E69321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20812-3A0B-4360-AEAC-3198BF239CED}"/>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5" name="Footer Placeholder 4">
            <a:extLst>
              <a:ext uri="{FF2B5EF4-FFF2-40B4-BE49-F238E27FC236}">
                <a16:creationId xmlns:a16="http://schemas.microsoft.com/office/drawing/2014/main" id="{9CED3386-38A8-452C-ABB0-BA3489AF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5D7CA-043F-4EF6-8CFD-2A5E98A06CAD}"/>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20529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122A1-0B0B-4FCD-95C9-16CAA6C21A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560FB5-0E1E-4341-A585-E9B9706AF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BE9DF-26B1-4E0C-A488-57219D9A36D4}"/>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5" name="Footer Placeholder 4">
            <a:extLst>
              <a:ext uri="{FF2B5EF4-FFF2-40B4-BE49-F238E27FC236}">
                <a16:creationId xmlns:a16="http://schemas.microsoft.com/office/drawing/2014/main" id="{63034C30-2457-4534-ABFE-DCA6325A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ADC0E-605D-417F-A182-0DA7443FEAFF}"/>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76781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DCE0-89E7-4C4A-B007-65E74C958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91964-5F29-41E5-9FF6-8CCF0E576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3D09A-174B-4F90-869B-D235E1E0011E}"/>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5" name="Footer Placeholder 4">
            <a:extLst>
              <a:ext uri="{FF2B5EF4-FFF2-40B4-BE49-F238E27FC236}">
                <a16:creationId xmlns:a16="http://schemas.microsoft.com/office/drawing/2014/main" id="{41B38890-E621-453C-851E-ED1070FF0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CF1B3-3DCF-47E0-B454-4AF7C7E01BF7}"/>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45337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B207-270C-466D-AE64-613D78556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DCC80-2563-4D1E-A623-83217BA5F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54CBC-73F5-4413-9A0D-5A63976CB44E}"/>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5" name="Footer Placeholder 4">
            <a:extLst>
              <a:ext uri="{FF2B5EF4-FFF2-40B4-BE49-F238E27FC236}">
                <a16:creationId xmlns:a16="http://schemas.microsoft.com/office/drawing/2014/main" id="{3D08AECD-6F14-42CD-A7AA-D9B578E6E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D43C-EDF0-4FEB-B272-27CFB713A593}"/>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05401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BD91-615F-4EA9-9150-D14464A67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9B83-F1C1-4C63-BB5B-7BA23BBAF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A6FB7-8BF1-4E5D-8154-341F1084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615A8-F759-4E38-A3F3-D976CC35C029}"/>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6" name="Footer Placeholder 5">
            <a:extLst>
              <a:ext uri="{FF2B5EF4-FFF2-40B4-BE49-F238E27FC236}">
                <a16:creationId xmlns:a16="http://schemas.microsoft.com/office/drawing/2014/main" id="{68DA91FA-38B8-40CE-8DFD-754D65C46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B4303-3CE7-4DED-B2E2-F6AA31800313}"/>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22553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1638-2545-4B57-81E7-01808E8B1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1F86B-EAF9-4719-97A6-DB13F39C1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ECED8-1968-44DE-B594-B8F364693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AB787F-A26D-43D9-A175-94B2EEBD2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19A92-672D-4691-BE6A-0726E963A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121FA-CC55-4BC6-BEA9-FEF958DAA250}"/>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8" name="Footer Placeholder 7">
            <a:extLst>
              <a:ext uri="{FF2B5EF4-FFF2-40B4-BE49-F238E27FC236}">
                <a16:creationId xmlns:a16="http://schemas.microsoft.com/office/drawing/2014/main" id="{93A76F8E-3ABE-45B1-A2E4-77C3909154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6602B-D981-48FD-97EF-3F019A54EA07}"/>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252388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89FE-575C-4803-888D-C694CA55B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72856-DD53-468F-AAE3-01EAEF7502C9}"/>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4" name="Footer Placeholder 3">
            <a:extLst>
              <a:ext uri="{FF2B5EF4-FFF2-40B4-BE49-F238E27FC236}">
                <a16:creationId xmlns:a16="http://schemas.microsoft.com/office/drawing/2014/main" id="{88CDDA71-7F75-42A6-B22A-C3CF729B8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73FA1-B59F-495E-9913-9CC32C60DEAA}"/>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3389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A9CE7-0A23-48C5-B460-29CA3C66B7D7}"/>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3" name="Footer Placeholder 2">
            <a:extLst>
              <a:ext uri="{FF2B5EF4-FFF2-40B4-BE49-F238E27FC236}">
                <a16:creationId xmlns:a16="http://schemas.microsoft.com/office/drawing/2014/main" id="{37434379-2074-40A0-8D9A-34CAC0D3D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EC4D5-69CB-48D7-ADEE-91A91D21670C}"/>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223083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836-9EEB-4CE4-9AE3-1AB7927A0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A551B-3B31-4D85-9651-F21D706FB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DD7CD9-BA75-498C-A3CF-6AFDE3B01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3B02B-8C7D-4A94-A090-04A3705F3A81}"/>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6" name="Footer Placeholder 5">
            <a:extLst>
              <a:ext uri="{FF2B5EF4-FFF2-40B4-BE49-F238E27FC236}">
                <a16:creationId xmlns:a16="http://schemas.microsoft.com/office/drawing/2014/main" id="{CFE6844F-008C-405D-960C-58D609486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A0889-68F8-4DA2-96BC-D639D92ABFF0}"/>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14754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C97A-6FCE-4CF4-81B5-296B5D315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39BEA7-4BCC-4F70-B2F3-395D18D5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0D855-509D-4940-890A-BC96DA8C0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D49C6-C494-48AC-BEF1-1854D79E8FDF}"/>
              </a:ext>
            </a:extLst>
          </p:cNvPr>
          <p:cNvSpPr>
            <a:spLocks noGrp="1"/>
          </p:cNvSpPr>
          <p:nvPr>
            <p:ph type="dt" sz="half" idx="10"/>
          </p:nvPr>
        </p:nvSpPr>
        <p:spPr/>
        <p:txBody>
          <a:bodyPr/>
          <a:lstStyle/>
          <a:p>
            <a:fld id="{0159C997-FAF6-4F7B-9C41-38E79CCAFB63}" type="datetimeFigureOut">
              <a:rPr lang="en-US" smtClean="0"/>
              <a:t>12/5/2022</a:t>
            </a:fld>
            <a:endParaRPr lang="en-US"/>
          </a:p>
        </p:txBody>
      </p:sp>
      <p:sp>
        <p:nvSpPr>
          <p:cNvPr id="6" name="Footer Placeholder 5">
            <a:extLst>
              <a:ext uri="{FF2B5EF4-FFF2-40B4-BE49-F238E27FC236}">
                <a16:creationId xmlns:a16="http://schemas.microsoft.com/office/drawing/2014/main" id="{04610929-2A54-4D6A-86A3-422B9EA3D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155D-DBEC-44D8-83FB-0241C04A6FD0}"/>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7880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EABEC-D7AA-4CFB-9142-E394F45D5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5265D4-F67B-436C-8C1A-060A37430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04EDC-9BD2-4D31-8691-713BC026D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C997-FAF6-4F7B-9C41-38E79CCAFB63}" type="datetimeFigureOut">
              <a:rPr lang="en-US" smtClean="0"/>
              <a:t>12/5/2022</a:t>
            </a:fld>
            <a:endParaRPr lang="en-US"/>
          </a:p>
        </p:txBody>
      </p:sp>
      <p:sp>
        <p:nvSpPr>
          <p:cNvPr id="5" name="Footer Placeholder 4">
            <a:extLst>
              <a:ext uri="{FF2B5EF4-FFF2-40B4-BE49-F238E27FC236}">
                <a16:creationId xmlns:a16="http://schemas.microsoft.com/office/drawing/2014/main" id="{C37679F1-751C-45FB-BE3A-E6BEAD8C4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9B9ABA-BDE5-4C7E-8402-5977760D1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7C90E-6BD4-4774-B366-9C972FCB3D05}" type="slidenum">
              <a:rPr lang="en-US" smtClean="0"/>
              <a:t>‹#›</a:t>
            </a:fld>
            <a:endParaRPr lang="en-US"/>
          </a:p>
        </p:txBody>
      </p:sp>
    </p:spTree>
    <p:extLst>
      <p:ext uri="{BB962C8B-B14F-4D97-AF65-F5344CB8AC3E}">
        <p14:creationId xmlns:p14="http://schemas.microsoft.com/office/powerpoint/2010/main" val="85989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D62008-DC95-49B3-B815-878C00169877}"/>
              </a:ext>
            </a:extLst>
          </p:cNvPr>
          <p:cNvSpPr txBox="1"/>
          <p:nvPr/>
        </p:nvSpPr>
        <p:spPr>
          <a:xfrm>
            <a:off x="3124200" y="2706669"/>
            <a:ext cx="5943600" cy="1815882"/>
          </a:xfrm>
          <a:prstGeom prst="rect">
            <a:avLst/>
          </a:prstGeom>
          <a:noFill/>
        </p:spPr>
        <p:txBody>
          <a:bodyPr wrap="square" rtlCol="0">
            <a:spAutoFit/>
          </a:bodyPr>
          <a:lstStyle/>
          <a:p>
            <a:pPr algn="ctr"/>
            <a:r>
              <a:rPr lang="en-US" sz="2800" b="1" dirty="0"/>
              <a:t>CS – 6243 Machine Learning</a:t>
            </a:r>
            <a:br>
              <a:rPr lang="en-US" sz="2800" b="1" dirty="0"/>
            </a:br>
            <a:br>
              <a:rPr lang="en-US" sz="2800" b="1" dirty="0"/>
            </a:br>
            <a:r>
              <a:rPr lang="en-US" sz="2800" b="1" dirty="0"/>
              <a:t>Brandon Wherry</a:t>
            </a:r>
          </a:p>
          <a:p>
            <a:pPr algn="ctr"/>
            <a:r>
              <a:rPr lang="en-US" sz="2800" b="1" dirty="0"/>
              <a:t>Zwe996</a:t>
            </a:r>
          </a:p>
        </p:txBody>
      </p:sp>
      <p:sp>
        <p:nvSpPr>
          <p:cNvPr id="2" name="TextBox 1">
            <a:extLst>
              <a:ext uri="{FF2B5EF4-FFF2-40B4-BE49-F238E27FC236}">
                <a16:creationId xmlns:a16="http://schemas.microsoft.com/office/drawing/2014/main" id="{2DA1F5D5-6B6C-4417-D800-03A1092D206A}"/>
              </a:ext>
            </a:extLst>
          </p:cNvPr>
          <p:cNvSpPr txBox="1"/>
          <p:nvPr/>
        </p:nvSpPr>
        <p:spPr>
          <a:xfrm>
            <a:off x="2590800" y="1037302"/>
            <a:ext cx="7261123" cy="1815882"/>
          </a:xfrm>
          <a:prstGeom prst="rect">
            <a:avLst/>
          </a:prstGeom>
          <a:noFill/>
        </p:spPr>
        <p:txBody>
          <a:bodyPr wrap="square" rtlCol="0">
            <a:spAutoFit/>
          </a:bodyPr>
          <a:lstStyle/>
          <a:p>
            <a:pPr algn="ctr"/>
            <a:r>
              <a:rPr lang="en-US" sz="2800" b="1" dirty="0"/>
              <a:t>Exploring Distributed Training with PyTorch’s Distributed Data Parallel (DDP) Strategy</a:t>
            </a:r>
          </a:p>
          <a:p>
            <a:pPr algn="ctr"/>
            <a:endParaRPr lang="en-US" sz="2800" b="1" dirty="0"/>
          </a:p>
          <a:p>
            <a:pPr algn="ctr"/>
            <a:endParaRPr lang="en-US" sz="2800" b="1" dirty="0"/>
          </a:p>
        </p:txBody>
      </p:sp>
      <p:sp>
        <p:nvSpPr>
          <p:cNvPr id="3" name="TextBox 2">
            <a:extLst>
              <a:ext uri="{FF2B5EF4-FFF2-40B4-BE49-F238E27FC236}">
                <a16:creationId xmlns:a16="http://schemas.microsoft.com/office/drawing/2014/main" id="{DC108C11-2BFA-4FAB-D6A2-4D1EB925FD8A}"/>
              </a:ext>
            </a:extLst>
          </p:cNvPr>
          <p:cNvSpPr txBox="1"/>
          <p:nvPr/>
        </p:nvSpPr>
        <p:spPr>
          <a:xfrm>
            <a:off x="1388806" y="4989701"/>
            <a:ext cx="9414387" cy="830997"/>
          </a:xfrm>
          <a:prstGeom prst="rect">
            <a:avLst/>
          </a:prstGeom>
          <a:noFill/>
        </p:spPr>
        <p:txBody>
          <a:bodyPr wrap="square" rtlCol="0">
            <a:spAutoFit/>
          </a:bodyPr>
          <a:lstStyle/>
          <a:p>
            <a:pPr algn="ctr"/>
            <a:r>
              <a:rPr lang="en-US" sz="2400" b="1" dirty="0"/>
              <a:t>Full detailed documentation:</a:t>
            </a:r>
          </a:p>
          <a:p>
            <a:pPr algn="ctr"/>
            <a:r>
              <a:rPr lang="en-US" sz="2400" b="1" dirty="0"/>
              <a:t>https://github.com/Brandon1126/DistributedMachineLearningPyTorch</a:t>
            </a:r>
          </a:p>
        </p:txBody>
      </p:sp>
    </p:spTree>
    <p:extLst>
      <p:ext uri="{BB962C8B-B14F-4D97-AF65-F5344CB8AC3E}">
        <p14:creationId xmlns:p14="http://schemas.microsoft.com/office/powerpoint/2010/main" val="291164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2159FC-09D2-9F85-C173-D290DA0AFF26}"/>
              </a:ext>
            </a:extLst>
          </p:cNvPr>
          <p:cNvSpPr txBox="1"/>
          <p:nvPr/>
        </p:nvSpPr>
        <p:spPr>
          <a:xfrm>
            <a:off x="3048000" y="149631"/>
            <a:ext cx="6096000" cy="461665"/>
          </a:xfrm>
          <a:prstGeom prst="rect">
            <a:avLst/>
          </a:prstGeom>
          <a:noFill/>
        </p:spPr>
        <p:txBody>
          <a:bodyPr wrap="square">
            <a:spAutoFit/>
          </a:bodyPr>
          <a:lstStyle/>
          <a:p>
            <a:pPr algn="ctr"/>
            <a:r>
              <a:rPr lang="en-US" sz="2400" b="1" dirty="0"/>
              <a:t>Summary Graphs</a:t>
            </a:r>
          </a:p>
        </p:txBody>
      </p:sp>
      <p:pic>
        <p:nvPicPr>
          <p:cNvPr id="9" name="Picture 8">
            <a:extLst>
              <a:ext uri="{FF2B5EF4-FFF2-40B4-BE49-F238E27FC236}">
                <a16:creationId xmlns:a16="http://schemas.microsoft.com/office/drawing/2014/main" id="{293A6C93-5A77-DC86-FCB3-AB76116EC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96" y="1234435"/>
            <a:ext cx="5616198" cy="4212149"/>
          </a:xfrm>
          <a:prstGeom prst="rect">
            <a:avLst/>
          </a:prstGeom>
        </p:spPr>
      </p:pic>
      <p:pic>
        <p:nvPicPr>
          <p:cNvPr id="11" name="Picture 10">
            <a:extLst>
              <a:ext uri="{FF2B5EF4-FFF2-40B4-BE49-F238E27FC236}">
                <a16:creationId xmlns:a16="http://schemas.microsoft.com/office/drawing/2014/main" id="{CA37C999-9D3B-F993-A0DF-81258AC63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34434"/>
            <a:ext cx="5616198" cy="4212149"/>
          </a:xfrm>
          <a:prstGeom prst="rect">
            <a:avLst/>
          </a:prstGeom>
        </p:spPr>
      </p:pic>
    </p:spTree>
    <p:extLst>
      <p:ext uri="{BB962C8B-B14F-4D97-AF65-F5344CB8AC3E}">
        <p14:creationId xmlns:p14="http://schemas.microsoft.com/office/powerpoint/2010/main" val="189636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39DA9-9AD8-42AB-B91E-2A09CF9F4092}"/>
              </a:ext>
            </a:extLst>
          </p:cNvPr>
          <p:cNvSpPr txBox="1"/>
          <p:nvPr/>
        </p:nvSpPr>
        <p:spPr>
          <a:xfrm>
            <a:off x="4772684" y="419234"/>
            <a:ext cx="2646630" cy="523220"/>
          </a:xfrm>
          <a:prstGeom prst="rect">
            <a:avLst/>
          </a:prstGeom>
          <a:noFill/>
        </p:spPr>
        <p:txBody>
          <a:bodyPr wrap="square" rtlCol="0">
            <a:spAutoFit/>
          </a:bodyPr>
          <a:lstStyle/>
          <a:p>
            <a:pPr algn="ctr"/>
            <a:r>
              <a:rPr lang="en-US" sz="2800" b="1" dirty="0"/>
              <a:t>Conclusion</a:t>
            </a:r>
          </a:p>
        </p:txBody>
      </p:sp>
      <p:sp>
        <p:nvSpPr>
          <p:cNvPr id="3" name="TextBox 2">
            <a:extLst>
              <a:ext uri="{FF2B5EF4-FFF2-40B4-BE49-F238E27FC236}">
                <a16:creationId xmlns:a16="http://schemas.microsoft.com/office/drawing/2014/main" id="{02FF661A-C551-408C-8FFC-667F3B4B50CA}"/>
              </a:ext>
            </a:extLst>
          </p:cNvPr>
          <p:cNvSpPr txBox="1"/>
          <p:nvPr/>
        </p:nvSpPr>
        <p:spPr>
          <a:xfrm>
            <a:off x="1797842" y="1321672"/>
            <a:ext cx="8820997" cy="2677656"/>
          </a:xfrm>
          <a:prstGeom prst="rect">
            <a:avLst/>
          </a:prstGeom>
          <a:noFill/>
        </p:spPr>
        <p:txBody>
          <a:bodyPr wrap="square" rtlCol="0">
            <a:spAutoFit/>
          </a:bodyPr>
          <a:lstStyle/>
          <a:p>
            <a:pPr marL="514350" indent="-514350">
              <a:buAutoNum type="arabicParenR"/>
            </a:pPr>
            <a:r>
              <a:rPr lang="en-US" sz="2800" b="1" dirty="0"/>
              <a:t>Network speeds are a huge bottleneck for DDP training</a:t>
            </a:r>
          </a:p>
          <a:p>
            <a:pPr marL="514350" indent="-514350">
              <a:buAutoNum type="arabicParenR"/>
            </a:pPr>
            <a:r>
              <a:rPr lang="en-US" sz="2800" b="1" dirty="0"/>
              <a:t>Scale up before scaling out</a:t>
            </a:r>
          </a:p>
          <a:p>
            <a:pPr marL="514350" indent="-514350">
              <a:buAutoNum type="arabicParenR"/>
            </a:pPr>
            <a:r>
              <a:rPr lang="en-US" sz="2800" b="1" dirty="0"/>
              <a:t>Good balance between batch size and learning rate must be found to truly optimize training times</a:t>
            </a:r>
          </a:p>
          <a:p>
            <a:pPr marL="514350" indent="-514350">
              <a:buAutoNum type="arabicParenR"/>
            </a:pPr>
            <a:r>
              <a:rPr lang="en-US" sz="2800" b="1" dirty="0"/>
              <a:t>Realistically, Model Parallelism will have to be included as well for modern model sizes.</a:t>
            </a:r>
          </a:p>
        </p:txBody>
      </p:sp>
    </p:spTree>
    <p:extLst>
      <p:ext uri="{BB962C8B-B14F-4D97-AF65-F5344CB8AC3E}">
        <p14:creationId xmlns:p14="http://schemas.microsoft.com/office/powerpoint/2010/main" val="222001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D339-F73F-76EA-2C35-367C21E39802}"/>
              </a:ext>
            </a:extLst>
          </p:cNvPr>
          <p:cNvSpPr>
            <a:spLocks noGrp="1"/>
          </p:cNvSpPr>
          <p:nvPr>
            <p:ph type="title"/>
          </p:nvPr>
        </p:nvSpPr>
        <p:spPr>
          <a:xfrm>
            <a:off x="4371668" y="138984"/>
            <a:ext cx="3448664" cy="637766"/>
          </a:xfrm>
        </p:spPr>
        <p:txBody>
          <a:bodyPr>
            <a:normAutofit/>
          </a:bodyPr>
          <a:lstStyle/>
          <a:p>
            <a:pPr algn="ctr"/>
            <a:r>
              <a:rPr lang="en-US" sz="2800" b="1" dirty="0"/>
              <a:t>DDP Enabling  Code</a:t>
            </a:r>
          </a:p>
        </p:txBody>
      </p:sp>
      <p:pic>
        <p:nvPicPr>
          <p:cNvPr id="5" name="Picture 4">
            <a:extLst>
              <a:ext uri="{FF2B5EF4-FFF2-40B4-BE49-F238E27FC236}">
                <a16:creationId xmlns:a16="http://schemas.microsoft.com/office/drawing/2014/main" id="{5A181A19-FDAD-2293-9D4C-86DF2ABA5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154" y="1676644"/>
            <a:ext cx="8677692" cy="4841900"/>
          </a:xfrm>
          <a:prstGeom prst="rect">
            <a:avLst/>
          </a:prstGeom>
        </p:spPr>
      </p:pic>
      <p:pic>
        <p:nvPicPr>
          <p:cNvPr id="8" name="Picture 7">
            <a:extLst>
              <a:ext uri="{FF2B5EF4-FFF2-40B4-BE49-F238E27FC236}">
                <a16:creationId xmlns:a16="http://schemas.microsoft.com/office/drawing/2014/main" id="{8B73671B-520D-7843-DA2B-F55B033972E7}"/>
              </a:ext>
            </a:extLst>
          </p:cNvPr>
          <p:cNvPicPr>
            <a:picLocks noChangeAspect="1"/>
          </p:cNvPicPr>
          <p:nvPr/>
        </p:nvPicPr>
        <p:blipFill>
          <a:blip r:embed="rId3"/>
          <a:stretch>
            <a:fillRect/>
          </a:stretch>
        </p:blipFill>
        <p:spPr>
          <a:xfrm>
            <a:off x="1757154" y="947688"/>
            <a:ext cx="8557396" cy="307821"/>
          </a:xfrm>
          <a:prstGeom prst="rect">
            <a:avLst/>
          </a:prstGeom>
        </p:spPr>
      </p:pic>
    </p:spTree>
    <p:extLst>
      <p:ext uri="{BB962C8B-B14F-4D97-AF65-F5344CB8AC3E}">
        <p14:creationId xmlns:p14="http://schemas.microsoft.com/office/powerpoint/2010/main" val="312763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117B805-2E75-AE5F-43C1-6B7D170968A8}"/>
              </a:ext>
            </a:extLst>
          </p:cNvPr>
          <p:cNvSpPr>
            <a:spLocks noGrp="1"/>
          </p:cNvSpPr>
          <p:nvPr>
            <p:ph type="title"/>
          </p:nvPr>
        </p:nvSpPr>
        <p:spPr>
          <a:xfrm>
            <a:off x="4099794" y="109488"/>
            <a:ext cx="3992409" cy="637766"/>
          </a:xfrm>
        </p:spPr>
        <p:txBody>
          <a:bodyPr>
            <a:normAutofit fontScale="90000"/>
          </a:bodyPr>
          <a:lstStyle/>
          <a:p>
            <a:pPr algn="ctr"/>
            <a:r>
              <a:rPr lang="en-US" sz="2800" b="1" dirty="0"/>
              <a:t>DDP Enabling  Code – Cont.</a:t>
            </a:r>
          </a:p>
        </p:txBody>
      </p:sp>
      <p:pic>
        <p:nvPicPr>
          <p:cNvPr id="10" name="Picture 9">
            <a:extLst>
              <a:ext uri="{FF2B5EF4-FFF2-40B4-BE49-F238E27FC236}">
                <a16:creationId xmlns:a16="http://schemas.microsoft.com/office/drawing/2014/main" id="{76B2CA43-E34A-285D-6E85-CB924BC55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9996" y="966221"/>
            <a:ext cx="5512007" cy="5622913"/>
          </a:xfrm>
          <a:prstGeom prst="rect">
            <a:avLst/>
          </a:prstGeom>
        </p:spPr>
      </p:pic>
      <p:sp>
        <p:nvSpPr>
          <p:cNvPr id="15" name="TextBox 14">
            <a:extLst>
              <a:ext uri="{FF2B5EF4-FFF2-40B4-BE49-F238E27FC236}">
                <a16:creationId xmlns:a16="http://schemas.microsoft.com/office/drawing/2014/main" id="{6345B9DD-CE59-31D9-CEEC-B355C2FB3085}"/>
              </a:ext>
            </a:extLst>
          </p:cNvPr>
          <p:cNvSpPr txBox="1"/>
          <p:nvPr/>
        </p:nvSpPr>
        <p:spPr>
          <a:xfrm>
            <a:off x="162231" y="2286000"/>
            <a:ext cx="2826773" cy="1015663"/>
          </a:xfrm>
          <a:prstGeom prst="rect">
            <a:avLst/>
          </a:prstGeom>
          <a:noFill/>
        </p:spPr>
        <p:txBody>
          <a:bodyPr wrap="square" rtlCol="0">
            <a:spAutoFit/>
          </a:bodyPr>
          <a:lstStyle/>
          <a:p>
            <a:r>
              <a:rPr lang="en-US" sz="2000" b="1" dirty="0"/>
              <a:t>$ python -m torch.distributed.launch --use_env train_script.py</a:t>
            </a:r>
          </a:p>
        </p:txBody>
      </p:sp>
      <p:sp>
        <p:nvSpPr>
          <p:cNvPr id="17" name="TextBox 16">
            <a:extLst>
              <a:ext uri="{FF2B5EF4-FFF2-40B4-BE49-F238E27FC236}">
                <a16:creationId xmlns:a16="http://schemas.microsoft.com/office/drawing/2014/main" id="{6F483C13-C07A-59E6-47C1-83F7CB488685}"/>
              </a:ext>
            </a:extLst>
          </p:cNvPr>
          <p:cNvSpPr txBox="1"/>
          <p:nvPr/>
        </p:nvSpPr>
        <p:spPr>
          <a:xfrm>
            <a:off x="9016181" y="2593776"/>
            <a:ext cx="3175819" cy="400110"/>
          </a:xfrm>
          <a:prstGeom prst="rect">
            <a:avLst/>
          </a:prstGeom>
          <a:noFill/>
        </p:spPr>
        <p:txBody>
          <a:bodyPr wrap="square">
            <a:spAutoFit/>
          </a:bodyPr>
          <a:lstStyle/>
          <a:p>
            <a:r>
              <a:rPr lang="en-US" sz="2000" b="1" dirty="0"/>
              <a:t>$ torchrun train_script.py</a:t>
            </a:r>
          </a:p>
        </p:txBody>
      </p:sp>
    </p:spTree>
    <p:extLst>
      <p:ext uri="{BB962C8B-B14F-4D97-AF65-F5344CB8AC3E}">
        <p14:creationId xmlns:p14="http://schemas.microsoft.com/office/powerpoint/2010/main" val="345473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2F4857-5E2D-2F9A-EA65-72AC9CFB3C8A}"/>
              </a:ext>
            </a:extLst>
          </p:cNvPr>
          <p:cNvSpPr txBox="1"/>
          <p:nvPr/>
        </p:nvSpPr>
        <p:spPr>
          <a:xfrm>
            <a:off x="2444773" y="250721"/>
            <a:ext cx="7133304" cy="461665"/>
          </a:xfrm>
          <a:prstGeom prst="rect">
            <a:avLst/>
          </a:prstGeom>
          <a:noFill/>
        </p:spPr>
        <p:txBody>
          <a:bodyPr wrap="square" rtlCol="0">
            <a:spAutoFit/>
          </a:bodyPr>
          <a:lstStyle/>
          <a:p>
            <a:r>
              <a:rPr lang="en-US" sz="2400" b="1" dirty="0"/>
              <a:t>Git repo README has good explanation of all the code.</a:t>
            </a:r>
          </a:p>
        </p:txBody>
      </p:sp>
      <p:pic>
        <p:nvPicPr>
          <p:cNvPr id="6" name="Picture 5">
            <a:extLst>
              <a:ext uri="{FF2B5EF4-FFF2-40B4-BE49-F238E27FC236}">
                <a16:creationId xmlns:a16="http://schemas.microsoft.com/office/drawing/2014/main" id="{BEEEBEE2-2411-1CC1-8786-4A39DB6B2C15}"/>
              </a:ext>
            </a:extLst>
          </p:cNvPr>
          <p:cNvPicPr>
            <a:picLocks noChangeAspect="1"/>
          </p:cNvPicPr>
          <p:nvPr/>
        </p:nvPicPr>
        <p:blipFill>
          <a:blip r:embed="rId2"/>
          <a:stretch>
            <a:fillRect/>
          </a:stretch>
        </p:blipFill>
        <p:spPr>
          <a:xfrm>
            <a:off x="1176809" y="947755"/>
            <a:ext cx="9669233" cy="5335057"/>
          </a:xfrm>
          <a:prstGeom prst="rect">
            <a:avLst/>
          </a:prstGeom>
        </p:spPr>
      </p:pic>
    </p:spTree>
    <p:extLst>
      <p:ext uri="{BB962C8B-B14F-4D97-AF65-F5344CB8AC3E}">
        <p14:creationId xmlns:p14="http://schemas.microsoft.com/office/powerpoint/2010/main" val="281894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3D8255-64B8-49EE-8AF1-8BFC17D3409E}"/>
              </a:ext>
            </a:extLst>
          </p:cNvPr>
          <p:cNvPicPr>
            <a:picLocks noChangeAspect="1"/>
          </p:cNvPicPr>
          <p:nvPr/>
        </p:nvPicPr>
        <p:blipFill>
          <a:blip r:embed="rId3"/>
          <a:stretch>
            <a:fillRect/>
          </a:stretch>
        </p:blipFill>
        <p:spPr>
          <a:xfrm>
            <a:off x="1539861" y="3356916"/>
            <a:ext cx="5191993" cy="3149580"/>
          </a:xfrm>
          <a:prstGeom prst="rect">
            <a:avLst/>
          </a:prstGeom>
        </p:spPr>
      </p:pic>
      <p:pic>
        <p:nvPicPr>
          <p:cNvPr id="8" name="Picture 7">
            <a:extLst>
              <a:ext uri="{FF2B5EF4-FFF2-40B4-BE49-F238E27FC236}">
                <a16:creationId xmlns:a16="http://schemas.microsoft.com/office/drawing/2014/main" id="{224622B8-7C4C-9F2C-57F1-08DC002FD245}"/>
              </a:ext>
            </a:extLst>
          </p:cNvPr>
          <p:cNvPicPr>
            <a:picLocks noChangeAspect="1"/>
          </p:cNvPicPr>
          <p:nvPr/>
        </p:nvPicPr>
        <p:blipFill>
          <a:blip r:embed="rId4"/>
          <a:stretch>
            <a:fillRect/>
          </a:stretch>
        </p:blipFill>
        <p:spPr>
          <a:xfrm>
            <a:off x="1539860" y="75804"/>
            <a:ext cx="9118307" cy="3194734"/>
          </a:xfrm>
          <a:prstGeom prst="rect">
            <a:avLst/>
          </a:prstGeom>
        </p:spPr>
      </p:pic>
      <p:sp>
        <p:nvSpPr>
          <p:cNvPr id="2" name="TextBox 1">
            <a:extLst>
              <a:ext uri="{FF2B5EF4-FFF2-40B4-BE49-F238E27FC236}">
                <a16:creationId xmlns:a16="http://schemas.microsoft.com/office/drawing/2014/main" id="{8566DCA3-358F-EE98-2377-8239EBB262F2}"/>
              </a:ext>
            </a:extLst>
          </p:cNvPr>
          <p:cNvSpPr txBox="1"/>
          <p:nvPr/>
        </p:nvSpPr>
        <p:spPr>
          <a:xfrm>
            <a:off x="6956323" y="3907521"/>
            <a:ext cx="4763729" cy="1938992"/>
          </a:xfrm>
          <a:prstGeom prst="rect">
            <a:avLst/>
          </a:prstGeom>
          <a:noFill/>
        </p:spPr>
        <p:txBody>
          <a:bodyPr wrap="square" rtlCol="0">
            <a:spAutoFit/>
          </a:bodyPr>
          <a:lstStyle/>
          <a:p>
            <a:r>
              <a:rPr lang="en-US" sz="2400" b="1" dirty="0"/>
              <a:t>Data</a:t>
            </a:r>
          </a:p>
          <a:p>
            <a:r>
              <a:rPr lang="en-US" sz="2400" b="1" dirty="0"/>
              <a:t>20 class slice of imageNet</a:t>
            </a:r>
          </a:p>
          <a:p>
            <a:endParaRPr lang="en-US" sz="2400" b="1" dirty="0"/>
          </a:p>
          <a:p>
            <a:r>
              <a:rPr lang="en-US" sz="2400" b="1" dirty="0"/>
              <a:t>https://</a:t>
            </a:r>
            <a:r>
              <a:rPr lang="en-US" sz="2400" b="1" dirty="0" err="1"/>
              <a:t>www.kaggle.com</a:t>
            </a:r>
            <a:r>
              <a:rPr lang="en-US" sz="2400" b="1" dirty="0"/>
              <a:t>/datasets/</a:t>
            </a:r>
            <a:r>
              <a:rPr lang="en-US" sz="2400" b="1" dirty="0" err="1"/>
              <a:t>ambityga</a:t>
            </a:r>
            <a:r>
              <a:rPr lang="en-US" sz="2400" b="1" dirty="0"/>
              <a:t>/</a:t>
            </a:r>
            <a:r>
              <a:rPr lang="en-US" sz="2400" b="1" dirty="0" err="1"/>
              <a:t>imagenet100</a:t>
            </a:r>
            <a:endParaRPr lang="en-US" sz="2400" b="1" dirty="0"/>
          </a:p>
        </p:txBody>
      </p:sp>
    </p:spTree>
    <p:extLst>
      <p:ext uri="{BB962C8B-B14F-4D97-AF65-F5344CB8AC3E}">
        <p14:creationId xmlns:p14="http://schemas.microsoft.com/office/powerpoint/2010/main" val="178202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956FFD-A296-469F-7C48-527AB9F71CC8}"/>
              </a:ext>
            </a:extLst>
          </p:cNvPr>
          <p:cNvPicPr>
            <a:picLocks noChangeAspect="1"/>
          </p:cNvPicPr>
          <p:nvPr/>
        </p:nvPicPr>
        <p:blipFill>
          <a:blip r:embed="rId2"/>
          <a:stretch>
            <a:fillRect/>
          </a:stretch>
        </p:blipFill>
        <p:spPr>
          <a:xfrm>
            <a:off x="1213021" y="584568"/>
            <a:ext cx="9765958" cy="1549241"/>
          </a:xfrm>
          <a:prstGeom prst="rect">
            <a:avLst/>
          </a:prstGeom>
        </p:spPr>
      </p:pic>
      <p:sp>
        <p:nvSpPr>
          <p:cNvPr id="6" name="TextBox 5">
            <a:extLst>
              <a:ext uri="{FF2B5EF4-FFF2-40B4-BE49-F238E27FC236}">
                <a16:creationId xmlns:a16="http://schemas.microsoft.com/office/drawing/2014/main" id="{1AFE4125-5132-52A3-163B-5146FD34190B}"/>
              </a:ext>
            </a:extLst>
          </p:cNvPr>
          <p:cNvSpPr txBox="1"/>
          <p:nvPr/>
        </p:nvSpPr>
        <p:spPr>
          <a:xfrm>
            <a:off x="4439265" y="122903"/>
            <a:ext cx="2954594" cy="461665"/>
          </a:xfrm>
          <a:prstGeom prst="rect">
            <a:avLst/>
          </a:prstGeom>
          <a:noFill/>
        </p:spPr>
        <p:txBody>
          <a:bodyPr wrap="square" rtlCol="0">
            <a:spAutoFit/>
          </a:bodyPr>
          <a:lstStyle/>
          <a:p>
            <a:r>
              <a:rPr lang="en-US" sz="2400" b="1" dirty="0"/>
              <a:t>AWS EC2 Experiment</a:t>
            </a:r>
          </a:p>
        </p:txBody>
      </p:sp>
      <p:pic>
        <p:nvPicPr>
          <p:cNvPr id="8" name="Picture 7">
            <a:extLst>
              <a:ext uri="{FF2B5EF4-FFF2-40B4-BE49-F238E27FC236}">
                <a16:creationId xmlns:a16="http://schemas.microsoft.com/office/drawing/2014/main" id="{F33D1106-9548-CDC9-CB1D-065BBC214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021" y="2373588"/>
            <a:ext cx="9765958" cy="3624270"/>
          </a:xfrm>
          <a:prstGeom prst="rect">
            <a:avLst/>
          </a:prstGeom>
        </p:spPr>
      </p:pic>
      <p:pic>
        <p:nvPicPr>
          <p:cNvPr id="10" name="Picture 9">
            <a:extLst>
              <a:ext uri="{FF2B5EF4-FFF2-40B4-BE49-F238E27FC236}">
                <a16:creationId xmlns:a16="http://schemas.microsoft.com/office/drawing/2014/main" id="{0EE009D9-B28C-D519-A5E9-3DD8E0A39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021" y="2373588"/>
            <a:ext cx="9765958" cy="2406815"/>
          </a:xfrm>
          <a:prstGeom prst="rect">
            <a:avLst/>
          </a:prstGeom>
        </p:spPr>
      </p:pic>
    </p:spTree>
    <p:extLst>
      <p:ext uri="{BB962C8B-B14F-4D97-AF65-F5344CB8AC3E}">
        <p14:creationId xmlns:p14="http://schemas.microsoft.com/office/powerpoint/2010/main" val="132510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44EFD-DB2B-47C2-BFD8-B9C12EE6F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96"/>
            <a:ext cx="12192000" cy="6822607"/>
          </a:xfrm>
          <a:prstGeom prst="rect">
            <a:avLst/>
          </a:prstGeom>
        </p:spPr>
      </p:pic>
    </p:spTree>
    <p:extLst>
      <p:ext uri="{BB962C8B-B14F-4D97-AF65-F5344CB8AC3E}">
        <p14:creationId xmlns:p14="http://schemas.microsoft.com/office/powerpoint/2010/main" val="311384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B449C3-816B-0A82-E088-22481A918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280490" cy="6863635"/>
          </a:xfrm>
        </p:spPr>
      </p:pic>
    </p:spTree>
    <p:extLst>
      <p:ext uri="{BB962C8B-B14F-4D97-AF65-F5344CB8AC3E}">
        <p14:creationId xmlns:p14="http://schemas.microsoft.com/office/powerpoint/2010/main" val="69705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1C6B-B6F2-0813-DB54-4C305F789700}"/>
              </a:ext>
            </a:extLst>
          </p:cNvPr>
          <p:cNvSpPr>
            <a:spLocks noGrp="1"/>
          </p:cNvSpPr>
          <p:nvPr>
            <p:ph type="title"/>
          </p:nvPr>
        </p:nvSpPr>
        <p:spPr>
          <a:xfrm>
            <a:off x="2862415" y="88506"/>
            <a:ext cx="6467168" cy="706592"/>
          </a:xfrm>
        </p:spPr>
        <p:txBody>
          <a:bodyPr>
            <a:normAutofit/>
          </a:bodyPr>
          <a:lstStyle/>
          <a:p>
            <a:pPr algn="ctr"/>
            <a:r>
              <a:rPr lang="en-US" sz="2800" b="1" dirty="0"/>
              <a:t>Experimental Results</a:t>
            </a:r>
          </a:p>
        </p:txBody>
      </p:sp>
      <p:pic>
        <p:nvPicPr>
          <p:cNvPr id="5" name="Picture 4">
            <a:extLst>
              <a:ext uri="{FF2B5EF4-FFF2-40B4-BE49-F238E27FC236}">
                <a16:creationId xmlns:a16="http://schemas.microsoft.com/office/drawing/2014/main" id="{55892014-46D6-D8F9-56E7-3AB0182DFA25}"/>
              </a:ext>
            </a:extLst>
          </p:cNvPr>
          <p:cNvPicPr>
            <a:picLocks noChangeAspect="1"/>
          </p:cNvPicPr>
          <p:nvPr/>
        </p:nvPicPr>
        <p:blipFill>
          <a:blip r:embed="rId2"/>
          <a:stretch>
            <a:fillRect/>
          </a:stretch>
        </p:blipFill>
        <p:spPr>
          <a:xfrm>
            <a:off x="2287769" y="795098"/>
            <a:ext cx="7616459" cy="5619784"/>
          </a:xfrm>
          <a:prstGeom prst="rect">
            <a:avLst/>
          </a:prstGeom>
        </p:spPr>
      </p:pic>
    </p:spTree>
    <p:extLst>
      <p:ext uri="{BB962C8B-B14F-4D97-AF65-F5344CB8AC3E}">
        <p14:creationId xmlns:p14="http://schemas.microsoft.com/office/powerpoint/2010/main" val="259141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265</Words>
  <Application>Microsoft Office PowerPoint</Application>
  <PresentationFormat>Widescreen</PresentationFormat>
  <Paragraphs>30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DDP Enabling  Code</vt:lpstr>
      <vt:lpstr>DDP Enabling  Code – Cont.</vt:lpstr>
      <vt:lpstr>PowerPoint Presentation</vt:lpstr>
      <vt:lpstr>PowerPoint Presentation</vt:lpstr>
      <vt:lpstr>PowerPoint Presentation</vt:lpstr>
      <vt:lpstr>PowerPoint Presentation</vt:lpstr>
      <vt:lpstr>PowerPoint Presentation</vt:lpstr>
      <vt:lpstr>Experimental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Wherry</dc:creator>
  <cp:lastModifiedBy>Brandon Wherry</cp:lastModifiedBy>
  <cp:revision>11</cp:revision>
  <dcterms:created xsi:type="dcterms:W3CDTF">2022-03-20T07:43:27Z</dcterms:created>
  <dcterms:modified xsi:type="dcterms:W3CDTF">2022-12-05T13:55:34Z</dcterms:modified>
</cp:coreProperties>
</file>