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7" r:id="rId3"/>
    <p:sldId id="258" r:id="rId4"/>
    <p:sldId id="262" r:id="rId5"/>
    <p:sldId id="261" r:id="rId6"/>
    <p:sldId id="259" r:id="rId7"/>
    <p:sldId id="265" r:id="rId8"/>
    <p:sldId id="270" r:id="rId9"/>
    <p:sldId id="264" r:id="rId10"/>
    <p:sldId id="268" r:id="rId11"/>
    <p:sldId id="267" r:id="rId12"/>
    <p:sldId id="266" r:id="rId13"/>
    <p:sldId id="269"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A4AA"/>
    <a:srgbClr val="C88862"/>
    <a:srgbClr val="94B6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7" d="100"/>
          <a:sy n="77" d="100"/>
        </p:scale>
        <p:origin x="86" y="77"/>
      </p:cViewPr>
      <p:guideLst>
        <p:guide orient="horz" pos="2160"/>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338660-6630-4B43-A831-8244270E1091}" type="datetimeFigureOut">
              <a:rPr lang="en-US" smtClean="0"/>
              <a:t>5/8/2022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CCF86-2A3C-4E7D-A3B5-080C13CF3F0D}" type="slidenum">
              <a:rPr lang="en-US" smtClean="0"/>
              <a:t>‹#›</a:t>
            </a:fld>
            <a:endParaRPr lang="en-US"/>
          </a:p>
        </p:txBody>
      </p:sp>
    </p:spTree>
    <p:extLst>
      <p:ext uri="{BB962C8B-B14F-4D97-AF65-F5344CB8AC3E}">
        <p14:creationId xmlns:p14="http://schemas.microsoft.com/office/powerpoint/2010/main" val="4106594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338660-6630-4B43-A831-8244270E1091}" type="datetimeFigureOut">
              <a:rPr lang="en-US" smtClean="0"/>
              <a:t>5/8/2022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CCF86-2A3C-4E7D-A3B5-080C13CF3F0D}" type="slidenum">
              <a:rPr lang="en-US" smtClean="0"/>
              <a:t>‹#›</a:t>
            </a:fld>
            <a:endParaRPr lang="en-US"/>
          </a:p>
        </p:txBody>
      </p:sp>
    </p:spTree>
    <p:extLst>
      <p:ext uri="{BB962C8B-B14F-4D97-AF65-F5344CB8AC3E}">
        <p14:creationId xmlns:p14="http://schemas.microsoft.com/office/powerpoint/2010/main" val="839108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338660-6630-4B43-A831-8244270E1091}" type="datetimeFigureOut">
              <a:rPr lang="en-US" smtClean="0"/>
              <a:t>5/8/2022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CCF86-2A3C-4E7D-A3B5-080C13CF3F0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27788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338660-6630-4B43-A831-8244270E1091}" type="datetimeFigureOut">
              <a:rPr lang="en-US" smtClean="0"/>
              <a:t>5/8/2022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CCF86-2A3C-4E7D-A3B5-080C13CF3F0D}" type="slidenum">
              <a:rPr lang="en-US" smtClean="0"/>
              <a:t>‹#›</a:t>
            </a:fld>
            <a:endParaRPr lang="en-US"/>
          </a:p>
        </p:txBody>
      </p:sp>
    </p:spTree>
    <p:extLst>
      <p:ext uri="{BB962C8B-B14F-4D97-AF65-F5344CB8AC3E}">
        <p14:creationId xmlns:p14="http://schemas.microsoft.com/office/powerpoint/2010/main" val="476641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338660-6630-4B43-A831-8244270E1091}" type="datetimeFigureOut">
              <a:rPr lang="en-US" smtClean="0"/>
              <a:t>5/8/2022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CCF86-2A3C-4E7D-A3B5-080C13CF3F0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79492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338660-6630-4B43-A831-8244270E1091}" type="datetimeFigureOut">
              <a:rPr lang="en-US" smtClean="0"/>
              <a:t>5/8/2022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CCF86-2A3C-4E7D-A3B5-080C13CF3F0D}" type="slidenum">
              <a:rPr lang="en-US" smtClean="0"/>
              <a:t>‹#›</a:t>
            </a:fld>
            <a:endParaRPr lang="en-US"/>
          </a:p>
        </p:txBody>
      </p:sp>
    </p:spTree>
    <p:extLst>
      <p:ext uri="{BB962C8B-B14F-4D97-AF65-F5344CB8AC3E}">
        <p14:creationId xmlns:p14="http://schemas.microsoft.com/office/powerpoint/2010/main" val="3048311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338660-6630-4B43-A831-8244270E1091}" type="datetimeFigureOut">
              <a:rPr lang="en-US" smtClean="0"/>
              <a:t>5/8/2022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CCF86-2A3C-4E7D-A3B5-080C13CF3F0D}" type="slidenum">
              <a:rPr lang="en-US" smtClean="0"/>
              <a:t>‹#›</a:t>
            </a:fld>
            <a:endParaRPr lang="en-US"/>
          </a:p>
        </p:txBody>
      </p:sp>
    </p:spTree>
    <p:extLst>
      <p:ext uri="{BB962C8B-B14F-4D97-AF65-F5344CB8AC3E}">
        <p14:creationId xmlns:p14="http://schemas.microsoft.com/office/powerpoint/2010/main" val="9854742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338660-6630-4B43-A831-8244270E1091}" type="datetimeFigureOut">
              <a:rPr lang="en-US" smtClean="0"/>
              <a:t>5/8/2022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CCF86-2A3C-4E7D-A3B5-080C13CF3F0D}" type="slidenum">
              <a:rPr lang="en-US" smtClean="0"/>
              <a:t>‹#›</a:t>
            </a:fld>
            <a:endParaRPr lang="en-US"/>
          </a:p>
        </p:txBody>
      </p:sp>
    </p:spTree>
    <p:extLst>
      <p:ext uri="{BB962C8B-B14F-4D97-AF65-F5344CB8AC3E}">
        <p14:creationId xmlns:p14="http://schemas.microsoft.com/office/powerpoint/2010/main" val="629501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338660-6630-4B43-A831-8244270E1091}" type="datetimeFigureOut">
              <a:rPr lang="en-US" smtClean="0"/>
              <a:t>5/8/2022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CCF86-2A3C-4E7D-A3B5-080C13CF3F0D}" type="slidenum">
              <a:rPr lang="en-US" smtClean="0"/>
              <a:t>‹#›</a:t>
            </a:fld>
            <a:endParaRPr lang="en-US"/>
          </a:p>
        </p:txBody>
      </p:sp>
    </p:spTree>
    <p:extLst>
      <p:ext uri="{BB962C8B-B14F-4D97-AF65-F5344CB8AC3E}">
        <p14:creationId xmlns:p14="http://schemas.microsoft.com/office/powerpoint/2010/main" val="3751166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338660-6630-4B43-A831-8244270E1091}" type="datetimeFigureOut">
              <a:rPr lang="en-US" smtClean="0"/>
              <a:t>5/8/2022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CCF86-2A3C-4E7D-A3B5-080C13CF3F0D}" type="slidenum">
              <a:rPr lang="en-US" smtClean="0"/>
              <a:t>‹#›</a:t>
            </a:fld>
            <a:endParaRPr lang="en-US"/>
          </a:p>
        </p:txBody>
      </p:sp>
    </p:spTree>
    <p:extLst>
      <p:ext uri="{BB962C8B-B14F-4D97-AF65-F5344CB8AC3E}">
        <p14:creationId xmlns:p14="http://schemas.microsoft.com/office/powerpoint/2010/main" val="2986615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338660-6630-4B43-A831-8244270E1091}" type="datetimeFigureOut">
              <a:rPr lang="en-US" smtClean="0"/>
              <a:t>5/8/2022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ACCF86-2A3C-4E7D-A3B5-080C13CF3F0D}" type="slidenum">
              <a:rPr lang="en-US" smtClean="0"/>
              <a:t>‹#›</a:t>
            </a:fld>
            <a:endParaRPr lang="en-US"/>
          </a:p>
        </p:txBody>
      </p:sp>
    </p:spTree>
    <p:extLst>
      <p:ext uri="{BB962C8B-B14F-4D97-AF65-F5344CB8AC3E}">
        <p14:creationId xmlns:p14="http://schemas.microsoft.com/office/powerpoint/2010/main" val="3488232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338660-6630-4B43-A831-8244270E1091}" type="datetimeFigureOut">
              <a:rPr lang="en-US" smtClean="0"/>
              <a:t>5/8/2022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ACCF86-2A3C-4E7D-A3B5-080C13CF3F0D}" type="slidenum">
              <a:rPr lang="en-US" smtClean="0"/>
              <a:t>‹#›</a:t>
            </a:fld>
            <a:endParaRPr lang="en-US"/>
          </a:p>
        </p:txBody>
      </p:sp>
    </p:spTree>
    <p:extLst>
      <p:ext uri="{BB962C8B-B14F-4D97-AF65-F5344CB8AC3E}">
        <p14:creationId xmlns:p14="http://schemas.microsoft.com/office/powerpoint/2010/main" val="2187445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338660-6630-4B43-A831-8244270E1091}" type="datetimeFigureOut">
              <a:rPr lang="en-US" smtClean="0"/>
              <a:t>5/8/2022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ACCF86-2A3C-4E7D-A3B5-080C13CF3F0D}" type="slidenum">
              <a:rPr lang="en-US" smtClean="0"/>
              <a:t>‹#›</a:t>
            </a:fld>
            <a:endParaRPr lang="en-US"/>
          </a:p>
        </p:txBody>
      </p:sp>
    </p:spTree>
    <p:extLst>
      <p:ext uri="{BB962C8B-B14F-4D97-AF65-F5344CB8AC3E}">
        <p14:creationId xmlns:p14="http://schemas.microsoft.com/office/powerpoint/2010/main" val="2901280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338660-6630-4B43-A831-8244270E1091}" type="datetimeFigureOut">
              <a:rPr lang="en-US" smtClean="0"/>
              <a:t>5/8/2022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ACCF86-2A3C-4E7D-A3B5-080C13CF3F0D}" type="slidenum">
              <a:rPr lang="en-US" smtClean="0"/>
              <a:t>‹#›</a:t>
            </a:fld>
            <a:endParaRPr lang="en-US"/>
          </a:p>
        </p:txBody>
      </p:sp>
    </p:spTree>
    <p:extLst>
      <p:ext uri="{BB962C8B-B14F-4D97-AF65-F5344CB8AC3E}">
        <p14:creationId xmlns:p14="http://schemas.microsoft.com/office/powerpoint/2010/main" val="1375694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338660-6630-4B43-A831-8244270E1091}" type="datetimeFigureOut">
              <a:rPr lang="en-US" smtClean="0"/>
              <a:t>5/8/2022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ACCF86-2A3C-4E7D-A3B5-080C13CF3F0D}" type="slidenum">
              <a:rPr lang="en-US" smtClean="0"/>
              <a:t>‹#›</a:t>
            </a:fld>
            <a:endParaRPr lang="en-US"/>
          </a:p>
        </p:txBody>
      </p:sp>
    </p:spTree>
    <p:extLst>
      <p:ext uri="{BB962C8B-B14F-4D97-AF65-F5344CB8AC3E}">
        <p14:creationId xmlns:p14="http://schemas.microsoft.com/office/powerpoint/2010/main" val="2765054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338660-6630-4B43-A831-8244270E1091}" type="datetimeFigureOut">
              <a:rPr lang="en-US" smtClean="0"/>
              <a:t>5/8/2022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ACCF86-2A3C-4E7D-A3B5-080C13CF3F0D}" type="slidenum">
              <a:rPr lang="en-US" smtClean="0"/>
              <a:t>‹#›</a:t>
            </a:fld>
            <a:endParaRPr lang="en-US"/>
          </a:p>
        </p:txBody>
      </p:sp>
    </p:spTree>
    <p:extLst>
      <p:ext uri="{BB962C8B-B14F-4D97-AF65-F5344CB8AC3E}">
        <p14:creationId xmlns:p14="http://schemas.microsoft.com/office/powerpoint/2010/main" val="2010272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D338660-6630-4B43-A831-8244270E1091}" type="datetimeFigureOut">
              <a:rPr lang="en-US" smtClean="0"/>
              <a:t>5/8/2022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5ACCF86-2A3C-4E7D-A3B5-080C13CF3F0D}" type="slidenum">
              <a:rPr lang="en-US" smtClean="0"/>
              <a:t>‹#›</a:t>
            </a:fld>
            <a:endParaRPr lang="en-US"/>
          </a:p>
        </p:txBody>
      </p:sp>
    </p:spTree>
    <p:extLst>
      <p:ext uri="{BB962C8B-B14F-4D97-AF65-F5344CB8AC3E}">
        <p14:creationId xmlns:p14="http://schemas.microsoft.com/office/powerpoint/2010/main" val="456106929"/>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content.myfitnesspal.com/security-information/FAQ.html" TargetMode="External"/><Relationship Id="rId2" Type="http://schemas.openxmlformats.org/officeDocument/2006/relationships/hyperlink" Target="https://www.csoonline.com/article/2130877/the-biggest-data-breaches-of-the-21st-century.html" TargetMode="External"/><Relationship Id="rId1" Type="http://schemas.openxmlformats.org/officeDocument/2006/relationships/slideLayout" Target="../slideLayouts/slideLayout6.xml"/><Relationship Id="rId5" Type="http://schemas.openxmlformats.org/officeDocument/2006/relationships/hyperlink" Target="https://www.wired.com/story/under-armour-myfitnesspal-hack-password-hashing/" TargetMode="External"/><Relationship Id="rId4" Type="http://schemas.openxmlformats.org/officeDocument/2006/relationships/hyperlink" Target="https://www.dataleaklawyers.co.uk/blog/myfitnesspal-data-breach-triggers-under-armour-lawsui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content.myfitnesspal.com/security-information/FAQ.html"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9">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245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 name="Straight Connector 11">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1267"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9"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7">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6"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21">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Shape 23">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613FFA-6A27-478B-82F1-70EF01B87277}"/>
              </a:ext>
            </a:extLst>
          </p:cNvPr>
          <p:cNvSpPr>
            <a:spLocks noGrp="1"/>
          </p:cNvSpPr>
          <p:nvPr>
            <p:ph type="ctrTitle"/>
          </p:nvPr>
        </p:nvSpPr>
        <p:spPr>
          <a:xfrm>
            <a:off x="1554121" y="1020871"/>
            <a:ext cx="5672590" cy="2027129"/>
          </a:xfrm>
        </p:spPr>
        <p:txBody>
          <a:bodyPr>
            <a:normAutofit fontScale="90000"/>
          </a:bodyPr>
          <a:lstStyle/>
          <a:p>
            <a:pPr algn="l"/>
            <a:r>
              <a:rPr lang="en-US" sz="6600" dirty="0">
                <a:solidFill>
                  <a:srgbClr val="FFFFFF"/>
                </a:solidFill>
              </a:rPr>
              <a:t>Data Breach Case Study</a:t>
            </a:r>
          </a:p>
        </p:txBody>
      </p:sp>
      <p:sp>
        <p:nvSpPr>
          <p:cNvPr id="3" name="Subtitle 2">
            <a:extLst>
              <a:ext uri="{FF2B5EF4-FFF2-40B4-BE49-F238E27FC236}">
                <a16:creationId xmlns:a16="http://schemas.microsoft.com/office/drawing/2014/main" id="{51C8B0B5-BAED-4923-BA4A-5ACECAF64B81}"/>
              </a:ext>
            </a:extLst>
          </p:cNvPr>
          <p:cNvSpPr>
            <a:spLocks noGrp="1"/>
          </p:cNvSpPr>
          <p:nvPr>
            <p:ph type="subTitle" idx="1"/>
          </p:nvPr>
        </p:nvSpPr>
        <p:spPr>
          <a:xfrm>
            <a:off x="1683088" y="3962088"/>
            <a:ext cx="6112077" cy="1186108"/>
          </a:xfrm>
        </p:spPr>
        <p:txBody>
          <a:bodyPr>
            <a:normAutofit/>
          </a:bodyPr>
          <a:lstStyle/>
          <a:p>
            <a:pPr algn="l"/>
            <a:r>
              <a:rPr lang="en-US" sz="2000" dirty="0">
                <a:solidFill>
                  <a:srgbClr val="FFFFFF">
                    <a:alpha val="70000"/>
                  </a:srgbClr>
                </a:solidFill>
              </a:rPr>
              <a:t>Team 1</a:t>
            </a:r>
          </a:p>
          <a:p>
            <a:pPr algn="l"/>
            <a:r>
              <a:rPr lang="en-US" sz="2000" dirty="0">
                <a:solidFill>
                  <a:srgbClr val="FFFFFF">
                    <a:alpha val="70000"/>
                  </a:srgbClr>
                </a:solidFill>
              </a:rPr>
              <a:t>Hung-Wei Lin</a:t>
            </a:r>
          </a:p>
        </p:txBody>
      </p:sp>
      <p:sp>
        <p:nvSpPr>
          <p:cNvPr id="26" name="Isosceles Triangle 25">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92146"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74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2F0459-8562-4EA4-A32D-9779A3CCC9F6}"/>
              </a:ext>
            </a:extLst>
          </p:cNvPr>
          <p:cNvSpPr>
            <a:spLocks noGrp="1"/>
          </p:cNvSpPr>
          <p:nvPr>
            <p:ph type="title"/>
          </p:nvPr>
        </p:nvSpPr>
        <p:spPr/>
        <p:txBody>
          <a:bodyPr/>
          <a:lstStyle/>
          <a:p>
            <a:r>
              <a:rPr lang="en-US" b="1" dirty="0"/>
              <a:t>Was the Business Continuity Plan instigated?</a:t>
            </a:r>
          </a:p>
        </p:txBody>
      </p:sp>
      <p:sp>
        <p:nvSpPr>
          <p:cNvPr id="6" name="TextBox 5">
            <a:extLst>
              <a:ext uri="{FF2B5EF4-FFF2-40B4-BE49-F238E27FC236}">
                <a16:creationId xmlns:a16="http://schemas.microsoft.com/office/drawing/2014/main" id="{FFD860AA-A9DD-4E37-A128-0B9ADB7661DB}"/>
              </a:ext>
            </a:extLst>
          </p:cNvPr>
          <p:cNvSpPr txBox="1"/>
          <p:nvPr/>
        </p:nvSpPr>
        <p:spPr>
          <a:xfrm>
            <a:off x="677334" y="2000958"/>
            <a:ext cx="9105763" cy="4339650"/>
          </a:xfrm>
          <a:prstGeom prst="rect">
            <a:avLst/>
          </a:prstGeom>
          <a:noFill/>
        </p:spPr>
        <p:txBody>
          <a:bodyPr wrap="square" rtlCol="0">
            <a:spAutoFit/>
          </a:bodyPr>
          <a:lstStyle/>
          <a:p>
            <a:pPr marL="457200" indent="-457200" rtl="0" fontAlgn="ctr">
              <a:spcBef>
                <a:spcPts val="0"/>
              </a:spcBef>
              <a:spcAft>
                <a:spcPts val="0"/>
              </a:spcAft>
              <a:buFont typeface="Arial" panose="020B0604020202020204" pitchFamily="34" charset="0"/>
              <a:buChar char="•"/>
            </a:pPr>
            <a:r>
              <a:rPr lang="en-US" sz="2800" dirty="0">
                <a:solidFill>
                  <a:srgbClr val="A3A4AA"/>
                </a:solidFill>
              </a:rPr>
              <a:t>Notifying MyFitnessPal users to provide information on how they can protect their data.</a:t>
            </a:r>
          </a:p>
          <a:p>
            <a:pPr marL="457200" indent="-457200" rtl="0" fontAlgn="ctr">
              <a:spcBef>
                <a:spcPts val="0"/>
              </a:spcBef>
              <a:spcAft>
                <a:spcPts val="0"/>
              </a:spcAft>
              <a:buFont typeface="Arial" panose="020B0604020202020204" pitchFamily="34" charset="0"/>
              <a:buChar char="•"/>
            </a:pPr>
            <a:endParaRPr lang="en-US" sz="800" dirty="0">
              <a:solidFill>
                <a:srgbClr val="A3A4AA"/>
              </a:solidFill>
            </a:endParaRPr>
          </a:p>
          <a:p>
            <a:pPr marL="457200" indent="-457200" rtl="0" fontAlgn="ctr">
              <a:spcBef>
                <a:spcPts val="0"/>
              </a:spcBef>
              <a:spcAft>
                <a:spcPts val="0"/>
              </a:spcAft>
              <a:buFont typeface="Arial" panose="020B0604020202020204" pitchFamily="34" charset="0"/>
              <a:buChar char="•"/>
            </a:pPr>
            <a:r>
              <a:rPr lang="en-US" sz="2800" dirty="0">
                <a:solidFill>
                  <a:srgbClr val="A3A4AA"/>
                </a:solidFill>
              </a:rPr>
              <a:t>Requiring MyFitnessPal users to change their passwords and urge users to do so immediately.</a:t>
            </a:r>
          </a:p>
          <a:p>
            <a:pPr marL="457200" indent="-457200" rtl="0" fontAlgn="ctr">
              <a:spcBef>
                <a:spcPts val="0"/>
              </a:spcBef>
              <a:spcAft>
                <a:spcPts val="0"/>
              </a:spcAft>
              <a:buFont typeface="Arial" panose="020B0604020202020204" pitchFamily="34" charset="0"/>
              <a:buChar char="•"/>
            </a:pPr>
            <a:endParaRPr lang="en-US" sz="800" dirty="0">
              <a:solidFill>
                <a:srgbClr val="A3A4AA"/>
              </a:solidFill>
            </a:endParaRPr>
          </a:p>
          <a:p>
            <a:pPr marL="457200" indent="-457200" rtl="0" fontAlgn="ctr">
              <a:spcBef>
                <a:spcPts val="0"/>
              </a:spcBef>
              <a:spcAft>
                <a:spcPts val="0"/>
              </a:spcAft>
              <a:buFont typeface="Arial" panose="020B0604020202020204" pitchFamily="34" charset="0"/>
              <a:buChar char="•"/>
            </a:pPr>
            <a:r>
              <a:rPr lang="en-US" sz="2800" dirty="0">
                <a:solidFill>
                  <a:srgbClr val="A3A4AA"/>
                </a:solidFill>
              </a:rPr>
              <a:t>Continue to monitor for suspicious activity and to coordinate with law enforcement authorities.</a:t>
            </a:r>
          </a:p>
          <a:p>
            <a:pPr marL="457200" indent="-457200" rtl="0" fontAlgn="ctr">
              <a:spcBef>
                <a:spcPts val="0"/>
              </a:spcBef>
              <a:spcAft>
                <a:spcPts val="0"/>
              </a:spcAft>
              <a:buFont typeface="Arial" panose="020B0604020202020204" pitchFamily="34" charset="0"/>
              <a:buChar char="•"/>
            </a:pPr>
            <a:endParaRPr lang="en-US" sz="800" dirty="0">
              <a:solidFill>
                <a:srgbClr val="A3A4AA"/>
              </a:solidFill>
            </a:endParaRPr>
          </a:p>
          <a:p>
            <a:pPr marL="457200" indent="-457200" rtl="0" fontAlgn="ctr">
              <a:spcBef>
                <a:spcPts val="0"/>
              </a:spcBef>
              <a:spcAft>
                <a:spcPts val="0"/>
              </a:spcAft>
              <a:buFont typeface="Arial" panose="020B0604020202020204" pitchFamily="34" charset="0"/>
              <a:buChar char="•"/>
            </a:pPr>
            <a:r>
              <a:rPr lang="en-US" sz="2800" dirty="0">
                <a:solidFill>
                  <a:srgbClr val="A3A4AA"/>
                </a:solidFill>
              </a:rPr>
              <a:t>Continue to make enhancements to our systems to detect and prevent unauthorized access to user information.</a:t>
            </a:r>
            <a:endParaRPr lang="en-US" sz="2800" dirty="0"/>
          </a:p>
        </p:txBody>
      </p:sp>
    </p:spTree>
    <p:extLst>
      <p:ext uri="{BB962C8B-B14F-4D97-AF65-F5344CB8AC3E}">
        <p14:creationId xmlns:p14="http://schemas.microsoft.com/office/powerpoint/2010/main" val="1516109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2F0459-8562-4EA4-A32D-9779A3CCC9F6}"/>
              </a:ext>
            </a:extLst>
          </p:cNvPr>
          <p:cNvSpPr>
            <a:spLocks noGrp="1"/>
          </p:cNvSpPr>
          <p:nvPr>
            <p:ph type="title"/>
          </p:nvPr>
        </p:nvSpPr>
        <p:spPr/>
        <p:txBody>
          <a:bodyPr/>
          <a:lstStyle/>
          <a:p>
            <a:r>
              <a:rPr lang="en-US" b="1" dirty="0"/>
              <a:t>Was the ICO notified?</a:t>
            </a:r>
          </a:p>
        </p:txBody>
      </p:sp>
      <p:sp>
        <p:nvSpPr>
          <p:cNvPr id="5" name="TextBox 4">
            <a:extLst>
              <a:ext uri="{FF2B5EF4-FFF2-40B4-BE49-F238E27FC236}">
                <a16:creationId xmlns:a16="http://schemas.microsoft.com/office/drawing/2014/main" id="{B4A0B16B-F5F1-42F3-973C-1BC14E705B28}"/>
              </a:ext>
            </a:extLst>
          </p:cNvPr>
          <p:cNvSpPr txBox="1"/>
          <p:nvPr/>
        </p:nvSpPr>
        <p:spPr>
          <a:xfrm>
            <a:off x="677334" y="1586096"/>
            <a:ext cx="9607208" cy="4524315"/>
          </a:xfrm>
          <a:prstGeom prst="rect">
            <a:avLst/>
          </a:prstGeom>
          <a:noFill/>
        </p:spPr>
        <p:txBody>
          <a:bodyPr wrap="square" rtlCol="0">
            <a:spAutoFit/>
          </a:bodyPr>
          <a:lstStyle/>
          <a:p>
            <a:pPr rtl="0" fontAlgn="ctr">
              <a:spcBef>
                <a:spcPts val="0"/>
              </a:spcBef>
              <a:spcAft>
                <a:spcPts val="0"/>
              </a:spcAft>
            </a:pPr>
            <a:r>
              <a:rPr lang="en-US" sz="3200" dirty="0">
                <a:solidFill>
                  <a:srgbClr val="A3A4AA"/>
                </a:solidFill>
              </a:rPr>
              <a:t>The ICO is the UK's independent body set up to uphold information rights. Find out more about our </a:t>
            </a:r>
            <a:r>
              <a:rPr lang="en-US" sz="3200" dirty="0" err="1">
                <a:solidFill>
                  <a:srgbClr val="A3A4AA"/>
                </a:solidFill>
              </a:rPr>
              <a:t>organisation</a:t>
            </a:r>
            <a:r>
              <a:rPr lang="en-US" sz="3200" dirty="0">
                <a:solidFill>
                  <a:srgbClr val="A3A4AA"/>
                </a:solidFill>
              </a:rPr>
              <a:t> and structure.</a:t>
            </a:r>
          </a:p>
          <a:p>
            <a:pPr rtl="0" fontAlgn="ctr">
              <a:spcBef>
                <a:spcPts val="0"/>
              </a:spcBef>
              <a:spcAft>
                <a:spcPts val="0"/>
              </a:spcAft>
            </a:pPr>
            <a:endParaRPr lang="en-US" sz="3200" dirty="0">
              <a:solidFill>
                <a:srgbClr val="A3A4AA"/>
              </a:solidFill>
            </a:endParaRPr>
          </a:p>
          <a:p>
            <a:pPr rtl="0" fontAlgn="ctr">
              <a:spcBef>
                <a:spcPts val="0"/>
              </a:spcBef>
              <a:spcAft>
                <a:spcPts val="0"/>
              </a:spcAft>
            </a:pPr>
            <a:r>
              <a:rPr lang="en-US" sz="3200" dirty="0">
                <a:solidFill>
                  <a:srgbClr val="A3A4AA"/>
                </a:solidFill>
              </a:rPr>
              <a:t>MyFitnessPal belonged to Under </a:t>
            </a:r>
            <a:r>
              <a:rPr lang="en-US" sz="3200" dirty="0" err="1">
                <a:solidFill>
                  <a:srgbClr val="A3A4AA"/>
                </a:solidFill>
              </a:rPr>
              <a:t>Armour</a:t>
            </a:r>
            <a:r>
              <a:rPr lang="en-US" sz="3200" dirty="0">
                <a:solidFill>
                  <a:srgbClr val="A3A4AA"/>
                </a:solidFill>
              </a:rPr>
              <a:t>, an US based company.</a:t>
            </a:r>
          </a:p>
          <a:p>
            <a:pPr rtl="0" fontAlgn="ctr">
              <a:spcBef>
                <a:spcPts val="0"/>
              </a:spcBef>
              <a:spcAft>
                <a:spcPts val="0"/>
              </a:spcAft>
            </a:pPr>
            <a:endParaRPr lang="en-US" sz="3200" dirty="0">
              <a:solidFill>
                <a:srgbClr val="A3A4AA"/>
              </a:solidFill>
            </a:endParaRPr>
          </a:p>
          <a:p>
            <a:pPr rtl="0" fontAlgn="ctr">
              <a:spcBef>
                <a:spcPts val="0"/>
              </a:spcBef>
              <a:spcAft>
                <a:spcPts val="0"/>
              </a:spcAft>
            </a:pPr>
            <a:r>
              <a:rPr lang="en-US" sz="3200" dirty="0">
                <a:solidFill>
                  <a:srgbClr val="A3A4AA"/>
                </a:solidFill>
              </a:rPr>
              <a:t>I could not find information about if ICO is notified regarding this breach.</a:t>
            </a:r>
            <a:endParaRPr lang="en-US" dirty="0"/>
          </a:p>
        </p:txBody>
      </p:sp>
    </p:spTree>
    <p:extLst>
      <p:ext uri="{BB962C8B-B14F-4D97-AF65-F5344CB8AC3E}">
        <p14:creationId xmlns:p14="http://schemas.microsoft.com/office/powerpoint/2010/main" val="129436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2F0459-8562-4EA4-A32D-9779A3CCC9F6}"/>
              </a:ext>
            </a:extLst>
          </p:cNvPr>
          <p:cNvSpPr>
            <a:spLocks noGrp="1"/>
          </p:cNvSpPr>
          <p:nvPr>
            <p:ph type="title"/>
          </p:nvPr>
        </p:nvSpPr>
        <p:spPr/>
        <p:txBody>
          <a:bodyPr/>
          <a:lstStyle/>
          <a:p>
            <a:r>
              <a:rPr lang="en-US" b="1" dirty="0"/>
              <a:t>Were affected individuals notified?</a:t>
            </a:r>
          </a:p>
        </p:txBody>
      </p:sp>
      <p:sp>
        <p:nvSpPr>
          <p:cNvPr id="5" name="TextBox 4">
            <a:extLst>
              <a:ext uri="{FF2B5EF4-FFF2-40B4-BE49-F238E27FC236}">
                <a16:creationId xmlns:a16="http://schemas.microsoft.com/office/drawing/2014/main" id="{B4A0B16B-F5F1-42F3-973C-1BC14E705B28}"/>
              </a:ext>
            </a:extLst>
          </p:cNvPr>
          <p:cNvSpPr txBox="1"/>
          <p:nvPr/>
        </p:nvSpPr>
        <p:spPr>
          <a:xfrm>
            <a:off x="746160" y="2890391"/>
            <a:ext cx="9607208" cy="1077218"/>
          </a:xfrm>
          <a:prstGeom prst="rect">
            <a:avLst/>
          </a:prstGeom>
          <a:noFill/>
        </p:spPr>
        <p:txBody>
          <a:bodyPr wrap="square" rtlCol="0">
            <a:spAutoFit/>
          </a:bodyPr>
          <a:lstStyle/>
          <a:p>
            <a:pPr rtl="0" fontAlgn="ctr">
              <a:spcBef>
                <a:spcPts val="0"/>
              </a:spcBef>
              <a:spcAft>
                <a:spcPts val="0"/>
              </a:spcAft>
            </a:pPr>
            <a:r>
              <a:rPr lang="en-US" sz="3200" dirty="0">
                <a:solidFill>
                  <a:srgbClr val="A3A4AA"/>
                </a:solidFill>
              </a:rPr>
              <a:t>MyFitnessPal has notified MyFitnessPal users by the email regarding the issue.</a:t>
            </a:r>
            <a:endParaRPr lang="en-US" dirty="0"/>
          </a:p>
        </p:txBody>
      </p:sp>
    </p:spTree>
    <p:extLst>
      <p:ext uri="{BB962C8B-B14F-4D97-AF65-F5344CB8AC3E}">
        <p14:creationId xmlns:p14="http://schemas.microsoft.com/office/powerpoint/2010/main" val="252620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2F0459-8562-4EA4-A32D-9779A3CCC9F6}"/>
              </a:ext>
            </a:extLst>
          </p:cNvPr>
          <p:cNvSpPr>
            <a:spLocks noGrp="1"/>
          </p:cNvSpPr>
          <p:nvPr>
            <p:ph type="title"/>
          </p:nvPr>
        </p:nvSpPr>
        <p:spPr/>
        <p:txBody>
          <a:bodyPr/>
          <a:lstStyle/>
          <a:p>
            <a:r>
              <a:rPr lang="en-US" b="1" dirty="0"/>
              <a:t>What were the social, legal and ethical implications of the decisions made?</a:t>
            </a:r>
          </a:p>
        </p:txBody>
      </p:sp>
      <p:sp>
        <p:nvSpPr>
          <p:cNvPr id="5" name="TextBox 4">
            <a:extLst>
              <a:ext uri="{FF2B5EF4-FFF2-40B4-BE49-F238E27FC236}">
                <a16:creationId xmlns:a16="http://schemas.microsoft.com/office/drawing/2014/main" id="{B4A0B16B-F5F1-42F3-973C-1BC14E705B28}"/>
              </a:ext>
            </a:extLst>
          </p:cNvPr>
          <p:cNvSpPr txBox="1"/>
          <p:nvPr/>
        </p:nvSpPr>
        <p:spPr>
          <a:xfrm>
            <a:off x="677334" y="2291922"/>
            <a:ext cx="9607208" cy="4308872"/>
          </a:xfrm>
          <a:prstGeom prst="rect">
            <a:avLst/>
          </a:prstGeom>
          <a:noFill/>
        </p:spPr>
        <p:txBody>
          <a:bodyPr wrap="square" rtlCol="0">
            <a:spAutoFit/>
          </a:bodyPr>
          <a:lstStyle/>
          <a:p>
            <a:pPr marL="457200" indent="-457200" rtl="0" fontAlgn="ctr">
              <a:spcBef>
                <a:spcPts val="0"/>
              </a:spcBef>
              <a:spcAft>
                <a:spcPts val="0"/>
              </a:spcAft>
              <a:buFont typeface="Arial" panose="020B0604020202020204" pitchFamily="34" charset="0"/>
              <a:buChar char="•"/>
            </a:pPr>
            <a:r>
              <a:rPr lang="en-US" sz="3200" dirty="0">
                <a:solidFill>
                  <a:srgbClr val="A3A4AA"/>
                </a:solidFill>
              </a:rPr>
              <a:t>Shares of Under </a:t>
            </a:r>
            <a:r>
              <a:rPr lang="en-US" sz="3200" dirty="0" err="1">
                <a:solidFill>
                  <a:srgbClr val="A3A4AA"/>
                </a:solidFill>
              </a:rPr>
              <a:t>Armour</a:t>
            </a:r>
            <a:r>
              <a:rPr lang="en-US" sz="3200" dirty="0">
                <a:solidFill>
                  <a:srgbClr val="A3A4AA"/>
                </a:solidFill>
              </a:rPr>
              <a:t> dropped 3.8 percent</a:t>
            </a:r>
          </a:p>
          <a:p>
            <a:pPr rtl="0" fontAlgn="ctr">
              <a:spcBef>
                <a:spcPts val="0"/>
              </a:spcBef>
              <a:spcAft>
                <a:spcPts val="0"/>
              </a:spcAft>
            </a:pPr>
            <a:endParaRPr lang="en-US" sz="3200" dirty="0">
              <a:solidFill>
                <a:srgbClr val="A3A4AA"/>
              </a:solidFill>
            </a:endParaRPr>
          </a:p>
          <a:p>
            <a:pPr marL="457200" indent="-457200" rtl="0" fontAlgn="ctr">
              <a:spcBef>
                <a:spcPts val="0"/>
              </a:spcBef>
              <a:spcAft>
                <a:spcPts val="0"/>
              </a:spcAft>
              <a:buFont typeface="Arial" panose="020B0604020202020204" pitchFamily="34" charset="0"/>
              <a:buChar char="•"/>
            </a:pPr>
            <a:r>
              <a:rPr lang="en-US" sz="3200" dirty="0">
                <a:solidFill>
                  <a:srgbClr val="A3A4AA"/>
                </a:solidFill>
              </a:rPr>
              <a:t>Negative impact to reputation of the company and application</a:t>
            </a:r>
          </a:p>
          <a:p>
            <a:pPr rtl="0" fontAlgn="ctr">
              <a:spcBef>
                <a:spcPts val="0"/>
              </a:spcBef>
              <a:spcAft>
                <a:spcPts val="0"/>
              </a:spcAft>
            </a:pPr>
            <a:endParaRPr lang="en-US" sz="3200" dirty="0">
              <a:solidFill>
                <a:srgbClr val="A3A4AA"/>
              </a:solidFill>
            </a:endParaRPr>
          </a:p>
          <a:p>
            <a:pPr marL="457200" indent="-457200" rtl="0" fontAlgn="ctr">
              <a:spcBef>
                <a:spcPts val="0"/>
              </a:spcBef>
              <a:spcAft>
                <a:spcPts val="0"/>
              </a:spcAft>
              <a:buFont typeface="Arial" panose="020B0604020202020204" pitchFamily="34" charset="0"/>
              <a:buChar char="•"/>
            </a:pPr>
            <a:r>
              <a:rPr lang="en-US" sz="3200" dirty="0">
                <a:solidFill>
                  <a:srgbClr val="A3A4AA"/>
                </a:solidFill>
              </a:rPr>
              <a:t>The incident raises the awareness of the data security </a:t>
            </a:r>
          </a:p>
          <a:p>
            <a:pPr marL="457200" indent="-457200" rtl="0" fontAlgn="ctr">
              <a:spcBef>
                <a:spcPts val="0"/>
              </a:spcBef>
              <a:spcAft>
                <a:spcPts val="0"/>
              </a:spcAft>
              <a:buFont typeface="Arial" panose="020B0604020202020204" pitchFamily="34" charset="0"/>
              <a:buChar char="•"/>
            </a:pPr>
            <a:endParaRPr lang="en-US" sz="3200" dirty="0">
              <a:solidFill>
                <a:srgbClr val="A3A4AA"/>
              </a:solidFill>
            </a:endParaRPr>
          </a:p>
          <a:p>
            <a:pPr marL="457200" indent="-457200" rtl="0" fontAlgn="ctr">
              <a:spcBef>
                <a:spcPts val="0"/>
              </a:spcBef>
              <a:spcAft>
                <a:spcPts val="0"/>
              </a:spcAft>
              <a:buFont typeface="Arial" panose="020B0604020202020204" pitchFamily="34" charset="0"/>
              <a:buChar char="•"/>
            </a:pPr>
            <a:endParaRPr lang="en-US" dirty="0"/>
          </a:p>
        </p:txBody>
      </p:sp>
    </p:spTree>
    <p:extLst>
      <p:ext uri="{BB962C8B-B14F-4D97-AF65-F5344CB8AC3E}">
        <p14:creationId xmlns:p14="http://schemas.microsoft.com/office/powerpoint/2010/main" val="2190281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0" name="Straight Connector 39">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2"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Isosceles Triangle 43">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Isosceles Triangle 47">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1" name="Rectangle 5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53" name="Rectangle 5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5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Isosceles Triangle 6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Isosceles Triangle 6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3A2F0459-8562-4EA4-A32D-9779A3CCC9F6}"/>
              </a:ext>
            </a:extLst>
          </p:cNvPr>
          <p:cNvSpPr>
            <a:spLocks noGrp="1"/>
          </p:cNvSpPr>
          <p:nvPr>
            <p:ph type="title"/>
          </p:nvPr>
        </p:nvSpPr>
        <p:spPr>
          <a:xfrm>
            <a:off x="677334" y="609600"/>
            <a:ext cx="3843375" cy="5175624"/>
          </a:xfrm>
        </p:spPr>
        <p:txBody>
          <a:bodyPr vert="horz" lIns="91440" tIns="45720" rIns="91440" bIns="45720" rtlCol="0" anchor="ctr">
            <a:normAutofit/>
          </a:bodyPr>
          <a:lstStyle/>
          <a:p>
            <a:r>
              <a:rPr lang="en-US" b="1">
                <a:solidFill>
                  <a:schemeClr val="tx1">
                    <a:lumMod val="85000"/>
                    <a:lumOff val="15000"/>
                  </a:schemeClr>
                </a:solidFill>
              </a:rPr>
              <a:t>Reference</a:t>
            </a:r>
          </a:p>
        </p:txBody>
      </p:sp>
      <p:sp>
        <p:nvSpPr>
          <p:cNvPr id="69" name="Freeform: Shape 68">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B4A0B16B-F5F1-42F3-973C-1BC14E705B28}"/>
              </a:ext>
            </a:extLst>
          </p:cNvPr>
          <p:cNvSpPr txBox="1"/>
          <p:nvPr/>
        </p:nvSpPr>
        <p:spPr>
          <a:xfrm>
            <a:off x="6116084" y="609601"/>
            <a:ext cx="5511296" cy="5175624"/>
          </a:xfrm>
          <a:prstGeom prst="rect">
            <a:avLst/>
          </a:prstGeom>
        </p:spPr>
        <p:txBody>
          <a:bodyPr vert="horz" lIns="91440" tIns="45720" rIns="91440" bIns="45720" rtlCol="0" anchor="ctr">
            <a:normAutofit/>
          </a:bodyPr>
          <a:lstStyle/>
          <a:p>
            <a:pPr>
              <a:lnSpc>
                <a:spcPct val="90000"/>
              </a:lnSpc>
              <a:spcBef>
                <a:spcPts val="1000"/>
              </a:spcBef>
              <a:buClr>
                <a:schemeClr val="accent1"/>
              </a:buClr>
              <a:buSzPct val="80000"/>
              <a:buFont typeface="Wingdings 3" charset="2"/>
              <a:buChar char=""/>
            </a:pPr>
            <a:r>
              <a:rPr lang="en-US" sz="1500" b="1">
                <a:solidFill>
                  <a:srgbClr val="FFFFFF"/>
                </a:solidFill>
              </a:rPr>
              <a:t>Michael, H. &amp; Dan, S. (2021). The 15 biggest data breaches of the 21st century | CSO Online. Available from: </a:t>
            </a:r>
            <a:r>
              <a:rPr lang="en-US" sz="1500" b="1">
                <a:solidFill>
                  <a:srgbClr val="FFFFFF"/>
                </a:solidFill>
                <a:hlinkClick r:id="rId2"/>
              </a:rPr>
              <a:t>https://www.csoonline.com/article/2130877/the-biggest-data-breaches-of-the-21st-century.html</a:t>
            </a:r>
            <a:endParaRPr lang="en-US" sz="1500" b="1">
              <a:solidFill>
                <a:srgbClr val="FFFFFF"/>
              </a:solidFill>
            </a:endParaRPr>
          </a:p>
          <a:p>
            <a:pPr>
              <a:lnSpc>
                <a:spcPct val="90000"/>
              </a:lnSpc>
              <a:spcBef>
                <a:spcPts val="1000"/>
              </a:spcBef>
              <a:buClr>
                <a:schemeClr val="accent1"/>
              </a:buClr>
              <a:buSzPct val="80000"/>
              <a:buFont typeface="Wingdings 3" charset="2"/>
              <a:buChar char=""/>
            </a:pPr>
            <a:endParaRPr lang="en-US" sz="1500" b="1">
              <a:solidFill>
                <a:srgbClr val="FFFFFF"/>
              </a:solidFill>
            </a:endParaRPr>
          </a:p>
          <a:p>
            <a:pPr>
              <a:lnSpc>
                <a:spcPct val="90000"/>
              </a:lnSpc>
              <a:spcBef>
                <a:spcPts val="1000"/>
              </a:spcBef>
              <a:buClr>
                <a:schemeClr val="accent1"/>
              </a:buClr>
              <a:buSzPct val="80000"/>
              <a:buFont typeface="Wingdings 3" charset="2"/>
              <a:buChar char=""/>
            </a:pPr>
            <a:r>
              <a:rPr lang="en-US" sz="1500" b="1">
                <a:solidFill>
                  <a:srgbClr val="FFFFFF"/>
                </a:solidFill>
              </a:rPr>
              <a:t>MyFitnessPal. (2018). Security Information FAQ. Available from: </a:t>
            </a:r>
            <a:r>
              <a:rPr lang="en-US" sz="1500" b="1">
                <a:solidFill>
                  <a:srgbClr val="FFFFFF"/>
                </a:solidFill>
                <a:hlinkClick r:id="rId3"/>
              </a:rPr>
              <a:t>https://content.myfitnesspal.com/security-information/FAQ.html</a:t>
            </a:r>
            <a:endParaRPr lang="en-US" sz="1500" b="1">
              <a:solidFill>
                <a:srgbClr val="FFFFFF"/>
              </a:solidFill>
            </a:endParaRPr>
          </a:p>
          <a:p>
            <a:pPr>
              <a:lnSpc>
                <a:spcPct val="90000"/>
              </a:lnSpc>
              <a:spcBef>
                <a:spcPts val="1000"/>
              </a:spcBef>
              <a:buClr>
                <a:schemeClr val="accent1"/>
              </a:buClr>
              <a:buSzPct val="80000"/>
              <a:buFont typeface="Wingdings 3" charset="2"/>
              <a:buChar char=""/>
            </a:pPr>
            <a:endParaRPr lang="en-US" sz="1500" b="1">
              <a:solidFill>
                <a:srgbClr val="FFFFFF"/>
              </a:solidFill>
            </a:endParaRPr>
          </a:p>
          <a:p>
            <a:pPr>
              <a:lnSpc>
                <a:spcPct val="90000"/>
              </a:lnSpc>
              <a:spcBef>
                <a:spcPts val="1000"/>
              </a:spcBef>
              <a:buClr>
                <a:schemeClr val="accent1"/>
              </a:buClr>
              <a:buSzPct val="80000"/>
              <a:buFont typeface="Wingdings 3" charset="2"/>
              <a:buChar char=""/>
            </a:pPr>
            <a:r>
              <a:rPr lang="en-US" sz="1500" b="1">
                <a:solidFill>
                  <a:srgbClr val="FFFFFF"/>
                </a:solidFill>
              </a:rPr>
              <a:t>Lawyers Limited. (n.d.). MyFitnessPal data breach triggers Under Armour lawsuit - Data Leaks, Breaches &amp; Hacks. Retrieved May 8, 2022, Available from: </a:t>
            </a:r>
            <a:r>
              <a:rPr lang="en-US" sz="1500" b="1">
                <a:solidFill>
                  <a:srgbClr val="FFFFFF"/>
                </a:solidFill>
                <a:hlinkClick r:id="rId4"/>
              </a:rPr>
              <a:t>https://www.dataleaklawyers.co.uk/blog/myfitnesspal-data-breach-triggers-under-armour-lawsuit</a:t>
            </a:r>
            <a:endParaRPr lang="en-US" sz="1500" b="1">
              <a:solidFill>
                <a:srgbClr val="FFFFFF"/>
              </a:solidFill>
            </a:endParaRPr>
          </a:p>
          <a:p>
            <a:pPr>
              <a:lnSpc>
                <a:spcPct val="90000"/>
              </a:lnSpc>
              <a:spcBef>
                <a:spcPts val="1000"/>
              </a:spcBef>
              <a:buClr>
                <a:schemeClr val="accent1"/>
              </a:buClr>
              <a:buSzPct val="80000"/>
              <a:buFont typeface="Wingdings 3" charset="2"/>
              <a:buChar char=""/>
            </a:pPr>
            <a:endParaRPr lang="en-US" sz="1500" b="1">
              <a:solidFill>
                <a:srgbClr val="FFFFFF"/>
              </a:solidFill>
            </a:endParaRPr>
          </a:p>
          <a:p>
            <a:pPr>
              <a:lnSpc>
                <a:spcPct val="90000"/>
              </a:lnSpc>
              <a:spcBef>
                <a:spcPts val="1000"/>
              </a:spcBef>
              <a:buClr>
                <a:schemeClr val="accent1"/>
              </a:buClr>
              <a:buSzPct val="80000"/>
              <a:buFont typeface="Wingdings 3" charset="2"/>
              <a:buChar char=""/>
            </a:pPr>
            <a:r>
              <a:rPr lang="en-US" sz="1500" b="1">
                <a:solidFill>
                  <a:srgbClr val="FFFFFF"/>
                </a:solidFill>
              </a:rPr>
              <a:t>Newman, L. (2018). The Under Armour Hack Was Even Worse Than It Had To Be | WIRED. Available from: </a:t>
            </a:r>
            <a:r>
              <a:rPr lang="en-US" sz="1500" b="1">
                <a:solidFill>
                  <a:srgbClr val="FFFFFF"/>
                </a:solidFill>
                <a:hlinkClick r:id="rId5"/>
              </a:rPr>
              <a:t>https://www.wired.com/story/under-armour-myfitnesspal-hack-password-hashing/</a:t>
            </a:r>
            <a:endParaRPr lang="en-US" sz="1500" b="1">
              <a:solidFill>
                <a:srgbClr val="FFFFFF"/>
              </a:solidFill>
            </a:endParaRPr>
          </a:p>
          <a:p>
            <a:pPr>
              <a:lnSpc>
                <a:spcPct val="90000"/>
              </a:lnSpc>
              <a:spcBef>
                <a:spcPts val="1000"/>
              </a:spcBef>
              <a:buClr>
                <a:schemeClr val="accent1"/>
              </a:buClr>
              <a:buSzPct val="80000"/>
              <a:buFont typeface="Wingdings 3" charset="2"/>
              <a:buChar char=""/>
            </a:pPr>
            <a:endParaRPr lang="en-US" sz="1500" b="1">
              <a:solidFill>
                <a:srgbClr val="FFFFFF"/>
              </a:solidFill>
            </a:endParaRPr>
          </a:p>
          <a:p>
            <a:pPr>
              <a:lnSpc>
                <a:spcPct val="90000"/>
              </a:lnSpc>
              <a:spcBef>
                <a:spcPts val="1000"/>
              </a:spcBef>
              <a:buClr>
                <a:schemeClr val="accent1"/>
              </a:buClr>
              <a:buSzPct val="80000"/>
              <a:buFont typeface="Wingdings 3" charset="2"/>
              <a:buChar char=""/>
            </a:pPr>
            <a:endParaRPr lang="en-US" sz="1500" b="1">
              <a:solidFill>
                <a:srgbClr val="FFFFFF"/>
              </a:solidFill>
            </a:endParaRPr>
          </a:p>
        </p:txBody>
      </p:sp>
    </p:spTree>
    <p:extLst>
      <p:ext uri="{BB962C8B-B14F-4D97-AF65-F5344CB8AC3E}">
        <p14:creationId xmlns:p14="http://schemas.microsoft.com/office/powerpoint/2010/main" val="158429713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9" name="Group 6">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 name="Straight Connector 7">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1" name="Rectangle 18">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20">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22" name="Straight Connector 21">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22">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F6FC506A-C23C-4324-AFEF-9F7AEFB007AF}"/>
              </a:ext>
            </a:extLst>
          </p:cNvPr>
          <p:cNvSpPr>
            <a:spLocks noGrp="1"/>
          </p:cNvSpPr>
          <p:nvPr>
            <p:ph type="title"/>
          </p:nvPr>
        </p:nvSpPr>
        <p:spPr>
          <a:xfrm>
            <a:off x="516426" y="645851"/>
            <a:ext cx="5455178" cy="4307148"/>
          </a:xfrm>
        </p:spPr>
        <p:txBody>
          <a:bodyPr vert="horz" lIns="91440" tIns="45720" rIns="91440" bIns="45720" rtlCol="0" anchor="ctr" anchorCtr="1">
            <a:normAutofit/>
          </a:bodyPr>
          <a:lstStyle/>
          <a:p>
            <a:pPr algn="ctr"/>
            <a:r>
              <a:rPr lang="en-US" cap="all" spc="200" baseline="0" dirty="0"/>
              <a:t>Case Study</a:t>
            </a:r>
            <a:br>
              <a:rPr lang="en-US" sz="5400" cap="all" spc="200" baseline="0" dirty="0"/>
            </a:br>
            <a:r>
              <a:rPr lang="en-US" sz="5400" cap="all" spc="200" baseline="0" dirty="0"/>
              <a:t> </a:t>
            </a:r>
            <a:br>
              <a:rPr lang="en-US" sz="5400" cap="all" spc="200" baseline="0" dirty="0"/>
            </a:br>
            <a:r>
              <a:rPr lang="en-US" sz="5400" cap="all" spc="200" baseline="0" dirty="0"/>
              <a:t>My Fitness Pal</a:t>
            </a:r>
          </a:p>
        </p:txBody>
      </p:sp>
      <p:sp>
        <p:nvSpPr>
          <p:cNvPr id="30" name="Freeform: Shape 29">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Icon&#10;&#10;Description automatically generated">
            <a:extLst>
              <a:ext uri="{FF2B5EF4-FFF2-40B4-BE49-F238E27FC236}">
                <a16:creationId xmlns:a16="http://schemas.microsoft.com/office/drawing/2014/main" id="{1681A2EC-0DD7-470E-9EAC-D62C164A3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7195" y="1104526"/>
            <a:ext cx="2512592" cy="2512592"/>
          </a:xfrm>
          <a:prstGeom prst="rect">
            <a:avLst/>
          </a:prstGeom>
        </p:spPr>
      </p:pic>
      <p:pic>
        <p:nvPicPr>
          <p:cNvPr id="6" name="Picture 5" descr="Logo&#10;&#10;Description automatically generated">
            <a:extLst>
              <a:ext uri="{FF2B5EF4-FFF2-40B4-BE49-F238E27FC236}">
                <a16:creationId xmlns:a16="http://schemas.microsoft.com/office/drawing/2014/main" id="{1C95A06D-3D6F-434D-97BD-0799F56C9C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0445" y="3176587"/>
            <a:ext cx="3900302" cy="1948980"/>
          </a:xfrm>
          <a:prstGeom prst="rect">
            <a:avLst/>
          </a:prstGeom>
        </p:spPr>
      </p:pic>
    </p:spTree>
    <p:extLst>
      <p:ext uri="{BB962C8B-B14F-4D97-AF65-F5344CB8AC3E}">
        <p14:creationId xmlns:p14="http://schemas.microsoft.com/office/powerpoint/2010/main" val="2453659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216A0D-B768-4802-9A81-951489E4A53C}"/>
              </a:ext>
            </a:extLst>
          </p:cNvPr>
          <p:cNvSpPr txBox="1"/>
          <p:nvPr/>
        </p:nvSpPr>
        <p:spPr>
          <a:xfrm>
            <a:off x="1283538" y="2472147"/>
            <a:ext cx="7590503" cy="3677930"/>
          </a:xfrm>
          <a:prstGeom prst="rect">
            <a:avLst/>
          </a:prstGeom>
          <a:noFill/>
        </p:spPr>
        <p:txBody>
          <a:bodyPr wrap="square" rtlCol="0">
            <a:spAutoFit/>
          </a:bodyPr>
          <a:lstStyle/>
          <a:p>
            <a:r>
              <a:rPr lang="en-US" sz="3200" dirty="0">
                <a:solidFill>
                  <a:schemeClr val="accent6">
                    <a:lumMod val="75000"/>
                  </a:schemeClr>
                </a:solidFill>
              </a:rPr>
              <a:t>Keep track of user’s daily intake of</a:t>
            </a:r>
          </a:p>
          <a:p>
            <a:pPr marL="342900" indent="-342900">
              <a:buFont typeface="Arial" panose="020B0604020202020204" pitchFamily="34" charset="0"/>
              <a:buChar char="•"/>
            </a:pPr>
            <a:r>
              <a:rPr lang="en-US" sz="3200" dirty="0">
                <a:solidFill>
                  <a:srgbClr val="94B6D2"/>
                </a:solidFill>
              </a:rPr>
              <a:t>food </a:t>
            </a:r>
          </a:p>
          <a:p>
            <a:pPr marL="342900" indent="-342900">
              <a:buFont typeface="Arial" panose="020B0604020202020204" pitchFamily="34" charset="0"/>
              <a:buChar char="•"/>
            </a:pPr>
            <a:r>
              <a:rPr lang="en-US" sz="3200" dirty="0">
                <a:solidFill>
                  <a:srgbClr val="94B6D2"/>
                </a:solidFill>
              </a:rPr>
              <a:t>Beverage</a:t>
            </a:r>
          </a:p>
          <a:p>
            <a:endParaRPr lang="en-US" sz="900" dirty="0">
              <a:solidFill>
                <a:srgbClr val="94B6D2"/>
              </a:solidFill>
            </a:endParaRPr>
          </a:p>
          <a:p>
            <a:r>
              <a:rPr lang="en-US" sz="3200" dirty="0">
                <a:solidFill>
                  <a:schemeClr val="accent6">
                    <a:lumMod val="75000"/>
                  </a:schemeClr>
                </a:solidFill>
              </a:rPr>
              <a:t>Calculating all user’s </a:t>
            </a:r>
          </a:p>
          <a:p>
            <a:pPr marL="342900" indent="-342900">
              <a:buFont typeface="Arial" panose="020B0604020202020204" pitchFamily="34" charset="0"/>
              <a:buChar char="•"/>
            </a:pPr>
            <a:r>
              <a:rPr lang="en-US" sz="3200" dirty="0">
                <a:solidFill>
                  <a:srgbClr val="94B6D2"/>
                </a:solidFill>
              </a:rPr>
              <a:t>nutrients</a:t>
            </a:r>
          </a:p>
          <a:p>
            <a:pPr marL="342900" indent="-342900">
              <a:buFont typeface="Arial" panose="020B0604020202020204" pitchFamily="34" charset="0"/>
              <a:buChar char="•"/>
            </a:pPr>
            <a:r>
              <a:rPr lang="en-US" sz="3200" dirty="0">
                <a:solidFill>
                  <a:srgbClr val="94B6D2"/>
                </a:solidFill>
              </a:rPr>
              <a:t>calories</a:t>
            </a:r>
          </a:p>
          <a:p>
            <a:pPr marL="342900" indent="-342900">
              <a:buFont typeface="Arial" panose="020B0604020202020204" pitchFamily="34" charset="0"/>
              <a:buChar char="•"/>
            </a:pPr>
            <a:r>
              <a:rPr lang="en-US" sz="3200" dirty="0">
                <a:solidFill>
                  <a:srgbClr val="94B6D2"/>
                </a:solidFill>
              </a:rPr>
              <a:t>vitamins</a:t>
            </a:r>
          </a:p>
        </p:txBody>
      </p:sp>
      <p:sp>
        <p:nvSpPr>
          <p:cNvPr id="4" name="Title 1">
            <a:extLst>
              <a:ext uri="{FF2B5EF4-FFF2-40B4-BE49-F238E27FC236}">
                <a16:creationId xmlns:a16="http://schemas.microsoft.com/office/drawing/2014/main" id="{F869E6BB-8578-4CD1-88AA-AD28BF358733}"/>
              </a:ext>
            </a:extLst>
          </p:cNvPr>
          <p:cNvSpPr txBox="1">
            <a:spLocks/>
          </p:cNvSpPr>
          <p:nvPr/>
        </p:nvSpPr>
        <p:spPr>
          <a:xfrm>
            <a:off x="362702" y="707923"/>
            <a:ext cx="9607208" cy="1366684"/>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MyFitnessPal is a web-based exercise and fitness social media applications available. </a:t>
            </a:r>
            <a:br>
              <a:rPr lang="en-US" sz="3200" dirty="0"/>
            </a:br>
            <a:endParaRPr lang="en-US" sz="3200" dirty="0"/>
          </a:p>
        </p:txBody>
      </p:sp>
    </p:spTree>
    <p:extLst>
      <p:ext uri="{BB962C8B-B14F-4D97-AF65-F5344CB8AC3E}">
        <p14:creationId xmlns:p14="http://schemas.microsoft.com/office/powerpoint/2010/main" val="3169452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2F0459-8562-4EA4-A32D-9779A3CCC9F6}"/>
              </a:ext>
            </a:extLst>
          </p:cNvPr>
          <p:cNvSpPr>
            <a:spLocks noGrp="1"/>
          </p:cNvSpPr>
          <p:nvPr>
            <p:ph type="title"/>
          </p:nvPr>
        </p:nvSpPr>
        <p:spPr/>
        <p:txBody>
          <a:bodyPr/>
          <a:lstStyle/>
          <a:p>
            <a:r>
              <a:rPr lang="en-US" b="1" dirty="0"/>
              <a:t>breach checklist</a:t>
            </a:r>
          </a:p>
        </p:txBody>
      </p:sp>
      <p:sp>
        <p:nvSpPr>
          <p:cNvPr id="5" name="TextBox 4">
            <a:extLst>
              <a:ext uri="{FF2B5EF4-FFF2-40B4-BE49-F238E27FC236}">
                <a16:creationId xmlns:a16="http://schemas.microsoft.com/office/drawing/2014/main" id="{B4A0B16B-F5F1-42F3-973C-1BC14E705B28}"/>
              </a:ext>
            </a:extLst>
          </p:cNvPr>
          <p:cNvSpPr txBox="1"/>
          <p:nvPr/>
        </p:nvSpPr>
        <p:spPr>
          <a:xfrm>
            <a:off x="677334" y="1586096"/>
            <a:ext cx="9607208" cy="4801314"/>
          </a:xfrm>
          <a:prstGeom prst="rect">
            <a:avLst/>
          </a:prstGeom>
          <a:noFill/>
        </p:spPr>
        <p:txBody>
          <a:bodyPr wrap="square" rtlCol="0">
            <a:spAutoFit/>
          </a:bodyPr>
          <a:lstStyle/>
          <a:p>
            <a:pPr marL="457200" indent="-457200" rtl="0" fontAlgn="ctr">
              <a:spcBef>
                <a:spcPts val="0"/>
              </a:spcBef>
              <a:spcAft>
                <a:spcPts val="0"/>
              </a:spcAft>
              <a:buFont typeface="Arial" panose="020B0604020202020204" pitchFamily="34" charset="0"/>
              <a:buChar char="•"/>
            </a:pPr>
            <a:r>
              <a:rPr lang="en-US" sz="3200" dirty="0">
                <a:solidFill>
                  <a:srgbClr val="A3A4AA"/>
                </a:solidFill>
              </a:rPr>
              <a:t>What types of data were affected?</a:t>
            </a:r>
          </a:p>
          <a:p>
            <a:pPr marL="457200" indent="-457200" rtl="0" fontAlgn="ctr">
              <a:spcBef>
                <a:spcPts val="0"/>
              </a:spcBef>
              <a:spcAft>
                <a:spcPts val="0"/>
              </a:spcAft>
              <a:buFont typeface="Arial" panose="020B0604020202020204" pitchFamily="34" charset="0"/>
              <a:buChar char="•"/>
            </a:pPr>
            <a:r>
              <a:rPr lang="en-US" sz="3200" dirty="0">
                <a:solidFill>
                  <a:srgbClr val="A3A4AA"/>
                </a:solidFill>
              </a:rPr>
              <a:t>What happened? </a:t>
            </a:r>
          </a:p>
          <a:p>
            <a:pPr marL="457200" indent="-457200" rtl="0" fontAlgn="ctr">
              <a:spcBef>
                <a:spcPts val="0"/>
              </a:spcBef>
              <a:spcAft>
                <a:spcPts val="0"/>
              </a:spcAft>
              <a:buFont typeface="Arial" panose="020B0604020202020204" pitchFamily="34" charset="0"/>
              <a:buChar char="•"/>
            </a:pPr>
            <a:r>
              <a:rPr lang="en-US" sz="3200" dirty="0">
                <a:solidFill>
                  <a:srgbClr val="A3A4AA"/>
                </a:solidFill>
              </a:rPr>
              <a:t>Who was responsible? </a:t>
            </a:r>
          </a:p>
          <a:p>
            <a:pPr marL="457200" indent="-457200" rtl="0" fontAlgn="ctr">
              <a:spcBef>
                <a:spcPts val="0"/>
              </a:spcBef>
              <a:spcAft>
                <a:spcPts val="0"/>
              </a:spcAft>
              <a:buFont typeface="Arial" panose="020B0604020202020204" pitchFamily="34" charset="0"/>
              <a:buChar char="•"/>
            </a:pPr>
            <a:r>
              <a:rPr lang="en-US" sz="3200" dirty="0">
                <a:solidFill>
                  <a:srgbClr val="A3A4AA"/>
                </a:solidFill>
              </a:rPr>
              <a:t>Were any escalation(s) stopped - how?</a:t>
            </a:r>
          </a:p>
          <a:p>
            <a:pPr marL="457200" indent="-457200" rtl="0" fontAlgn="ctr">
              <a:spcBef>
                <a:spcPts val="0"/>
              </a:spcBef>
              <a:spcAft>
                <a:spcPts val="0"/>
              </a:spcAft>
              <a:buFont typeface="Arial" panose="020B0604020202020204" pitchFamily="34" charset="0"/>
              <a:buChar char="•"/>
            </a:pPr>
            <a:r>
              <a:rPr lang="en-US" sz="3200" dirty="0">
                <a:solidFill>
                  <a:srgbClr val="A3A4AA"/>
                </a:solidFill>
              </a:rPr>
              <a:t>Was the Business Continuity Plan instigated?</a:t>
            </a:r>
          </a:p>
          <a:p>
            <a:pPr marL="457200" indent="-457200" rtl="0" fontAlgn="ctr">
              <a:spcBef>
                <a:spcPts val="0"/>
              </a:spcBef>
              <a:spcAft>
                <a:spcPts val="0"/>
              </a:spcAft>
              <a:buFont typeface="Arial" panose="020B0604020202020204" pitchFamily="34" charset="0"/>
              <a:buChar char="•"/>
            </a:pPr>
            <a:r>
              <a:rPr lang="en-US" sz="3200" dirty="0">
                <a:solidFill>
                  <a:srgbClr val="A3A4AA"/>
                </a:solidFill>
              </a:rPr>
              <a:t>Was the ICO notified?</a:t>
            </a:r>
          </a:p>
          <a:p>
            <a:pPr marL="457200" indent="-457200" rtl="0" fontAlgn="ctr">
              <a:spcBef>
                <a:spcPts val="0"/>
              </a:spcBef>
              <a:spcAft>
                <a:spcPts val="0"/>
              </a:spcAft>
              <a:buFont typeface="Arial" panose="020B0604020202020204" pitchFamily="34" charset="0"/>
              <a:buChar char="•"/>
            </a:pPr>
            <a:r>
              <a:rPr lang="en-US" sz="3200" dirty="0">
                <a:solidFill>
                  <a:srgbClr val="A3A4AA"/>
                </a:solidFill>
              </a:rPr>
              <a:t>Were affected individuals notified?</a:t>
            </a:r>
          </a:p>
          <a:p>
            <a:pPr marL="457200" indent="-457200" rtl="0" fontAlgn="ctr">
              <a:spcBef>
                <a:spcPts val="0"/>
              </a:spcBef>
              <a:spcAft>
                <a:spcPts val="0"/>
              </a:spcAft>
              <a:buFont typeface="Arial" panose="020B0604020202020204" pitchFamily="34" charset="0"/>
              <a:buChar char="•"/>
            </a:pPr>
            <a:r>
              <a:rPr lang="en-US" sz="3200" dirty="0">
                <a:solidFill>
                  <a:srgbClr val="A3A4AA"/>
                </a:solidFill>
              </a:rPr>
              <a:t>What were the social, legal and ethical implications of the decisions made?</a:t>
            </a:r>
          </a:p>
          <a:p>
            <a:endParaRPr lang="en-US" dirty="0"/>
          </a:p>
        </p:txBody>
      </p:sp>
    </p:spTree>
    <p:extLst>
      <p:ext uri="{BB962C8B-B14F-4D97-AF65-F5344CB8AC3E}">
        <p14:creationId xmlns:p14="http://schemas.microsoft.com/office/powerpoint/2010/main" val="3336762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2F0459-8562-4EA4-A32D-9779A3CCC9F6}"/>
              </a:ext>
            </a:extLst>
          </p:cNvPr>
          <p:cNvSpPr>
            <a:spLocks noGrp="1"/>
          </p:cNvSpPr>
          <p:nvPr>
            <p:ph type="title"/>
          </p:nvPr>
        </p:nvSpPr>
        <p:spPr>
          <a:xfrm>
            <a:off x="677334" y="609600"/>
            <a:ext cx="8997608" cy="1320800"/>
          </a:xfrm>
        </p:spPr>
        <p:txBody>
          <a:bodyPr/>
          <a:lstStyle/>
          <a:p>
            <a:r>
              <a:rPr lang="en-US" b="1" dirty="0"/>
              <a:t>What types of data were affected?</a:t>
            </a:r>
          </a:p>
        </p:txBody>
      </p:sp>
      <p:sp>
        <p:nvSpPr>
          <p:cNvPr id="5" name="TextBox 4">
            <a:extLst>
              <a:ext uri="{FF2B5EF4-FFF2-40B4-BE49-F238E27FC236}">
                <a16:creationId xmlns:a16="http://schemas.microsoft.com/office/drawing/2014/main" id="{B4A0B16B-F5F1-42F3-973C-1BC14E705B28}"/>
              </a:ext>
            </a:extLst>
          </p:cNvPr>
          <p:cNvSpPr txBox="1"/>
          <p:nvPr/>
        </p:nvSpPr>
        <p:spPr>
          <a:xfrm>
            <a:off x="746160" y="1629354"/>
            <a:ext cx="4002821" cy="4801314"/>
          </a:xfrm>
          <a:prstGeom prst="rect">
            <a:avLst/>
          </a:prstGeom>
          <a:noFill/>
        </p:spPr>
        <p:txBody>
          <a:bodyPr wrap="square" rtlCol="0">
            <a:spAutoFit/>
          </a:bodyPr>
          <a:lstStyle/>
          <a:p>
            <a:pPr rtl="0" fontAlgn="ctr">
              <a:lnSpc>
                <a:spcPct val="150000"/>
              </a:lnSpc>
              <a:spcBef>
                <a:spcPts val="0"/>
              </a:spcBef>
              <a:spcAft>
                <a:spcPts val="0"/>
              </a:spcAft>
            </a:pPr>
            <a:r>
              <a:rPr lang="en-US" sz="3200" b="1" dirty="0">
                <a:solidFill>
                  <a:srgbClr val="A3A4AA"/>
                </a:solidFill>
              </a:rPr>
              <a:t>Affected</a:t>
            </a:r>
          </a:p>
          <a:p>
            <a:pPr marL="457200" indent="-457200" rtl="0" fontAlgn="ctr">
              <a:lnSpc>
                <a:spcPct val="150000"/>
              </a:lnSpc>
              <a:spcBef>
                <a:spcPts val="0"/>
              </a:spcBef>
              <a:spcAft>
                <a:spcPts val="0"/>
              </a:spcAft>
              <a:buFont typeface="Arial" panose="020B0604020202020204" pitchFamily="34" charset="0"/>
              <a:buChar char="•"/>
            </a:pPr>
            <a:r>
              <a:rPr lang="en-US" sz="3200" dirty="0">
                <a:solidFill>
                  <a:srgbClr val="A3A4AA"/>
                </a:solidFill>
              </a:rPr>
              <a:t>email addresses</a:t>
            </a:r>
          </a:p>
          <a:p>
            <a:pPr marL="457200" indent="-457200" rtl="0" fontAlgn="ctr">
              <a:lnSpc>
                <a:spcPct val="150000"/>
              </a:lnSpc>
              <a:spcBef>
                <a:spcPts val="0"/>
              </a:spcBef>
              <a:spcAft>
                <a:spcPts val="0"/>
              </a:spcAft>
              <a:buFont typeface="Arial" panose="020B0604020202020204" pitchFamily="34" charset="0"/>
              <a:buChar char="•"/>
            </a:pPr>
            <a:r>
              <a:rPr lang="en-US" sz="3200" dirty="0">
                <a:solidFill>
                  <a:srgbClr val="A3A4AA"/>
                </a:solidFill>
              </a:rPr>
              <a:t>IP addresses </a:t>
            </a:r>
          </a:p>
          <a:p>
            <a:pPr marL="457200" indent="-457200" rtl="0" fontAlgn="ctr">
              <a:lnSpc>
                <a:spcPct val="150000"/>
              </a:lnSpc>
              <a:spcBef>
                <a:spcPts val="0"/>
              </a:spcBef>
              <a:spcAft>
                <a:spcPts val="0"/>
              </a:spcAft>
              <a:buFont typeface="Arial" panose="020B0604020202020204" pitchFamily="34" charset="0"/>
              <a:buChar char="•"/>
            </a:pPr>
            <a:r>
              <a:rPr lang="en-US" sz="3200" dirty="0">
                <a:solidFill>
                  <a:srgbClr val="A3A4AA"/>
                </a:solidFill>
              </a:rPr>
              <a:t>login credentials </a:t>
            </a:r>
          </a:p>
          <a:p>
            <a:pPr marL="914400" lvl="1" indent="-457200" fontAlgn="ctr">
              <a:lnSpc>
                <a:spcPct val="150000"/>
              </a:lnSpc>
              <a:buFont typeface="Wingdings" panose="05000000000000000000" pitchFamily="2" charset="2"/>
              <a:buChar char="§"/>
            </a:pPr>
            <a:r>
              <a:rPr lang="en-US" sz="3200" dirty="0">
                <a:solidFill>
                  <a:srgbClr val="A3A4AA"/>
                </a:solidFill>
              </a:rPr>
              <a:t>usernames </a:t>
            </a:r>
          </a:p>
          <a:p>
            <a:pPr marL="914400" lvl="1" indent="-457200" fontAlgn="ctr">
              <a:lnSpc>
                <a:spcPct val="150000"/>
              </a:lnSpc>
              <a:buFont typeface="Wingdings" panose="05000000000000000000" pitchFamily="2" charset="2"/>
              <a:buChar char="§"/>
            </a:pPr>
            <a:r>
              <a:rPr lang="en-US" sz="3200" dirty="0">
                <a:solidFill>
                  <a:srgbClr val="A3A4AA"/>
                </a:solidFill>
              </a:rPr>
              <a:t>passwords</a:t>
            </a:r>
          </a:p>
          <a:p>
            <a:endParaRPr lang="en-US" dirty="0"/>
          </a:p>
        </p:txBody>
      </p:sp>
      <p:sp>
        <p:nvSpPr>
          <p:cNvPr id="6" name="TextBox 5">
            <a:extLst>
              <a:ext uri="{FF2B5EF4-FFF2-40B4-BE49-F238E27FC236}">
                <a16:creationId xmlns:a16="http://schemas.microsoft.com/office/drawing/2014/main" id="{05E948AA-F59D-4458-83A6-8336570432D4}"/>
              </a:ext>
            </a:extLst>
          </p:cNvPr>
          <p:cNvSpPr txBox="1"/>
          <p:nvPr/>
        </p:nvSpPr>
        <p:spPr>
          <a:xfrm>
            <a:off x="5254250" y="1629354"/>
            <a:ext cx="5256433" cy="3046988"/>
          </a:xfrm>
          <a:prstGeom prst="rect">
            <a:avLst/>
          </a:prstGeom>
          <a:noFill/>
        </p:spPr>
        <p:txBody>
          <a:bodyPr wrap="square" rtlCol="0">
            <a:spAutoFit/>
          </a:bodyPr>
          <a:lstStyle/>
          <a:p>
            <a:pPr rtl="0" fontAlgn="ctr">
              <a:lnSpc>
                <a:spcPct val="150000"/>
              </a:lnSpc>
              <a:spcBef>
                <a:spcPts val="0"/>
              </a:spcBef>
              <a:spcAft>
                <a:spcPts val="0"/>
              </a:spcAft>
            </a:pPr>
            <a:r>
              <a:rPr lang="en-US" sz="3200" b="1" dirty="0">
                <a:solidFill>
                  <a:srgbClr val="A3A4AA"/>
                </a:solidFill>
              </a:rPr>
              <a:t>Not affected</a:t>
            </a:r>
          </a:p>
          <a:p>
            <a:pPr marL="457200" indent="-457200" rtl="0" fontAlgn="ctr">
              <a:lnSpc>
                <a:spcPct val="150000"/>
              </a:lnSpc>
              <a:spcBef>
                <a:spcPts val="0"/>
              </a:spcBef>
              <a:spcAft>
                <a:spcPts val="0"/>
              </a:spcAft>
              <a:buFont typeface="Arial" panose="020B0604020202020204" pitchFamily="34" charset="0"/>
              <a:buChar char="•"/>
            </a:pPr>
            <a:r>
              <a:rPr lang="en-US" sz="3200" dirty="0">
                <a:solidFill>
                  <a:srgbClr val="A3A4AA"/>
                </a:solidFill>
              </a:rPr>
              <a:t>birthdays </a:t>
            </a:r>
          </a:p>
          <a:p>
            <a:pPr marL="457200" indent="-457200" rtl="0" fontAlgn="ctr">
              <a:lnSpc>
                <a:spcPct val="150000"/>
              </a:lnSpc>
              <a:spcBef>
                <a:spcPts val="0"/>
              </a:spcBef>
              <a:spcAft>
                <a:spcPts val="0"/>
              </a:spcAft>
              <a:buFont typeface="Arial" panose="020B0604020202020204" pitchFamily="34" charset="0"/>
              <a:buChar char="•"/>
            </a:pPr>
            <a:r>
              <a:rPr lang="en-US" sz="3200" dirty="0">
                <a:solidFill>
                  <a:srgbClr val="A3A4AA"/>
                </a:solidFill>
              </a:rPr>
              <a:t>location information</a:t>
            </a:r>
          </a:p>
          <a:p>
            <a:pPr marL="457200" indent="-457200" rtl="0" fontAlgn="ctr">
              <a:lnSpc>
                <a:spcPct val="150000"/>
              </a:lnSpc>
              <a:spcBef>
                <a:spcPts val="0"/>
              </a:spcBef>
              <a:spcAft>
                <a:spcPts val="0"/>
              </a:spcAft>
              <a:buFont typeface="Arial" panose="020B0604020202020204" pitchFamily="34" charset="0"/>
              <a:buChar char="•"/>
            </a:pPr>
            <a:r>
              <a:rPr lang="en-US" sz="3200" dirty="0">
                <a:solidFill>
                  <a:srgbClr val="A3A4AA"/>
                </a:solidFill>
              </a:rPr>
              <a:t>credit card numbers</a:t>
            </a:r>
            <a:endParaRPr lang="en-US" dirty="0"/>
          </a:p>
        </p:txBody>
      </p:sp>
    </p:spTree>
    <p:extLst>
      <p:ext uri="{BB962C8B-B14F-4D97-AF65-F5344CB8AC3E}">
        <p14:creationId xmlns:p14="http://schemas.microsoft.com/office/powerpoint/2010/main" val="2598346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2F0459-8562-4EA4-A32D-9779A3CCC9F6}"/>
              </a:ext>
            </a:extLst>
          </p:cNvPr>
          <p:cNvSpPr>
            <a:spLocks noGrp="1"/>
          </p:cNvSpPr>
          <p:nvPr>
            <p:ph type="title"/>
          </p:nvPr>
        </p:nvSpPr>
        <p:spPr/>
        <p:txBody>
          <a:bodyPr/>
          <a:lstStyle/>
          <a:p>
            <a:r>
              <a:rPr lang="en-US" b="1" dirty="0"/>
              <a:t>What happened?</a:t>
            </a:r>
          </a:p>
        </p:txBody>
      </p:sp>
      <p:sp>
        <p:nvSpPr>
          <p:cNvPr id="5" name="TextBox 4">
            <a:extLst>
              <a:ext uri="{FF2B5EF4-FFF2-40B4-BE49-F238E27FC236}">
                <a16:creationId xmlns:a16="http://schemas.microsoft.com/office/drawing/2014/main" id="{B4A0B16B-F5F1-42F3-973C-1BC14E705B28}"/>
              </a:ext>
            </a:extLst>
          </p:cNvPr>
          <p:cNvSpPr txBox="1"/>
          <p:nvPr/>
        </p:nvSpPr>
        <p:spPr>
          <a:xfrm>
            <a:off x="677334" y="1425678"/>
            <a:ext cx="9395268" cy="4739759"/>
          </a:xfrm>
          <a:prstGeom prst="rect">
            <a:avLst/>
          </a:prstGeom>
          <a:noFill/>
        </p:spPr>
        <p:txBody>
          <a:bodyPr wrap="square" rtlCol="0">
            <a:spAutoFit/>
          </a:bodyPr>
          <a:lstStyle/>
          <a:p>
            <a:pPr algn="l"/>
            <a:r>
              <a:rPr lang="en-US" sz="2000" b="1" i="0" dirty="0">
                <a:solidFill>
                  <a:srgbClr val="C88862"/>
                </a:solidFill>
                <a:effectLst/>
                <a:latin typeface="Helvetica Neue"/>
              </a:rPr>
              <a:t>Date: </a:t>
            </a:r>
            <a:r>
              <a:rPr lang="en-US" sz="2000" b="1" i="0" dirty="0">
                <a:solidFill>
                  <a:srgbClr val="A3A4AA"/>
                </a:solidFill>
                <a:effectLst/>
                <a:latin typeface="Helvetica Neue"/>
              </a:rPr>
              <a:t>February 2018</a:t>
            </a:r>
            <a:br>
              <a:rPr lang="en-US" sz="2000" b="1" i="0" dirty="0">
                <a:solidFill>
                  <a:srgbClr val="16161D"/>
                </a:solidFill>
                <a:effectLst/>
                <a:latin typeface="Helvetica Neue"/>
              </a:rPr>
            </a:br>
            <a:r>
              <a:rPr lang="en-US" sz="2000" b="1" i="0" dirty="0">
                <a:solidFill>
                  <a:srgbClr val="C88862"/>
                </a:solidFill>
                <a:effectLst/>
                <a:latin typeface="Helvetica Neue"/>
              </a:rPr>
              <a:t>Impact: </a:t>
            </a:r>
            <a:r>
              <a:rPr lang="en-US" sz="2000" b="1" i="0" dirty="0">
                <a:solidFill>
                  <a:srgbClr val="A3A4AA"/>
                </a:solidFill>
                <a:effectLst/>
                <a:latin typeface="Helvetica Neue"/>
              </a:rPr>
              <a:t>150 million user accounts</a:t>
            </a:r>
          </a:p>
          <a:p>
            <a:pPr algn="l"/>
            <a:endParaRPr lang="en-US" sz="2000" b="0" i="0" dirty="0">
              <a:solidFill>
                <a:srgbClr val="16161D"/>
              </a:solidFill>
              <a:effectLst/>
              <a:latin typeface="Helvetica Neue"/>
            </a:endParaRPr>
          </a:p>
          <a:p>
            <a:pPr algn="l"/>
            <a:r>
              <a:rPr lang="en-US" sz="2800" b="0" i="0" dirty="0">
                <a:solidFill>
                  <a:srgbClr val="94B6D2"/>
                </a:solidFill>
                <a:effectLst/>
                <a:latin typeface="Helvetica Neue"/>
              </a:rPr>
              <a:t>Around 150 million unique email addresses, IP addresses and login credentials such as usernames and passwords stored as SHA-1 and </a:t>
            </a:r>
            <a:r>
              <a:rPr lang="en-US" sz="2800" b="0" i="0" dirty="0" err="1">
                <a:solidFill>
                  <a:srgbClr val="94B6D2"/>
                </a:solidFill>
                <a:effectLst/>
                <a:latin typeface="Helvetica Neue"/>
              </a:rPr>
              <a:t>bcrypt</a:t>
            </a:r>
            <a:r>
              <a:rPr lang="en-US" sz="2800" b="0" i="0" dirty="0">
                <a:solidFill>
                  <a:srgbClr val="94B6D2"/>
                </a:solidFill>
                <a:effectLst/>
                <a:latin typeface="Helvetica Neue"/>
              </a:rPr>
              <a:t> hashes. </a:t>
            </a:r>
          </a:p>
          <a:p>
            <a:pPr algn="l"/>
            <a:endParaRPr lang="en-US" sz="2000" b="0" i="0" dirty="0">
              <a:solidFill>
                <a:srgbClr val="16161D"/>
              </a:solidFill>
              <a:effectLst/>
              <a:latin typeface="Helvetica Neue"/>
            </a:endParaRPr>
          </a:p>
          <a:p>
            <a:pPr algn="l"/>
            <a:r>
              <a:rPr lang="en-US" sz="2000" b="0" i="0" dirty="0">
                <a:solidFill>
                  <a:schemeClr val="accent6">
                    <a:lumMod val="75000"/>
                  </a:schemeClr>
                </a:solidFill>
                <a:effectLst/>
                <a:latin typeface="Helvetica Neue"/>
              </a:rPr>
              <a:t>The following year, the data appeared for sale on the dark web and more broadly. The company </a:t>
            </a:r>
            <a:r>
              <a:rPr lang="en-US" sz="2000" b="0" i="0" dirty="0">
                <a:solidFill>
                  <a:srgbClr val="00AEEF"/>
                </a:solidFill>
                <a:effectLst/>
                <a:latin typeface="Helvetica Neue"/>
                <a:hlinkClick r:id="rId2"/>
              </a:rPr>
              <a:t>acknowledged the breach</a:t>
            </a:r>
            <a:r>
              <a:rPr lang="en-US" sz="2000" b="0" i="0" dirty="0">
                <a:solidFill>
                  <a:srgbClr val="16161D"/>
                </a:solidFill>
                <a:effectLst/>
                <a:latin typeface="Helvetica Neue"/>
              </a:rPr>
              <a:t> </a:t>
            </a:r>
            <a:r>
              <a:rPr lang="en-US" sz="2000" b="0" i="0" dirty="0">
                <a:solidFill>
                  <a:schemeClr val="accent6">
                    <a:lumMod val="75000"/>
                  </a:schemeClr>
                </a:solidFill>
                <a:effectLst/>
                <a:latin typeface="Helvetica Neue"/>
              </a:rPr>
              <a:t>and said it took action to notify users of the incident. “Once we became aware, we quickly took steps to determine the nature and scope of the issue. We are working with leading data security firms to assist in our investigation. We have also notified and are coordinating with law enforcement authorities,” it stated.</a:t>
            </a:r>
          </a:p>
          <a:p>
            <a:endParaRPr lang="en-US" dirty="0"/>
          </a:p>
        </p:txBody>
      </p:sp>
    </p:spTree>
    <p:extLst>
      <p:ext uri="{BB962C8B-B14F-4D97-AF65-F5344CB8AC3E}">
        <p14:creationId xmlns:p14="http://schemas.microsoft.com/office/powerpoint/2010/main" val="3836736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2F0459-8562-4EA4-A32D-9779A3CCC9F6}"/>
              </a:ext>
            </a:extLst>
          </p:cNvPr>
          <p:cNvSpPr>
            <a:spLocks noGrp="1"/>
          </p:cNvSpPr>
          <p:nvPr>
            <p:ph type="title"/>
          </p:nvPr>
        </p:nvSpPr>
        <p:spPr/>
        <p:txBody>
          <a:bodyPr/>
          <a:lstStyle/>
          <a:p>
            <a:r>
              <a:rPr lang="en-US" b="1" dirty="0"/>
              <a:t>Who was responsible? Part 1</a:t>
            </a:r>
          </a:p>
        </p:txBody>
      </p:sp>
      <p:sp>
        <p:nvSpPr>
          <p:cNvPr id="5" name="TextBox 4">
            <a:extLst>
              <a:ext uri="{FF2B5EF4-FFF2-40B4-BE49-F238E27FC236}">
                <a16:creationId xmlns:a16="http://schemas.microsoft.com/office/drawing/2014/main" id="{B4A0B16B-F5F1-42F3-973C-1BC14E705B28}"/>
              </a:ext>
            </a:extLst>
          </p:cNvPr>
          <p:cNvSpPr txBox="1"/>
          <p:nvPr/>
        </p:nvSpPr>
        <p:spPr>
          <a:xfrm>
            <a:off x="598676" y="1737058"/>
            <a:ext cx="9607208" cy="3816429"/>
          </a:xfrm>
          <a:prstGeom prst="rect">
            <a:avLst/>
          </a:prstGeom>
          <a:noFill/>
        </p:spPr>
        <p:txBody>
          <a:bodyPr wrap="square" rtlCol="0">
            <a:spAutoFit/>
          </a:bodyPr>
          <a:lstStyle/>
          <a:p>
            <a:pPr rtl="0" fontAlgn="ctr">
              <a:spcBef>
                <a:spcPts val="0"/>
              </a:spcBef>
              <a:spcAft>
                <a:spcPts val="0"/>
              </a:spcAft>
            </a:pPr>
            <a:r>
              <a:rPr lang="en-US" sz="3200" dirty="0">
                <a:solidFill>
                  <a:srgbClr val="A3A4AA"/>
                </a:solidFill>
              </a:rPr>
              <a:t>MyFitnessPal data breach was caused by </a:t>
            </a:r>
            <a:r>
              <a:rPr lang="en-US" sz="3200" dirty="0">
                <a:solidFill>
                  <a:srgbClr val="C88862"/>
                </a:solidFill>
              </a:rPr>
              <a:t>Under </a:t>
            </a:r>
            <a:r>
              <a:rPr lang="en-US" sz="3200" dirty="0" err="1">
                <a:solidFill>
                  <a:srgbClr val="C88862"/>
                </a:solidFill>
              </a:rPr>
              <a:t>Armour</a:t>
            </a:r>
            <a:r>
              <a:rPr lang="en-US" sz="3200" dirty="0" err="1">
                <a:solidFill>
                  <a:srgbClr val="A3A4AA"/>
                </a:solidFill>
              </a:rPr>
              <a:t>’s</a:t>
            </a:r>
            <a:r>
              <a:rPr lang="en-US" sz="3200" dirty="0">
                <a:solidFill>
                  <a:srgbClr val="A3A4AA"/>
                </a:solidFill>
              </a:rPr>
              <a:t> failure to safeguard the data they held for users.</a:t>
            </a:r>
          </a:p>
          <a:p>
            <a:pPr rtl="0" fontAlgn="ctr">
              <a:spcBef>
                <a:spcPts val="0"/>
              </a:spcBef>
              <a:spcAft>
                <a:spcPts val="0"/>
              </a:spcAft>
            </a:pPr>
            <a:endParaRPr lang="en-US" dirty="0"/>
          </a:p>
          <a:p>
            <a:pPr rtl="0" fontAlgn="ctr">
              <a:spcBef>
                <a:spcPts val="0"/>
              </a:spcBef>
              <a:spcAft>
                <a:spcPts val="0"/>
              </a:spcAft>
            </a:pPr>
            <a:r>
              <a:rPr lang="en-US" sz="3200" dirty="0">
                <a:solidFill>
                  <a:srgbClr val="A3A4AA"/>
                </a:solidFill>
              </a:rPr>
              <a:t>Under </a:t>
            </a:r>
            <a:r>
              <a:rPr lang="en-US" sz="3200" dirty="0" err="1">
                <a:solidFill>
                  <a:srgbClr val="A3A4AA"/>
                </a:solidFill>
              </a:rPr>
              <a:t>Armour</a:t>
            </a:r>
            <a:r>
              <a:rPr lang="en-US" sz="3200" dirty="0">
                <a:solidFill>
                  <a:srgbClr val="A3A4AA"/>
                </a:solidFill>
              </a:rPr>
              <a:t> admitted that some proportion of the exposed passwords were only hashed using a notoriously weak function called SHA-1, which has had known flaws for a decade</a:t>
            </a:r>
          </a:p>
        </p:txBody>
      </p:sp>
    </p:spTree>
    <p:extLst>
      <p:ext uri="{BB962C8B-B14F-4D97-AF65-F5344CB8AC3E}">
        <p14:creationId xmlns:p14="http://schemas.microsoft.com/office/powerpoint/2010/main" val="2399280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2F0459-8562-4EA4-A32D-9779A3CCC9F6}"/>
              </a:ext>
            </a:extLst>
          </p:cNvPr>
          <p:cNvSpPr>
            <a:spLocks noGrp="1"/>
          </p:cNvSpPr>
          <p:nvPr>
            <p:ph type="title"/>
          </p:nvPr>
        </p:nvSpPr>
        <p:spPr/>
        <p:txBody>
          <a:bodyPr/>
          <a:lstStyle/>
          <a:p>
            <a:r>
              <a:rPr lang="en-US" b="1" dirty="0"/>
              <a:t>Who was responsible? Part 2 </a:t>
            </a:r>
          </a:p>
        </p:txBody>
      </p:sp>
      <p:sp>
        <p:nvSpPr>
          <p:cNvPr id="5" name="TextBox 4">
            <a:extLst>
              <a:ext uri="{FF2B5EF4-FFF2-40B4-BE49-F238E27FC236}">
                <a16:creationId xmlns:a16="http://schemas.microsoft.com/office/drawing/2014/main" id="{B4A0B16B-F5F1-42F3-973C-1BC14E705B28}"/>
              </a:ext>
            </a:extLst>
          </p:cNvPr>
          <p:cNvSpPr txBox="1"/>
          <p:nvPr/>
        </p:nvSpPr>
        <p:spPr>
          <a:xfrm>
            <a:off x="970119" y="1930400"/>
            <a:ext cx="4936885" cy="1077218"/>
          </a:xfrm>
          <a:prstGeom prst="rect">
            <a:avLst/>
          </a:prstGeom>
          <a:noFill/>
        </p:spPr>
        <p:txBody>
          <a:bodyPr wrap="square" rtlCol="0">
            <a:spAutoFit/>
          </a:bodyPr>
          <a:lstStyle/>
          <a:p>
            <a:pPr rtl="0" fontAlgn="ctr">
              <a:spcBef>
                <a:spcPts val="0"/>
              </a:spcBef>
              <a:spcAft>
                <a:spcPts val="0"/>
              </a:spcAft>
            </a:pPr>
            <a:r>
              <a:rPr lang="en-US" sz="3200" dirty="0">
                <a:solidFill>
                  <a:srgbClr val="A3A4AA"/>
                </a:solidFill>
              </a:rPr>
              <a:t>MyFitnessPal data breach</a:t>
            </a:r>
          </a:p>
          <a:p>
            <a:pPr rtl="0" fontAlgn="ctr">
              <a:spcBef>
                <a:spcPts val="0"/>
              </a:spcBef>
              <a:spcAft>
                <a:spcPts val="0"/>
              </a:spcAft>
            </a:pPr>
            <a:endParaRPr lang="en-US" sz="3200" dirty="0">
              <a:solidFill>
                <a:srgbClr val="A3A4AA"/>
              </a:solidFill>
            </a:endParaRPr>
          </a:p>
        </p:txBody>
      </p:sp>
      <p:graphicFrame>
        <p:nvGraphicFramePr>
          <p:cNvPr id="2" name="Table 2">
            <a:extLst>
              <a:ext uri="{FF2B5EF4-FFF2-40B4-BE49-F238E27FC236}">
                <a16:creationId xmlns:a16="http://schemas.microsoft.com/office/drawing/2014/main" id="{AEA77FFF-F9C2-40D4-B0E6-26FB02DFF4F4}"/>
              </a:ext>
            </a:extLst>
          </p:cNvPr>
          <p:cNvGraphicFramePr>
            <a:graphicFrameLocks noGrp="1"/>
          </p:cNvGraphicFramePr>
          <p:nvPr>
            <p:extLst>
              <p:ext uri="{D42A27DB-BD31-4B8C-83A1-F6EECF244321}">
                <p14:modId xmlns:p14="http://schemas.microsoft.com/office/powerpoint/2010/main" val="3548645496"/>
              </p:ext>
            </p:extLst>
          </p:nvPr>
        </p:nvGraphicFramePr>
        <p:xfrm>
          <a:off x="970119" y="2931205"/>
          <a:ext cx="8303883" cy="1996395"/>
        </p:xfrm>
        <a:graphic>
          <a:graphicData uri="http://schemas.openxmlformats.org/drawingml/2006/table">
            <a:tbl>
              <a:tblPr firstRow="1" bandRow="1">
                <a:tableStyleId>{5C22544A-7EE6-4342-B048-85BDC9FD1C3A}</a:tableStyleId>
              </a:tblPr>
              <a:tblGrid>
                <a:gridCol w="3700204">
                  <a:extLst>
                    <a:ext uri="{9D8B030D-6E8A-4147-A177-3AD203B41FA5}">
                      <a16:colId xmlns:a16="http://schemas.microsoft.com/office/drawing/2014/main" val="625516288"/>
                    </a:ext>
                  </a:extLst>
                </a:gridCol>
                <a:gridCol w="2359742">
                  <a:extLst>
                    <a:ext uri="{9D8B030D-6E8A-4147-A177-3AD203B41FA5}">
                      <a16:colId xmlns:a16="http://schemas.microsoft.com/office/drawing/2014/main" val="2731645969"/>
                    </a:ext>
                  </a:extLst>
                </a:gridCol>
                <a:gridCol w="2243937">
                  <a:extLst>
                    <a:ext uri="{9D8B030D-6E8A-4147-A177-3AD203B41FA5}">
                      <a16:colId xmlns:a16="http://schemas.microsoft.com/office/drawing/2014/main" val="2513869361"/>
                    </a:ext>
                  </a:extLst>
                </a:gridCol>
              </a:tblGrid>
              <a:tr h="665465">
                <a:tc>
                  <a:txBody>
                    <a:bodyPr/>
                    <a:lstStyle/>
                    <a:p>
                      <a:r>
                        <a:rPr lang="en-US" sz="2400" b="1" dirty="0"/>
                        <a:t>Hashing function</a:t>
                      </a:r>
                    </a:p>
                  </a:txBody>
                  <a:tcPr/>
                </a:tc>
                <a:tc>
                  <a:txBody>
                    <a:bodyPr/>
                    <a:lstStyle/>
                    <a:p>
                      <a:r>
                        <a:rPr lang="en-US" sz="2400" dirty="0"/>
                        <a:t>SHA-1</a:t>
                      </a:r>
                    </a:p>
                  </a:txBody>
                  <a:tcPr/>
                </a:tc>
                <a:tc>
                  <a:txBody>
                    <a:bodyPr/>
                    <a:lstStyle/>
                    <a:p>
                      <a:r>
                        <a:rPr lang="en-US" sz="2400" dirty="0" err="1"/>
                        <a:t>bcrypt</a:t>
                      </a:r>
                      <a:endParaRPr lang="en-US" sz="2400" dirty="0"/>
                    </a:p>
                  </a:txBody>
                  <a:tcPr/>
                </a:tc>
                <a:extLst>
                  <a:ext uri="{0D108BD9-81ED-4DB2-BD59-A6C34878D82A}">
                    <a16:rowId xmlns:a16="http://schemas.microsoft.com/office/drawing/2014/main" val="535105496"/>
                  </a:ext>
                </a:extLst>
              </a:tr>
              <a:tr h="665465">
                <a:tc>
                  <a:txBody>
                    <a:bodyPr/>
                    <a:lstStyle/>
                    <a:p>
                      <a:r>
                        <a:rPr lang="en-US" sz="2400" b="1" dirty="0"/>
                        <a:t>Used</a:t>
                      </a:r>
                    </a:p>
                  </a:txBody>
                  <a:tcPr/>
                </a:tc>
                <a:tc>
                  <a:txBody>
                    <a:bodyPr/>
                    <a:lstStyle/>
                    <a:p>
                      <a:r>
                        <a:rPr lang="en-US" sz="2400" dirty="0"/>
                        <a:t>minority</a:t>
                      </a:r>
                    </a:p>
                  </a:txBody>
                  <a:tcPr/>
                </a:tc>
                <a:tc>
                  <a:txBody>
                    <a:bodyPr/>
                    <a:lstStyle/>
                    <a:p>
                      <a:r>
                        <a:rPr lang="en-US" sz="2400" dirty="0"/>
                        <a:t>majority</a:t>
                      </a:r>
                    </a:p>
                  </a:txBody>
                  <a:tcPr/>
                </a:tc>
                <a:extLst>
                  <a:ext uri="{0D108BD9-81ED-4DB2-BD59-A6C34878D82A}">
                    <a16:rowId xmlns:a16="http://schemas.microsoft.com/office/drawing/2014/main" val="2051816133"/>
                  </a:ext>
                </a:extLst>
              </a:tr>
              <a:tr h="665465">
                <a:tc>
                  <a:txBody>
                    <a:bodyPr/>
                    <a:lstStyle/>
                    <a:p>
                      <a:r>
                        <a:rPr lang="en-US" sz="2400" b="1" dirty="0"/>
                        <a:t>Affected in breach</a:t>
                      </a:r>
                    </a:p>
                  </a:txBody>
                  <a:tcPr/>
                </a:tc>
                <a:tc>
                  <a:txBody>
                    <a:bodyPr/>
                    <a:lstStyle/>
                    <a:p>
                      <a:r>
                        <a:rPr lang="en-US" sz="2400" dirty="0"/>
                        <a:t>Yes</a:t>
                      </a:r>
                    </a:p>
                  </a:txBody>
                  <a:tcPr/>
                </a:tc>
                <a:tc>
                  <a:txBody>
                    <a:bodyPr/>
                    <a:lstStyle/>
                    <a:p>
                      <a:r>
                        <a:rPr lang="en-US" sz="2400" dirty="0"/>
                        <a:t>No</a:t>
                      </a:r>
                    </a:p>
                  </a:txBody>
                  <a:tcPr/>
                </a:tc>
                <a:extLst>
                  <a:ext uri="{0D108BD9-81ED-4DB2-BD59-A6C34878D82A}">
                    <a16:rowId xmlns:a16="http://schemas.microsoft.com/office/drawing/2014/main" val="2012767060"/>
                  </a:ext>
                </a:extLst>
              </a:tr>
            </a:tbl>
          </a:graphicData>
        </a:graphic>
      </p:graphicFrame>
    </p:spTree>
    <p:extLst>
      <p:ext uri="{BB962C8B-B14F-4D97-AF65-F5344CB8AC3E}">
        <p14:creationId xmlns:p14="http://schemas.microsoft.com/office/powerpoint/2010/main" val="1412106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2F0459-8562-4EA4-A32D-9779A3CCC9F6}"/>
              </a:ext>
            </a:extLst>
          </p:cNvPr>
          <p:cNvSpPr>
            <a:spLocks noGrp="1"/>
          </p:cNvSpPr>
          <p:nvPr>
            <p:ph type="title"/>
          </p:nvPr>
        </p:nvSpPr>
        <p:spPr/>
        <p:txBody>
          <a:bodyPr/>
          <a:lstStyle/>
          <a:p>
            <a:r>
              <a:rPr lang="en-US" b="1" dirty="0"/>
              <a:t>Were any escalation(s) stopped - how?</a:t>
            </a:r>
          </a:p>
        </p:txBody>
      </p:sp>
      <p:sp>
        <p:nvSpPr>
          <p:cNvPr id="5" name="TextBox 4">
            <a:extLst>
              <a:ext uri="{FF2B5EF4-FFF2-40B4-BE49-F238E27FC236}">
                <a16:creationId xmlns:a16="http://schemas.microsoft.com/office/drawing/2014/main" id="{B4A0B16B-F5F1-42F3-973C-1BC14E705B28}"/>
              </a:ext>
            </a:extLst>
          </p:cNvPr>
          <p:cNvSpPr txBox="1"/>
          <p:nvPr/>
        </p:nvSpPr>
        <p:spPr>
          <a:xfrm>
            <a:off x="677334" y="2305615"/>
            <a:ext cx="9105763" cy="2246769"/>
          </a:xfrm>
          <a:prstGeom prst="rect">
            <a:avLst/>
          </a:prstGeom>
          <a:noFill/>
        </p:spPr>
        <p:txBody>
          <a:bodyPr wrap="square" rtlCol="0">
            <a:spAutoFit/>
          </a:bodyPr>
          <a:lstStyle/>
          <a:p>
            <a:pPr marL="457200" indent="-457200" rtl="0" fontAlgn="ctr">
              <a:spcBef>
                <a:spcPts val="0"/>
              </a:spcBef>
              <a:spcAft>
                <a:spcPts val="0"/>
              </a:spcAft>
              <a:buFont typeface="Arial" panose="020B0604020202020204" pitchFamily="34" charset="0"/>
              <a:buChar char="•"/>
            </a:pPr>
            <a:r>
              <a:rPr lang="en-US" sz="2800" dirty="0">
                <a:solidFill>
                  <a:srgbClr val="A3A4AA"/>
                </a:solidFill>
              </a:rPr>
              <a:t>Work with leading data security firms to assist in our investigation. </a:t>
            </a:r>
          </a:p>
          <a:p>
            <a:pPr marL="457200" indent="-457200" rtl="0" fontAlgn="ctr">
              <a:spcBef>
                <a:spcPts val="0"/>
              </a:spcBef>
              <a:spcAft>
                <a:spcPts val="0"/>
              </a:spcAft>
              <a:buFont typeface="Arial" panose="020B0604020202020204" pitchFamily="34" charset="0"/>
              <a:buChar char="•"/>
            </a:pPr>
            <a:endParaRPr lang="en-US" sz="2800" dirty="0">
              <a:solidFill>
                <a:srgbClr val="A3A4AA"/>
              </a:solidFill>
            </a:endParaRPr>
          </a:p>
          <a:p>
            <a:pPr marL="457200" indent="-457200" rtl="0" fontAlgn="ctr">
              <a:spcBef>
                <a:spcPts val="0"/>
              </a:spcBef>
              <a:spcAft>
                <a:spcPts val="0"/>
              </a:spcAft>
              <a:buFont typeface="Arial" panose="020B0604020202020204" pitchFamily="34" charset="0"/>
              <a:buChar char="•"/>
            </a:pPr>
            <a:r>
              <a:rPr lang="en-US" sz="2800" dirty="0">
                <a:solidFill>
                  <a:srgbClr val="A3A4AA"/>
                </a:solidFill>
              </a:rPr>
              <a:t>Notify and have coordinated with law enforcement authorities.</a:t>
            </a:r>
            <a:endParaRPr lang="en-US" sz="2800" dirty="0"/>
          </a:p>
        </p:txBody>
      </p:sp>
    </p:spTree>
    <p:extLst>
      <p:ext uri="{BB962C8B-B14F-4D97-AF65-F5344CB8AC3E}">
        <p14:creationId xmlns:p14="http://schemas.microsoft.com/office/powerpoint/2010/main" val="1525528033"/>
      </p:ext>
    </p:extLst>
  </p:cSld>
  <p:clrMapOvr>
    <a:masterClrMapping/>
  </p:clrMapOvr>
</p:sld>
</file>

<file path=ppt/theme/theme1.xml><?xml version="1.0" encoding="utf-8"?>
<a:theme xmlns:a="http://schemas.openxmlformats.org/drawingml/2006/main" name="Facet">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1149</TotalTime>
  <Words>678</Words>
  <Application>Microsoft Office PowerPoint</Application>
  <PresentationFormat>Widescreen</PresentationFormat>
  <Paragraphs>88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Helvetica Neue</vt:lpstr>
      <vt:lpstr>Arial</vt:lpstr>
      <vt:lpstr>Trebuchet MS</vt:lpstr>
      <vt:lpstr>Wingdings</vt:lpstr>
      <vt:lpstr>Wingdings 3</vt:lpstr>
      <vt:lpstr>Facet</vt:lpstr>
      <vt:lpstr>Data Breach Case Study</vt:lpstr>
      <vt:lpstr>Case Study   My Fitness Pal</vt:lpstr>
      <vt:lpstr>PowerPoint Presentation</vt:lpstr>
      <vt:lpstr>breach checklist</vt:lpstr>
      <vt:lpstr>What types of data were affected?</vt:lpstr>
      <vt:lpstr>What happened?</vt:lpstr>
      <vt:lpstr>Who was responsible? Part 1</vt:lpstr>
      <vt:lpstr>Who was responsible? Part 2 </vt:lpstr>
      <vt:lpstr>Were any escalation(s) stopped - how?</vt:lpstr>
      <vt:lpstr>Was the Business Continuity Plan instigated?</vt:lpstr>
      <vt:lpstr>Was the ICO notified?</vt:lpstr>
      <vt:lpstr>Were affected individuals notified?</vt:lpstr>
      <vt:lpstr>What were the social, legal and ethical implications of the decisions made?</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5 preparation</dc:title>
  <dc:creator>Brandon Lin</dc:creator>
  <cp:lastModifiedBy>Brandon Lin</cp:lastModifiedBy>
  <cp:revision>17</cp:revision>
  <dcterms:created xsi:type="dcterms:W3CDTF">2022-05-08T12:25:32Z</dcterms:created>
  <dcterms:modified xsi:type="dcterms:W3CDTF">2022-05-09T07:35:01Z</dcterms:modified>
</cp:coreProperties>
</file>