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sldIdLst>
    <p:sldId id="256" r:id="rId2"/>
    <p:sldId id="369" r:id="rId3"/>
    <p:sldId id="390" r:id="rId4"/>
    <p:sldId id="403" r:id="rId5"/>
    <p:sldId id="396" r:id="rId6"/>
    <p:sldId id="391" r:id="rId7"/>
    <p:sldId id="397" r:id="rId8"/>
    <p:sldId id="392" r:id="rId9"/>
    <p:sldId id="395" r:id="rId10"/>
    <p:sldId id="402" r:id="rId11"/>
    <p:sldId id="404" r:id="rId12"/>
    <p:sldId id="400" r:id="rId13"/>
    <p:sldId id="389" r:id="rId14"/>
    <p:sldId id="39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F9F9"/>
    <a:srgbClr val="FBFBFB"/>
    <a:srgbClr val="F1F5F9"/>
    <a:srgbClr val="FDFDFD"/>
    <a:srgbClr val="F2F5FA"/>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9864"/>
  </p:normalViewPr>
  <p:slideViewPr>
    <p:cSldViewPr snapToGrid="0" snapToObjects="1">
      <p:cViewPr varScale="1">
        <p:scale>
          <a:sx n="96" d="100"/>
          <a:sy n="96" d="100"/>
        </p:scale>
        <p:origin x="16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659FB-0419-C24D-A6C0-9A1B475B1E65}" type="datetimeFigureOut">
              <a:rPr lang="en-US" smtClean="0"/>
              <a:t>3/28/23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7AF2C-A832-324A-A13C-3791A9476477}" type="slidenum">
              <a:rPr lang="en-US" smtClean="0"/>
              <a:t>‹#›</a:t>
            </a:fld>
            <a:endParaRPr lang="en-US"/>
          </a:p>
        </p:txBody>
      </p:sp>
    </p:spTree>
    <p:extLst>
      <p:ext uri="{BB962C8B-B14F-4D97-AF65-F5344CB8AC3E}">
        <p14:creationId xmlns:p14="http://schemas.microsoft.com/office/powerpoint/2010/main" val="18151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 don’t expect you to implement a neural network from scratch. This is just to give you an understanding of how they work. </a:t>
            </a:r>
          </a:p>
        </p:txBody>
      </p:sp>
      <p:sp>
        <p:nvSpPr>
          <p:cNvPr id="4" name="Slide Number Placeholder 3"/>
          <p:cNvSpPr>
            <a:spLocks noGrp="1"/>
          </p:cNvSpPr>
          <p:nvPr>
            <p:ph type="sldNum" sz="quarter" idx="5"/>
          </p:nvPr>
        </p:nvSpPr>
        <p:spPr/>
        <p:txBody>
          <a:bodyPr/>
          <a:lstStyle/>
          <a:p>
            <a:fld id="{E707AF2C-A832-324A-A13C-3791A9476477}" type="slidenum">
              <a:rPr lang="en-US" smtClean="0"/>
              <a:t>12</a:t>
            </a:fld>
            <a:endParaRPr lang="en-US"/>
          </a:p>
        </p:txBody>
      </p:sp>
    </p:spTree>
    <p:extLst>
      <p:ext uri="{BB962C8B-B14F-4D97-AF65-F5344CB8AC3E}">
        <p14:creationId xmlns:p14="http://schemas.microsoft.com/office/powerpoint/2010/main" val="3811199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 don’t expect you to implement a neural network from scratch. This is just to give you an understanding of how they work. You can and should use </a:t>
            </a:r>
            <a:r>
              <a:rPr lang="en-US" dirty="0" err="1"/>
              <a:t>Keras</a:t>
            </a:r>
            <a:r>
              <a:rPr lang="en-US" dirty="0"/>
              <a:t>. Do NOT use </a:t>
            </a:r>
            <a:r>
              <a:rPr lang="en-US" dirty="0" err="1"/>
              <a:t>PyTorch</a:t>
            </a:r>
            <a:r>
              <a:rPr lang="en-US" dirty="0"/>
              <a:t>.</a:t>
            </a:r>
          </a:p>
        </p:txBody>
      </p:sp>
      <p:sp>
        <p:nvSpPr>
          <p:cNvPr id="4" name="Slide Number Placeholder 3"/>
          <p:cNvSpPr>
            <a:spLocks noGrp="1"/>
          </p:cNvSpPr>
          <p:nvPr>
            <p:ph type="sldNum" sz="quarter" idx="5"/>
          </p:nvPr>
        </p:nvSpPr>
        <p:spPr/>
        <p:txBody>
          <a:bodyPr/>
          <a:lstStyle/>
          <a:p>
            <a:fld id="{E707AF2C-A832-324A-A13C-3791A9476477}" type="slidenum">
              <a:rPr lang="en-US" smtClean="0"/>
              <a:t>13</a:t>
            </a:fld>
            <a:endParaRPr lang="en-US"/>
          </a:p>
        </p:txBody>
      </p:sp>
    </p:spTree>
    <p:extLst>
      <p:ext uri="{BB962C8B-B14F-4D97-AF65-F5344CB8AC3E}">
        <p14:creationId xmlns:p14="http://schemas.microsoft.com/office/powerpoint/2010/main" val="1239734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 don’t expect you to implement a neural network from scratch. This is just to give you an understanding of how they work. </a:t>
            </a:r>
          </a:p>
        </p:txBody>
      </p:sp>
      <p:sp>
        <p:nvSpPr>
          <p:cNvPr id="4" name="Slide Number Placeholder 3"/>
          <p:cNvSpPr>
            <a:spLocks noGrp="1"/>
          </p:cNvSpPr>
          <p:nvPr>
            <p:ph type="sldNum" sz="quarter" idx="5"/>
          </p:nvPr>
        </p:nvSpPr>
        <p:spPr/>
        <p:txBody>
          <a:bodyPr/>
          <a:lstStyle/>
          <a:p>
            <a:fld id="{E707AF2C-A832-324A-A13C-3791A9476477}" type="slidenum">
              <a:rPr lang="en-US" smtClean="0"/>
              <a:t>14</a:t>
            </a:fld>
            <a:endParaRPr lang="en-US"/>
          </a:p>
        </p:txBody>
      </p:sp>
    </p:spTree>
    <p:extLst>
      <p:ext uri="{BB962C8B-B14F-4D97-AF65-F5344CB8AC3E}">
        <p14:creationId xmlns:p14="http://schemas.microsoft.com/office/powerpoint/2010/main" val="67026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8EB1-4315-0B45-BC48-6834F7A49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93AC9-FE44-6D4E-9E9B-DFF2BAE10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26815C1-30B0-FC43-A054-A32361208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92BD1-5BF6-D549-B796-A6913C4E0FE0}"/>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8B916AB2-FE7E-054B-A1E4-563D250382B5}"/>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177999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7417-9B7B-844A-B49C-CAAA2D59A1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692F6-A4DE-C74C-8AE6-7C38A4A47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ACD1C-1D19-5349-999A-B14395D03AF4}"/>
              </a:ext>
            </a:extLst>
          </p:cNvPr>
          <p:cNvSpPr>
            <a:spLocks noGrp="1"/>
          </p:cNvSpPr>
          <p:nvPr>
            <p:ph type="dt" sz="half" idx="10"/>
          </p:nvPr>
        </p:nvSpPr>
        <p:spPr/>
        <p:txBody>
          <a:bodyPr/>
          <a:lstStyle/>
          <a:p>
            <a:fld id="{87C2F797-6DFD-C74C-BA29-8B3CE1E6C725}" type="datetime1">
              <a:rPr lang="en-US" smtClean="0"/>
              <a:t>3/28/23</a:t>
            </a:fld>
            <a:endParaRPr lang="en-US"/>
          </a:p>
        </p:txBody>
      </p:sp>
      <p:sp>
        <p:nvSpPr>
          <p:cNvPr id="5" name="Footer Placeholder 4">
            <a:extLst>
              <a:ext uri="{FF2B5EF4-FFF2-40B4-BE49-F238E27FC236}">
                <a16:creationId xmlns:a16="http://schemas.microsoft.com/office/drawing/2014/main" id="{32BBBDE9-A684-5A47-B60C-F69910631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FE0AE-B20F-8B41-96B0-E5CBBC790ABC}"/>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369104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52D7A-39F3-0646-84E5-8D5969D77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D3037-E8B5-F145-8A69-D2D1C03A0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82DFD-5D33-5144-BAFE-C0E9C2671842}"/>
              </a:ext>
            </a:extLst>
          </p:cNvPr>
          <p:cNvSpPr>
            <a:spLocks noGrp="1"/>
          </p:cNvSpPr>
          <p:nvPr>
            <p:ph type="dt" sz="half" idx="10"/>
          </p:nvPr>
        </p:nvSpPr>
        <p:spPr/>
        <p:txBody>
          <a:bodyPr/>
          <a:lstStyle/>
          <a:p>
            <a:fld id="{64FE1960-B74B-0949-9DEF-CBE661CB7825}" type="datetime1">
              <a:rPr lang="en-US" smtClean="0"/>
              <a:t>3/28/23</a:t>
            </a:fld>
            <a:endParaRPr lang="en-US"/>
          </a:p>
        </p:txBody>
      </p:sp>
      <p:sp>
        <p:nvSpPr>
          <p:cNvPr id="5" name="Footer Placeholder 4">
            <a:extLst>
              <a:ext uri="{FF2B5EF4-FFF2-40B4-BE49-F238E27FC236}">
                <a16:creationId xmlns:a16="http://schemas.microsoft.com/office/drawing/2014/main" id="{7C6AE351-4EF4-7F46-A9EB-2ED37765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4C3F3-83CA-0A4C-9768-CBD10E30D3C7}"/>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56744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3E46-908A-C04D-9981-8A3084417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089C4-435B-C74A-A233-FC3069A076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4D541-FAFD-8942-86AB-278DC2D9A8D5}"/>
              </a:ext>
            </a:extLst>
          </p:cNvPr>
          <p:cNvSpPr>
            <a:spLocks noGrp="1"/>
          </p:cNvSpPr>
          <p:nvPr>
            <p:ph type="dt" sz="half" idx="10"/>
          </p:nvPr>
        </p:nvSpPr>
        <p:spPr/>
        <p:txBody>
          <a:bodyPr/>
          <a:lstStyle/>
          <a:p>
            <a:fld id="{91871F70-41C7-F44D-9284-EB301E270CC7}" type="datetime1">
              <a:rPr lang="en-US" smtClean="0"/>
              <a:t>3/28/23</a:t>
            </a:fld>
            <a:endParaRPr lang="en-US"/>
          </a:p>
        </p:txBody>
      </p:sp>
      <p:sp>
        <p:nvSpPr>
          <p:cNvPr id="5" name="Footer Placeholder 4">
            <a:extLst>
              <a:ext uri="{FF2B5EF4-FFF2-40B4-BE49-F238E27FC236}">
                <a16:creationId xmlns:a16="http://schemas.microsoft.com/office/drawing/2014/main" id="{6F6AA10F-22F0-3349-A613-9AAA7D618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A220-6975-B245-BB1A-A220197A105B}"/>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7D6162B0-E279-9541-8146-AD5BCEB90953}"/>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214245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2A2A-922B-0346-B7EA-75D7B10DC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5D8E8-28AA-D948-A636-339D3F2A0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2ABFB-F394-B943-9456-37EA53A894EB}"/>
              </a:ext>
            </a:extLst>
          </p:cNvPr>
          <p:cNvSpPr>
            <a:spLocks noGrp="1"/>
          </p:cNvSpPr>
          <p:nvPr>
            <p:ph type="dt" sz="half" idx="10"/>
          </p:nvPr>
        </p:nvSpPr>
        <p:spPr/>
        <p:txBody>
          <a:bodyPr/>
          <a:lstStyle/>
          <a:p>
            <a:fld id="{E33F645A-02C2-AF41-9FDB-389E34E8B990}" type="datetime1">
              <a:rPr lang="en-US" smtClean="0"/>
              <a:t>3/28/23</a:t>
            </a:fld>
            <a:endParaRPr lang="en-US"/>
          </a:p>
        </p:txBody>
      </p:sp>
      <p:sp>
        <p:nvSpPr>
          <p:cNvPr id="5" name="Footer Placeholder 4">
            <a:extLst>
              <a:ext uri="{FF2B5EF4-FFF2-40B4-BE49-F238E27FC236}">
                <a16:creationId xmlns:a16="http://schemas.microsoft.com/office/drawing/2014/main" id="{C02C9EEB-C178-3D4E-B208-AD5046C8D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21868-B995-9742-85D5-45B98C9EC85A}"/>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4817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34BF-EFF7-0C4A-ACC3-61E8A7BF3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8BC29-A056-D841-BF2D-AB3FD80A8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E858A7-1C7A-AA45-BB8D-392648E63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F041C-0C80-0748-B32E-22CF1B3DBA36}"/>
              </a:ext>
            </a:extLst>
          </p:cNvPr>
          <p:cNvSpPr>
            <a:spLocks noGrp="1"/>
          </p:cNvSpPr>
          <p:nvPr>
            <p:ph type="dt" sz="half" idx="10"/>
          </p:nvPr>
        </p:nvSpPr>
        <p:spPr/>
        <p:txBody>
          <a:bodyPr/>
          <a:lstStyle/>
          <a:p>
            <a:fld id="{AB873A4C-DE8A-2F49-8ABE-1735EE515528}" type="datetime1">
              <a:rPr lang="en-US" smtClean="0"/>
              <a:t>3/28/23</a:t>
            </a:fld>
            <a:endParaRPr lang="en-US"/>
          </a:p>
        </p:txBody>
      </p:sp>
      <p:sp>
        <p:nvSpPr>
          <p:cNvPr id="6" name="Footer Placeholder 5">
            <a:extLst>
              <a:ext uri="{FF2B5EF4-FFF2-40B4-BE49-F238E27FC236}">
                <a16:creationId xmlns:a16="http://schemas.microsoft.com/office/drawing/2014/main" id="{92322579-B479-A844-9E52-D5FD9A1E4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C21B5-4359-4543-8FF3-3066A40C341E}"/>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3091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9874-FD7D-2A4D-AEBD-677AE09D74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1CEBE-0E6C-7047-9C5C-4AA0A105D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909BD-DF02-CD4C-90A2-920DE5C2A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26810-D033-9F43-B547-D777D2908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29DDC-1456-3643-A06F-B75412DAA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18370D-F984-7247-A9DD-3EA91612DDEF}"/>
              </a:ext>
            </a:extLst>
          </p:cNvPr>
          <p:cNvSpPr>
            <a:spLocks noGrp="1"/>
          </p:cNvSpPr>
          <p:nvPr>
            <p:ph type="dt" sz="half" idx="10"/>
          </p:nvPr>
        </p:nvSpPr>
        <p:spPr/>
        <p:txBody>
          <a:bodyPr/>
          <a:lstStyle/>
          <a:p>
            <a:fld id="{7DA13BA6-E929-9643-AF0C-C0B90BC6EAC0}" type="datetime1">
              <a:rPr lang="en-US" smtClean="0"/>
              <a:t>3/28/23</a:t>
            </a:fld>
            <a:endParaRPr lang="en-US"/>
          </a:p>
        </p:txBody>
      </p:sp>
      <p:sp>
        <p:nvSpPr>
          <p:cNvPr id="8" name="Footer Placeholder 7">
            <a:extLst>
              <a:ext uri="{FF2B5EF4-FFF2-40B4-BE49-F238E27FC236}">
                <a16:creationId xmlns:a16="http://schemas.microsoft.com/office/drawing/2014/main" id="{2DDE8A36-46FF-5F4B-BFC9-260F45EE2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85DF5-2269-4B42-8F8D-D3D35078438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75163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7EAE-0662-C14D-8647-164620F738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1AD01-E0D8-DA48-8558-4DB1DF379804}"/>
              </a:ext>
            </a:extLst>
          </p:cNvPr>
          <p:cNvSpPr>
            <a:spLocks noGrp="1"/>
          </p:cNvSpPr>
          <p:nvPr>
            <p:ph type="dt" sz="half" idx="10"/>
          </p:nvPr>
        </p:nvSpPr>
        <p:spPr/>
        <p:txBody>
          <a:bodyPr/>
          <a:lstStyle/>
          <a:p>
            <a:fld id="{1062371E-C5A0-7448-8CF8-A797D242C61D}" type="datetime1">
              <a:rPr lang="en-US" smtClean="0"/>
              <a:t>3/28/23</a:t>
            </a:fld>
            <a:endParaRPr lang="en-US"/>
          </a:p>
        </p:txBody>
      </p:sp>
      <p:sp>
        <p:nvSpPr>
          <p:cNvPr id="4" name="Footer Placeholder 3">
            <a:extLst>
              <a:ext uri="{FF2B5EF4-FFF2-40B4-BE49-F238E27FC236}">
                <a16:creationId xmlns:a16="http://schemas.microsoft.com/office/drawing/2014/main" id="{E3B3CB74-66EB-2E41-B429-DD059CC534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22CEDC-6830-A146-947E-074B58A7025B}"/>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17521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3039-B3F1-E74E-A3E9-B768C3091465}"/>
              </a:ext>
            </a:extLst>
          </p:cNvPr>
          <p:cNvSpPr>
            <a:spLocks noGrp="1"/>
          </p:cNvSpPr>
          <p:nvPr>
            <p:ph type="dt" sz="half" idx="10"/>
          </p:nvPr>
        </p:nvSpPr>
        <p:spPr/>
        <p:txBody>
          <a:bodyPr/>
          <a:lstStyle/>
          <a:p>
            <a:fld id="{33C9D714-59A4-C649-915B-E960BF4AC878}" type="datetime1">
              <a:rPr lang="en-US" smtClean="0"/>
              <a:t>3/28/23</a:t>
            </a:fld>
            <a:endParaRPr lang="en-US"/>
          </a:p>
        </p:txBody>
      </p:sp>
      <p:sp>
        <p:nvSpPr>
          <p:cNvPr id="3" name="Footer Placeholder 2">
            <a:extLst>
              <a:ext uri="{FF2B5EF4-FFF2-40B4-BE49-F238E27FC236}">
                <a16:creationId xmlns:a16="http://schemas.microsoft.com/office/drawing/2014/main" id="{3F780AF2-CA80-244F-BE35-6B5FF47AE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DB4EA-64DE-0D4F-BE60-622C9072E8CD}"/>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95331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A010-AEC3-5D4B-8BA4-6DB5AA5C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650F6E-166D-394A-A4DF-0BF69EE7C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0294C6-7668-514F-9ADF-59DD93528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F1B62-A79B-4F4F-9C11-251DDA4B15DF}"/>
              </a:ext>
            </a:extLst>
          </p:cNvPr>
          <p:cNvSpPr>
            <a:spLocks noGrp="1"/>
          </p:cNvSpPr>
          <p:nvPr>
            <p:ph type="dt" sz="half" idx="10"/>
          </p:nvPr>
        </p:nvSpPr>
        <p:spPr/>
        <p:txBody>
          <a:bodyPr/>
          <a:lstStyle/>
          <a:p>
            <a:fld id="{3951679C-160D-1F41-A3C3-54837256FB50}" type="datetime1">
              <a:rPr lang="en-US" smtClean="0"/>
              <a:t>3/28/23</a:t>
            </a:fld>
            <a:endParaRPr lang="en-US"/>
          </a:p>
        </p:txBody>
      </p:sp>
      <p:sp>
        <p:nvSpPr>
          <p:cNvPr id="6" name="Footer Placeholder 5">
            <a:extLst>
              <a:ext uri="{FF2B5EF4-FFF2-40B4-BE49-F238E27FC236}">
                <a16:creationId xmlns:a16="http://schemas.microsoft.com/office/drawing/2014/main" id="{D59C6139-119E-1243-8678-0D6DECFEE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D2BB8-C6D1-F34F-9734-96F70F3DB93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6789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4A61-1A2E-434A-9278-ACDA96E69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7D8D5-8B98-684D-9163-2D5DEB3D1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EBCCB4-2032-5B45-999F-A76892504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26A2A-6E59-394B-803A-59F399580C66}"/>
              </a:ext>
            </a:extLst>
          </p:cNvPr>
          <p:cNvSpPr>
            <a:spLocks noGrp="1"/>
          </p:cNvSpPr>
          <p:nvPr>
            <p:ph type="dt" sz="half" idx="10"/>
          </p:nvPr>
        </p:nvSpPr>
        <p:spPr/>
        <p:txBody>
          <a:bodyPr/>
          <a:lstStyle/>
          <a:p>
            <a:fld id="{296B5A14-0E14-114B-AA5F-546D4BF7B2DC}" type="datetime1">
              <a:rPr lang="en-US" smtClean="0"/>
              <a:t>3/28/23</a:t>
            </a:fld>
            <a:endParaRPr lang="en-US"/>
          </a:p>
        </p:txBody>
      </p:sp>
      <p:sp>
        <p:nvSpPr>
          <p:cNvPr id="6" name="Footer Placeholder 5">
            <a:extLst>
              <a:ext uri="{FF2B5EF4-FFF2-40B4-BE49-F238E27FC236}">
                <a16:creationId xmlns:a16="http://schemas.microsoft.com/office/drawing/2014/main" id="{39B1C336-1AE0-7045-BDF2-568A43D3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2202E-F342-6842-99C7-956BB873C444}"/>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425631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42191-EF6B-3343-99DF-6B82683DE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3975D-F94C-154E-84C0-8D927243E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62666-B677-AB4B-8949-CF467A4BA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5E9CF-B19A-3C42-99C1-DBC4AFBA0816}" type="datetime1">
              <a:rPr lang="en-US" smtClean="0"/>
              <a:t>3/28/23</a:t>
            </a:fld>
            <a:endParaRPr lang="en-US"/>
          </a:p>
        </p:txBody>
      </p:sp>
      <p:sp>
        <p:nvSpPr>
          <p:cNvPr id="5" name="Footer Placeholder 4">
            <a:extLst>
              <a:ext uri="{FF2B5EF4-FFF2-40B4-BE49-F238E27FC236}">
                <a16:creationId xmlns:a16="http://schemas.microsoft.com/office/drawing/2014/main" id="{85221357-DB2A-EA44-A099-F307BF6C7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E3B370-F7FF-B042-B96A-54615DF18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5BDAF-76E7-5E4A-80A9-F732B06DC713}" type="slidenum">
              <a:rPr lang="en-US" smtClean="0"/>
              <a:t>‹#›</a:t>
            </a:fld>
            <a:endParaRPr lang="en-US"/>
          </a:p>
        </p:txBody>
      </p:sp>
    </p:spTree>
    <p:extLst>
      <p:ext uri="{BB962C8B-B14F-4D97-AF65-F5344CB8AC3E}">
        <p14:creationId xmlns:p14="http://schemas.microsoft.com/office/powerpoint/2010/main" val="275488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3165B02-2A88-DE4B-AC06-284B72A4B57B}"/>
              </a:ext>
            </a:extLst>
          </p:cNvPr>
          <p:cNvGrpSpPr/>
          <p:nvPr/>
        </p:nvGrpSpPr>
        <p:grpSpPr>
          <a:xfrm>
            <a:off x="2865521" y="1385048"/>
            <a:ext cx="6460957" cy="1657524"/>
            <a:chOff x="2971800" y="2588206"/>
            <a:chExt cx="6460957" cy="1657524"/>
          </a:xfrm>
        </p:grpSpPr>
        <p:sp>
          <p:nvSpPr>
            <p:cNvPr id="4" name="TextBox 3">
              <a:extLst>
                <a:ext uri="{FF2B5EF4-FFF2-40B4-BE49-F238E27FC236}">
                  <a16:creationId xmlns:a16="http://schemas.microsoft.com/office/drawing/2014/main" id="{2E4ACB90-5B23-AE45-9404-FED4FB5128EF}"/>
                </a:ext>
              </a:extLst>
            </p:cNvPr>
            <p:cNvSpPr txBox="1"/>
            <p:nvPr/>
          </p:nvSpPr>
          <p:spPr>
            <a:xfrm>
              <a:off x="2971800" y="2828835"/>
              <a:ext cx="6460957" cy="1200329"/>
            </a:xfrm>
            <a:prstGeom prst="rect">
              <a:avLst/>
            </a:prstGeom>
            <a:noFill/>
          </p:spPr>
          <p:txBody>
            <a:bodyPr wrap="square" rtlCol="0">
              <a:spAutoFit/>
            </a:bodyPr>
            <a:lstStyle/>
            <a:p>
              <a:pPr algn="ctr"/>
              <a:r>
                <a:rPr lang="en-US" sz="7200" dirty="0">
                  <a:latin typeface="Economica" panose="02000506040000020004" pitchFamily="2" charset="77"/>
                </a:rPr>
                <a:t>Intro to Neural Nets</a:t>
              </a:r>
            </a:p>
          </p:txBody>
        </p:sp>
        <p:grpSp>
          <p:nvGrpSpPr>
            <p:cNvPr id="10" name="Group 9">
              <a:extLst>
                <a:ext uri="{FF2B5EF4-FFF2-40B4-BE49-F238E27FC236}">
                  <a16:creationId xmlns:a16="http://schemas.microsoft.com/office/drawing/2014/main" id="{3F485ADF-3A53-0F48-9D99-408DA599988A}"/>
                </a:ext>
              </a:extLst>
            </p:cNvPr>
            <p:cNvGrpSpPr/>
            <p:nvPr/>
          </p:nvGrpSpPr>
          <p:grpSpPr>
            <a:xfrm>
              <a:off x="3164307" y="2588206"/>
              <a:ext cx="1213182" cy="661736"/>
              <a:chOff x="3132555" y="2419542"/>
              <a:chExt cx="1651279" cy="1070810"/>
            </a:xfrm>
          </p:grpSpPr>
          <p:cxnSp>
            <p:nvCxnSpPr>
              <p:cNvPr id="6" name="Straight Connector 5">
                <a:extLst>
                  <a:ext uri="{FF2B5EF4-FFF2-40B4-BE49-F238E27FC236}">
                    <a16:creationId xmlns:a16="http://schemas.microsoft.com/office/drawing/2014/main" id="{5E04A1CC-3A4A-E24E-AD6A-0C37C23D3269}"/>
                  </a:ext>
                </a:extLst>
              </p:cNvPr>
              <p:cNvCxnSpPr>
                <a:cxnSpLocks/>
              </p:cNvCxnSpPr>
              <p:nvPr/>
            </p:nvCxnSpPr>
            <p:spPr>
              <a:xfrm>
                <a:off x="3132555" y="2419542"/>
                <a:ext cx="165127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87476A-5402-4B48-A8D1-6B591EC025DE}"/>
                  </a:ext>
                </a:extLst>
              </p:cNvPr>
              <p:cNvCxnSpPr>
                <a:cxnSpLocks/>
              </p:cNvCxnSpPr>
              <p:nvPr/>
            </p:nvCxnSpPr>
            <p:spPr>
              <a:xfrm flipV="1">
                <a:off x="3132555" y="241954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57DA1FF-C51C-A44C-9239-89948FF3CEE3}"/>
                </a:ext>
              </a:extLst>
            </p:cNvPr>
            <p:cNvGrpSpPr/>
            <p:nvPr/>
          </p:nvGrpSpPr>
          <p:grpSpPr>
            <a:xfrm rot="10800000">
              <a:off x="8071184" y="3583994"/>
              <a:ext cx="1092868" cy="661736"/>
              <a:chOff x="3269088" y="2458482"/>
              <a:chExt cx="1388919" cy="1070810"/>
            </a:xfrm>
          </p:grpSpPr>
          <p:cxnSp>
            <p:nvCxnSpPr>
              <p:cNvPr id="12" name="Straight Connector 11">
                <a:extLst>
                  <a:ext uri="{FF2B5EF4-FFF2-40B4-BE49-F238E27FC236}">
                    <a16:creationId xmlns:a16="http://schemas.microsoft.com/office/drawing/2014/main" id="{93994943-A3ED-A942-B61B-40FE6939ABFE}"/>
                  </a:ext>
                </a:extLst>
              </p:cNvPr>
              <p:cNvCxnSpPr>
                <a:cxnSpLocks/>
              </p:cNvCxnSpPr>
              <p:nvPr/>
            </p:nvCxnSpPr>
            <p:spPr>
              <a:xfrm rot="10800000" flipH="1">
                <a:off x="3269088" y="2458484"/>
                <a:ext cx="138891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EB4C39-2C94-F74D-8598-5A09DB056D8F}"/>
                  </a:ext>
                </a:extLst>
              </p:cNvPr>
              <p:cNvCxnSpPr>
                <a:cxnSpLocks/>
              </p:cNvCxnSpPr>
              <p:nvPr/>
            </p:nvCxnSpPr>
            <p:spPr>
              <a:xfrm flipV="1">
                <a:off x="3269088" y="245848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6" name="TextBox 15">
            <a:extLst>
              <a:ext uri="{FF2B5EF4-FFF2-40B4-BE49-F238E27FC236}">
                <a16:creationId xmlns:a16="http://schemas.microsoft.com/office/drawing/2014/main" id="{3BE2CD3D-4831-B048-A136-C32271A7FF72}"/>
              </a:ext>
            </a:extLst>
          </p:cNvPr>
          <p:cNvSpPr txBox="1"/>
          <p:nvPr/>
        </p:nvSpPr>
        <p:spPr>
          <a:xfrm>
            <a:off x="3598446" y="3429000"/>
            <a:ext cx="4995106" cy="523220"/>
          </a:xfrm>
          <a:prstGeom prst="rect">
            <a:avLst/>
          </a:prstGeom>
          <a:noFill/>
        </p:spPr>
        <p:txBody>
          <a:bodyPr wrap="square" rtlCol="0">
            <a:spAutoFit/>
          </a:bodyPr>
          <a:lstStyle/>
          <a:p>
            <a:pPr algn="ctr"/>
            <a:r>
              <a:rPr lang="en-US" sz="2800" dirty="0">
                <a:latin typeface="Economica" panose="02000506040000020004" pitchFamily="2" charset="77"/>
              </a:rPr>
              <a:t>Model Fitting</a:t>
            </a:r>
          </a:p>
        </p:txBody>
      </p:sp>
    </p:spTree>
    <p:extLst>
      <p:ext uri="{BB962C8B-B14F-4D97-AF65-F5344CB8AC3E}">
        <p14:creationId xmlns:p14="http://schemas.microsoft.com/office/powerpoint/2010/main" val="288892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Some Rules of Thumb</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754719"/>
            <a:ext cx="10016362" cy="4416594"/>
          </a:xfrm>
          <a:prstGeom prst="rect">
            <a:avLst/>
          </a:prstGeom>
          <a:noFill/>
        </p:spPr>
        <p:txBody>
          <a:bodyPr wrap="square" rtlCol="0">
            <a:spAutoFit/>
          </a:bodyPr>
          <a:lstStyle/>
          <a:p>
            <a:r>
              <a:rPr lang="en-US" b="1" dirty="0">
                <a:latin typeface="Quicksand" pitchFamily="2" charset="77"/>
              </a:rPr>
              <a:t>These Are Useful Guidelines for Your First Pass at a NN </a:t>
            </a:r>
          </a:p>
          <a:p>
            <a:endParaRPr lang="en-US" sz="1100" b="1" dirty="0">
              <a:latin typeface="Quicksand" pitchFamily="2" charset="77"/>
            </a:endParaRPr>
          </a:p>
          <a:p>
            <a:pPr marL="742950" lvl="1" indent="-285750">
              <a:buFont typeface="Arial" panose="020B0604020202020204" pitchFamily="34" charset="0"/>
              <a:buChar char="•"/>
            </a:pPr>
            <a:r>
              <a:rPr lang="en-US" dirty="0">
                <a:latin typeface="Quicksand" pitchFamily="2" charset="77"/>
              </a:rPr>
              <a:t>Start with 2 hidden layers.</a:t>
            </a:r>
          </a:p>
          <a:p>
            <a:pPr marL="742950" lvl="1" indent="-285750">
              <a:buFont typeface="Arial" panose="020B0604020202020204" pitchFamily="34" charset="0"/>
              <a:buChar char="•"/>
            </a:pPr>
            <a:r>
              <a:rPr lang="en-US" dirty="0">
                <a:latin typeface="Quicksand" pitchFamily="2" charset="77"/>
              </a:rPr>
              <a:t>Give the first hidden layer (</a:t>
            </a:r>
            <a:r>
              <a:rPr lang="en-US" dirty="0" err="1">
                <a:latin typeface="Quicksand" pitchFamily="2" charset="77"/>
              </a:rPr>
              <a:t>num_inputs</a:t>
            </a:r>
            <a:r>
              <a:rPr lang="en-US" dirty="0">
                <a:latin typeface="Quicksand" pitchFamily="2" charset="77"/>
              </a:rPr>
              <a:t> / 2) nodes and the next (</a:t>
            </a:r>
            <a:r>
              <a:rPr lang="en-US" dirty="0" err="1">
                <a:latin typeface="Quicksand" pitchFamily="2" charset="77"/>
              </a:rPr>
              <a:t>num_inputs</a:t>
            </a:r>
            <a:r>
              <a:rPr lang="en-US" dirty="0">
                <a:latin typeface="Quicksand" pitchFamily="2" charset="77"/>
              </a:rPr>
              <a:t> / 4) nodes. If you add layers, decay the node count in this manner as you go along.</a:t>
            </a:r>
          </a:p>
          <a:p>
            <a:pPr marL="742950" lvl="1" indent="-285750">
              <a:buFont typeface="Arial" panose="020B0604020202020204" pitchFamily="34" charset="0"/>
              <a:buChar char="•"/>
            </a:pPr>
            <a:r>
              <a:rPr lang="en-US" dirty="0">
                <a:latin typeface="Quicksand" pitchFamily="2" charset="77"/>
              </a:rPr>
              <a:t>Use </a:t>
            </a:r>
            <a:r>
              <a:rPr lang="en-US" dirty="0" err="1">
                <a:latin typeface="Quicksand" pitchFamily="2" charset="77"/>
              </a:rPr>
              <a:t>ReLU</a:t>
            </a:r>
            <a:r>
              <a:rPr lang="en-US" dirty="0">
                <a:latin typeface="Quicksand" pitchFamily="2" charset="77"/>
              </a:rPr>
              <a:t> (or </a:t>
            </a:r>
            <a:r>
              <a:rPr lang="en-US" dirty="0" err="1">
                <a:latin typeface="Quicksand" pitchFamily="2" charset="77"/>
              </a:rPr>
              <a:t>SeLU</a:t>
            </a:r>
            <a:r>
              <a:rPr lang="en-US" dirty="0">
                <a:latin typeface="Quicksand" pitchFamily="2" charset="77"/>
              </a:rPr>
              <a:t>) activations for hidden layers.</a:t>
            </a:r>
          </a:p>
          <a:p>
            <a:pPr marL="742950" lvl="1" indent="-285750">
              <a:buFont typeface="Arial" panose="020B0604020202020204" pitchFamily="34" charset="0"/>
              <a:buChar char="•"/>
            </a:pPr>
            <a:r>
              <a:rPr lang="en-US" dirty="0">
                <a:latin typeface="Quicksand" pitchFamily="2" charset="77"/>
              </a:rPr>
              <a:t>Add Dropout at every layer after the input, with a rate of 0.5 (don’t push beyond 0.5).</a:t>
            </a:r>
          </a:p>
          <a:p>
            <a:pPr marL="742950" lvl="1" indent="-285750">
              <a:buFont typeface="Arial" panose="020B0604020202020204" pitchFamily="34" charset="0"/>
              <a:buChar char="•"/>
            </a:pPr>
            <a:r>
              <a:rPr lang="en-US" dirty="0">
                <a:latin typeface="Quicksand" pitchFamily="2" charset="77"/>
              </a:rPr>
              <a:t>If learning is flat, then more nodes in each layer.</a:t>
            </a:r>
          </a:p>
          <a:p>
            <a:pPr marL="742950" lvl="1" indent="-285750">
              <a:buFont typeface="Arial" panose="020B0604020202020204" pitchFamily="34" charset="0"/>
              <a:buChar char="•"/>
            </a:pPr>
            <a:r>
              <a:rPr lang="en-US" dirty="0">
                <a:latin typeface="Quicksand" pitchFamily="2" charset="77"/>
              </a:rPr>
              <a:t>Whiten continuous input data (demean, divide by standard deviation).</a:t>
            </a:r>
          </a:p>
          <a:p>
            <a:pPr marL="742950" lvl="1" indent="-285750">
              <a:buFont typeface="Arial" panose="020B0604020202020204" pitchFamily="34" charset="0"/>
              <a:buChar char="•"/>
            </a:pPr>
            <a:r>
              <a:rPr lang="en-US" dirty="0">
                <a:latin typeface="Quicksand" pitchFamily="2" charset="77"/>
              </a:rPr>
              <a:t>Make sure you are doing cross-validation, with a test set holdout.</a:t>
            </a:r>
          </a:p>
          <a:p>
            <a:pPr marL="742950" lvl="1" indent="-285750">
              <a:buFont typeface="Arial" panose="020B0604020202020204" pitchFamily="34" charset="0"/>
              <a:buChar char="•"/>
            </a:pPr>
            <a:r>
              <a:rPr lang="en-US" dirty="0">
                <a:latin typeface="Quicksand" pitchFamily="2" charset="77"/>
              </a:rPr>
              <a:t>For classification problems, apply class weights to balance labels (in the </a:t>
            </a:r>
            <a:r>
              <a:rPr lang="en-US" dirty="0" err="1">
                <a:latin typeface="Quicksand" pitchFamily="2" charset="77"/>
              </a:rPr>
              <a:t>model.fit</a:t>
            </a:r>
            <a:r>
              <a:rPr lang="en-US" dirty="0">
                <a:latin typeface="Quicksand" pitchFamily="2" charset="77"/>
              </a:rPr>
              <a:t>() function).</a:t>
            </a:r>
          </a:p>
          <a:p>
            <a:pPr marL="742950" lvl="1" indent="-285750">
              <a:buFont typeface="Arial" panose="020B0604020202020204" pitchFamily="34" charset="0"/>
              <a:buChar char="•"/>
            </a:pPr>
            <a:r>
              <a:rPr lang="en-US" dirty="0">
                <a:latin typeface="Quicksand" pitchFamily="2" charset="77"/>
              </a:rPr>
              <a:t>User RMSprop or Adam as your optimizer.</a:t>
            </a:r>
          </a:p>
          <a:p>
            <a:pPr marL="742950" lvl="1" indent="-285750">
              <a:buFont typeface="Arial" panose="020B0604020202020204" pitchFamily="34" charset="0"/>
              <a:buChar char="•"/>
            </a:pPr>
            <a:r>
              <a:rPr lang="en-US" dirty="0">
                <a:latin typeface="Quicksand" pitchFamily="2" charset="77"/>
              </a:rPr>
              <a:t>Choose an appropriate loss function!</a:t>
            </a:r>
          </a:p>
          <a:p>
            <a:pPr marL="742950" lvl="1" indent="-285750">
              <a:buFont typeface="Arial" panose="020B0604020202020204" pitchFamily="34" charset="0"/>
              <a:buChar char="•"/>
            </a:pPr>
            <a:r>
              <a:rPr lang="en-US" dirty="0">
                <a:latin typeface="Quicksand" pitchFamily="2" charset="77"/>
              </a:rPr>
              <a:t>Monitor accuracy as metric for classification problems, MSE for regression.</a:t>
            </a:r>
          </a:p>
          <a:p>
            <a:pPr marL="742950" lvl="1" indent="-285750">
              <a:buFont typeface="Arial" panose="020B0604020202020204" pitchFamily="34" charset="0"/>
              <a:buChar char="•"/>
            </a:pPr>
            <a:r>
              <a:rPr lang="en-US" dirty="0">
                <a:latin typeface="Quicksand" pitchFamily="2" charset="77"/>
              </a:rPr>
              <a:t>Start with 20 epochs, increase if the validation loss has not yet reached its low point.</a:t>
            </a:r>
          </a:p>
          <a:p>
            <a:pPr marL="742950" lvl="1" indent="-285750">
              <a:buFont typeface="Arial" panose="020B0604020202020204" pitchFamily="34" charset="0"/>
              <a:buChar char="•"/>
            </a:pPr>
            <a:r>
              <a:rPr lang="en-US" dirty="0">
                <a:latin typeface="Quicksand" pitchFamily="2" charset="77"/>
              </a:rPr>
              <a:t>Start with a batch size of 16 and then double it from there.</a:t>
            </a:r>
          </a:p>
        </p:txBody>
      </p:sp>
    </p:spTree>
    <p:extLst>
      <p:ext uri="{BB962C8B-B14F-4D97-AF65-F5344CB8AC3E}">
        <p14:creationId xmlns:p14="http://schemas.microsoft.com/office/powerpoint/2010/main" val="1159503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8E235E1-5BB4-064B-86D9-730387272A1E}"/>
              </a:ext>
            </a:extLst>
          </p:cNvPr>
          <p:cNvSpPr>
            <a:spLocks noGrp="1"/>
          </p:cNvSpPr>
          <p:nvPr>
            <p:ph type="sldNum" sz="quarter" idx="12"/>
          </p:nvPr>
        </p:nvSpPr>
        <p:spPr/>
        <p:txBody>
          <a:bodyPr/>
          <a:lstStyle/>
          <a:p>
            <a:fld id="{5F85BDAF-76E7-5E4A-80A9-F732B06DC713}" type="slidenum">
              <a:rPr lang="en-US" smtClean="0"/>
              <a:t>11</a:t>
            </a:fld>
            <a:endParaRPr lang="en-US"/>
          </a:p>
        </p:txBody>
      </p:sp>
      <p:sp>
        <p:nvSpPr>
          <p:cNvPr id="8" name="TextBox 7">
            <a:extLst>
              <a:ext uri="{FF2B5EF4-FFF2-40B4-BE49-F238E27FC236}">
                <a16:creationId xmlns:a16="http://schemas.microsoft.com/office/drawing/2014/main" id="{9EF41281-317C-F444-88DA-270A2E516F00}"/>
              </a:ext>
            </a:extLst>
          </p:cNvPr>
          <p:cNvSpPr txBox="1"/>
          <p:nvPr/>
        </p:nvSpPr>
        <p:spPr>
          <a:xfrm>
            <a:off x="2353785" y="533929"/>
            <a:ext cx="7484426" cy="923330"/>
          </a:xfrm>
          <a:prstGeom prst="rect">
            <a:avLst/>
          </a:prstGeom>
          <a:noFill/>
        </p:spPr>
        <p:txBody>
          <a:bodyPr wrap="square" rtlCol="0">
            <a:spAutoFit/>
          </a:bodyPr>
          <a:lstStyle/>
          <a:p>
            <a:pPr algn="ctr"/>
            <a:r>
              <a:rPr lang="en-US" sz="5400" dirty="0">
                <a:latin typeface="Economica" panose="02000506040000020004" pitchFamily="2" charset="77"/>
              </a:rPr>
              <a:t>Scikit-Learn Wrapper for </a:t>
            </a:r>
            <a:r>
              <a:rPr lang="en-US" sz="5400" dirty="0" err="1">
                <a:latin typeface="Economica" panose="02000506040000020004" pitchFamily="2" charset="77"/>
              </a:rPr>
              <a:t>Keras</a:t>
            </a:r>
            <a:endParaRPr lang="en-US" sz="5400" dirty="0">
              <a:latin typeface="Economica" panose="02000506040000020004" pitchFamily="2" charset="77"/>
            </a:endParaRPr>
          </a:p>
        </p:txBody>
      </p:sp>
      <p:sp>
        <p:nvSpPr>
          <p:cNvPr id="9" name="TextBox 8">
            <a:extLst>
              <a:ext uri="{FF2B5EF4-FFF2-40B4-BE49-F238E27FC236}">
                <a16:creationId xmlns:a16="http://schemas.microsoft.com/office/drawing/2014/main" id="{D87DAEC9-39AE-8E47-BFDC-6CBEAD456B7C}"/>
              </a:ext>
            </a:extLst>
          </p:cNvPr>
          <p:cNvSpPr txBox="1"/>
          <p:nvPr/>
        </p:nvSpPr>
        <p:spPr>
          <a:xfrm>
            <a:off x="890337" y="1781224"/>
            <a:ext cx="10016362" cy="1646605"/>
          </a:xfrm>
          <a:prstGeom prst="rect">
            <a:avLst/>
          </a:prstGeom>
          <a:noFill/>
        </p:spPr>
        <p:txBody>
          <a:bodyPr wrap="square" rtlCol="0">
            <a:spAutoFit/>
          </a:bodyPr>
          <a:lstStyle/>
          <a:p>
            <a:r>
              <a:rPr lang="en-US" b="1" dirty="0">
                <a:latin typeface="Quicksand" pitchFamily="2" charset="77"/>
              </a:rPr>
              <a:t>Facilitate Hyperparameter Tuning and Cross-validation of a Deep Net</a:t>
            </a:r>
          </a:p>
          <a:p>
            <a:endParaRPr lang="en-US" sz="1100" b="1" dirty="0">
              <a:latin typeface="Quicksand" pitchFamily="2" charset="77"/>
            </a:endParaRPr>
          </a:p>
          <a:p>
            <a:pPr marL="742950" lvl="1" indent="-285750">
              <a:buFont typeface="Arial" panose="020B0604020202020204" pitchFamily="34" charset="0"/>
              <a:buChar char="•"/>
            </a:pPr>
            <a:r>
              <a:rPr lang="en-US" dirty="0">
                <a:latin typeface="Quicksand" pitchFamily="2" charset="77"/>
              </a:rPr>
              <a:t>These wrappers can be used with the Sequential API, with two caveats: </a:t>
            </a:r>
          </a:p>
          <a:p>
            <a:pPr marL="742950" lvl="1" indent="-285750">
              <a:buFont typeface="Arial" panose="020B0604020202020204" pitchFamily="34" charset="0"/>
              <a:buChar char="•"/>
            </a:pPr>
            <a:r>
              <a:rPr lang="en-US" dirty="0">
                <a:latin typeface="Quicksand" pitchFamily="2" charset="77"/>
              </a:rPr>
              <a:t>First, you need to formally specify the shape of the input layer.</a:t>
            </a:r>
          </a:p>
          <a:p>
            <a:pPr marL="742950" lvl="1" indent="-285750">
              <a:buFont typeface="Arial" panose="020B0604020202020204" pitchFamily="34" charset="0"/>
              <a:buChar char="•"/>
            </a:pPr>
            <a:r>
              <a:rPr lang="en-US" dirty="0">
                <a:latin typeface="Quicksand" pitchFamily="2" charset="77"/>
              </a:rPr>
              <a:t>Second, you need to install </a:t>
            </a:r>
            <a:r>
              <a:rPr lang="en-US" dirty="0" err="1">
                <a:latin typeface="Quicksand" pitchFamily="2" charset="77"/>
              </a:rPr>
              <a:t>scikeras</a:t>
            </a:r>
            <a:r>
              <a:rPr lang="en-US" dirty="0">
                <a:latin typeface="Quicksand" pitchFamily="2" charset="77"/>
              </a:rPr>
              <a:t> in Google </a:t>
            </a:r>
            <a:r>
              <a:rPr lang="en-US" dirty="0" err="1">
                <a:latin typeface="Quicksand" pitchFamily="2" charset="77"/>
              </a:rPr>
              <a:t>colab</a:t>
            </a:r>
            <a:r>
              <a:rPr lang="en-US" dirty="0">
                <a:latin typeface="Quicksand" pitchFamily="2" charset="77"/>
              </a:rPr>
              <a:t> to use it.</a:t>
            </a:r>
          </a:p>
          <a:p>
            <a:pPr marL="628650" lvl="1" indent="-171450">
              <a:buFont typeface="Arial" panose="020B0604020202020204" pitchFamily="34" charset="0"/>
              <a:buChar char="•"/>
            </a:pPr>
            <a:endParaRPr lang="en-US" dirty="0">
              <a:latin typeface="Quicksand" pitchFamily="2" charset="77"/>
            </a:endParaRPr>
          </a:p>
        </p:txBody>
      </p:sp>
      <p:pic>
        <p:nvPicPr>
          <p:cNvPr id="2" name="Picture 1">
            <a:extLst>
              <a:ext uri="{FF2B5EF4-FFF2-40B4-BE49-F238E27FC236}">
                <a16:creationId xmlns:a16="http://schemas.microsoft.com/office/drawing/2014/main" id="{7996FC12-4D8C-8984-99A2-C79D791F25AC}"/>
              </a:ext>
            </a:extLst>
          </p:cNvPr>
          <p:cNvPicPr>
            <a:picLocks noChangeAspect="1"/>
          </p:cNvPicPr>
          <p:nvPr/>
        </p:nvPicPr>
        <p:blipFill>
          <a:blip r:embed="rId2"/>
          <a:stretch>
            <a:fillRect/>
          </a:stretch>
        </p:blipFill>
        <p:spPr>
          <a:xfrm>
            <a:off x="3867976" y="3952026"/>
            <a:ext cx="4456043" cy="2068877"/>
          </a:xfrm>
          <a:prstGeom prst="rect">
            <a:avLst/>
          </a:prstGeom>
        </p:spPr>
      </p:pic>
    </p:spTree>
    <p:extLst>
      <p:ext uri="{BB962C8B-B14F-4D97-AF65-F5344CB8AC3E}">
        <p14:creationId xmlns:p14="http://schemas.microsoft.com/office/powerpoint/2010/main" val="1327828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5F40EE-9804-E646-91D8-B0E8BABE2CA1}"/>
              </a:ext>
            </a:extLst>
          </p:cNvPr>
          <p:cNvSpPr>
            <a:spLocks noGrp="1"/>
          </p:cNvSpPr>
          <p:nvPr>
            <p:ph type="sldNum" sz="quarter" idx="12"/>
          </p:nvPr>
        </p:nvSpPr>
        <p:spPr/>
        <p:txBody>
          <a:bodyPr/>
          <a:lstStyle/>
          <a:p>
            <a:fld id="{5F85BDAF-76E7-5E4A-80A9-F732B06DC713}" type="slidenum">
              <a:rPr lang="en-US" smtClean="0"/>
              <a:t>12</a:t>
            </a:fld>
            <a:endParaRPr lang="en-US"/>
          </a:p>
        </p:txBody>
      </p:sp>
      <p:sp>
        <p:nvSpPr>
          <p:cNvPr id="5" name="TextBox 4">
            <a:extLst>
              <a:ext uri="{FF2B5EF4-FFF2-40B4-BE49-F238E27FC236}">
                <a16:creationId xmlns:a16="http://schemas.microsoft.com/office/drawing/2014/main" id="{1E6A2E3F-A0C1-A747-BCD2-D14405121F1A}"/>
              </a:ext>
            </a:extLst>
          </p:cNvPr>
          <p:cNvSpPr txBox="1"/>
          <p:nvPr/>
        </p:nvSpPr>
        <p:spPr>
          <a:xfrm>
            <a:off x="1267239" y="2551837"/>
            <a:ext cx="9657521" cy="923330"/>
          </a:xfrm>
          <a:prstGeom prst="rect">
            <a:avLst/>
          </a:prstGeom>
          <a:noFill/>
        </p:spPr>
        <p:txBody>
          <a:bodyPr wrap="square" rtlCol="0">
            <a:spAutoFit/>
          </a:bodyPr>
          <a:lstStyle/>
          <a:p>
            <a:pPr algn="ctr"/>
            <a:r>
              <a:rPr lang="en-US" sz="5400" dirty="0">
                <a:latin typeface="Economica" panose="02000506040000020004" pitchFamily="2" charset="77"/>
              </a:rPr>
              <a:t>Let’s Walk Through Several Examples</a:t>
            </a:r>
          </a:p>
        </p:txBody>
      </p:sp>
    </p:spTree>
    <p:extLst>
      <p:ext uri="{BB962C8B-B14F-4D97-AF65-F5344CB8AC3E}">
        <p14:creationId xmlns:p14="http://schemas.microsoft.com/office/powerpoint/2010/main" val="2129660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5F40EE-9804-E646-91D8-B0E8BABE2CA1}"/>
              </a:ext>
            </a:extLst>
          </p:cNvPr>
          <p:cNvSpPr>
            <a:spLocks noGrp="1"/>
          </p:cNvSpPr>
          <p:nvPr>
            <p:ph type="sldNum" sz="quarter" idx="12"/>
          </p:nvPr>
        </p:nvSpPr>
        <p:spPr/>
        <p:txBody>
          <a:bodyPr/>
          <a:lstStyle/>
          <a:p>
            <a:fld id="{5F85BDAF-76E7-5E4A-80A9-F732B06DC713}" type="slidenum">
              <a:rPr lang="en-US" smtClean="0"/>
              <a:t>13</a:t>
            </a:fld>
            <a:endParaRPr lang="en-US"/>
          </a:p>
        </p:txBody>
      </p:sp>
      <p:sp>
        <p:nvSpPr>
          <p:cNvPr id="5" name="TextBox 4">
            <a:extLst>
              <a:ext uri="{FF2B5EF4-FFF2-40B4-BE49-F238E27FC236}">
                <a16:creationId xmlns:a16="http://schemas.microsoft.com/office/drawing/2014/main" id="{1E6A2E3F-A0C1-A747-BCD2-D14405121F1A}"/>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Homework Assignment #1</a:t>
            </a:r>
          </a:p>
        </p:txBody>
      </p:sp>
      <p:sp>
        <p:nvSpPr>
          <p:cNvPr id="6" name="TextBox 5">
            <a:extLst>
              <a:ext uri="{FF2B5EF4-FFF2-40B4-BE49-F238E27FC236}">
                <a16:creationId xmlns:a16="http://schemas.microsoft.com/office/drawing/2014/main" id="{F15AD46E-0C49-994E-8DEB-65F7193016B6}"/>
              </a:ext>
            </a:extLst>
          </p:cNvPr>
          <p:cNvSpPr txBox="1"/>
          <p:nvPr/>
        </p:nvSpPr>
        <p:spPr>
          <a:xfrm>
            <a:off x="1087814" y="1348800"/>
            <a:ext cx="10016362" cy="4493538"/>
          </a:xfrm>
          <a:prstGeom prst="rect">
            <a:avLst/>
          </a:prstGeom>
          <a:noFill/>
        </p:spPr>
        <p:txBody>
          <a:bodyPr wrap="square" rtlCol="0">
            <a:spAutoFit/>
          </a:bodyPr>
          <a:lstStyle/>
          <a:p>
            <a:r>
              <a:rPr lang="en-US" sz="2000" b="1" dirty="0">
                <a:latin typeface="Quicksand" pitchFamily="2" charset="77"/>
              </a:rPr>
              <a:t>Basic Prediction Exercise</a:t>
            </a: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I am providing you with a sample of real data from the Blue Bikeshare service (Boston bikeshare).</a:t>
            </a:r>
          </a:p>
          <a:p>
            <a:pPr marL="628650" lvl="1" indent="-171450">
              <a:buFont typeface="Arial" panose="020B0604020202020204" pitchFamily="34" charset="0"/>
              <a:buChar char="•"/>
            </a:pPr>
            <a:r>
              <a:rPr lang="en-US" dirty="0">
                <a:latin typeface="Quicksand" pitchFamily="2" charset="77"/>
              </a:rPr>
              <a:t>Your goal is to use this data to predict how long an individual’s bike trip will last, in seconds.</a:t>
            </a:r>
          </a:p>
          <a:p>
            <a:pPr marL="628650" lvl="1" indent="-171450">
              <a:buFont typeface="Arial" panose="020B0604020202020204" pitchFamily="34" charset="0"/>
              <a:buChar char="•"/>
            </a:pPr>
            <a:r>
              <a:rPr lang="en-US" dirty="0">
                <a:latin typeface="Quicksand" pitchFamily="2" charset="77"/>
              </a:rPr>
              <a:t>Refer to assignment instructions and rubric on Blackboard.</a:t>
            </a:r>
          </a:p>
          <a:p>
            <a:pPr marL="628650" lvl="1" indent="-171450">
              <a:buFont typeface="Arial" panose="020B0604020202020204" pitchFamily="34" charset="0"/>
              <a:buChar char="•"/>
            </a:pPr>
            <a:endParaRPr lang="en-US" dirty="0">
              <a:latin typeface="Quicksand" pitchFamily="2" charset="77"/>
            </a:endParaRPr>
          </a:p>
          <a:p>
            <a:r>
              <a:rPr lang="en-US" b="1" dirty="0">
                <a:latin typeface="Quicksand" pitchFamily="2" charset="77"/>
              </a:rPr>
              <a:t>Deliverable</a:t>
            </a:r>
          </a:p>
          <a:p>
            <a:pPr marL="635000" lvl="1" indent="-173038">
              <a:buFont typeface="Arial" panose="020B0604020202020204" pitchFamily="34" charset="0"/>
              <a:buChar char="•"/>
            </a:pPr>
            <a:r>
              <a:rPr lang="en-US" dirty="0">
                <a:latin typeface="Quicksand" pitchFamily="2" charset="77"/>
              </a:rPr>
              <a:t>Produce a </a:t>
            </a:r>
            <a:r>
              <a:rPr lang="en-US" dirty="0" err="1">
                <a:latin typeface="Quicksand" pitchFamily="2" charset="77"/>
              </a:rPr>
              <a:t>Jupyter</a:t>
            </a:r>
            <a:r>
              <a:rPr lang="en-US" dirty="0">
                <a:latin typeface="Quicksand" pitchFamily="2" charset="77"/>
              </a:rPr>
              <a:t> notebook documenting your work (include the names of the contributors at the top of your notebook).</a:t>
            </a:r>
          </a:p>
          <a:p>
            <a:pPr marL="635000" lvl="1" indent="-173038">
              <a:buFont typeface="Arial" panose="020B0604020202020204" pitchFamily="34" charset="0"/>
              <a:buChar char="•"/>
            </a:pPr>
            <a:r>
              <a:rPr lang="en-US" dirty="0">
                <a:latin typeface="Quicksand" pitchFamily="2" charset="77"/>
              </a:rPr>
              <a:t>Include comments in your code so that we (the TA and I) are clear what you were trying to do! Remember, this is an individual assignment. You are free to talk to other students at a high level about their approach, but you should not collaborate directly with anyone else (e.g., sharing code).</a:t>
            </a:r>
          </a:p>
          <a:p>
            <a:pPr marL="635000" lvl="1" indent="-173038">
              <a:buFont typeface="Arial" panose="020B0604020202020204" pitchFamily="34" charset="0"/>
              <a:buChar char="•"/>
            </a:pPr>
            <a:r>
              <a:rPr lang="en-US" dirty="0">
                <a:latin typeface="Quicksand" pitchFamily="2" charset="77"/>
              </a:rPr>
              <a:t>You are welcome to make use of </a:t>
            </a:r>
            <a:r>
              <a:rPr lang="en-US" dirty="0" err="1">
                <a:latin typeface="Quicksand" pitchFamily="2" charset="77"/>
              </a:rPr>
              <a:t>ChatGPT</a:t>
            </a:r>
            <a:r>
              <a:rPr lang="en-US" dirty="0">
                <a:latin typeface="Quicksand" pitchFamily="2" charset="77"/>
              </a:rPr>
              <a:t>, but you must document how you used </a:t>
            </a:r>
            <a:r>
              <a:rPr lang="en-US" dirty="0" err="1">
                <a:latin typeface="Quicksand" pitchFamily="2" charset="77"/>
              </a:rPr>
              <a:t>ChatGPT</a:t>
            </a:r>
            <a:r>
              <a:rPr lang="en-US" dirty="0">
                <a:latin typeface="Quicksand" pitchFamily="2" charset="77"/>
              </a:rPr>
              <a:t> (provide the prompts you used and screenshot output). Submit as a separate document. </a:t>
            </a:r>
          </a:p>
          <a:p>
            <a:pPr marL="635000" lvl="1" indent="-173038">
              <a:buFont typeface="Arial" panose="020B0604020202020204" pitchFamily="34" charset="0"/>
              <a:buChar char="•"/>
            </a:pPr>
            <a:r>
              <a:rPr lang="en-US" dirty="0">
                <a:latin typeface="Quicksand" pitchFamily="2" charset="77"/>
              </a:rPr>
              <a:t>Answer conceptual questions in a separate Word document (see assignment material posted on class Blackboard site).</a:t>
            </a:r>
          </a:p>
          <a:p>
            <a:endParaRPr lang="en-US" sz="1400" dirty="0">
              <a:latin typeface="Quicksand" pitchFamily="2" charset="77"/>
            </a:endParaRPr>
          </a:p>
        </p:txBody>
      </p:sp>
    </p:spTree>
    <p:extLst>
      <p:ext uri="{BB962C8B-B14F-4D97-AF65-F5344CB8AC3E}">
        <p14:creationId xmlns:p14="http://schemas.microsoft.com/office/powerpoint/2010/main" val="1469755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5F40EE-9804-E646-91D8-B0E8BABE2CA1}"/>
              </a:ext>
            </a:extLst>
          </p:cNvPr>
          <p:cNvSpPr>
            <a:spLocks noGrp="1"/>
          </p:cNvSpPr>
          <p:nvPr>
            <p:ph type="sldNum" sz="quarter" idx="12"/>
          </p:nvPr>
        </p:nvSpPr>
        <p:spPr/>
        <p:txBody>
          <a:bodyPr/>
          <a:lstStyle/>
          <a:p>
            <a:fld id="{5F85BDAF-76E7-5E4A-80A9-F732B06DC713}" type="slidenum">
              <a:rPr lang="en-US" smtClean="0"/>
              <a:t>14</a:t>
            </a:fld>
            <a:endParaRPr lang="en-US"/>
          </a:p>
        </p:txBody>
      </p:sp>
      <p:sp>
        <p:nvSpPr>
          <p:cNvPr id="5" name="TextBox 4">
            <a:extLst>
              <a:ext uri="{FF2B5EF4-FFF2-40B4-BE49-F238E27FC236}">
                <a16:creationId xmlns:a16="http://schemas.microsoft.com/office/drawing/2014/main" id="{1E6A2E3F-A0C1-A747-BCD2-D14405121F1A}"/>
              </a:ext>
            </a:extLst>
          </p:cNvPr>
          <p:cNvSpPr txBox="1"/>
          <p:nvPr/>
        </p:nvSpPr>
        <p:spPr>
          <a:xfrm>
            <a:off x="1267239" y="2967335"/>
            <a:ext cx="9657521" cy="923330"/>
          </a:xfrm>
          <a:prstGeom prst="rect">
            <a:avLst/>
          </a:prstGeom>
          <a:noFill/>
        </p:spPr>
        <p:txBody>
          <a:bodyPr wrap="square" rtlCol="0">
            <a:spAutoFit/>
          </a:bodyPr>
          <a:lstStyle/>
          <a:p>
            <a:pPr algn="ctr"/>
            <a:r>
              <a:rPr lang="en-US" sz="5400" dirty="0">
                <a:latin typeface="Economica" panose="02000506040000020004" pitchFamily="2" charset="77"/>
              </a:rPr>
              <a:t>Start Working Now… </a:t>
            </a:r>
          </a:p>
        </p:txBody>
      </p:sp>
    </p:spTree>
    <p:extLst>
      <p:ext uri="{BB962C8B-B14F-4D97-AF65-F5344CB8AC3E}">
        <p14:creationId xmlns:p14="http://schemas.microsoft.com/office/powerpoint/2010/main" val="375099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Today’s Agenda</a:t>
            </a:r>
          </a:p>
        </p:txBody>
      </p:sp>
      <p:sp>
        <p:nvSpPr>
          <p:cNvPr id="5" name="TextBox 4">
            <a:extLst>
              <a:ext uri="{FF2B5EF4-FFF2-40B4-BE49-F238E27FC236}">
                <a16:creationId xmlns:a16="http://schemas.microsoft.com/office/drawing/2014/main" id="{21B2E298-9F21-FF4E-96E1-1B758B6D7AC7}"/>
              </a:ext>
            </a:extLst>
          </p:cNvPr>
          <p:cNvSpPr txBox="1"/>
          <p:nvPr/>
        </p:nvSpPr>
        <p:spPr>
          <a:xfrm>
            <a:off x="877084" y="1510268"/>
            <a:ext cx="10016362" cy="4893647"/>
          </a:xfrm>
          <a:prstGeom prst="rect">
            <a:avLst/>
          </a:prstGeom>
          <a:noFill/>
        </p:spPr>
        <p:txBody>
          <a:bodyPr wrap="square" rtlCol="0">
            <a:spAutoFit/>
          </a:bodyPr>
          <a:lstStyle/>
          <a:p>
            <a:r>
              <a:rPr lang="en-US" sz="2000" b="1" dirty="0">
                <a:latin typeface="Quicksand" pitchFamily="2" charset="77"/>
              </a:rPr>
              <a:t>General Workflow</a:t>
            </a:r>
          </a:p>
          <a:p>
            <a:pPr marL="628650" lvl="1" indent="-171450">
              <a:buFont typeface="Arial" panose="020B0604020202020204" pitchFamily="34" charset="0"/>
              <a:buChar char="•"/>
            </a:pPr>
            <a:r>
              <a:rPr lang="en-US" dirty="0">
                <a:latin typeface="Quicksand" pitchFamily="2" charset="77"/>
              </a:rPr>
              <a:t>Step 1: Get your model to overfit on training data (always possible).</a:t>
            </a:r>
          </a:p>
          <a:p>
            <a:pPr marL="628650" lvl="1" indent="-171450">
              <a:buFont typeface="Arial" panose="020B0604020202020204" pitchFamily="34" charset="0"/>
              <a:buChar char="•"/>
            </a:pPr>
            <a:r>
              <a:rPr lang="en-US" dirty="0">
                <a:latin typeface="Quicksand" pitchFamily="2" charset="77"/>
              </a:rPr>
              <a:t>Step 2: Get your model to fit to validation data (this is quite exploratory)</a:t>
            </a:r>
          </a:p>
          <a:p>
            <a:pPr marL="628650" lvl="1" indent="-171450">
              <a:buFont typeface="Arial" panose="020B0604020202020204" pitchFamily="34" charset="0"/>
              <a:buChar char="•"/>
            </a:pPr>
            <a:r>
              <a:rPr lang="en-US" dirty="0">
                <a:latin typeface="Quicksand" pitchFamily="2" charset="77"/>
              </a:rPr>
              <a:t>Step 3: Maximize out of sample performance by mitigating  / delaying overfitting in training data.</a:t>
            </a:r>
          </a:p>
          <a:p>
            <a:endParaRPr lang="en-US" b="1" dirty="0">
              <a:latin typeface="Quicksand" pitchFamily="2" charset="77"/>
            </a:endParaRPr>
          </a:p>
          <a:p>
            <a:r>
              <a:rPr lang="en-US" sz="2000" b="1" dirty="0">
                <a:latin typeface="Quicksand" pitchFamily="2" charset="77"/>
              </a:rPr>
              <a:t>Techniques to Mitigate Overfitting</a:t>
            </a: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Early stopping (we’ve seen this already, and we will do it regularly). </a:t>
            </a:r>
          </a:p>
          <a:p>
            <a:pPr marL="628650" lvl="1" indent="-171450">
              <a:buFont typeface="Arial" panose="020B0604020202020204" pitchFamily="34" charset="0"/>
              <a:buChar char="•"/>
            </a:pPr>
            <a:r>
              <a:rPr lang="en-US" dirty="0">
                <a:latin typeface="Quicksand" pitchFamily="2" charset="77"/>
              </a:rPr>
              <a:t>Regularizing or constraining weights</a:t>
            </a:r>
          </a:p>
          <a:p>
            <a:pPr marL="628650" lvl="1" indent="-171450">
              <a:buFont typeface="Arial" panose="020B0604020202020204" pitchFamily="34" charset="0"/>
              <a:buChar char="•"/>
            </a:pPr>
            <a:r>
              <a:rPr lang="en-US" dirty="0">
                <a:latin typeface="Quicksand" pitchFamily="2" charset="77"/>
              </a:rPr>
              <a:t>Dropout</a:t>
            </a:r>
          </a:p>
          <a:p>
            <a:pPr marL="628650" lvl="1" indent="-171450">
              <a:buFont typeface="Arial" panose="020B0604020202020204" pitchFamily="34" charset="0"/>
              <a:buChar char="•"/>
            </a:pPr>
            <a:r>
              <a:rPr lang="en-US" dirty="0">
                <a:latin typeface="Quicksand" pitchFamily="2" charset="77"/>
              </a:rPr>
              <a:t>Adjust batch size</a:t>
            </a:r>
          </a:p>
          <a:p>
            <a:pPr marL="628650" lvl="1" indent="-171450">
              <a:buFont typeface="Arial" panose="020B0604020202020204" pitchFamily="34" charset="0"/>
              <a:buChar char="•"/>
            </a:pPr>
            <a:r>
              <a:rPr lang="en-US" dirty="0">
                <a:latin typeface="Quicksand" pitchFamily="2" charset="77"/>
              </a:rPr>
              <a:t>Inject noise</a:t>
            </a:r>
          </a:p>
          <a:p>
            <a:pPr marL="628650" lvl="1" indent="-171450">
              <a:buFont typeface="Arial" panose="020B0604020202020204" pitchFamily="34" charset="0"/>
              <a:buChar char="•"/>
            </a:pPr>
            <a:r>
              <a:rPr lang="en-US" dirty="0">
                <a:latin typeface="Quicksand" pitchFamily="2" charset="77"/>
              </a:rPr>
              <a:t>Get better / more data</a:t>
            </a:r>
          </a:p>
          <a:p>
            <a:pPr lvl="1"/>
            <a:endParaRPr lang="en-US" dirty="0">
              <a:latin typeface="Quicksand" pitchFamily="2" charset="77"/>
            </a:endParaRPr>
          </a:p>
          <a:p>
            <a:r>
              <a:rPr lang="en-US" sz="2000" b="1" dirty="0">
                <a:latin typeface="Quicksand" pitchFamily="2" charset="77"/>
              </a:rPr>
              <a:t>Some Rules of Thumb</a:t>
            </a:r>
          </a:p>
          <a:p>
            <a:endParaRPr lang="en-US" sz="2000" b="1" dirty="0">
              <a:latin typeface="Quicksand" pitchFamily="2" charset="77"/>
            </a:endParaRPr>
          </a:p>
          <a:p>
            <a:r>
              <a:rPr lang="en-US" sz="2000" b="1" dirty="0">
                <a:latin typeface="Quicksand" pitchFamily="2" charset="77"/>
              </a:rPr>
              <a:t>Examples + Competition + Homework Assignment #1</a:t>
            </a:r>
          </a:p>
          <a:p>
            <a:pPr marL="171450" indent="-171450">
              <a:buFont typeface="Arial" panose="020B0604020202020204" pitchFamily="34" charset="0"/>
              <a:buChar char="•"/>
            </a:pPr>
            <a:endParaRPr lang="en-US" sz="1400" dirty="0">
              <a:latin typeface="Quicksand" pitchFamily="2" charset="77"/>
            </a:endParaRPr>
          </a:p>
        </p:txBody>
      </p:sp>
    </p:spTree>
    <p:extLst>
      <p:ext uri="{BB962C8B-B14F-4D97-AF65-F5344CB8AC3E}">
        <p14:creationId xmlns:p14="http://schemas.microsoft.com/office/powerpoint/2010/main" val="239875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Early Stopping</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1169551"/>
          </a:xfrm>
          <a:prstGeom prst="rect">
            <a:avLst/>
          </a:prstGeom>
          <a:noFill/>
        </p:spPr>
        <p:txBody>
          <a:bodyPr wrap="square" rtlCol="0">
            <a:spAutoFit/>
          </a:bodyPr>
          <a:lstStyle/>
          <a:p>
            <a:r>
              <a:rPr lang="en-US" sz="2000" b="1" dirty="0">
                <a:latin typeface="Quicksand" pitchFamily="2" charset="77"/>
              </a:rPr>
              <a:t>Monitoring Validation Performance and then Manually Limiting Epoch Count</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This is the sole approach we have been taking thus far.</a:t>
            </a:r>
          </a:p>
          <a:p>
            <a:pPr marL="628650" lvl="1" indent="-171450">
              <a:buFont typeface="Arial" panose="020B0604020202020204" pitchFamily="34" charset="0"/>
              <a:buChar char="•"/>
            </a:pPr>
            <a:endParaRPr lang="en-US" dirty="0">
              <a:latin typeface="Quicksand" pitchFamily="2" charset="77"/>
            </a:endParaRPr>
          </a:p>
        </p:txBody>
      </p:sp>
      <p:pic>
        <p:nvPicPr>
          <p:cNvPr id="1026" name="Picture 2">
            <a:extLst>
              <a:ext uri="{FF2B5EF4-FFF2-40B4-BE49-F238E27FC236}">
                <a16:creationId xmlns:a16="http://schemas.microsoft.com/office/drawing/2014/main" id="{1B28A2D8-8EFF-B241-85AD-7544AAB11B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7762" y="3109800"/>
            <a:ext cx="4956473" cy="329735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7CADF407-55A6-CD43-A69E-8773922B12EB}"/>
              </a:ext>
            </a:extLst>
          </p:cNvPr>
          <p:cNvCxnSpPr/>
          <p:nvPr/>
        </p:nvCxnSpPr>
        <p:spPr>
          <a:xfrm>
            <a:off x="5883965" y="3109800"/>
            <a:ext cx="0" cy="288018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170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Overfitting</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1477328"/>
          </a:xfrm>
          <a:prstGeom prst="rect">
            <a:avLst/>
          </a:prstGeom>
          <a:noFill/>
        </p:spPr>
        <p:txBody>
          <a:bodyPr wrap="square" rtlCol="0">
            <a:spAutoFit/>
          </a:bodyPr>
          <a:lstStyle/>
          <a:p>
            <a:r>
              <a:rPr lang="en-US" sz="2000" b="1" dirty="0">
                <a:latin typeface="Quicksand" pitchFamily="2" charset="77"/>
              </a:rPr>
              <a:t>A Neural Network Can Easily Overfit…</a:t>
            </a:r>
          </a:p>
          <a:p>
            <a:endParaRPr lang="en-US" sz="2000" b="1" dirty="0">
              <a:latin typeface="Quicksand" pitchFamily="2" charset="77"/>
            </a:endParaRPr>
          </a:p>
          <a:p>
            <a:pPr marL="171450" indent="-171450">
              <a:buFont typeface="Arial" panose="020B0604020202020204" pitchFamily="34" charset="0"/>
              <a:buChar char="•"/>
            </a:pPr>
            <a:r>
              <a:rPr lang="en-US" dirty="0">
                <a:latin typeface="Quicksand" pitchFamily="2" charset="77"/>
              </a:rPr>
              <a:t>Let’s look at an extreme case… </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endParaRPr lang="en-US" dirty="0">
              <a:latin typeface="Quicksand" pitchFamily="2" charset="77"/>
            </a:endParaRPr>
          </a:p>
        </p:txBody>
      </p:sp>
      <p:pic>
        <p:nvPicPr>
          <p:cNvPr id="2" name="Picture 2" descr="Overfitting - Wikipedia">
            <a:extLst>
              <a:ext uri="{FF2B5EF4-FFF2-40B4-BE49-F238E27FC236}">
                <a16:creationId xmlns:a16="http://schemas.microsoft.com/office/drawing/2014/main" id="{068A22EF-D4A2-974F-A968-970275C654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1070" y="2214461"/>
            <a:ext cx="4025199" cy="40251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DAA6588-ED84-F148-B89C-58AF0C44A0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8155" y="3570387"/>
            <a:ext cx="2167081" cy="2141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530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842053" y="586938"/>
            <a:ext cx="8507894" cy="923330"/>
          </a:xfrm>
          <a:prstGeom prst="rect">
            <a:avLst/>
          </a:prstGeom>
          <a:noFill/>
        </p:spPr>
        <p:txBody>
          <a:bodyPr wrap="square" rtlCol="0">
            <a:spAutoFit/>
          </a:bodyPr>
          <a:lstStyle/>
          <a:p>
            <a:pPr algn="ctr"/>
            <a:r>
              <a:rPr lang="en-US" sz="5400" dirty="0">
                <a:latin typeface="Economica" panose="02000506040000020004" pitchFamily="2" charset="77"/>
              </a:rPr>
              <a:t>Regularizing Weights</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1446550"/>
          </a:xfrm>
          <a:prstGeom prst="rect">
            <a:avLst/>
          </a:prstGeom>
          <a:noFill/>
        </p:spPr>
        <p:txBody>
          <a:bodyPr wrap="square" rtlCol="0">
            <a:spAutoFit/>
          </a:bodyPr>
          <a:lstStyle/>
          <a:p>
            <a:r>
              <a:rPr lang="en-US" sz="2000" b="1" dirty="0">
                <a:latin typeface="Quicksand" pitchFamily="2" charset="77"/>
              </a:rPr>
              <a:t>Regularizing Weights Means Less Entropy</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Regularizing a layer’s weights means the weights are updated less as their collective magnitude (e.g., sum) gets larger. Both L1 or L2 norms can be used here applied. </a:t>
            </a:r>
          </a:p>
          <a:p>
            <a:pPr marL="628650" lvl="1" indent="-171450">
              <a:buFont typeface="Arial" panose="020B0604020202020204" pitchFamily="34" charset="0"/>
              <a:buChar char="•"/>
            </a:pPr>
            <a:r>
              <a:rPr lang="en-US" dirty="0">
                <a:latin typeface="Quicksand" pitchFamily="2" charset="77"/>
              </a:rPr>
              <a:t>This approach is typically used to improve the validation performance of smaller networks. </a:t>
            </a:r>
          </a:p>
        </p:txBody>
      </p:sp>
      <p:pic>
        <p:nvPicPr>
          <p:cNvPr id="2" name="Picture 1">
            <a:extLst>
              <a:ext uri="{FF2B5EF4-FFF2-40B4-BE49-F238E27FC236}">
                <a16:creationId xmlns:a16="http://schemas.microsoft.com/office/drawing/2014/main" id="{E0C04DF8-6EA2-E948-B0B5-0E9E958C8DF8}"/>
              </a:ext>
            </a:extLst>
          </p:cNvPr>
          <p:cNvPicPr>
            <a:picLocks noChangeAspect="1"/>
          </p:cNvPicPr>
          <p:nvPr/>
        </p:nvPicPr>
        <p:blipFill>
          <a:blip r:embed="rId2"/>
          <a:stretch>
            <a:fillRect/>
          </a:stretch>
        </p:blipFill>
        <p:spPr>
          <a:xfrm>
            <a:off x="3413125" y="3597538"/>
            <a:ext cx="5365750" cy="2899624"/>
          </a:xfrm>
          <a:prstGeom prst="rect">
            <a:avLst/>
          </a:prstGeom>
        </p:spPr>
      </p:pic>
    </p:spTree>
    <p:extLst>
      <p:ext uri="{BB962C8B-B14F-4D97-AF65-F5344CB8AC3E}">
        <p14:creationId xmlns:p14="http://schemas.microsoft.com/office/powerpoint/2010/main" val="2580975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Dropout</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2277547"/>
          </a:xfrm>
          <a:prstGeom prst="rect">
            <a:avLst/>
          </a:prstGeom>
          <a:noFill/>
        </p:spPr>
        <p:txBody>
          <a:bodyPr wrap="square" rtlCol="0">
            <a:spAutoFit/>
          </a:bodyPr>
          <a:lstStyle/>
          <a:p>
            <a:r>
              <a:rPr lang="en-US" sz="2000" b="1" dirty="0">
                <a:latin typeface="Quicksand" pitchFamily="2" charset="77"/>
              </a:rPr>
              <a:t>Adding Dropout Layers to the Network</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Dropout layers set a random proportion of edge weights to 0 in a given training iteration. Typically between 20% and 50% of edges. </a:t>
            </a:r>
          </a:p>
          <a:p>
            <a:pPr marL="628650" lvl="1" indent="-171450">
              <a:buFont typeface="Arial" panose="020B0604020202020204" pitchFamily="34" charset="0"/>
              <a:buChar char="•"/>
            </a:pPr>
            <a:r>
              <a:rPr lang="en-US" dirty="0">
                <a:latin typeface="Quicksand" pitchFamily="2" charset="77"/>
              </a:rPr>
              <a:t>When the final model is obtained, the 0’s are removed, and the output values are scaled down uniformly to account for the change in the number of edges. </a:t>
            </a:r>
          </a:p>
          <a:p>
            <a:pPr marL="628650" lvl="1" indent="-171450">
              <a:buFont typeface="Arial" panose="020B0604020202020204" pitchFamily="34" charset="0"/>
              <a:buChar char="•"/>
            </a:pPr>
            <a:r>
              <a:rPr lang="en-US" dirty="0">
                <a:latin typeface="Quicksand" pitchFamily="2" charset="77"/>
              </a:rPr>
              <a:t>This approach is more commonly used with large / deep networks. </a:t>
            </a:r>
          </a:p>
          <a:p>
            <a:pPr marL="628650" lvl="1" indent="-171450">
              <a:buFont typeface="Arial" panose="020B0604020202020204" pitchFamily="34" charset="0"/>
              <a:buChar char="•"/>
            </a:pPr>
            <a:endParaRPr lang="en-US" dirty="0">
              <a:latin typeface="Quicksand" pitchFamily="2" charset="77"/>
            </a:endParaRPr>
          </a:p>
        </p:txBody>
      </p:sp>
      <p:pic>
        <p:nvPicPr>
          <p:cNvPr id="2" name="Picture 1">
            <a:extLst>
              <a:ext uri="{FF2B5EF4-FFF2-40B4-BE49-F238E27FC236}">
                <a16:creationId xmlns:a16="http://schemas.microsoft.com/office/drawing/2014/main" id="{50969ED4-3723-4242-BCBB-421F86B991E6}"/>
              </a:ext>
            </a:extLst>
          </p:cNvPr>
          <p:cNvPicPr>
            <a:picLocks noChangeAspect="1"/>
          </p:cNvPicPr>
          <p:nvPr/>
        </p:nvPicPr>
        <p:blipFill>
          <a:blip r:embed="rId2"/>
          <a:stretch>
            <a:fillRect/>
          </a:stretch>
        </p:blipFill>
        <p:spPr>
          <a:xfrm>
            <a:off x="2304911" y="3998991"/>
            <a:ext cx="7582175" cy="2272071"/>
          </a:xfrm>
          <a:prstGeom prst="rect">
            <a:avLst/>
          </a:prstGeom>
        </p:spPr>
      </p:pic>
    </p:spTree>
    <p:extLst>
      <p:ext uri="{BB962C8B-B14F-4D97-AF65-F5344CB8AC3E}">
        <p14:creationId xmlns:p14="http://schemas.microsoft.com/office/powerpoint/2010/main" val="1385660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Adjust Batch Size</a:t>
            </a:r>
          </a:p>
        </p:txBody>
      </p:sp>
      <p:pic>
        <p:nvPicPr>
          <p:cNvPr id="2" name="Picture 1">
            <a:extLst>
              <a:ext uri="{FF2B5EF4-FFF2-40B4-BE49-F238E27FC236}">
                <a16:creationId xmlns:a16="http://schemas.microsoft.com/office/drawing/2014/main" id="{B7F5CF27-7020-4447-9846-6825A226BC56}"/>
              </a:ext>
            </a:extLst>
          </p:cNvPr>
          <p:cNvPicPr>
            <a:picLocks noChangeAspect="1"/>
          </p:cNvPicPr>
          <p:nvPr/>
        </p:nvPicPr>
        <p:blipFill>
          <a:blip r:embed="rId2"/>
          <a:stretch>
            <a:fillRect/>
          </a:stretch>
        </p:blipFill>
        <p:spPr>
          <a:xfrm>
            <a:off x="5777948" y="1892150"/>
            <a:ext cx="5185464" cy="4484425"/>
          </a:xfrm>
          <a:prstGeom prst="rect">
            <a:avLst/>
          </a:prstGeom>
        </p:spPr>
      </p:pic>
      <p:pic>
        <p:nvPicPr>
          <p:cNvPr id="3" name="Picture 2">
            <a:extLst>
              <a:ext uri="{FF2B5EF4-FFF2-40B4-BE49-F238E27FC236}">
                <a16:creationId xmlns:a16="http://schemas.microsoft.com/office/drawing/2014/main" id="{1E33A40E-F669-4845-BD7F-166CA16E47D3}"/>
              </a:ext>
            </a:extLst>
          </p:cNvPr>
          <p:cNvPicPr>
            <a:picLocks noChangeAspect="1"/>
          </p:cNvPicPr>
          <p:nvPr/>
        </p:nvPicPr>
        <p:blipFill>
          <a:blip r:embed="rId3"/>
          <a:stretch>
            <a:fillRect/>
          </a:stretch>
        </p:blipFill>
        <p:spPr>
          <a:xfrm>
            <a:off x="2204831" y="2873513"/>
            <a:ext cx="2057400" cy="1879600"/>
          </a:xfrm>
          <a:prstGeom prst="rect">
            <a:avLst/>
          </a:prstGeom>
        </p:spPr>
      </p:pic>
    </p:spTree>
    <p:extLst>
      <p:ext uri="{BB962C8B-B14F-4D97-AF65-F5344CB8AC3E}">
        <p14:creationId xmlns:p14="http://schemas.microsoft.com/office/powerpoint/2010/main" val="959789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Inject Noise</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1446550"/>
          </a:xfrm>
          <a:prstGeom prst="rect">
            <a:avLst/>
          </a:prstGeom>
          <a:noFill/>
        </p:spPr>
        <p:txBody>
          <a:bodyPr wrap="square" rtlCol="0">
            <a:spAutoFit/>
          </a:bodyPr>
          <a:lstStyle/>
          <a:p>
            <a:r>
              <a:rPr lang="en-US" sz="2000" b="1" dirty="0">
                <a:latin typeface="Quicksand" pitchFamily="2" charset="77"/>
              </a:rPr>
              <a:t>Just Like Smaller Batch Size, but Purposeful</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One can manually jitter model weights at each iteration by ‘adding’ random noise.</a:t>
            </a:r>
          </a:p>
          <a:p>
            <a:pPr marL="628650" lvl="1" indent="-171450">
              <a:buFont typeface="Arial" panose="020B0604020202020204" pitchFamily="34" charset="0"/>
              <a:buChar char="•"/>
            </a:pPr>
            <a:r>
              <a:rPr lang="en-US" dirty="0">
                <a:latin typeface="Quicksand" pitchFamily="2" charset="77"/>
              </a:rPr>
              <a:t>You can add noise to any model component, including the inputs, activations and outcome labels. </a:t>
            </a:r>
          </a:p>
          <a:p>
            <a:pPr marL="628650" lvl="1" indent="-171450">
              <a:buFont typeface="Arial" panose="020B0604020202020204" pitchFamily="34" charset="0"/>
              <a:buChar char="•"/>
            </a:pPr>
            <a:endParaRPr lang="en-US" dirty="0">
              <a:latin typeface="Quicksand" pitchFamily="2" charset="77"/>
            </a:endParaRPr>
          </a:p>
        </p:txBody>
      </p:sp>
      <p:pic>
        <p:nvPicPr>
          <p:cNvPr id="2050" name="Picture 2" descr="Noise Vector Art, Icons, and Graphics for Free Download">
            <a:extLst>
              <a:ext uri="{FF2B5EF4-FFF2-40B4-BE49-F238E27FC236}">
                <a16:creationId xmlns:a16="http://schemas.microsoft.com/office/drawing/2014/main" id="{7E24202D-90E3-A94D-80DF-B68735C68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199" y="3603486"/>
            <a:ext cx="4419600"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416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Get More Data!</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1923604"/>
          </a:xfrm>
          <a:prstGeom prst="rect">
            <a:avLst/>
          </a:prstGeom>
          <a:noFill/>
        </p:spPr>
        <p:txBody>
          <a:bodyPr wrap="square" rtlCol="0">
            <a:spAutoFit/>
          </a:bodyPr>
          <a:lstStyle/>
          <a:p>
            <a:r>
              <a:rPr lang="en-US" b="1" dirty="0">
                <a:latin typeface="Quicksand" pitchFamily="2" charset="77"/>
              </a:rPr>
              <a:t>More Training Examples</a:t>
            </a:r>
          </a:p>
          <a:p>
            <a:endParaRPr lang="en-US" sz="1100" b="1" dirty="0">
              <a:latin typeface="Quicksand" pitchFamily="2" charset="77"/>
            </a:endParaRPr>
          </a:p>
          <a:p>
            <a:pPr marL="742950" lvl="1" indent="-285750">
              <a:buFont typeface="Arial" panose="020B0604020202020204" pitchFamily="34" charset="0"/>
              <a:buChar char="•"/>
            </a:pPr>
            <a:r>
              <a:rPr lang="en-US" dirty="0">
                <a:latin typeface="Quicksand" pitchFamily="2" charset="77"/>
              </a:rPr>
              <a:t>Means you can have a bigger training data-set, which will presumably contain more information for the model to extract. </a:t>
            </a:r>
          </a:p>
          <a:p>
            <a:pPr marL="742950" lvl="1" indent="-285750">
              <a:buFont typeface="Arial" panose="020B0604020202020204" pitchFamily="34" charset="0"/>
              <a:buChar char="•"/>
            </a:pPr>
            <a:r>
              <a:rPr lang="en-US" dirty="0">
                <a:latin typeface="Quicksand" pitchFamily="2" charset="77"/>
              </a:rPr>
              <a:t>This is the approach that often yields the best marginal returns, though it can also be most costly. </a:t>
            </a:r>
          </a:p>
          <a:p>
            <a:pPr marL="742950" lvl="1" indent="-285750">
              <a:buFont typeface="Arial" panose="020B0604020202020204" pitchFamily="34" charset="0"/>
              <a:buChar char="•"/>
            </a:pPr>
            <a:endParaRPr lang="en-US" dirty="0">
              <a:latin typeface="Quicksand" pitchFamily="2" charset="77"/>
            </a:endParaRPr>
          </a:p>
          <a:p>
            <a:pPr marL="628650" lvl="1" indent="-171450">
              <a:buFont typeface="Arial" panose="020B0604020202020204" pitchFamily="34" charset="0"/>
              <a:buChar char="•"/>
            </a:pPr>
            <a:endParaRPr lang="en-US" dirty="0">
              <a:latin typeface="Quicksand" pitchFamily="2" charset="77"/>
            </a:endParaRPr>
          </a:p>
        </p:txBody>
      </p:sp>
      <p:pic>
        <p:nvPicPr>
          <p:cNvPr id="3074" name="Picture 2" descr="How the Data That Internet Companies Collect Can Be Used for the Public Good">
            <a:extLst>
              <a:ext uri="{FF2B5EF4-FFF2-40B4-BE49-F238E27FC236}">
                <a16:creationId xmlns:a16="http://schemas.microsoft.com/office/drawing/2014/main" id="{45F2F0B8-3133-8141-9BA2-4E6C4CB7F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170" y="3863853"/>
            <a:ext cx="4240696" cy="23853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379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11111</TotalTime>
  <Words>936</Words>
  <Application>Microsoft Macintosh PowerPoint</Application>
  <PresentationFormat>Widescreen</PresentationFormat>
  <Paragraphs>94</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Economica</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Burtch, David Gordon</cp:lastModifiedBy>
  <cp:revision>98</cp:revision>
  <cp:lastPrinted>2020-10-20T21:27:15Z</cp:lastPrinted>
  <dcterms:created xsi:type="dcterms:W3CDTF">2019-12-28T13:51:56Z</dcterms:created>
  <dcterms:modified xsi:type="dcterms:W3CDTF">2023-03-28T13:32:06Z</dcterms:modified>
</cp:coreProperties>
</file>